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Default Extension="emf" ContentType="image/x-emf"/>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diagrams/colors1.xml" ContentType="application/vnd.openxmlformats-officedocument.drawingml.diagramColors+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diagrams/quickStyle1.xml" ContentType="application/vnd.openxmlformats-officedocument.drawingml.diagramStyl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diagrams/data1.xml" ContentType="application/vnd.openxmlformats-officedocument.drawingml.diagramData+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Default Extension="wdp" ContentType="image/vnd.ms-photo"/>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37" r:id="rId2"/>
  </p:sldMasterIdLst>
  <p:notesMasterIdLst>
    <p:notesMasterId r:id="rId129"/>
  </p:notesMasterIdLst>
  <p:sldIdLst>
    <p:sldId id="256" r:id="rId3"/>
    <p:sldId id="258" r:id="rId4"/>
    <p:sldId id="457" r:id="rId5"/>
    <p:sldId id="259" r:id="rId6"/>
    <p:sldId id="262" r:id="rId7"/>
    <p:sldId id="261" r:id="rId8"/>
    <p:sldId id="263" r:id="rId9"/>
    <p:sldId id="265" r:id="rId10"/>
    <p:sldId id="267" r:id="rId11"/>
    <p:sldId id="275" r:id="rId12"/>
    <p:sldId id="276" r:id="rId13"/>
    <p:sldId id="305" r:id="rId14"/>
    <p:sldId id="437" r:id="rId15"/>
    <p:sldId id="438" r:id="rId16"/>
    <p:sldId id="439" r:id="rId17"/>
    <p:sldId id="440" r:id="rId18"/>
    <p:sldId id="282" r:id="rId19"/>
    <p:sldId id="286" r:id="rId20"/>
    <p:sldId id="287" r:id="rId21"/>
    <p:sldId id="288" r:id="rId22"/>
    <p:sldId id="290" r:id="rId23"/>
    <p:sldId id="292" r:id="rId24"/>
    <p:sldId id="294" r:id="rId25"/>
    <p:sldId id="309" r:id="rId26"/>
    <p:sldId id="311" r:id="rId27"/>
    <p:sldId id="314" r:id="rId28"/>
    <p:sldId id="315" r:id="rId29"/>
    <p:sldId id="458" r:id="rId30"/>
    <p:sldId id="316" r:id="rId31"/>
    <p:sldId id="317" r:id="rId32"/>
    <p:sldId id="318" r:id="rId33"/>
    <p:sldId id="320" r:id="rId34"/>
    <p:sldId id="321" r:id="rId35"/>
    <p:sldId id="319" r:id="rId36"/>
    <p:sldId id="324" r:id="rId37"/>
    <p:sldId id="325" r:id="rId38"/>
    <p:sldId id="459" r:id="rId39"/>
    <p:sldId id="326" r:id="rId40"/>
    <p:sldId id="330" r:id="rId41"/>
    <p:sldId id="331" r:id="rId42"/>
    <p:sldId id="333" r:id="rId43"/>
    <p:sldId id="335" r:id="rId44"/>
    <p:sldId id="460" r:id="rId45"/>
    <p:sldId id="337" r:id="rId46"/>
    <p:sldId id="338" r:id="rId47"/>
    <p:sldId id="461" r:id="rId48"/>
    <p:sldId id="339" r:id="rId49"/>
    <p:sldId id="462" r:id="rId50"/>
    <p:sldId id="340" r:id="rId51"/>
    <p:sldId id="341" r:id="rId52"/>
    <p:sldId id="342" r:id="rId53"/>
    <p:sldId id="463" r:id="rId54"/>
    <p:sldId id="343" r:id="rId55"/>
    <p:sldId id="346" r:id="rId56"/>
    <p:sldId id="347" r:id="rId57"/>
    <p:sldId id="466" r:id="rId58"/>
    <p:sldId id="350" r:id="rId59"/>
    <p:sldId id="468" r:id="rId60"/>
    <p:sldId id="353" r:id="rId61"/>
    <p:sldId id="470" r:id="rId62"/>
    <p:sldId id="354" r:id="rId63"/>
    <p:sldId id="469" r:id="rId64"/>
    <p:sldId id="355" r:id="rId65"/>
    <p:sldId id="465" r:id="rId66"/>
    <p:sldId id="356" r:id="rId67"/>
    <p:sldId id="358" r:id="rId68"/>
    <p:sldId id="359" r:id="rId69"/>
    <p:sldId id="360" r:id="rId70"/>
    <p:sldId id="361" r:id="rId71"/>
    <p:sldId id="362" r:id="rId72"/>
    <p:sldId id="364" r:id="rId73"/>
    <p:sldId id="365" r:id="rId74"/>
    <p:sldId id="369" r:id="rId75"/>
    <p:sldId id="370" r:id="rId76"/>
    <p:sldId id="371" r:id="rId77"/>
    <p:sldId id="372" r:id="rId78"/>
    <p:sldId id="373" r:id="rId79"/>
    <p:sldId id="374" r:id="rId80"/>
    <p:sldId id="375" r:id="rId81"/>
    <p:sldId id="376" r:id="rId82"/>
    <p:sldId id="377" r:id="rId83"/>
    <p:sldId id="379" r:id="rId84"/>
    <p:sldId id="381" r:id="rId85"/>
    <p:sldId id="380" r:id="rId86"/>
    <p:sldId id="382" r:id="rId87"/>
    <p:sldId id="383" r:id="rId88"/>
    <p:sldId id="384" r:id="rId89"/>
    <p:sldId id="385" r:id="rId90"/>
    <p:sldId id="386" r:id="rId91"/>
    <p:sldId id="391" r:id="rId92"/>
    <p:sldId id="392" r:id="rId93"/>
    <p:sldId id="455" r:id="rId94"/>
    <p:sldId id="456" r:id="rId95"/>
    <p:sldId id="450" r:id="rId96"/>
    <p:sldId id="452" r:id="rId97"/>
    <p:sldId id="453" r:id="rId98"/>
    <p:sldId id="454" r:id="rId99"/>
    <p:sldId id="393" r:id="rId100"/>
    <p:sldId id="394" r:id="rId101"/>
    <p:sldId id="395" r:id="rId102"/>
    <p:sldId id="396" r:id="rId103"/>
    <p:sldId id="397" r:id="rId104"/>
    <p:sldId id="400" r:id="rId105"/>
    <p:sldId id="401" r:id="rId106"/>
    <p:sldId id="402" r:id="rId107"/>
    <p:sldId id="403" r:id="rId108"/>
    <p:sldId id="404" r:id="rId109"/>
    <p:sldId id="405" r:id="rId110"/>
    <p:sldId id="406" r:id="rId111"/>
    <p:sldId id="407" r:id="rId112"/>
    <p:sldId id="408" r:id="rId113"/>
    <p:sldId id="413" r:id="rId114"/>
    <p:sldId id="415" r:id="rId115"/>
    <p:sldId id="416" r:id="rId116"/>
    <p:sldId id="418" r:id="rId117"/>
    <p:sldId id="420" r:id="rId118"/>
    <p:sldId id="422" r:id="rId119"/>
    <p:sldId id="424" r:id="rId120"/>
    <p:sldId id="426" r:id="rId121"/>
    <p:sldId id="428" r:id="rId122"/>
    <p:sldId id="431" r:id="rId123"/>
    <p:sldId id="433" r:id="rId124"/>
    <p:sldId id="435" r:id="rId125"/>
    <p:sldId id="436" r:id="rId126"/>
    <p:sldId id="448" r:id="rId127"/>
    <p:sldId id="467"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FAF53D-0CCD-4E17-8ED0-8C17B37249F4}" type="doc">
      <dgm:prSet loTypeId="urn:microsoft.com/office/officeart/2005/8/layout/orgChart1" loCatId="hierarchy" qsTypeId="urn:microsoft.com/office/officeart/2005/8/quickstyle/3d3" qsCatId="3D" csTypeId="urn:microsoft.com/office/officeart/2005/8/colors/accent1_2" csCatId="accent1" phldr="1"/>
      <dgm:spPr/>
      <dgm:t>
        <a:bodyPr/>
        <a:lstStyle/>
        <a:p>
          <a:endParaRPr lang="en-US"/>
        </a:p>
      </dgm:t>
    </dgm:pt>
    <dgm:pt modelId="{A395F55C-FA39-45E5-A619-278277209C51}">
      <dgm:prSet phldrT="[Text]"/>
      <dgm:spPr/>
      <dgm:t>
        <a:bodyPr/>
        <a:lstStyle/>
        <a:p>
          <a:r>
            <a:rPr lang="en-US" dirty="0" smtClean="0"/>
            <a:t>Properties </a:t>
          </a:r>
          <a:endParaRPr lang="en-US" dirty="0"/>
        </a:p>
      </dgm:t>
    </dgm:pt>
    <dgm:pt modelId="{C3C6CB86-35C5-4A74-9AA0-E293F2B3C4AC}" type="parTrans" cxnId="{0D9B35DC-1236-4E4C-AAFA-B391E0702AF7}">
      <dgm:prSet/>
      <dgm:spPr/>
      <dgm:t>
        <a:bodyPr/>
        <a:lstStyle/>
        <a:p>
          <a:endParaRPr lang="en-US"/>
        </a:p>
      </dgm:t>
    </dgm:pt>
    <dgm:pt modelId="{D567DFCE-3DB5-48E1-B082-C7A02B741794}" type="sibTrans" cxnId="{0D9B35DC-1236-4E4C-AAFA-B391E0702AF7}">
      <dgm:prSet/>
      <dgm:spPr/>
      <dgm:t>
        <a:bodyPr/>
        <a:lstStyle/>
        <a:p>
          <a:endParaRPr lang="en-US"/>
        </a:p>
      </dgm:t>
    </dgm:pt>
    <dgm:pt modelId="{7B1DB402-AB70-4DBC-9777-0F28586CE1A7}">
      <dgm:prSet phldrT="[Text]"/>
      <dgm:spPr/>
      <dgm:t>
        <a:bodyPr/>
        <a:lstStyle/>
        <a:p>
          <a:r>
            <a:rPr lang="en-US" dirty="0" smtClean="0"/>
            <a:t>Physical</a:t>
          </a:r>
          <a:endParaRPr lang="en-US" dirty="0"/>
        </a:p>
      </dgm:t>
    </dgm:pt>
    <dgm:pt modelId="{1B57B532-D3B7-41BE-A283-A71A271CBD59}" type="parTrans" cxnId="{C662DCA1-280A-4265-B60A-E03F74C2FD7E}">
      <dgm:prSet/>
      <dgm:spPr/>
      <dgm:t>
        <a:bodyPr/>
        <a:lstStyle/>
        <a:p>
          <a:endParaRPr lang="en-US"/>
        </a:p>
      </dgm:t>
    </dgm:pt>
    <dgm:pt modelId="{79744408-4B58-433E-94BB-4E6A6EA9A0C2}" type="sibTrans" cxnId="{C662DCA1-280A-4265-B60A-E03F74C2FD7E}">
      <dgm:prSet/>
      <dgm:spPr/>
      <dgm:t>
        <a:bodyPr/>
        <a:lstStyle/>
        <a:p>
          <a:endParaRPr lang="en-US"/>
        </a:p>
      </dgm:t>
    </dgm:pt>
    <dgm:pt modelId="{06BB0527-DDAC-49C1-AE6D-37E94320F1A1}">
      <dgm:prSet phldrT="[Text]"/>
      <dgm:spPr/>
      <dgm:t>
        <a:bodyPr/>
        <a:lstStyle/>
        <a:p>
          <a:r>
            <a:rPr lang="en-US" dirty="0" smtClean="0"/>
            <a:t>Mechanical</a:t>
          </a:r>
          <a:endParaRPr lang="en-US" dirty="0"/>
        </a:p>
      </dgm:t>
    </dgm:pt>
    <dgm:pt modelId="{B5C7329F-17CF-4AD8-A5E6-3AF95CA4BFE1}" type="parTrans" cxnId="{FA26882F-F1A2-4024-B456-97EB836E13EA}">
      <dgm:prSet/>
      <dgm:spPr/>
      <dgm:t>
        <a:bodyPr/>
        <a:lstStyle/>
        <a:p>
          <a:endParaRPr lang="en-US"/>
        </a:p>
      </dgm:t>
    </dgm:pt>
    <dgm:pt modelId="{5DB6A140-2C2C-45B7-B15A-4471529B978A}" type="sibTrans" cxnId="{FA26882F-F1A2-4024-B456-97EB836E13EA}">
      <dgm:prSet/>
      <dgm:spPr/>
      <dgm:t>
        <a:bodyPr/>
        <a:lstStyle/>
        <a:p>
          <a:endParaRPr lang="en-US"/>
        </a:p>
      </dgm:t>
    </dgm:pt>
    <dgm:pt modelId="{18FA310C-25DA-4D64-BB94-139E153DDAF6}">
      <dgm:prSet phldrT="[Text]"/>
      <dgm:spPr/>
      <dgm:t>
        <a:bodyPr/>
        <a:lstStyle/>
        <a:p>
          <a:r>
            <a:rPr lang="en-US" dirty="0" smtClean="0"/>
            <a:t>Clinical </a:t>
          </a:r>
          <a:endParaRPr lang="en-US" dirty="0"/>
        </a:p>
      </dgm:t>
    </dgm:pt>
    <dgm:pt modelId="{873281FA-2706-457F-B42B-29FD3CA1861D}" type="parTrans" cxnId="{241E2207-8EBE-4C7F-9E29-9366D6771BF1}">
      <dgm:prSet/>
      <dgm:spPr/>
      <dgm:t>
        <a:bodyPr/>
        <a:lstStyle/>
        <a:p>
          <a:endParaRPr lang="en-US"/>
        </a:p>
      </dgm:t>
    </dgm:pt>
    <dgm:pt modelId="{285D1805-3762-4102-8E68-1AE08A1C149E}" type="sibTrans" cxnId="{241E2207-8EBE-4C7F-9E29-9366D6771BF1}">
      <dgm:prSet/>
      <dgm:spPr/>
      <dgm:t>
        <a:bodyPr/>
        <a:lstStyle/>
        <a:p>
          <a:endParaRPr lang="en-US"/>
        </a:p>
      </dgm:t>
    </dgm:pt>
    <dgm:pt modelId="{4CC550D1-C6EA-47CB-8EDC-A8A10B6AD122}" type="pres">
      <dgm:prSet presAssocID="{72FAF53D-0CCD-4E17-8ED0-8C17B37249F4}" presName="hierChild1" presStyleCnt="0">
        <dgm:presLayoutVars>
          <dgm:orgChart val="1"/>
          <dgm:chPref val="1"/>
          <dgm:dir/>
          <dgm:animOne val="branch"/>
          <dgm:animLvl val="lvl"/>
          <dgm:resizeHandles/>
        </dgm:presLayoutVars>
      </dgm:prSet>
      <dgm:spPr/>
      <dgm:t>
        <a:bodyPr/>
        <a:lstStyle/>
        <a:p>
          <a:endParaRPr lang="en-US"/>
        </a:p>
      </dgm:t>
    </dgm:pt>
    <dgm:pt modelId="{E38A3109-3913-4075-846E-038DC643FFE6}" type="pres">
      <dgm:prSet presAssocID="{A395F55C-FA39-45E5-A619-278277209C51}" presName="hierRoot1" presStyleCnt="0">
        <dgm:presLayoutVars>
          <dgm:hierBranch val="init"/>
        </dgm:presLayoutVars>
      </dgm:prSet>
      <dgm:spPr/>
      <dgm:t>
        <a:bodyPr/>
        <a:lstStyle/>
        <a:p>
          <a:endParaRPr lang="en-IN"/>
        </a:p>
      </dgm:t>
    </dgm:pt>
    <dgm:pt modelId="{EFF8535B-F261-4D4E-8B0E-56D0D3CD6436}" type="pres">
      <dgm:prSet presAssocID="{A395F55C-FA39-45E5-A619-278277209C51}" presName="rootComposite1" presStyleCnt="0"/>
      <dgm:spPr/>
      <dgm:t>
        <a:bodyPr/>
        <a:lstStyle/>
        <a:p>
          <a:endParaRPr lang="en-IN"/>
        </a:p>
      </dgm:t>
    </dgm:pt>
    <dgm:pt modelId="{CE422FDE-C6A0-4C3A-AFF9-75E86593EF7B}" type="pres">
      <dgm:prSet presAssocID="{A395F55C-FA39-45E5-A619-278277209C51}" presName="rootText1" presStyleLbl="node0" presStyleIdx="0" presStyleCnt="1">
        <dgm:presLayoutVars>
          <dgm:chPref val="3"/>
        </dgm:presLayoutVars>
      </dgm:prSet>
      <dgm:spPr/>
      <dgm:t>
        <a:bodyPr/>
        <a:lstStyle/>
        <a:p>
          <a:endParaRPr lang="en-US"/>
        </a:p>
      </dgm:t>
    </dgm:pt>
    <dgm:pt modelId="{655185CF-98B8-4A0E-94A8-46EFA313F908}" type="pres">
      <dgm:prSet presAssocID="{A395F55C-FA39-45E5-A619-278277209C51}" presName="rootConnector1" presStyleLbl="node1" presStyleIdx="0" presStyleCnt="0"/>
      <dgm:spPr/>
      <dgm:t>
        <a:bodyPr/>
        <a:lstStyle/>
        <a:p>
          <a:endParaRPr lang="en-US"/>
        </a:p>
      </dgm:t>
    </dgm:pt>
    <dgm:pt modelId="{BCF22648-C55F-42A2-A8B4-EB0F732E3B20}" type="pres">
      <dgm:prSet presAssocID="{A395F55C-FA39-45E5-A619-278277209C51}" presName="hierChild2" presStyleCnt="0"/>
      <dgm:spPr/>
      <dgm:t>
        <a:bodyPr/>
        <a:lstStyle/>
        <a:p>
          <a:endParaRPr lang="en-IN"/>
        </a:p>
      </dgm:t>
    </dgm:pt>
    <dgm:pt modelId="{A8C45B8B-D2D2-45DA-87E5-7DC7B2F1D190}" type="pres">
      <dgm:prSet presAssocID="{1B57B532-D3B7-41BE-A283-A71A271CBD59}" presName="Name37" presStyleLbl="parChTrans1D2" presStyleIdx="0" presStyleCnt="3"/>
      <dgm:spPr/>
      <dgm:t>
        <a:bodyPr/>
        <a:lstStyle/>
        <a:p>
          <a:endParaRPr lang="en-US"/>
        </a:p>
      </dgm:t>
    </dgm:pt>
    <dgm:pt modelId="{E0A25833-4EF8-4AE2-9F9B-6A5A1FF6BBC5}" type="pres">
      <dgm:prSet presAssocID="{7B1DB402-AB70-4DBC-9777-0F28586CE1A7}" presName="hierRoot2" presStyleCnt="0">
        <dgm:presLayoutVars>
          <dgm:hierBranch val="init"/>
        </dgm:presLayoutVars>
      </dgm:prSet>
      <dgm:spPr/>
      <dgm:t>
        <a:bodyPr/>
        <a:lstStyle/>
        <a:p>
          <a:endParaRPr lang="en-IN"/>
        </a:p>
      </dgm:t>
    </dgm:pt>
    <dgm:pt modelId="{CFF21E27-8446-4596-847B-E1532AD2DD5B}" type="pres">
      <dgm:prSet presAssocID="{7B1DB402-AB70-4DBC-9777-0F28586CE1A7}" presName="rootComposite" presStyleCnt="0"/>
      <dgm:spPr/>
      <dgm:t>
        <a:bodyPr/>
        <a:lstStyle/>
        <a:p>
          <a:endParaRPr lang="en-IN"/>
        </a:p>
      </dgm:t>
    </dgm:pt>
    <dgm:pt modelId="{47D9CE88-E471-4846-AC90-14E89A1CB5B4}" type="pres">
      <dgm:prSet presAssocID="{7B1DB402-AB70-4DBC-9777-0F28586CE1A7}" presName="rootText" presStyleLbl="node2" presStyleIdx="0" presStyleCnt="3">
        <dgm:presLayoutVars>
          <dgm:chPref val="3"/>
        </dgm:presLayoutVars>
      </dgm:prSet>
      <dgm:spPr/>
      <dgm:t>
        <a:bodyPr/>
        <a:lstStyle/>
        <a:p>
          <a:endParaRPr lang="en-US"/>
        </a:p>
      </dgm:t>
    </dgm:pt>
    <dgm:pt modelId="{701DE4F9-25F3-42A6-8540-465E3B936720}" type="pres">
      <dgm:prSet presAssocID="{7B1DB402-AB70-4DBC-9777-0F28586CE1A7}" presName="rootConnector" presStyleLbl="node2" presStyleIdx="0" presStyleCnt="3"/>
      <dgm:spPr/>
      <dgm:t>
        <a:bodyPr/>
        <a:lstStyle/>
        <a:p>
          <a:endParaRPr lang="en-US"/>
        </a:p>
      </dgm:t>
    </dgm:pt>
    <dgm:pt modelId="{08D4E9E6-4BC3-4ED5-AF9A-B4377D2E98EE}" type="pres">
      <dgm:prSet presAssocID="{7B1DB402-AB70-4DBC-9777-0F28586CE1A7}" presName="hierChild4" presStyleCnt="0"/>
      <dgm:spPr/>
      <dgm:t>
        <a:bodyPr/>
        <a:lstStyle/>
        <a:p>
          <a:endParaRPr lang="en-IN"/>
        </a:p>
      </dgm:t>
    </dgm:pt>
    <dgm:pt modelId="{82B0C73F-42F8-4121-BB30-198B5F6F102A}" type="pres">
      <dgm:prSet presAssocID="{7B1DB402-AB70-4DBC-9777-0F28586CE1A7}" presName="hierChild5" presStyleCnt="0"/>
      <dgm:spPr/>
      <dgm:t>
        <a:bodyPr/>
        <a:lstStyle/>
        <a:p>
          <a:endParaRPr lang="en-IN"/>
        </a:p>
      </dgm:t>
    </dgm:pt>
    <dgm:pt modelId="{73F7C075-DAA4-4E25-BFE9-F6C4291EDA47}" type="pres">
      <dgm:prSet presAssocID="{B5C7329F-17CF-4AD8-A5E6-3AF95CA4BFE1}" presName="Name37" presStyleLbl="parChTrans1D2" presStyleIdx="1" presStyleCnt="3"/>
      <dgm:spPr/>
      <dgm:t>
        <a:bodyPr/>
        <a:lstStyle/>
        <a:p>
          <a:endParaRPr lang="en-US"/>
        </a:p>
      </dgm:t>
    </dgm:pt>
    <dgm:pt modelId="{FAE70647-0E69-4D83-8436-EB5D63E6472B}" type="pres">
      <dgm:prSet presAssocID="{06BB0527-DDAC-49C1-AE6D-37E94320F1A1}" presName="hierRoot2" presStyleCnt="0">
        <dgm:presLayoutVars>
          <dgm:hierBranch val="init"/>
        </dgm:presLayoutVars>
      </dgm:prSet>
      <dgm:spPr/>
      <dgm:t>
        <a:bodyPr/>
        <a:lstStyle/>
        <a:p>
          <a:endParaRPr lang="en-IN"/>
        </a:p>
      </dgm:t>
    </dgm:pt>
    <dgm:pt modelId="{22B57094-B751-456F-8A19-B86D111ED181}" type="pres">
      <dgm:prSet presAssocID="{06BB0527-DDAC-49C1-AE6D-37E94320F1A1}" presName="rootComposite" presStyleCnt="0"/>
      <dgm:spPr/>
      <dgm:t>
        <a:bodyPr/>
        <a:lstStyle/>
        <a:p>
          <a:endParaRPr lang="en-IN"/>
        </a:p>
      </dgm:t>
    </dgm:pt>
    <dgm:pt modelId="{5219E01C-FB5B-4FD2-A956-437B29707272}" type="pres">
      <dgm:prSet presAssocID="{06BB0527-DDAC-49C1-AE6D-37E94320F1A1}" presName="rootText" presStyleLbl="node2" presStyleIdx="1" presStyleCnt="3">
        <dgm:presLayoutVars>
          <dgm:chPref val="3"/>
        </dgm:presLayoutVars>
      </dgm:prSet>
      <dgm:spPr/>
      <dgm:t>
        <a:bodyPr/>
        <a:lstStyle/>
        <a:p>
          <a:endParaRPr lang="en-US"/>
        </a:p>
      </dgm:t>
    </dgm:pt>
    <dgm:pt modelId="{665C6321-B14B-44E5-9FFD-35402859B252}" type="pres">
      <dgm:prSet presAssocID="{06BB0527-DDAC-49C1-AE6D-37E94320F1A1}" presName="rootConnector" presStyleLbl="node2" presStyleIdx="1" presStyleCnt="3"/>
      <dgm:spPr/>
      <dgm:t>
        <a:bodyPr/>
        <a:lstStyle/>
        <a:p>
          <a:endParaRPr lang="en-US"/>
        </a:p>
      </dgm:t>
    </dgm:pt>
    <dgm:pt modelId="{A7C63112-2348-489C-A2FB-F93094E93F98}" type="pres">
      <dgm:prSet presAssocID="{06BB0527-DDAC-49C1-AE6D-37E94320F1A1}" presName="hierChild4" presStyleCnt="0"/>
      <dgm:spPr/>
      <dgm:t>
        <a:bodyPr/>
        <a:lstStyle/>
        <a:p>
          <a:endParaRPr lang="en-IN"/>
        </a:p>
      </dgm:t>
    </dgm:pt>
    <dgm:pt modelId="{FEAD542F-13AE-416F-BEE8-6C2D90F8D7C4}" type="pres">
      <dgm:prSet presAssocID="{06BB0527-DDAC-49C1-AE6D-37E94320F1A1}" presName="hierChild5" presStyleCnt="0"/>
      <dgm:spPr/>
      <dgm:t>
        <a:bodyPr/>
        <a:lstStyle/>
        <a:p>
          <a:endParaRPr lang="en-IN"/>
        </a:p>
      </dgm:t>
    </dgm:pt>
    <dgm:pt modelId="{F26BAA43-A4A9-4E30-9330-57A74D1FA75C}" type="pres">
      <dgm:prSet presAssocID="{873281FA-2706-457F-B42B-29FD3CA1861D}" presName="Name37" presStyleLbl="parChTrans1D2" presStyleIdx="2" presStyleCnt="3"/>
      <dgm:spPr/>
      <dgm:t>
        <a:bodyPr/>
        <a:lstStyle/>
        <a:p>
          <a:endParaRPr lang="en-US"/>
        </a:p>
      </dgm:t>
    </dgm:pt>
    <dgm:pt modelId="{CAC9989F-B258-4E69-B6A6-244E11CB80F4}" type="pres">
      <dgm:prSet presAssocID="{18FA310C-25DA-4D64-BB94-139E153DDAF6}" presName="hierRoot2" presStyleCnt="0">
        <dgm:presLayoutVars>
          <dgm:hierBranch val="init"/>
        </dgm:presLayoutVars>
      </dgm:prSet>
      <dgm:spPr/>
      <dgm:t>
        <a:bodyPr/>
        <a:lstStyle/>
        <a:p>
          <a:endParaRPr lang="en-IN"/>
        </a:p>
      </dgm:t>
    </dgm:pt>
    <dgm:pt modelId="{3613AA92-34A4-47AC-94FA-3054541C0D70}" type="pres">
      <dgm:prSet presAssocID="{18FA310C-25DA-4D64-BB94-139E153DDAF6}" presName="rootComposite" presStyleCnt="0"/>
      <dgm:spPr/>
      <dgm:t>
        <a:bodyPr/>
        <a:lstStyle/>
        <a:p>
          <a:endParaRPr lang="en-IN"/>
        </a:p>
      </dgm:t>
    </dgm:pt>
    <dgm:pt modelId="{AF39C137-4F77-4516-B2FE-F8BE4BEEE902}" type="pres">
      <dgm:prSet presAssocID="{18FA310C-25DA-4D64-BB94-139E153DDAF6}" presName="rootText" presStyleLbl="node2" presStyleIdx="2" presStyleCnt="3">
        <dgm:presLayoutVars>
          <dgm:chPref val="3"/>
        </dgm:presLayoutVars>
      </dgm:prSet>
      <dgm:spPr/>
      <dgm:t>
        <a:bodyPr/>
        <a:lstStyle/>
        <a:p>
          <a:endParaRPr lang="en-US"/>
        </a:p>
      </dgm:t>
    </dgm:pt>
    <dgm:pt modelId="{5AE7CF39-98E2-4887-8AAD-703E79B3924D}" type="pres">
      <dgm:prSet presAssocID="{18FA310C-25DA-4D64-BB94-139E153DDAF6}" presName="rootConnector" presStyleLbl="node2" presStyleIdx="2" presStyleCnt="3"/>
      <dgm:spPr/>
      <dgm:t>
        <a:bodyPr/>
        <a:lstStyle/>
        <a:p>
          <a:endParaRPr lang="en-US"/>
        </a:p>
      </dgm:t>
    </dgm:pt>
    <dgm:pt modelId="{2098AA43-62CE-4320-AA99-522ABB8B5E2D}" type="pres">
      <dgm:prSet presAssocID="{18FA310C-25DA-4D64-BB94-139E153DDAF6}" presName="hierChild4" presStyleCnt="0"/>
      <dgm:spPr/>
      <dgm:t>
        <a:bodyPr/>
        <a:lstStyle/>
        <a:p>
          <a:endParaRPr lang="en-IN"/>
        </a:p>
      </dgm:t>
    </dgm:pt>
    <dgm:pt modelId="{3CEDEF84-6A6A-41D0-B88E-DF52DF8C592E}" type="pres">
      <dgm:prSet presAssocID="{18FA310C-25DA-4D64-BB94-139E153DDAF6}" presName="hierChild5" presStyleCnt="0"/>
      <dgm:spPr/>
      <dgm:t>
        <a:bodyPr/>
        <a:lstStyle/>
        <a:p>
          <a:endParaRPr lang="en-IN"/>
        </a:p>
      </dgm:t>
    </dgm:pt>
    <dgm:pt modelId="{0BE3E8ED-3EC1-460C-AA7E-F8F3471E32C6}" type="pres">
      <dgm:prSet presAssocID="{A395F55C-FA39-45E5-A619-278277209C51}" presName="hierChild3" presStyleCnt="0"/>
      <dgm:spPr/>
      <dgm:t>
        <a:bodyPr/>
        <a:lstStyle/>
        <a:p>
          <a:endParaRPr lang="en-IN"/>
        </a:p>
      </dgm:t>
    </dgm:pt>
  </dgm:ptLst>
  <dgm:cxnLst>
    <dgm:cxn modelId="{5E6CE956-7CC4-48FC-8BB8-08D043194498}" type="presOf" srcId="{B5C7329F-17CF-4AD8-A5E6-3AF95CA4BFE1}" destId="{73F7C075-DAA4-4E25-BFE9-F6C4291EDA47}" srcOrd="0" destOrd="0" presId="urn:microsoft.com/office/officeart/2005/8/layout/orgChart1"/>
    <dgm:cxn modelId="{64C06DAD-E7D3-4173-8934-5E4955C7DCE7}" type="presOf" srcId="{7B1DB402-AB70-4DBC-9777-0F28586CE1A7}" destId="{47D9CE88-E471-4846-AC90-14E89A1CB5B4}" srcOrd="0" destOrd="0" presId="urn:microsoft.com/office/officeart/2005/8/layout/orgChart1"/>
    <dgm:cxn modelId="{FFBC3F9B-8881-44C7-A8D7-1C0C663DB7EF}" type="presOf" srcId="{A395F55C-FA39-45E5-A619-278277209C51}" destId="{655185CF-98B8-4A0E-94A8-46EFA313F908}" srcOrd="1" destOrd="0" presId="urn:microsoft.com/office/officeart/2005/8/layout/orgChart1"/>
    <dgm:cxn modelId="{073B717E-01C3-4695-B105-6A98EAA5D8C9}" type="presOf" srcId="{7B1DB402-AB70-4DBC-9777-0F28586CE1A7}" destId="{701DE4F9-25F3-42A6-8540-465E3B936720}" srcOrd="1" destOrd="0" presId="urn:microsoft.com/office/officeart/2005/8/layout/orgChart1"/>
    <dgm:cxn modelId="{0D9B35DC-1236-4E4C-AAFA-B391E0702AF7}" srcId="{72FAF53D-0CCD-4E17-8ED0-8C17B37249F4}" destId="{A395F55C-FA39-45E5-A619-278277209C51}" srcOrd="0" destOrd="0" parTransId="{C3C6CB86-35C5-4A74-9AA0-E293F2B3C4AC}" sibTransId="{D567DFCE-3DB5-48E1-B082-C7A02B741794}"/>
    <dgm:cxn modelId="{DCD8B1BC-FAFE-465A-A590-7215B0AF315F}" type="presOf" srcId="{18FA310C-25DA-4D64-BB94-139E153DDAF6}" destId="{5AE7CF39-98E2-4887-8AAD-703E79B3924D}" srcOrd="1" destOrd="0" presId="urn:microsoft.com/office/officeart/2005/8/layout/orgChart1"/>
    <dgm:cxn modelId="{DFA4DDE4-CA4C-4A12-B995-37B0E2127A5A}" type="presOf" srcId="{06BB0527-DDAC-49C1-AE6D-37E94320F1A1}" destId="{5219E01C-FB5B-4FD2-A956-437B29707272}" srcOrd="0" destOrd="0" presId="urn:microsoft.com/office/officeart/2005/8/layout/orgChart1"/>
    <dgm:cxn modelId="{FA26882F-F1A2-4024-B456-97EB836E13EA}" srcId="{A395F55C-FA39-45E5-A619-278277209C51}" destId="{06BB0527-DDAC-49C1-AE6D-37E94320F1A1}" srcOrd="1" destOrd="0" parTransId="{B5C7329F-17CF-4AD8-A5E6-3AF95CA4BFE1}" sibTransId="{5DB6A140-2C2C-45B7-B15A-4471529B978A}"/>
    <dgm:cxn modelId="{92BA860B-61E7-4E72-8B70-01A015A85507}" type="presOf" srcId="{873281FA-2706-457F-B42B-29FD3CA1861D}" destId="{F26BAA43-A4A9-4E30-9330-57A74D1FA75C}" srcOrd="0" destOrd="0" presId="urn:microsoft.com/office/officeart/2005/8/layout/orgChart1"/>
    <dgm:cxn modelId="{6EB207C9-7C06-4C43-B62F-753C993CF6DF}" type="presOf" srcId="{1B57B532-D3B7-41BE-A283-A71A271CBD59}" destId="{A8C45B8B-D2D2-45DA-87E5-7DC7B2F1D190}" srcOrd="0" destOrd="0" presId="urn:microsoft.com/office/officeart/2005/8/layout/orgChart1"/>
    <dgm:cxn modelId="{241E2207-8EBE-4C7F-9E29-9366D6771BF1}" srcId="{A395F55C-FA39-45E5-A619-278277209C51}" destId="{18FA310C-25DA-4D64-BB94-139E153DDAF6}" srcOrd="2" destOrd="0" parTransId="{873281FA-2706-457F-B42B-29FD3CA1861D}" sibTransId="{285D1805-3762-4102-8E68-1AE08A1C149E}"/>
    <dgm:cxn modelId="{E737563C-401B-41D2-A44E-F3B636A4EEEF}" type="presOf" srcId="{A395F55C-FA39-45E5-A619-278277209C51}" destId="{CE422FDE-C6A0-4C3A-AFF9-75E86593EF7B}" srcOrd="0" destOrd="0" presId="urn:microsoft.com/office/officeart/2005/8/layout/orgChart1"/>
    <dgm:cxn modelId="{7B52FF94-A17B-43AB-ADC9-54F9DA45AD7B}" type="presOf" srcId="{72FAF53D-0CCD-4E17-8ED0-8C17B37249F4}" destId="{4CC550D1-C6EA-47CB-8EDC-A8A10B6AD122}" srcOrd="0" destOrd="0" presId="urn:microsoft.com/office/officeart/2005/8/layout/orgChart1"/>
    <dgm:cxn modelId="{99C16051-D1FD-4A17-A881-BC44C4546DC7}" type="presOf" srcId="{06BB0527-DDAC-49C1-AE6D-37E94320F1A1}" destId="{665C6321-B14B-44E5-9FFD-35402859B252}" srcOrd="1" destOrd="0" presId="urn:microsoft.com/office/officeart/2005/8/layout/orgChart1"/>
    <dgm:cxn modelId="{711F7FFD-AAF9-45A2-B67D-AF639EAA7F1E}" type="presOf" srcId="{18FA310C-25DA-4D64-BB94-139E153DDAF6}" destId="{AF39C137-4F77-4516-B2FE-F8BE4BEEE902}" srcOrd="0" destOrd="0" presId="urn:microsoft.com/office/officeart/2005/8/layout/orgChart1"/>
    <dgm:cxn modelId="{C662DCA1-280A-4265-B60A-E03F74C2FD7E}" srcId="{A395F55C-FA39-45E5-A619-278277209C51}" destId="{7B1DB402-AB70-4DBC-9777-0F28586CE1A7}" srcOrd="0" destOrd="0" parTransId="{1B57B532-D3B7-41BE-A283-A71A271CBD59}" sibTransId="{79744408-4B58-433E-94BB-4E6A6EA9A0C2}"/>
    <dgm:cxn modelId="{02B0AB40-26A1-470C-B32B-26340EE4740C}" type="presParOf" srcId="{4CC550D1-C6EA-47CB-8EDC-A8A10B6AD122}" destId="{E38A3109-3913-4075-846E-038DC643FFE6}" srcOrd="0" destOrd="0" presId="urn:microsoft.com/office/officeart/2005/8/layout/orgChart1"/>
    <dgm:cxn modelId="{8A21AE43-7304-4336-9200-C61692EE190A}" type="presParOf" srcId="{E38A3109-3913-4075-846E-038DC643FFE6}" destId="{EFF8535B-F261-4D4E-8B0E-56D0D3CD6436}" srcOrd="0" destOrd="0" presId="urn:microsoft.com/office/officeart/2005/8/layout/orgChart1"/>
    <dgm:cxn modelId="{EDFE1ED5-DAFB-481D-86E8-B58842C24732}" type="presParOf" srcId="{EFF8535B-F261-4D4E-8B0E-56D0D3CD6436}" destId="{CE422FDE-C6A0-4C3A-AFF9-75E86593EF7B}" srcOrd="0" destOrd="0" presId="urn:microsoft.com/office/officeart/2005/8/layout/orgChart1"/>
    <dgm:cxn modelId="{3FC018EA-6642-4B5F-9487-6A4F85D8C6C6}" type="presParOf" srcId="{EFF8535B-F261-4D4E-8B0E-56D0D3CD6436}" destId="{655185CF-98B8-4A0E-94A8-46EFA313F908}" srcOrd="1" destOrd="0" presId="urn:microsoft.com/office/officeart/2005/8/layout/orgChart1"/>
    <dgm:cxn modelId="{3892D702-B41D-44A6-B1E8-1E21EEDEB92F}" type="presParOf" srcId="{E38A3109-3913-4075-846E-038DC643FFE6}" destId="{BCF22648-C55F-42A2-A8B4-EB0F732E3B20}" srcOrd="1" destOrd="0" presId="urn:microsoft.com/office/officeart/2005/8/layout/orgChart1"/>
    <dgm:cxn modelId="{11233BEC-500F-41BB-98B0-DACA1680FF2C}" type="presParOf" srcId="{BCF22648-C55F-42A2-A8B4-EB0F732E3B20}" destId="{A8C45B8B-D2D2-45DA-87E5-7DC7B2F1D190}" srcOrd="0" destOrd="0" presId="urn:microsoft.com/office/officeart/2005/8/layout/orgChart1"/>
    <dgm:cxn modelId="{C3524B9B-BE9A-4782-BFB3-5E3DBB78CE44}" type="presParOf" srcId="{BCF22648-C55F-42A2-A8B4-EB0F732E3B20}" destId="{E0A25833-4EF8-4AE2-9F9B-6A5A1FF6BBC5}" srcOrd="1" destOrd="0" presId="urn:microsoft.com/office/officeart/2005/8/layout/orgChart1"/>
    <dgm:cxn modelId="{D1D8FF75-8356-4DA7-B43D-D13E3E28B53A}" type="presParOf" srcId="{E0A25833-4EF8-4AE2-9F9B-6A5A1FF6BBC5}" destId="{CFF21E27-8446-4596-847B-E1532AD2DD5B}" srcOrd="0" destOrd="0" presId="urn:microsoft.com/office/officeart/2005/8/layout/orgChart1"/>
    <dgm:cxn modelId="{6D748C29-18E1-4572-9757-70ACD8B3E446}" type="presParOf" srcId="{CFF21E27-8446-4596-847B-E1532AD2DD5B}" destId="{47D9CE88-E471-4846-AC90-14E89A1CB5B4}" srcOrd="0" destOrd="0" presId="urn:microsoft.com/office/officeart/2005/8/layout/orgChart1"/>
    <dgm:cxn modelId="{46C08964-349F-47A5-BE8E-2F87DCD440E7}" type="presParOf" srcId="{CFF21E27-8446-4596-847B-E1532AD2DD5B}" destId="{701DE4F9-25F3-42A6-8540-465E3B936720}" srcOrd="1" destOrd="0" presId="urn:microsoft.com/office/officeart/2005/8/layout/orgChart1"/>
    <dgm:cxn modelId="{98990139-C53D-4A40-9A89-D513ADF89306}" type="presParOf" srcId="{E0A25833-4EF8-4AE2-9F9B-6A5A1FF6BBC5}" destId="{08D4E9E6-4BC3-4ED5-AF9A-B4377D2E98EE}" srcOrd="1" destOrd="0" presId="urn:microsoft.com/office/officeart/2005/8/layout/orgChart1"/>
    <dgm:cxn modelId="{74123EA7-4EBC-4B11-99E4-6D4BE7F7619A}" type="presParOf" srcId="{E0A25833-4EF8-4AE2-9F9B-6A5A1FF6BBC5}" destId="{82B0C73F-42F8-4121-BB30-198B5F6F102A}" srcOrd="2" destOrd="0" presId="urn:microsoft.com/office/officeart/2005/8/layout/orgChart1"/>
    <dgm:cxn modelId="{3B62339E-633C-4B2C-8E6C-E099C99BE7B2}" type="presParOf" srcId="{BCF22648-C55F-42A2-A8B4-EB0F732E3B20}" destId="{73F7C075-DAA4-4E25-BFE9-F6C4291EDA47}" srcOrd="2" destOrd="0" presId="urn:microsoft.com/office/officeart/2005/8/layout/orgChart1"/>
    <dgm:cxn modelId="{96F131F0-A8A4-443F-8AEB-4977691D9AA2}" type="presParOf" srcId="{BCF22648-C55F-42A2-A8B4-EB0F732E3B20}" destId="{FAE70647-0E69-4D83-8436-EB5D63E6472B}" srcOrd="3" destOrd="0" presId="urn:microsoft.com/office/officeart/2005/8/layout/orgChart1"/>
    <dgm:cxn modelId="{0D62A05D-0A05-429E-8156-63DDD76EDA19}" type="presParOf" srcId="{FAE70647-0E69-4D83-8436-EB5D63E6472B}" destId="{22B57094-B751-456F-8A19-B86D111ED181}" srcOrd="0" destOrd="0" presId="urn:microsoft.com/office/officeart/2005/8/layout/orgChart1"/>
    <dgm:cxn modelId="{48009C70-28A8-4BD7-954E-A9D297DA70EB}" type="presParOf" srcId="{22B57094-B751-456F-8A19-B86D111ED181}" destId="{5219E01C-FB5B-4FD2-A956-437B29707272}" srcOrd="0" destOrd="0" presId="urn:microsoft.com/office/officeart/2005/8/layout/orgChart1"/>
    <dgm:cxn modelId="{57D1F1C8-7431-4E48-808C-A26DB97770ED}" type="presParOf" srcId="{22B57094-B751-456F-8A19-B86D111ED181}" destId="{665C6321-B14B-44E5-9FFD-35402859B252}" srcOrd="1" destOrd="0" presId="urn:microsoft.com/office/officeart/2005/8/layout/orgChart1"/>
    <dgm:cxn modelId="{3E3DF5DB-6947-4A69-B29E-3D387642F783}" type="presParOf" srcId="{FAE70647-0E69-4D83-8436-EB5D63E6472B}" destId="{A7C63112-2348-489C-A2FB-F93094E93F98}" srcOrd="1" destOrd="0" presId="urn:microsoft.com/office/officeart/2005/8/layout/orgChart1"/>
    <dgm:cxn modelId="{D2F4FA31-6013-4CC8-BDBC-E0B5DF37DA6D}" type="presParOf" srcId="{FAE70647-0E69-4D83-8436-EB5D63E6472B}" destId="{FEAD542F-13AE-416F-BEE8-6C2D90F8D7C4}" srcOrd="2" destOrd="0" presId="urn:microsoft.com/office/officeart/2005/8/layout/orgChart1"/>
    <dgm:cxn modelId="{7E967529-A049-4F9B-A7C4-F63B6677F447}" type="presParOf" srcId="{BCF22648-C55F-42A2-A8B4-EB0F732E3B20}" destId="{F26BAA43-A4A9-4E30-9330-57A74D1FA75C}" srcOrd="4" destOrd="0" presId="urn:microsoft.com/office/officeart/2005/8/layout/orgChart1"/>
    <dgm:cxn modelId="{2067DA4E-831B-43ED-A42B-7BFCFE519B9F}" type="presParOf" srcId="{BCF22648-C55F-42A2-A8B4-EB0F732E3B20}" destId="{CAC9989F-B258-4E69-B6A6-244E11CB80F4}" srcOrd="5" destOrd="0" presId="urn:microsoft.com/office/officeart/2005/8/layout/orgChart1"/>
    <dgm:cxn modelId="{05D5A13D-4D49-4A72-B759-227419A1A073}" type="presParOf" srcId="{CAC9989F-B258-4E69-B6A6-244E11CB80F4}" destId="{3613AA92-34A4-47AC-94FA-3054541C0D70}" srcOrd="0" destOrd="0" presId="urn:microsoft.com/office/officeart/2005/8/layout/orgChart1"/>
    <dgm:cxn modelId="{DFFD2C95-0F89-4964-AAFE-D2B2D7E9796C}" type="presParOf" srcId="{3613AA92-34A4-47AC-94FA-3054541C0D70}" destId="{AF39C137-4F77-4516-B2FE-F8BE4BEEE902}" srcOrd="0" destOrd="0" presId="urn:microsoft.com/office/officeart/2005/8/layout/orgChart1"/>
    <dgm:cxn modelId="{2DA888C1-78EF-4D29-92C6-EA612F74BAE5}" type="presParOf" srcId="{3613AA92-34A4-47AC-94FA-3054541C0D70}" destId="{5AE7CF39-98E2-4887-8AAD-703E79B3924D}" srcOrd="1" destOrd="0" presId="urn:microsoft.com/office/officeart/2005/8/layout/orgChart1"/>
    <dgm:cxn modelId="{DE165CBA-15F9-4A19-9994-6D33399A4590}" type="presParOf" srcId="{CAC9989F-B258-4E69-B6A6-244E11CB80F4}" destId="{2098AA43-62CE-4320-AA99-522ABB8B5E2D}" srcOrd="1" destOrd="0" presId="urn:microsoft.com/office/officeart/2005/8/layout/orgChart1"/>
    <dgm:cxn modelId="{1B8F763C-9D51-432D-9747-42429C0AD5CE}" type="presParOf" srcId="{CAC9989F-B258-4E69-B6A6-244E11CB80F4}" destId="{3CEDEF84-6A6A-41D0-B88E-DF52DF8C592E}" srcOrd="2" destOrd="0" presId="urn:microsoft.com/office/officeart/2005/8/layout/orgChart1"/>
    <dgm:cxn modelId="{501664C8-6B1A-4B58-B19D-ED9FAA0A4B64}" type="presParOf" srcId="{E38A3109-3913-4075-846E-038DC643FFE6}" destId="{0BE3E8ED-3EC1-460C-AA7E-F8F3471E32C6}"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26BAA43-A4A9-4E30-9330-57A74D1FA75C}">
      <dsp:nvSpPr>
        <dsp:cNvPr id="0" name=""/>
        <dsp:cNvSpPr/>
      </dsp:nvSpPr>
      <dsp:spPr>
        <a:xfrm>
          <a:off x="3733800" y="1802762"/>
          <a:ext cx="2641690" cy="458475"/>
        </a:xfrm>
        <a:custGeom>
          <a:avLst/>
          <a:gdLst/>
          <a:ahLst/>
          <a:cxnLst/>
          <a:rect l="0" t="0" r="0" b="0"/>
          <a:pathLst>
            <a:path>
              <a:moveTo>
                <a:pt x="0" y="0"/>
              </a:moveTo>
              <a:lnTo>
                <a:pt x="0" y="229237"/>
              </a:lnTo>
              <a:lnTo>
                <a:pt x="2641690" y="229237"/>
              </a:lnTo>
              <a:lnTo>
                <a:pt x="2641690" y="458475"/>
              </a:lnTo>
            </a:path>
          </a:pathLst>
        </a:custGeom>
        <a:noFill/>
        <a:ln w="381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3F7C075-DAA4-4E25-BFE9-F6C4291EDA47}">
      <dsp:nvSpPr>
        <dsp:cNvPr id="0" name=""/>
        <dsp:cNvSpPr/>
      </dsp:nvSpPr>
      <dsp:spPr>
        <a:xfrm>
          <a:off x="3688080" y="1802762"/>
          <a:ext cx="91440" cy="458475"/>
        </a:xfrm>
        <a:custGeom>
          <a:avLst/>
          <a:gdLst/>
          <a:ahLst/>
          <a:cxnLst/>
          <a:rect l="0" t="0" r="0" b="0"/>
          <a:pathLst>
            <a:path>
              <a:moveTo>
                <a:pt x="45720" y="0"/>
              </a:moveTo>
              <a:lnTo>
                <a:pt x="45720" y="458475"/>
              </a:lnTo>
            </a:path>
          </a:pathLst>
        </a:custGeom>
        <a:noFill/>
        <a:ln w="381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8C45B8B-D2D2-45DA-87E5-7DC7B2F1D190}">
      <dsp:nvSpPr>
        <dsp:cNvPr id="0" name=""/>
        <dsp:cNvSpPr/>
      </dsp:nvSpPr>
      <dsp:spPr>
        <a:xfrm>
          <a:off x="1092109" y="1802762"/>
          <a:ext cx="2641690" cy="458475"/>
        </a:xfrm>
        <a:custGeom>
          <a:avLst/>
          <a:gdLst/>
          <a:ahLst/>
          <a:cxnLst/>
          <a:rect l="0" t="0" r="0" b="0"/>
          <a:pathLst>
            <a:path>
              <a:moveTo>
                <a:pt x="2641690" y="0"/>
              </a:moveTo>
              <a:lnTo>
                <a:pt x="2641690" y="229237"/>
              </a:lnTo>
              <a:lnTo>
                <a:pt x="0" y="229237"/>
              </a:lnTo>
              <a:lnTo>
                <a:pt x="0" y="458475"/>
              </a:lnTo>
            </a:path>
          </a:pathLst>
        </a:custGeom>
        <a:noFill/>
        <a:ln w="381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E422FDE-C6A0-4C3A-AFF9-75E86593EF7B}">
      <dsp:nvSpPr>
        <dsp:cNvPr id="0" name=""/>
        <dsp:cNvSpPr/>
      </dsp:nvSpPr>
      <dsp:spPr>
        <a:xfrm>
          <a:off x="2642192" y="711154"/>
          <a:ext cx="2183215" cy="1091607"/>
        </a:xfrm>
        <a:prstGeom prst="rect">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smtClean="0"/>
            <a:t>Properties </a:t>
          </a:r>
          <a:endParaRPr lang="en-US" sz="3300" kern="1200" dirty="0"/>
        </a:p>
      </dsp:txBody>
      <dsp:txXfrm>
        <a:off x="2642192" y="711154"/>
        <a:ext cx="2183215" cy="1091607"/>
      </dsp:txXfrm>
    </dsp:sp>
    <dsp:sp modelId="{47D9CE88-E471-4846-AC90-14E89A1CB5B4}">
      <dsp:nvSpPr>
        <dsp:cNvPr id="0" name=""/>
        <dsp:cNvSpPr/>
      </dsp:nvSpPr>
      <dsp:spPr>
        <a:xfrm>
          <a:off x="501" y="2261237"/>
          <a:ext cx="2183215" cy="1091607"/>
        </a:xfrm>
        <a:prstGeom prst="rect">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smtClean="0"/>
            <a:t>Physical</a:t>
          </a:r>
          <a:endParaRPr lang="en-US" sz="3300" kern="1200" dirty="0"/>
        </a:p>
      </dsp:txBody>
      <dsp:txXfrm>
        <a:off x="501" y="2261237"/>
        <a:ext cx="2183215" cy="1091607"/>
      </dsp:txXfrm>
    </dsp:sp>
    <dsp:sp modelId="{5219E01C-FB5B-4FD2-A956-437B29707272}">
      <dsp:nvSpPr>
        <dsp:cNvPr id="0" name=""/>
        <dsp:cNvSpPr/>
      </dsp:nvSpPr>
      <dsp:spPr>
        <a:xfrm>
          <a:off x="2642192" y="2261237"/>
          <a:ext cx="2183215" cy="1091607"/>
        </a:xfrm>
        <a:prstGeom prst="rect">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smtClean="0"/>
            <a:t>Mechanical</a:t>
          </a:r>
          <a:endParaRPr lang="en-US" sz="3300" kern="1200" dirty="0"/>
        </a:p>
      </dsp:txBody>
      <dsp:txXfrm>
        <a:off x="2642192" y="2261237"/>
        <a:ext cx="2183215" cy="1091607"/>
      </dsp:txXfrm>
    </dsp:sp>
    <dsp:sp modelId="{AF39C137-4F77-4516-B2FE-F8BE4BEEE902}">
      <dsp:nvSpPr>
        <dsp:cNvPr id="0" name=""/>
        <dsp:cNvSpPr/>
      </dsp:nvSpPr>
      <dsp:spPr>
        <a:xfrm>
          <a:off x="5283883" y="2261237"/>
          <a:ext cx="2183215" cy="1091607"/>
        </a:xfrm>
        <a:prstGeom prst="rect">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smtClean="0"/>
            <a:t>Clinical </a:t>
          </a:r>
          <a:endParaRPr lang="en-US" sz="3300" kern="1200" dirty="0"/>
        </a:p>
      </dsp:txBody>
      <dsp:txXfrm>
        <a:off x="5283883" y="2261237"/>
        <a:ext cx="2183215" cy="109160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67BFE7-ED05-4C72-AD7C-9E86655D26EC}" type="datetimeFigureOut">
              <a:rPr lang="en-IN" smtClean="0"/>
              <a:pPr/>
              <a:t>18-04-2018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4884D5-70F3-45FB-ADBD-CF7505902868}" type="slidenum">
              <a:rPr lang="en-IN" smtClean="0"/>
              <a:pPr/>
              <a:t>‹#›</a:t>
            </a:fld>
            <a:endParaRPr lang="en-IN"/>
          </a:p>
        </p:txBody>
      </p:sp>
    </p:spTree>
    <p:extLst>
      <p:ext uri="{BB962C8B-B14F-4D97-AF65-F5344CB8AC3E}">
        <p14:creationId xmlns:p14="http://schemas.microsoft.com/office/powerpoint/2010/main" xmlns="" val="2693377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half of 20</a:t>
            </a:r>
            <a:r>
              <a:rPr lang="en-US" baseline="30000" dirty="0" smtClean="0"/>
              <a:t>th</a:t>
            </a:r>
            <a:r>
              <a:rPr lang="en-US" dirty="0" smtClean="0"/>
              <a:t> century – only silicates….more wear…so discontinued, </a:t>
            </a:r>
            <a:r>
              <a:rPr lang="en-US" dirty="0" err="1" smtClean="0"/>
              <a:t>methacrylate</a:t>
            </a:r>
            <a:r>
              <a:rPr lang="en-US" dirty="0" smtClean="0"/>
              <a:t> – no</a:t>
            </a:r>
            <a:r>
              <a:rPr lang="en-US" baseline="0" dirty="0" smtClean="0"/>
              <a:t> fillers, </a:t>
            </a:r>
            <a:endParaRPr lang="en-US" dirty="0"/>
          </a:p>
        </p:txBody>
      </p:sp>
      <p:sp>
        <p:nvSpPr>
          <p:cNvPr id="4" name="Slide Number Placeholder 3"/>
          <p:cNvSpPr>
            <a:spLocks noGrp="1"/>
          </p:cNvSpPr>
          <p:nvPr>
            <p:ph type="sldNum" sz="quarter" idx="10"/>
          </p:nvPr>
        </p:nvSpPr>
        <p:spPr/>
        <p:txBody>
          <a:bodyPr/>
          <a:lstStyle/>
          <a:p>
            <a:fld id="{D84884D5-70F3-45FB-ADBD-CF7505902868}" type="slidenum">
              <a:rPr lang="en-IN" smtClean="0"/>
              <a:pPr/>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8</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13</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14</a:t>
            </a:fld>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15</a:t>
            </a:fld>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16</a:t>
            </a:fld>
            <a:endParaRPr lang="en-I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17</a:t>
            </a:fld>
            <a:endParaRPr lang="en-I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18</a:t>
            </a:fld>
            <a:endParaRPr lang="en-I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19</a:t>
            </a:fld>
            <a:endParaRPr lang="en-I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20</a:t>
            </a:fld>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21</a:t>
            </a:fld>
            <a:endParaRPr lang="en-I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22</a:t>
            </a:fld>
            <a:endParaRPr lang="en-I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23</a:t>
            </a:fld>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24</a:t>
            </a:fld>
            <a:endParaRPr lang="en-I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25</a:t>
            </a:fld>
            <a:endParaRPr lang="en-I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26</a:t>
            </a:fld>
            <a:endParaRPr lang="en-I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27</a:t>
            </a:fld>
            <a:endParaRPr lang="en-I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28</a:t>
            </a:fld>
            <a:endParaRPr lang="en-I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29</a:t>
            </a:fld>
            <a:endParaRPr lang="en-I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30</a:t>
            </a:fld>
            <a:endParaRPr lang="en-I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31</a:t>
            </a:fld>
            <a:endParaRPr lang="en-I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32</a:t>
            </a:fld>
            <a:endParaRPr lang="en-I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33</a:t>
            </a:fld>
            <a:endParaRPr lang="en-I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34</a:t>
            </a:fld>
            <a:endParaRPr lang="en-I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35</a:t>
            </a:fld>
            <a:endParaRPr lang="en-I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36</a:t>
            </a:fld>
            <a:endParaRPr lang="en-I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37</a:t>
            </a:fld>
            <a:endParaRPr lang="en-I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38</a:t>
            </a:fld>
            <a:endParaRPr lang="en-I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39</a:t>
            </a:fld>
            <a:endParaRPr lang="en-I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40</a:t>
            </a:fld>
            <a:endParaRPr lang="en-I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41</a:t>
            </a:fld>
            <a:endParaRPr lang="en-I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42</a:t>
            </a:fld>
            <a:endParaRPr lang="en-I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43</a:t>
            </a:fld>
            <a:endParaRPr lang="en-I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44</a:t>
            </a:fld>
            <a:endParaRPr lang="en-I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45</a:t>
            </a:fld>
            <a:endParaRPr lang="en-I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46</a:t>
            </a:fld>
            <a:endParaRPr lang="en-I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47</a:t>
            </a:fld>
            <a:endParaRPr lang="en-I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48</a:t>
            </a:fld>
            <a:endParaRPr lang="en-I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49</a:t>
            </a:fld>
            <a:endParaRPr lang="en-I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50</a:t>
            </a:fld>
            <a:endParaRPr lang="en-I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51</a:t>
            </a:fld>
            <a:endParaRPr lang="en-I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52</a:t>
            </a:fld>
            <a:endParaRPr lang="en-I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53</a:t>
            </a:fld>
            <a:endParaRPr lang="en-I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54</a:t>
            </a:fld>
            <a:endParaRPr lang="en-I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55</a:t>
            </a:fld>
            <a:endParaRPr lang="en-I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56</a:t>
            </a:fld>
            <a:endParaRPr lang="en-I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57</a:t>
            </a:fld>
            <a:endParaRPr lang="en-I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58</a:t>
            </a:fld>
            <a:endParaRPr lang="en-I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59</a:t>
            </a:fld>
            <a:endParaRPr lang="en-I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60</a:t>
            </a:fld>
            <a:endParaRPr lang="en-I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61</a:t>
            </a:fld>
            <a:endParaRPr lang="en-I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62</a:t>
            </a:fld>
            <a:endParaRPr lang="en-I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63</a:t>
            </a:fld>
            <a:endParaRPr lang="en-I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64</a:t>
            </a:fld>
            <a:endParaRPr lang="en-I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65</a:t>
            </a:fld>
            <a:endParaRPr lang="en-I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66</a:t>
            </a:fld>
            <a:endParaRPr lang="en-I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67</a:t>
            </a:fld>
            <a:endParaRPr lang="en-I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68</a:t>
            </a:fld>
            <a:endParaRPr lang="en-I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69</a:t>
            </a:fld>
            <a:endParaRPr lang="en-I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70</a:t>
            </a:fld>
            <a:endParaRPr lang="en-I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71</a:t>
            </a:fld>
            <a:endParaRPr lang="en-I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72</a:t>
            </a:fld>
            <a:endParaRPr lang="en-I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E3B8AC-5B8F-4695-AF1B-F6F00CF5EDF1}" type="slidenum">
              <a:rPr lang="en-US" smtClean="0"/>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74</a:t>
            </a:fld>
            <a:endParaRPr lang="en-I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75</a:t>
            </a:fld>
            <a:endParaRPr lang="en-I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In cases where it is impossible to place the light wand in close proximity to the restoration, the laser beam offers the advantage of no loss of power over the distance, as is suffered by the VLC units</a:t>
            </a:r>
          </a:p>
          <a:p>
            <a:endParaRPr lang="en-US" dirty="0"/>
          </a:p>
        </p:txBody>
      </p:sp>
      <p:sp>
        <p:nvSpPr>
          <p:cNvPr id="4" name="Slide Number Placeholder 3"/>
          <p:cNvSpPr>
            <a:spLocks noGrp="1"/>
          </p:cNvSpPr>
          <p:nvPr>
            <p:ph type="sldNum" sz="quarter" idx="10"/>
          </p:nvPr>
        </p:nvSpPr>
        <p:spPr/>
        <p:txBody>
          <a:bodyPr/>
          <a:lstStyle/>
          <a:p>
            <a:fld id="{D84884D5-70F3-45FB-ADBD-CF7505902868}" type="slidenum">
              <a:rPr lang="en-IN" smtClean="0"/>
              <a:pPr/>
              <a:t>76</a:t>
            </a:fld>
            <a:endParaRPr lang="en-I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77</a:t>
            </a:fld>
            <a:endParaRPr lang="en-I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78</a:t>
            </a:fld>
            <a:endParaRPr lang="en-I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79</a:t>
            </a:fld>
            <a:endParaRPr lang="en-I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80</a:t>
            </a:fld>
            <a:endParaRPr lang="en-I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81</a:t>
            </a:fld>
            <a:endParaRPr lang="en-I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82</a:t>
            </a:fld>
            <a:endParaRPr lang="en-I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4884D5-70F3-45FB-ADBD-CF7505902868}" type="slidenum">
              <a:rPr lang="en-IN" smtClean="0"/>
              <a:pPr/>
              <a:t>83</a:t>
            </a:fld>
            <a:endParaRPr lang="en-IN"/>
          </a:p>
        </p:txBody>
      </p:sp>
    </p:spTree>
    <p:extLst>
      <p:ext uri="{BB962C8B-B14F-4D97-AF65-F5344CB8AC3E}">
        <p14:creationId xmlns:p14="http://schemas.microsoft.com/office/powerpoint/2010/main" xmlns="" val="32123646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84</a:t>
            </a:fld>
            <a:endParaRPr lang="en-I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77E1C4-5C20-46E5-B43A-C670597D7099}" type="slidenum">
              <a:rPr lang="en-US"/>
              <a:pPr/>
              <a:t>85</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403FB9-4A27-4DC2-9FC8-6B1F535D9E5F}" type="slidenum">
              <a:rPr lang="en-US"/>
              <a:pPr/>
              <a:t>86</a:t>
            </a:fld>
            <a:endParaRPr lang="en-US"/>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A8826-46BD-42AA-8E34-8CA77204F3C8}" type="slidenum">
              <a:rPr lang="en-US"/>
              <a:pPr/>
              <a:t>87</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213B6E-90EC-4408-BE43-A3BE6458CF19}" type="slidenum">
              <a:rPr lang="en-US"/>
              <a:pPr/>
              <a:t>88</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D49959-7678-4744-A5C9-6A69F72972C3}" type="slidenum">
              <a:rPr lang="en-US"/>
              <a:pPr/>
              <a:t>89</a:t>
            </a:fld>
            <a:endParaRPr lang="en-US"/>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90</a:t>
            </a:fld>
            <a:endParaRPr lang="en-I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91</a:t>
            </a:fld>
            <a:endParaRPr lang="en-I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92</a:t>
            </a:fld>
            <a:endParaRPr lang="en-I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93</a:t>
            </a:fld>
            <a:endParaRPr lang="en-I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94</a:t>
            </a:fld>
            <a:endParaRPr lang="en-I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95</a:t>
            </a:fld>
            <a:endParaRPr lang="en-I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96</a:t>
            </a:fld>
            <a:endParaRPr lang="en-I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97</a:t>
            </a:fld>
            <a:endParaRPr lang="en-I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98</a:t>
            </a:fld>
            <a:endParaRPr lang="en-I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99</a:t>
            </a:fld>
            <a:endParaRPr lang="en-I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100</a:t>
            </a:fld>
            <a:endParaRPr lang="en-I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101</a:t>
            </a:fld>
            <a:endParaRPr lang="en-I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102</a:t>
            </a:fld>
            <a:endParaRPr lang="en-I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103</a:t>
            </a:fld>
            <a:endParaRPr lang="en-I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104</a:t>
            </a:fld>
            <a:endParaRPr lang="en-I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105</a:t>
            </a:fld>
            <a:endParaRPr lang="en-I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106</a:t>
            </a:fld>
            <a:endParaRPr lang="en-I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107</a:t>
            </a:fld>
            <a:endParaRPr lang="en-I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108</a:t>
            </a:fld>
            <a:endParaRPr lang="en-I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109</a:t>
            </a:fld>
            <a:endParaRPr lang="en-I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110</a:t>
            </a:fld>
            <a:endParaRPr lang="en-I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111</a:t>
            </a:fld>
            <a:endParaRPr lang="en-I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112</a:t>
            </a:fld>
            <a:endParaRPr lang="en-I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113</a:t>
            </a:fld>
            <a:endParaRPr lang="en-I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114</a:t>
            </a:fld>
            <a:endParaRPr lang="en-IN"/>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115</a:t>
            </a:fld>
            <a:endParaRPr lang="en-IN"/>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116</a:t>
            </a:fld>
            <a:endParaRPr lang="en-IN"/>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117</a:t>
            </a:fld>
            <a:endParaRPr lang="en-IN"/>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118</a:t>
            </a:fld>
            <a:endParaRPr lang="en-IN"/>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119</a:t>
            </a:fld>
            <a:endParaRPr lang="en-IN"/>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120</a:t>
            </a:fld>
            <a:endParaRPr lang="en-IN"/>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121</a:t>
            </a:fld>
            <a:endParaRPr lang="en-IN"/>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122</a:t>
            </a:fld>
            <a:endParaRPr lang="en-IN"/>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123</a:t>
            </a:fld>
            <a:endParaRPr lang="en-IN"/>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124</a:t>
            </a:fld>
            <a:endParaRPr lang="en-IN"/>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125</a:t>
            </a:fld>
            <a:endParaRPr lang="en-IN"/>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4884D5-70F3-45FB-ADBD-CF7505902868}" type="slidenum">
              <a:rPr lang="en-IN" smtClean="0"/>
              <a:pPr/>
              <a:t>126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D75961-11A1-48FF-9F38-CBE8A875B61B}" type="datetimeFigureOut">
              <a:rPr lang="en-US" smtClean="0"/>
              <a:pPr/>
              <a:t>18-Apr-18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75961-11A1-48FF-9F38-CBE8A875B61B}" type="datetimeFigureOut">
              <a:rPr lang="en-US" smtClean="0"/>
              <a:pPr/>
              <a:t>18-Apr-18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D75961-11A1-48FF-9F38-CBE8A875B61B}" type="datetimeFigureOut">
              <a:rPr lang="en-US" smtClean="0"/>
              <a:pPr/>
              <a:t>18-Apr-18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D75961-11A1-48FF-9F38-CBE8A875B61B}" type="datetimeFigureOut">
              <a:rPr lang="en-US" smtClean="0"/>
              <a:pPr/>
              <a:t>18-Apr-18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D75961-11A1-48FF-9F38-CBE8A875B61B}" type="datetimeFigureOut">
              <a:rPr lang="en-US" smtClean="0"/>
              <a:pPr/>
              <a:t>18-Apr-18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D75961-11A1-48FF-9F38-CBE8A875B61B}" type="datetimeFigureOut">
              <a:rPr lang="en-US" smtClean="0"/>
              <a:pPr/>
              <a:t>18-Apr-18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75961-11A1-48FF-9F38-CBE8A875B61B}" type="datetimeFigureOut">
              <a:rPr lang="en-US" smtClean="0"/>
              <a:pPr/>
              <a:t>18-Apr-18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75961-11A1-48FF-9F38-CBE8A875B61B}" type="datetimeFigureOut">
              <a:rPr lang="en-US" smtClean="0"/>
              <a:pPr/>
              <a:t>18-Apr-18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75961-11A1-48FF-9F38-CBE8A875B61B}" type="datetimeFigureOut">
              <a:rPr lang="en-US" smtClean="0"/>
              <a:pPr/>
              <a:t>18-Apr-18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75961-11A1-48FF-9F38-CBE8A875B61B}" type="datetimeFigureOut">
              <a:rPr lang="en-US" smtClean="0"/>
              <a:pPr/>
              <a:t>18-Apr-18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75961-11A1-48FF-9F38-CBE8A875B61B}" type="datetimeFigureOut">
              <a:rPr lang="en-US" smtClean="0"/>
              <a:pPr/>
              <a:t>18-Apr-18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01C83-9D19-41FF-B471-09D75C53BD6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16" name="Slide Number Placeholder 15"/>
          <p:cNvSpPr>
            <a:spLocks noGrp="1"/>
          </p:cNvSpPr>
          <p:nvPr>
            <p:ph type="sldNum" sz="quarter" idx="11"/>
          </p:nvPr>
        </p:nvSpPr>
        <p:spPr/>
        <p:txBody>
          <a:bodyPr/>
          <a:lstStyle/>
          <a:p>
            <a:fld id="{14C4CB4B-37AA-4231-A47A-E522FA04D0B7}" type="slidenum">
              <a:rPr lang="en-IN" smtClean="0"/>
              <a:pPr/>
              <a:t>‹#›</a:t>
            </a:fld>
            <a:endParaRPr lang="en-IN"/>
          </a:p>
        </p:txBody>
      </p:sp>
      <p:sp>
        <p:nvSpPr>
          <p:cNvPr id="17" name="Footer Placeholder 16"/>
          <p:cNvSpPr>
            <a:spLocks noGrp="1"/>
          </p:cNvSpPr>
          <p:nvPr>
            <p:ph type="ftr" sz="quarter" idx="12"/>
          </p:nvPr>
        </p:nvSpPr>
        <p:spPr/>
        <p:txBody>
          <a:bodyPr/>
          <a:lstStyle/>
          <a:p>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761AADFC-F55C-48BD-8772-44543D8EFF39}" type="datetimeFigureOut">
              <a:rPr lang="en-IN" smtClean="0"/>
              <a:pPr/>
              <a:t>18-04-2018</a:t>
            </a:fld>
            <a:endParaRPr lang="en-IN"/>
          </a:p>
        </p:txBody>
      </p:sp>
      <p:sp>
        <p:nvSpPr>
          <p:cNvPr id="15" name="Slide Number Placeholder 14"/>
          <p:cNvSpPr>
            <a:spLocks noGrp="1"/>
          </p:cNvSpPr>
          <p:nvPr>
            <p:ph type="sldNum" sz="quarter" idx="15"/>
          </p:nvPr>
        </p:nvSpPr>
        <p:spPr/>
        <p:txBody>
          <a:bodyPr/>
          <a:lstStyle>
            <a:lvl1pPr algn="ctr">
              <a:defRPr/>
            </a:lvl1pPr>
          </a:lstStyle>
          <a:p>
            <a:fld id="{14C4CB4B-37AA-4231-A47A-E522FA04D0B7}" type="slidenum">
              <a:rPr lang="en-IN" smtClean="0"/>
              <a:pPr/>
              <a:t>‹#›</a:t>
            </a:fld>
            <a:endParaRPr lang="en-IN"/>
          </a:p>
        </p:txBody>
      </p:sp>
      <p:sp>
        <p:nvSpPr>
          <p:cNvPr id="16" name="Footer Placeholder 15"/>
          <p:cNvSpPr>
            <a:spLocks noGrp="1"/>
          </p:cNvSpPr>
          <p:nvPr>
            <p:ph type="ftr" sz="quarter" idx="16"/>
          </p:nvPr>
        </p:nvSpPr>
        <p:spPr/>
        <p:txBody>
          <a:bodyPr/>
          <a:lstStyle/>
          <a:p>
            <a:endParaRPr lang="en-IN"/>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C4CB4B-37AA-4231-A47A-E522FA04D0B7}" type="slidenum">
              <a:rPr lang="en-IN" smtClean="0"/>
              <a:pPr/>
              <a:t>‹#›</a:t>
            </a:fld>
            <a:endParaRPr lang="en-IN"/>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4C4CB4B-37AA-4231-A47A-E522FA04D0B7}" type="slidenum">
              <a:rPr lang="en-IN" smtClean="0"/>
              <a:pPr/>
              <a:t>‹#›</a:t>
            </a:fld>
            <a:endParaRPr lang="en-IN"/>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4C4CB4B-37AA-4231-A47A-E522FA04D0B7}" type="slidenum">
              <a:rPr lang="en-IN" smtClean="0"/>
              <a:pPr/>
              <a:t>‹#›</a:t>
            </a:fld>
            <a:endParaRPr lang="en-IN"/>
          </a:p>
        </p:txBody>
      </p:sp>
      <p:sp>
        <p:nvSpPr>
          <p:cNvPr id="8" name="Footer Placeholder 7"/>
          <p:cNvSpPr>
            <a:spLocks noGrp="1"/>
          </p:cNvSpPr>
          <p:nvPr>
            <p:ph type="ftr" sz="quarter" idx="11"/>
          </p:nvPr>
        </p:nvSpPr>
        <p:spPr/>
        <p:txBody>
          <a:bodyPr/>
          <a:lstStyle/>
          <a:p>
            <a:endParaRPr lang="en-IN"/>
          </a:p>
        </p:txBody>
      </p:sp>
      <p:sp>
        <p:nvSpPr>
          <p:cNvPr id="7" name="Date Placeholder 6"/>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4C4CB4B-37AA-4231-A47A-E522FA04D0B7}" type="slidenum">
              <a:rPr lang="en-IN" smtClean="0"/>
              <a:pPr/>
              <a:t>‹#›</a:t>
            </a:fld>
            <a:endParaRPr lang="en-IN"/>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4C4CB4B-37AA-4231-A47A-E522FA04D0B7}" type="slidenum">
              <a:rPr lang="en-IN" smtClean="0"/>
              <a:pPr/>
              <a:t>‹#›</a:t>
            </a:fld>
            <a:endParaRPr lang="en-I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761AADFC-F55C-48BD-8772-44543D8EFF39}" type="datetimeFigureOut">
              <a:rPr lang="en-IN" smtClean="0"/>
              <a:pPr/>
              <a:t>18-04-2018</a:t>
            </a:fld>
            <a:endParaRPr lang="en-IN"/>
          </a:p>
        </p:txBody>
      </p:sp>
      <p:sp>
        <p:nvSpPr>
          <p:cNvPr id="9" name="Slide Number Placeholder 8"/>
          <p:cNvSpPr>
            <a:spLocks noGrp="1"/>
          </p:cNvSpPr>
          <p:nvPr>
            <p:ph type="sldNum" sz="quarter" idx="15"/>
          </p:nvPr>
        </p:nvSpPr>
        <p:spPr/>
        <p:txBody>
          <a:bodyPr/>
          <a:lstStyle/>
          <a:p>
            <a:fld id="{14C4CB4B-37AA-4231-A47A-E522FA04D0B7}" type="slidenum">
              <a:rPr lang="en-IN" smtClean="0"/>
              <a:pPr/>
              <a:t>‹#›</a:t>
            </a:fld>
            <a:endParaRPr lang="en-IN"/>
          </a:p>
        </p:txBody>
      </p:sp>
      <p:sp>
        <p:nvSpPr>
          <p:cNvPr id="10" name="Footer Placeholder 9"/>
          <p:cNvSpPr>
            <a:spLocks noGrp="1"/>
          </p:cNvSpPr>
          <p:nvPr>
            <p:ph type="ftr" sz="quarter" idx="16"/>
          </p:nvPr>
        </p:nvSpPr>
        <p:spPr/>
        <p:txBody>
          <a:bodyPr/>
          <a:lstStyle/>
          <a:p>
            <a:endParaRPr lang="en-I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9" name="Slide Number Placeholder 8"/>
          <p:cNvSpPr>
            <a:spLocks noGrp="1"/>
          </p:cNvSpPr>
          <p:nvPr>
            <p:ph type="sldNum" sz="quarter" idx="11"/>
          </p:nvPr>
        </p:nvSpPr>
        <p:spPr/>
        <p:txBody>
          <a:bodyPr/>
          <a:lstStyle/>
          <a:p>
            <a:fld id="{14C4CB4B-37AA-4231-A47A-E522FA04D0B7}" type="slidenum">
              <a:rPr lang="en-IN" smtClean="0"/>
              <a:pPr/>
              <a:t>‹#›</a:t>
            </a:fld>
            <a:endParaRPr lang="en-IN"/>
          </a:p>
        </p:txBody>
      </p:sp>
      <p:sp>
        <p:nvSpPr>
          <p:cNvPr id="10" name="Footer Placeholder 9"/>
          <p:cNvSpPr>
            <a:spLocks noGrp="1"/>
          </p:cNvSpPr>
          <p:nvPr>
            <p:ph type="ftr" sz="quarter" idx="12"/>
          </p:nvPr>
        </p:nvSpPr>
        <p:spPr/>
        <p:txBody>
          <a:bodyPr/>
          <a:lstStyle/>
          <a:p>
            <a:endParaRPr lang="en-I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C4CB4B-37AA-4231-A47A-E522FA04D0B7}" type="slidenum">
              <a:rPr lang="en-IN" smtClean="0"/>
              <a:pPr/>
              <a:t>‹#›</a:t>
            </a:fld>
            <a:endParaRPr lang="en-I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1AADFC-F55C-48BD-8772-44543D8EFF39}" type="datetimeFigureOut">
              <a:rPr lang="en-IN" smtClean="0"/>
              <a:pPr/>
              <a:t>18-04-2018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C4CB4B-37AA-4231-A47A-E522FA04D0B7}" type="slidenum">
              <a:rPr lang="en-IN" smtClean="0"/>
              <a:pPr/>
              <a:t>‹#›</a:t>
            </a:fld>
            <a:endParaRPr lang="en-I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4038600" cy="2185988"/>
          </a:xfrm>
        </p:spPr>
        <p:txBody>
          <a:bodyPr/>
          <a:lstStyle>
            <a:lvl1pPr>
              <a:buFont typeface="Wingdings" pitchFamily="2" charset="2"/>
              <a:buChar char="Ø"/>
              <a:defRPr/>
            </a:lvl1pPr>
            <a:lvl2pPr>
              <a:buFont typeface="Wingdings" pitchFamily="2" charset="2"/>
              <a:buChar char="Ø"/>
              <a:defRPr/>
            </a:lvl2pPr>
            <a:lvl3pPr>
              <a:buFont typeface="Wingdings" pitchFamily="2" charset="2"/>
              <a:buChar char="Ø"/>
              <a:defRPr/>
            </a:lvl3pPr>
            <a:lvl4pPr>
              <a:buFont typeface="Wingdings" pitchFamily="2" charset="2"/>
              <a:buChar char="Ø"/>
              <a:defRPr/>
            </a:lvl4pPr>
            <a:lvl5pPr>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4" name="Content Placeholder 3"/>
          <p:cNvSpPr>
            <a:spLocks noGrp="1"/>
          </p:cNvSpPr>
          <p:nvPr>
            <p:ph sz="quarter" idx="2"/>
          </p:nvPr>
        </p:nvSpPr>
        <p:spPr>
          <a:xfrm>
            <a:off x="4648200" y="1600200"/>
            <a:ext cx="4038600" cy="2185988"/>
          </a:xfrm>
        </p:spPr>
        <p:txBody>
          <a:bodyPr/>
          <a:lstStyle>
            <a:lvl1pPr>
              <a:buFont typeface="Wingdings" pitchFamily="2" charset="2"/>
              <a:buChar char="Ø"/>
              <a:defRPr/>
            </a:lvl1pPr>
            <a:lvl2pPr>
              <a:buFont typeface="Wingdings" pitchFamily="2" charset="2"/>
              <a:buChar char="Ø"/>
              <a:defRPr/>
            </a:lvl2pPr>
            <a:lvl3pPr>
              <a:buFont typeface="Wingdings" pitchFamily="2" charset="2"/>
              <a:buChar char="Ø"/>
              <a:defRPr/>
            </a:lvl3pPr>
            <a:lvl4pPr>
              <a:buFont typeface="Wingdings" pitchFamily="2" charset="2"/>
              <a:buChar char="Ø"/>
              <a:defRPr/>
            </a:lvl4pPr>
            <a:lvl5pPr>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5" name="Content Placeholder 4"/>
          <p:cNvSpPr>
            <a:spLocks noGrp="1"/>
          </p:cNvSpPr>
          <p:nvPr>
            <p:ph sz="quarter" idx="3"/>
          </p:nvPr>
        </p:nvSpPr>
        <p:spPr>
          <a:xfrm>
            <a:off x="457200" y="3938588"/>
            <a:ext cx="4038600" cy="2187575"/>
          </a:xfrm>
        </p:spPr>
        <p:txBody>
          <a:bodyPr/>
          <a:lstStyle>
            <a:lvl1pPr>
              <a:buFont typeface="Wingdings" pitchFamily="2" charset="2"/>
              <a:buChar char="Ø"/>
              <a:defRPr/>
            </a:lvl1pPr>
            <a:lvl2pPr>
              <a:buFont typeface="Wingdings" pitchFamily="2" charset="2"/>
              <a:buChar char="Ø"/>
              <a:defRPr/>
            </a:lvl2pPr>
            <a:lvl3pPr>
              <a:buFont typeface="Wingdings" pitchFamily="2" charset="2"/>
              <a:buChar char="Ø"/>
              <a:defRPr/>
            </a:lvl3pPr>
            <a:lvl4pPr>
              <a:buFont typeface="Wingdings" pitchFamily="2" charset="2"/>
              <a:buChar char="Ø"/>
              <a:defRPr/>
            </a:lvl4pPr>
            <a:lvl5pPr>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6" name="Content Placeholder 5"/>
          <p:cNvSpPr>
            <a:spLocks noGrp="1"/>
          </p:cNvSpPr>
          <p:nvPr>
            <p:ph sz="quarter" idx="4"/>
          </p:nvPr>
        </p:nvSpPr>
        <p:spPr>
          <a:xfrm>
            <a:off x="4648200" y="3938588"/>
            <a:ext cx="4038600" cy="2187575"/>
          </a:xfrm>
        </p:spPr>
        <p:txBody>
          <a:bodyPr/>
          <a:lstStyle>
            <a:lvl1pPr>
              <a:buFont typeface="Wingdings" pitchFamily="2" charset="2"/>
              <a:buChar char="Ø"/>
              <a:defRPr/>
            </a:lvl1pPr>
            <a:lvl2pPr>
              <a:buFont typeface="Wingdings" pitchFamily="2" charset="2"/>
              <a:buChar char="Ø"/>
              <a:defRPr/>
            </a:lvl2pPr>
            <a:lvl3pPr>
              <a:buFont typeface="Wingdings" pitchFamily="2" charset="2"/>
              <a:buChar char="Ø"/>
              <a:defRPr/>
            </a:lvl3pPr>
            <a:lvl4pPr>
              <a:buFont typeface="Wingdings" pitchFamily="2" charset="2"/>
              <a:buChar char="Ø"/>
              <a:defRPr/>
            </a:lvl4pPr>
            <a:lvl5pPr>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32873AA1-B224-483D-94A7-FDF287568CD1}" type="slidenum">
              <a:rPr lang="en-US"/>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4000349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75961-11A1-48FF-9F38-CBE8A875B61B}" type="datetimeFigureOut">
              <a:rPr lang="en-US" smtClean="0"/>
              <a:pPr/>
              <a:t>18-Apr-18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01C83-9D19-41FF-B471-09D75C53BD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3D75961-11A1-48FF-9F38-CBE8A875B61B}" type="datetimeFigureOut">
              <a:rPr lang="en-US" smtClean="0"/>
              <a:pPr/>
              <a:t>18-Apr-18</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801C83-9D19-41FF-B471-09D75C53BD6E}"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gif"/></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22.gi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31.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4.xml"/><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hyperlink" Target="http://www.ivoclarvivadent.us/Secure30/ivoclar.jsp?xml=ivoclar:data/product.xml&amp;xsl=ivoclarsheets:/sheets/product.xsl&amp;id=prd_com_a_10_70&amp;language=EN&amp;encoding=iso-8859-1&amp;portal=us&amp;hm_0=menu1,item_0_1&amp;hm_1=a_a_0,item_1_1&amp;hm_2=a_a_10,item_2_7&amp;"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6.xml"/><Relationship Id="rId1" Type="http://schemas.openxmlformats.org/officeDocument/2006/relationships/slideLayout" Target="../slideLayouts/slideLayout13.xml"/><Relationship Id="rId5" Type="http://schemas.openxmlformats.org/officeDocument/2006/relationships/image" Target="../media/image38.emf"/><Relationship Id="rId4" Type="http://schemas.openxmlformats.org/officeDocument/2006/relationships/image" Target="../media/image37.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73.xm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79.xml"/><Relationship Id="rId1" Type="http://schemas.openxmlformats.org/officeDocument/2006/relationships/slideLayout" Target="../slideLayouts/slideLayout13.xml"/><Relationship Id="rId5" Type="http://schemas.openxmlformats.org/officeDocument/2006/relationships/image" Target="../media/image49.png"/><Relationship Id="rId4" Type="http://schemas.openxmlformats.org/officeDocument/2006/relationships/image" Target="../media/image48.jpeg"/></Relationships>
</file>

<file path=ppt/slides/_rels/slide80.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81.xml"/><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51.gif"/></Relationships>
</file>

<file path=ppt/slides/_rels/slide8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9.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Data" Target="../diagrams/data1.xml"/><Relationship Id="rId7" Type="http://schemas.openxmlformats.org/officeDocument/2006/relationships/image" Target="../media/image60.png"/><Relationship Id="rId2" Type="http://schemas.openxmlformats.org/officeDocument/2006/relationships/notesSlide" Target="../notesSlides/notesSlide90.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diagramDrawing" Target="../diagrams/drawing1.xml"/><Relationship Id="rId4" Type="http://schemas.openxmlformats.org/officeDocument/2006/relationships/diagramLayout" Target="../diagrams/layout1.xml"/><Relationship Id="rId9" Type="http://schemas.openxmlformats.org/officeDocument/2006/relationships/image" Target="../media/image62.png"/></Relationships>
</file>

<file path=ppt/slides/_rels/slide9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92.xml"/><Relationship Id="rId1" Type="http://schemas.openxmlformats.org/officeDocument/2006/relationships/slideLayout" Target="../slideLayouts/slideLayout18.xml"/><Relationship Id="rId4" Type="http://schemas.openxmlformats.org/officeDocument/2006/relationships/image" Target="../media/image63.jpeg"/></Relationships>
</file>

<file path=ppt/slides/_rels/slide9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3.xml"/><Relationship Id="rId1" Type="http://schemas.openxmlformats.org/officeDocument/2006/relationships/slideLayout" Target="../slideLayouts/slideLayout13.xml"/><Relationship Id="rId5" Type="http://schemas.openxmlformats.org/officeDocument/2006/relationships/image" Target="../media/image50.gif"/><Relationship Id="rId4" Type="http://schemas.openxmlformats.org/officeDocument/2006/relationships/image" Target="../media/image18.gif"/></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4.xml"/><Relationship Id="rId1" Type="http://schemas.openxmlformats.org/officeDocument/2006/relationships/slideLayout" Target="../slideLayouts/slideLayout13.xml"/><Relationship Id="rId4" Type="http://schemas.openxmlformats.org/officeDocument/2006/relationships/image" Target="../media/image65.jpeg"/></Relationships>
</file>

<file path=ppt/slides/_rels/slide9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95.xml"/><Relationship Id="rId1" Type="http://schemas.openxmlformats.org/officeDocument/2006/relationships/slideLayout" Target="../slideLayouts/slideLayout13.xml"/><Relationship Id="rId5" Type="http://schemas.openxmlformats.org/officeDocument/2006/relationships/image" Target="../media/image68.jpeg"/><Relationship Id="rId4" Type="http://schemas.openxmlformats.org/officeDocument/2006/relationships/image" Target="../media/image67.jpeg"/></Relationships>
</file>

<file path=ppt/slides/_rels/slide9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7.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98.xml"/><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100.xm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1.xml"/><Relationship Id="rId1" Type="http://schemas.openxmlformats.org/officeDocument/2006/relationships/slideLayout" Target="../slideLayouts/slideLayout13.xml"/><Relationship Id="rId5" Type="http://schemas.openxmlformats.org/officeDocument/2006/relationships/image" Target="../media/image73.jpeg"/><Relationship Id="rId4" Type="http://schemas.openxmlformats.org/officeDocument/2006/relationships/image" Target="../media/image72.gif"/></Relationships>
</file>

<file path=ppt/slides/_rels/slide10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2.xml"/><Relationship Id="rId1" Type="http://schemas.openxmlformats.org/officeDocument/2006/relationships/slideLayout" Target="../slideLayouts/slideLayout13.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2.gif"/></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4.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image" Target="../media/image76.jpeg"/></Relationships>
</file>

<file path=ppt/slides/_rels/slide10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13.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20.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syr_cavs_row"/>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colorTemperature colorTemp="4700"/>
                    </a14:imgEffect>
                    <a14:imgEffect>
                      <a14:saturation sat="66000"/>
                    </a14:imgEffect>
                  </a14:imgLayer>
                </a14:imgProps>
              </a:ext>
            </a:extLst>
          </a:blip>
          <a:srcRect/>
          <a:stretch>
            <a:fillRect/>
          </a:stretch>
        </p:blipFill>
        <p:spPr bwMode="auto">
          <a:xfrm rot="20509153">
            <a:off x="709215" y="819640"/>
            <a:ext cx="6759511" cy="3244770"/>
          </a:xfrm>
          <a:prstGeom prst="rect">
            <a:avLst/>
          </a:prstGeom>
          <a:ln>
            <a:noFill/>
          </a:ln>
          <a:effectLst>
            <a:softEdge rad="112500"/>
          </a:effectLst>
        </p:spPr>
      </p:pic>
      <p:sp>
        <p:nvSpPr>
          <p:cNvPr id="4" name="TextBox 3"/>
          <p:cNvSpPr txBox="1"/>
          <p:nvPr/>
        </p:nvSpPr>
        <p:spPr>
          <a:xfrm>
            <a:off x="611560" y="620688"/>
            <a:ext cx="8136904" cy="369332"/>
          </a:xfrm>
          <a:prstGeom prst="rect">
            <a:avLst/>
          </a:prstGeom>
          <a:noFill/>
        </p:spPr>
        <p:txBody>
          <a:bodyPr wrap="square" rtlCol="0">
            <a:spAutoFit/>
          </a:bodyPr>
          <a:lstStyle/>
          <a:p>
            <a:endParaRPr lang="en-IN" dirty="0"/>
          </a:p>
        </p:txBody>
      </p:sp>
      <p:sp>
        <p:nvSpPr>
          <p:cNvPr id="7" name="TextBox 6"/>
          <p:cNvSpPr txBox="1"/>
          <p:nvPr/>
        </p:nvSpPr>
        <p:spPr>
          <a:xfrm rot="20456588">
            <a:off x="827585" y="3886412"/>
            <a:ext cx="7704856" cy="830997"/>
          </a:xfrm>
          <a:prstGeom prst="rect">
            <a:avLst/>
          </a:prstGeom>
          <a:noFill/>
        </p:spPr>
        <p:txBody>
          <a:bodyPr wrap="square" rtlCol="0">
            <a:spAutoFit/>
          </a:bodyPr>
          <a:lstStyle/>
          <a:p>
            <a:pPr algn="ctr"/>
            <a:r>
              <a:rPr lang="en-US" sz="4800" b="1" dirty="0" smtClean="0">
                <a:solidFill>
                  <a:schemeClr val="tx1">
                    <a:lumMod val="95000"/>
                  </a:schemeClr>
                </a:solidFill>
                <a:latin typeface="Times New Roman" pitchFamily="18" charset="0"/>
                <a:cs typeface="Times New Roman" pitchFamily="18" charset="0"/>
              </a:rPr>
              <a:t>DENTAL  COMPOSITES</a:t>
            </a:r>
            <a:endParaRPr lang="en-IN" sz="4800" b="1" dirty="0">
              <a:solidFill>
                <a:schemeClr val="tx1">
                  <a:lumMod val="9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883454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609600" y="1219200"/>
            <a:ext cx="7772400" cy="6096000"/>
          </a:xfrm>
        </p:spPr>
        <p:txBody>
          <a:bodyPr>
            <a:normAutofit/>
          </a:bodyPr>
          <a:lstStyle/>
          <a:p>
            <a:pPr>
              <a:lnSpc>
                <a:spcPct val="200000"/>
              </a:lnSpc>
            </a:pPr>
            <a:r>
              <a:rPr lang="en-US" sz="2400" dirty="0" smtClean="0">
                <a:solidFill>
                  <a:schemeClr val="tx1">
                    <a:lumMod val="95000"/>
                  </a:schemeClr>
                </a:solidFill>
                <a:latin typeface="Times New Roman" pitchFamily="18" charset="0"/>
                <a:cs typeface="Times New Roman" pitchFamily="18" charset="0"/>
              </a:rPr>
              <a:t>History</a:t>
            </a:r>
          </a:p>
          <a:p>
            <a:pPr eaLnBrk="1" hangingPunct="1">
              <a:lnSpc>
                <a:spcPct val="200000"/>
              </a:lnSpc>
            </a:pPr>
            <a:r>
              <a:rPr lang="en-US" sz="2400" dirty="0" smtClean="0">
                <a:solidFill>
                  <a:schemeClr val="tx1">
                    <a:lumMod val="95000"/>
                  </a:schemeClr>
                </a:solidFill>
                <a:latin typeface="Times New Roman" pitchFamily="18" charset="0"/>
                <a:cs typeface="Times New Roman" pitchFamily="18" charset="0"/>
              </a:rPr>
              <a:t>Definition</a:t>
            </a:r>
          </a:p>
          <a:p>
            <a:pPr eaLnBrk="1" hangingPunct="1">
              <a:lnSpc>
                <a:spcPct val="200000"/>
              </a:lnSpc>
            </a:pPr>
            <a:r>
              <a:rPr lang="en-US" sz="2400" dirty="0" smtClean="0">
                <a:solidFill>
                  <a:schemeClr val="tx1">
                    <a:lumMod val="95000"/>
                  </a:schemeClr>
                </a:solidFill>
                <a:latin typeface="Times New Roman" pitchFamily="18" charset="0"/>
                <a:cs typeface="Times New Roman" pitchFamily="18" charset="0"/>
              </a:rPr>
              <a:t>Classification</a:t>
            </a:r>
          </a:p>
          <a:p>
            <a:pPr eaLnBrk="1" hangingPunct="1">
              <a:lnSpc>
                <a:spcPct val="200000"/>
              </a:lnSpc>
            </a:pPr>
            <a:r>
              <a:rPr lang="en-US" sz="2400" dirty="0" smtClean="0">
                <a:solidFill>
                  <a:schemeClr val="tx1">
                    <a:lumMod val="95000"/>
                  </a:schemeClr>
                </a:solidFill>
                <a:latin typeface="Times New Roman" pitchFamily="18" charset="0"/>
                <a:cs typeface="Times New Roman" pitchFamily="18" charset="0"/>
              </a:rPr>
              <a:t>Indication and contraindication</a:t>
            </a:r>
          </a:p>
          <a:p>
            <a:pPr eaLnBrk="1" hangingPunct="1">
              <a:lnSpc>
                <a:spcPct val="200000"/>
              </a:lnSpc>
            </a:pPr>
            <a:r>
              <a:rPr lang="en-US" sz="2400" dirty="0" smtClean="0">
                <a:solidFill>
                  <a:schemeClr val="tx1">
                    <a:lumMod val="95000"/>
                  </a:schemeClr>
                </a:solidFill>
                <a:latin typeface="Times New Roman" pitchFamily="18" charset="0"/>
                <a:cs typeface="Times New Roman" pitchFamily="18" charset="0"/>
              </a:rPr>
              <a:t>Advantages and disadvantages</a:t>
            </a:r>
          </a:p>
          <a:p>
            <a:pPr eaLnBrk="1" hangingPunct="1">
              <a:lnSpc>
                <a:spcPct val="200000"/>
              </a:lnSpc>
            </a:pPr>
            <a:r>
              <a:rPr lang="en-US" sz="2400" dirty="0" smtClean="0">
                <a:solidFill>
                  <a:schemeClr val="tx1">
                    <a:lumMod val="95000"/>
                  </a:schemeClr>
                </a:solidFill>
                <a:latin typeface="Times New Roman" pitchFamily="18" charset="0"/>
                <a:cs typeface="Times New Roman" pitchFamily="18" charset="0"/>
              </a:rPr>
              <a:t>Composition</a:t>
            </a:r>
          </a:p>
          <a:p>
            <a:pPr eaLnBrk="1" hangingPunct="1">
              <a:lnSpc>
                <a:spcPct val="150000"/>
              </a:lnSpc>
            </a:pPr>
            <a:endParaRPr lang="en-US" sz="2400" dirty="0" smtClean="0">
              <a:solidFill>
                <a:schemeClr val="tx1">
                  <a:lumMod val="95000"/>
                </a:schemeClr>
              </a:solidFill>
              <a:latin typeface="Times New Roman" pitchFamily="18" charset="0"/>
              <a:cs typeface="Times New Roman" pitchFamily="18" charset="0"/>
            </a:endParaRPr>
          </a:p>
          <a:p>
            <a:pPr eaLnBrk="1" hangingPunct="1">
              <a:lnSpc>
                <a:spcPct val="90000"/>
              </a:lnSpc>
            </a:pPr>
            <a:endParaRPr lang="en-US" sz="2400" dirty="0" smtClean="0">
              <a:solidFill>
                <a:schemeClr val="tx1">
                  <a:lumMod val="95000"/>
                </a:schemeClr>
              </a:solidFill>
              <a:latin typeface="Times New Roman" pitchFamily="18" charset="0"/>
              <a:cs typeface="Times New Roman" pitchFamily="18" charset="0"/>
            </a:endParaRPr>
          </a:p>
          <a:p>
            <a:pPr eaLnBrk="1" hangingPunct="1">
              <a:lnSpc>
                <a:spcPct val="90000"/>
              </a:lnSpc>
            </a:pPr>
            <a:endParaRPr lang="en-US" sz="2400" dirty="0" smtClean="0"/>
          </a:p>
        </p:txBody>
      </p:sp>
      <p:sp>
        <p:nvSpPr>
          <p:cNvPr id="78850" name="Rectangle 2"/>
          <p:cNvSpPr>
            <a:spLocks noGrp="1" noChangeArrowheads="1"/>
          </p:cNvSpPr>
          <p:nvPr>
            <p:ph type="title"/>
          </p:nvPr>
        </p:nvSpPr>
        <p:spPr>
          <a:xfrm>
            <a:off x="1500189" y="228600"/>
            <a:ext cx="7491412" cy="457200"/>
          </a:xfrm>
        </p:spPr>
        <p:txBody>
          <a:bodyPr>
            <a:noAutofit/>
          </a:bodyPr>
          <a:lstStyle/>
          <a:p>
            <a:pPr eaLnBrk="1" fontAlgn="auto" hangingPunct="1">
              <a:spcAft>
                <a:spcPts val="0"/>
              </a:spcAft>
              <a:defRPr/>
            </a:pPr>
            <a:r>
              <a:rPr lang="en-IN" sz="2800" b="1" dirty="0" smtClean="0">
                <a:solidFill>
                  <a:schemeClr val="tx1">
                    <a:lumMod val="95000"/>
                  </a:schemeClr>
                </a:solidFill>
                <a:effectLst/>
                <a:latin typeface="Times New Roman" pitchFamily="18" charset="0"/>
                <a:cs typeface="Times New Roman" pitchFamily="18" charset="0"/>
              </a:rPr>
              <a:t>                  CONTENTS </a:t>
            </a:r>
            <a:endParaRPr lang="en-IN" sz="2800" b="1" dirty="0">
              <a:solidFill>
                <a:schemeClr val="tx1">
                  <a:lumMod val="95000"/>
                </a:schemeClr>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885182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685800"/>
            <a:ext cx="6553200" cy="5105400"/>
          </a:xfrm>
        </p:spPr>
        <p:txBody>
          <a:bodyPr/>
          <a:lstStyle/>
          <a:p>
            <a:pPr>
              <a:lnSpc>
                <a:spcPct val="200000"/>
              </a:lnSpc>
            </a:pPr>
            <a:r>
              <a:rPr lang="en-US" sz="2400" dirty="0" smtClean="0">
                <a:solidFill>
                  <a:schemeClr val="tx1">
                    <a:lumMod val="95000"/>
                  </a:schemeClr>
                </a:solidFill>
                <a:latin typeface="Times New Roman" pitchFamily="18" charset="0"/>
                <a:cs typeface="Times New Roman" pitchFamily="18" charset="0"/>
              </a:rPr>
              <a:t>Mode of supply</a:t>
            </a:r>
          </a:p>
          <a:p>
            <a:pPr>
              <a:lnSpc>
                <a:spcPct val="200000"/>
              </a:lnSpc>
            </a:pPr>
            <a:r>
              <a:rPr lang="en-US" sz="2400" dirty="0" smtClean="0">
                <a:solidFill>
                  <a:schemeClr val="tx1">
                    <a:lumMod val="95000"/>
                  </a:schemeClr>
                </a:solidFill>
                <a:latin typeface="Times New Roman" pitchFamily="18" charset="0"/>
                <a:cs typeface="Times New Roman" pitchFamily="18" charset="0"/>
              </a:rPr>
              <a:t>Polymerization of composite</a:t>
            </a:r>
          </a:p>
          <a:p>
            <a:pPr>
              <a:lnSpc>
                <a:spcPct val="200000"/>
              </a:lnSpc>
            </a:pPr>
            <a:r>
              <a:rPr lang="en-US" sz="2400" dirty="0" smtClean="0">
                <a:solidFill>
                  <a:schemeClr val="tx1">
                    <a:lumMod val="95000"/>
                  </a:schemeClr>
                </a:solidFill>
                <a:latin typeface="Times New Roman" pitchFamily="18" charset="0"/>
                <a:cs typeface="Times New Roman" pitchFamily="18" charset="0"/>
              </a:rPr>
              <a:t>Properties of composite</a:t>
            </a:r>
          </a:p>
          <a:p>
            <a:pPr>
              <a:lnSpc>
                <a:spcPct val="200000"/>
              </a:lnSpc>
            </a:pPr>
            <a:r>
              <a:rPr lang="en-US" sz="2400" dirty="0" smtClean="0">
                <a:solidFill>
                  <a:schemeClr val="tx1">
                    <a:lumMod val="95000"/>
                  </a:schemeClr>
                </a:solidFill>
                <a:latin typeface="Times New Roman" pitchFamily="18" charset="0"/>
                <a:cs typeface="Times New Roman" pitchFamily="18" charset="0"/>
              </a:rPr>
              <a:t>Clinical technique </a:t>
            </a:r>
          </a:p>
          <a:p>
            <a:pPr>
              <a:lnSpc>
                <a:spcPct val="200000"/>
              </a:lnSpc>
            </a:pPr>
            <a:r>
              <a:rPr lang="en-US" sz="2400" dirty="0" smtClean="0">
                <a:solidFill>
                  <a:schemeClr val="tx1">
                    <a:lumMod val="95000"/>
                  </a:schemeClr>
                </a:solidFill>
                <a:latin typeface="Times New Roman" pitchFamily="18" charset="0"/>
                <a:cs typeface="Times New Roman" pitchFamily="18" charset="0"/>
              </a:rPr>
              <a:t>Conclusion</a:t>
            </a:r>
            <a:endParaRPr lang="en-US" dirty="0"/>
          </a:p>
        </p:txBody>
      </p:sp>
      <p:sp>
        <p:nvSpPr>
          <p:cNvPr id="3" name="Title 2"/>
          <p:cNvSpPr>
            <a:spLocks noGrp="1"/>
          </p:cNvSpPr>
          <p:nvPr>
            <p:ph type="title"/>
          </p:nvPr>
        </p:nvSpPr>
        <p:spPr>
          <a:xfrm>
            <a:off x="1066800" y="0"/>
            <a:ext cx="7543800" cy="914400"/>
          </a:xfrm>
        </p:spPr>
        <p:txBody>
          <a:bodyPr/>
          <a:lstStyle/>
          <a:p>
            <a:r>
              <a:rPr lang="en-US" dirty="0" smtClean="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484784"/>
            <a:ext cx="8424936" cy="461665"/>
          </a:xfrm>
          <a:prstGeom prst="rect">
            <a:avLst/>
          </a:prstGeom>
        </p:spPr>
        <p:txBody>
          <a:bodyPr wrap="square">
            <a:spAutoFit/>
          </a:bodyPr>
          <a:lstStyle/>
          <a:p>
            <a:pPr>
              <a:buFont typeface="Arial" pitchFamily="34" charset="0"/>
              <a:buChar char="•"/>
            </a:pPr>
            <a:r>
              <a:rPr lang="en-US" sz="2400" dirty="0" smtClean="0">
                <a:latin typeface="Times New Roman" pitchFamily="18" charset="0"/>
                <a:cs typeface="Times New Roman" pitchFamily="18" charset="0"/>
              </a:rPr>
              <a:t> Smile shows beautiful natural or naturally appearing teeth.</a:t>
            </a:r>
          </a:p>
        </p:txBody>
      </p:sp>
      <p:sp>
        <p:nvSpPr>
          <p:cNvPr id="3" name="Rectangle 2"/>
          <p:cNvSpPr/>
          <p:nvPr/>
        </p:nvSpPr>
        <p:spPr>
          <a:xfrm>
            <a:off x="539552" y="2636912"/>
            <a:ext cx="7766248" cy="1200329"/>
          </a:xfrm>
          <a:prstGeom prst="rect">
            <a:avLst/>
          </a:prstGeom>
        </p:spPr>
        <p:txBody>
          <a:bodyPr wrap="square">
            <a:spAutoFit/>
          </a:bodyPr>
          <a:lstStyle/>
          <a:p>
            <a:pPr>
              <a:buFont typeface="Arial" pitchFamily="34" charset="0"/>
              <a:buChar char="•"/>
            </a:pPr>
            <a:r>
              <a:rPr lang="en-IN" sz="2400" dirty="0" smtClean="0">
                <a:latin typeface="Times New Roman" pitchFamily="18" charset="0"/>
                <a:cs typeface="Times New Roman" pitchFamily="18" charset="0"/>
              </a:rPr>
              <a:t> The search of beauty can be traced to earliest civilization.    </a:t>
            </a:r>
          </a:p>
          <a:p>
            <a:r>
              <a:rPr lang="en-IN" sz="2400" dirty="0" smtClean="0">
                <a:latin typeface="Times New Roman" pitchFamily="18" charset="0"/>
                <a:cs typeface="Times New Roman" pitchFamily="18" charset="0"/>
              </a:rPr>
              <a:t>   Dental art has long been a part of the quest to enhance the     </a:t>
            </a:r>
          </a:p>
          <a:p>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esthetics</a:t>
            </a:r>
            <a:r>
              <a:rPr lang="en-IN" sz="2400" dirty="0" smtClean="0">
                <a:latin typeface="Times New Roman" pitchFamily="18" charset="0"/>
                <a:cs typeface="Times New Roman" pitchFamily="18" charset="0"/>
              </a:rPr>
              <a:t> of teeth and mouth</a:t>
            </a:r>
            <a:endParaRPr lang="en-IN" sz="2400" dirty="0">
              <a:latin typeface="Times New Roman" pitchFamily="18" charset="0"/>
              <a:cs typeface="Times New Roman" pitchFamily="18" charset="0"/>
            </a:endParaRPr>
          </a:p>
        </p:txBody>
      </p:sp>
      <p:sp>
        <p:nvSpPr>
          <p:cNvPr id="4" name="Rectangle 3"/>
          <p:cNvSpPr/>
          <p:nvPr/>
        </p:nvSpPr>
        <p:spPr>
          <a:xfrm>
            <a:off x="539552" y="4509120"/>
            <a:ext cx="7416824" cy="1569660"/>
          </a:xfrm>
          <a:prstGeom prst="rect">
            <a:avLst/>
          </a:prstGeom>
        </p:spPr>
        <p:txBody>
          <a:bodyPr wrap="square">
            <a:spAutoFit/>
          </a:bodyPr>
          <a:lstStyle/>
          <a:p>
            <a:pPr>
              <a:buFont typeface="Arial" pitchFamily="34" charset="0"/>
              <a:buChar char="•"/>
            </a:pPr>
            <a:r>
              <a:rPr lang="en-IN" sz="2400" dirty="0" smtClean="0">
                <a:latin typeface="Times New Roman" pitchFamily="18" charset="0"/>
                <a:cs typeface="Times New Roman" pitchFamily="18" charset="0"/>
              </a:rPr>
              <a:t> The constant desire of dental profession to achieve a     </a:t>
            </a:r>
          </a:p>
          <a:p>
            <a:r>
              <a:rPr lang="en-IN" sz="2400" dirty="0" smtClean="0">
                <a:latin typeface="Times New Roman" pitchFamily="18" charset="0"/>
                <a:cs typeface="Times New Roman" pitchFamily="18" charset="0"/>
              </a:rPr>
              <a:t>   natural appearance has led to development of  various      </a:t>
            </a:r>
          </a:p>
          <a:p>
            <a:r>
              <a:rPr lang="en-IN" sz="2400" dirty="0" smtClean="0">
                <a:latin typeface="Times New Roman" pitchFamily="18" charset="0"/>
                <a:cs typeface="Times New Roman" pitchFamily="18" charset="0"/>
              </a:rPr>
              <a:t>   tooth coloured material, one among them being dental  </a:t>
            </a:r>
          </a:p>
          <a:p>
            <a:r>
              <a:rPr lang="en-IN" sz="2400" dirty="0" smtClean="0">
                <a:latin typeface="Times New Roman" pitchFamily="18" charset="0"/>
                <a:cs typeface="Times New Roman" pitchFamily="18" charset="0"/>
              </a:rPr>
              <a:t>   composite</a:t>
            </a:r>
            <a:endParaRPr lang="en-IN" sz="2400" dirty="0">
              <a:latin typeface="Times New Roman" pitchFamily="18" charset="0"/>
              <a:cs typeface="Times New Roman" pitchFamily="18" charset="0"/>
            </a:endParaRPr>
          </a:p>
        </p:txBody>
      </p:sp>
      <p:sp>
        <p:nvSpPr>
          <p:cNvPr id="5" name="TextBox 4"/>
          <p:cNvSpPr txBox="1"/>
          <p:nvPr/>
        </p:nvSpPr>
        <p:spPr>
          <a:xfrm>
            <a:off x="381000" y="162580"/>
            <a:ext cx="7992888"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INTRODUCTION</a:t>
            </a:r>
            <a:endParaRPr lang="en-IN" sz="2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482446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21294"/>
            <a:ext cx="8382000" cy="6851106"/>
          </a:xfrm>
          <a:prstGeom prst="rect">
            <a:avLst/>
          </a:prstGeom>
        </p:spPr>
        <p:txBody>
          <a:bodyPr wrap="square">
            <a:spAutoFit/>
          </a:bodyPr>
          <a:lstStyle/>
          <a:p>
            <a:pPr>
              <a:lnSpc>
                <a:spcPct val="200000"/>
              </a:lnSpc>
              <a:buFont typeface="Arial" pitchFamily="34" charset="0"/>
              <a:buChar char="•"/>
            </a:pPr>
            <a:r>
              <a:rPr lang="en-US" sz="2400" dirty="0" smtClean="0">
                <a:latin typeface="Times New Roman" pitchFamily="18" charset="0"/>
                <a:cs typeface="Times New Roman" pitchFamily="18" charset="0"/>
              </a:rPr>
              <a:t>1871-Thomas Fletcher – Silicate cement </a:t>
            </a:r>
          </a:p>
          <a:p>
            <a:pPr>
              <a:lnSpc>
                <a:spcPct val="200000"/>
              </a:lnSpc>
              <a:buFont typeface="Arial" pitchFamily="34" charset="0"/>
              <a:buChar char="•"/>
            </a:pPr>
            <a:r>
              <a:rPr lang="en-US" sz="2400" dirty="0" smtClean="0">
                <a:latin typeface="Times New Roman" pitchFamily="18" charset="0"/>
                <a:cs typeface="Times New Roman" pitchFamily="18" charset="0"/>
              </a:rPr>
              <a:t>1937-Dr Walter Wright-methyl methacrylate resin (acrylic resins)</a:t>
            </a:r>
          </a:p>
          <a:p>
            <a:pPr>
              <a:lnSpc>
                <a:spcPct val="200000"/>
              </a:lnSpc>
              <a:buFont typeface="Arial" pitchFamily="34" charset="0"/>
              <a:buChar char="•"/>
            </a:pPr>
            <a:r>
              <a:rPr lang="en-US" sz="2400" b="1" dirty="0" smtClean="0">
                <a:solidFill>
                  <a:srgbClr val="FFFF00"/>
                </a:solidFill>
                <a:latin typeface="Times New Roman" pitchFamily="18" charset="0"/>
                <a:cs typeface="Times New Roman" pitchFamily="18" charset="0"/>
              </a:rPr>
              <a:t>1955 - Michael </a:t>
            </a:r>
            <a:r>
              <a:rPr lang="en-US" sz="2400" b="1" dirty="0" err="1" smtClean="0">
                <a:solidFill>
                  <a:srgbClr val="FFFF00"/>
                </a:solidFill>
                <a:latin typeface="Times New Roman" pitchFamily="18" charset="0"/>
                <a:cs typeface="Times New Roman" pitchFamily="18" charset="0"/>
              </a:rPr>
              <a:t>Buonocore</a:t>
            </a:r>
            <a:r>
              <a:rPr lang="en-US" sz="2400" b="1" dirty="0" smtClean="0">
                <a:solidFill>
                  <a:srgbClr val="FFFF00"/>
                </a:solidFill>
                <a:latin typeface="Times New Roman" pitchFamily="18" charset="0"/>
                <a:cs typeface="Times New Roman" pitchFamily="18" charset="0"/>
              </a:rPr>
              <a:t> – Acid etching</a:t>
            </a:r>
          </a:p>
          <a:p>
            <a:pPr>
              <a:lnSpc>
                <a:spcPct val="200000"/>
              </a:lnSpc>
              <a:buFont typeface="Arial" pitchFamily="34" charset="0"/>
              <a:buChar char="•"/>
            </a:pPr>
            <a:r>
              <a:rPr lang="en-US" sz="2400" b="1" dirty="0" smtClean="0">
                <a:solidFill>
                  <a:srgbClr val="FFFF00"/>
                </a:solidFill>
                <a:latin typeface="Times New Roman" pitchFamily="18" charset="0"/>
                <a:cs typeface="Times New Roman" pitchFamily="18" charset="0"/>
              </a:rPr>
              <a:t>1962 - Dr Rafael Bowen – </a:t>
            </a:r>
            <a:r>
              <a:rPr lang="en-US" sz="2400" b="1" dirty="0" err="1" smtClean="0">
                <a:solidFill>
                  <a:srgbClr val="FFFF00"/>
                </a:solidFill>
                <a:latin typeface="Times New Roman" pitchFamily="18" charset="0"/>
                <a:cs typeface="Times New Roman" pitchFamily="18" charset="0"/>
              </a:rPr>
              <a:t>BisGMA</a:t>
            </a:r>
            <a:endParaRPr lang="en-US" sz="2400" b="1" dirty="0" smtClean="0">
              <a:solidFill>
                <a:srgbClr val="FFFF00"/>
              </a:solidFill>
              <a:latin typeface="Times New Roman" pitchFamily="18" charset="0"/>
              <a:cs typeface="Times New Roman" pitchFamily="18" charset="0"/>
            </a:endParaRPr>
          </a:p>
          <a:p>
            <a:pPr>
              <a:lnSpc>
                <a:spcPct val="200000"/>
              </a:lnSpc>
              <a:buFont typeface="Arial" pitchFamily="34" charset="0"/>
              <a:buChar char="•"/>
            </a:pPr>
            <a:r>
              <a:rPr lang="en-US" sz="2400" dirty="0" smtClean="0">
                <a:latin typeface="Times New Roman" pitchFamily="18" charset="0"/>
                <a:cs typeface="Times New Roman" pitchFamily="18" charset="0"/>
              </a:rPr>
              <a:t>1972- Light Cure Composites</a:t>
            </a:r>
          </a:p>
          <a:p>
            <a:pPr>
              <a:lnSpc>
                <a:spcPct val="200000"/>
              </a:lnSpc>
              <a:buFont typeface="Arial" pitchFamily="34" charset="0"/>
              <a:buChar char="•"/>
            </a:pPr>
            <a:r>
              <a:rPr lang="en-US" sz="2400" dirty="0" smtClean="0">
                <a:latin typeface="Times New Roman" pitchFamily="18" charset="0"/>
                <a:cs typeface="Times New Roman" pitchFamily="18" charset="0"/>
              </a:rPr>
              <a:t>1976 -  </a:t>
            </a:r>
            <a:r>
              <a:rPr lang="en-US" sz="2400" dirty="0" err="1" smtClean="0">
                <a:latin typeface="Times New Roman" pitchFamily="18" charset="0"/>
                <a:cs typeface="Times New Roman" pitchFamily="18" charset="0"/>
              </a:rPr>
              <a:t>Microfilled</a:t>
            </a:r>
            <a:r>
              <a:rPr lang="en-US" sz="2400" dirty="0" smtClean="0">
                <a:latin typeface="Times New Roman" pitchFamily="18" charset="0"/>
                <a:cs typeface="Times New Roman" pitchFamily="18" charset="0"/>
              </a:rPr>
              <a:t> Composites</a:t>
            </a:r>
          </a:p>
          <a:p>
            <a:pPr>
              <a:lnSpc>
                <a:spcPct val="200000"/>
              </a:lnSpc>
              <a:buFont typeface="Arial" pitchFamily="34" charset="0"/>
              <a:buChar char="•"/>
            </a:pPr>
            <a:r>
              <a:rPr lang="en-US" sz="2400" dirty="0" smtClean="0">
                <a:latin typeface="Times New Roman" pitchFamily="18" charset="0"/>
                <a:cs typeface="Times New Roman" pitchFamily="18" charset="0"/>
              </a:rPr>
              <a:t>1981 -  Hybrid composites</a:t>
            </a:r>
          </a:p>
          <a:p>
            <a:pPr>
              <a:lnSpc>
                <a:spcPct val="165000"/>
              </a:lnSpc>
              <a:buFont typeface="Arial" pitchFamily="34" charset="0"/>
              <a:buChar char="•"/>
            </a:pPr>
            <a:endParaRPr lang="en-US" sz="2400" dirty="0" smtClean="0">
              <a:latin typeface="Times New Roman" pitchFamily="18" charset="0"/>
              <a:cs typeface="Times New Roman" pitchFamily="18" charset="0"/>
            </a:endParaRPr>
          </a:p>
          <a:p>
            <a:pPr>
              <a:lnSpc>
                <a:spcPct val="165000"/>
              </a:lnSpc>
              <a:buFont typeface="Arial" pitchFamily="34" charset="0"/>
              <a:buChar char="•"/>
            </a:pP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3" name="TextBox 2"/>
          <p:cNvSpPr txBox="1"/>
          <p:nvPr/>
        </p:nvSpPr>
        <p:spPr>
          <a:xfrm>
            <a:off x="1066800" y="162580"/>
            <a:ext cx="612068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HISTORY</a:t>
            </a:r>
            <a:endParaRPr lang="en-IN"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2789802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iomat chronology"/>
          <p:cNvPicPr>
            <a:picLocks noChangeAspect="1" noChangeArrowheads="1"/>
          </p:cNvPicPr>
          <p:nvPr/>
        </p:nvPicPr>
        <p:blipFill>
          <a:blip r:embed="rId3" cstate="print">
            <a:lum contrast="6000"/>
          </a:blip>
          <a:srcRect l="15340" t="4434" r="11063" b="21004"/>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1821030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498080" cy="6477000"/>
          </a:xfrm>
        </p:spPr>
        <p:txBody>
          <a:bodyPr>
            <a:noAutofit/>
          </a:bodyPr>
          <a:lstStyle/>
          <a:p>
            <a:pPr>
              <a:lnSpc>
                <a:spcPct val="150000"/>
              </a:lnSpc>
              <a:buFont typeface="Courier New" pitchFamily="49" charset="0"/>
              <a:buChar char="o"/>
            </a:pPr>
            <a:r>
              <a:rPr lang="en-US" sz="2500" dirty="0" smtClean="0">
                <a:latin typeface="Times New Roman" pitchFamily="18" charset="0"/>
                <a:cs typeface="Times New Roman" pitchFamily="18" charset="0"/>
              </a:rPr>
              <a:t>1991 – Beta quartz inserts </a:t>
            </a:r>
          </a:p>
          <a:p>
            <a:pPr>
              <a:lnSpc>
                <a:spcPct val="150000"/>
              </a:lnSpc>
              <a:buFont typeface="Courier New" pitchFamily="49" charset="0"/>
              <a:buChar char="o"/>
            </a:pPr>
            <a:r>
              <a:rPr lang="en-US" sz="2500" dirty="0" smtClean="0">
                <a:latin typeface="Times New Roman" pitchFamily="18" charset="0"/>
                <a:cs typeface="Times New Roman" pitchFamily="18" charset="0"/>
              </a:rPr>
              <a:t>1995 – Compomer was introduced to improve the  		     handling and fluoride release.</a:t>
            </a:r>
          </a:p>
          <a:p>
            <a:pPr>
              <a:lnSpc>
                <a:spcPct val="150000"/>
              </a:lnSpc>
              <a:buFont typeface="Courier New" pitchFamily="49" charset="0"/>
              <a:buChar char="o"/>
            </a:pPr>
            <a:r>
              <a:rPr lang="en-US" sz="2500" dirty="0" smtClean="0">
                <a:latin typeface="Times New Roman" pitchFamily="18" charset="0"/>
                <a:cs typeface="Times New Roman" pitchFamily="18" charset="0"/>
              </a:rPr>
              <a:t>1996 – Flowable composite; </a:t>
            </a:r>
            <a:r>
              <a:rPr lang="en-US" sz="2500" dirty="0" err="1" smtClean="0">
                <a:latin typeface="Times New Roman" pitchFamily="18" charset="0"/>
                <a:cs typeface="Times New Roman" pitchFamily="18" charset="0"/>
              </a:rPr>
              <a:t>ceromer</a:t>
            </a:r>
            <a:endParaRPr lang="en-US" sz="2500" dirty="0" smtClean="0">
              <a:latin typeface="Times New Roman" pitchFamily="18" charset="0"/>
              <a:cs typeface="Times New Roman" pitchFamily="18" charset="0"/>
            </a:endParaRPr>
          </a:p>
          <a:p>
            <a:pPr>
              <a:lnSpc>
                <a:spcPct val="150000"/>
              </a:lnSpc>
              <a:buFont typeface="Courier New" pitchFamily="49" charset="0"/>
              <a:buChar char="o"/>
            </a:pPr>
            <a:r>
              <a:rPr lang="en-US" sz="2500" dirty="0" smtClean="0">
                <a:latin typeface="Times New Roman" pitchFamily="18" charset="0"/>
                <a:cs typeface="Times New Roman" pitchFamily="18" charset="0"/>
              </a:rPr>
              <a:t>1997 – Packable composite </a:t>
            </a:r>
          </a:p>
          <a:p>
            <a:pPr>
              <a:lnSpc>
                <a:spcPct val="150000"/>
              </a:lnSpc>
              <a:buFont typeface="Courier New" pitchFamily="49" charset="0"/>
              <a:buChar char="o"/>
            </a:pPr>
            <a:r>
              <a:rPr lang="en-US" sz="2500" dirty="0" smtClean="0">
                <a:latin typeface="Times New Roman" pitchFamily="18" charset="0"/>
                <a:cs typeface="Times New Roman" pitchFamily="18" charset="0"/>
              </a:rPr>
              <a:t>1998 – Ormocers; ion-releasing composites; fiber </a:t>
            </a:r>
          </a:p>
          <a:p>
            <a:pPr>
              <a:lnSpc>
                <a:spcPct val="150000"/>
              </a:lnSpc>
              <a:buNone/>
            </a:pPr>
            <a:r>
              <a:rPr lang="en-US" sz="2500" dirty="0" smtClean="0">
                <a:latin typeface="Times New Roman" pitchFamily="18" charset="0"/>
                <a:cs typeface="Times New Roman" pitchFamily="18" charset="0"/>
              </a:rPr>
              <a:t>                reinforced composites</a:t>
            </a:r>
          </a:p>
          <a:p>
            <a:pPr>
              <a:lnSpc>
                <a:spcPct val="150000"/>
              </a:lnSpc>
              <a:buFont typeface="Courier New" pitchFamily="49" charset="0"/>
              <a:buChar char="o"/>
            </a:pPr>
            <a:r>
              <a:rPr lang="en-US" sz="2500" dirty="0" smtClean="0">
                <a:latin typeface="Times New Roman" pitchFamily="18" charset="0"/>
                <a:cs typeface="Times New Roman" pitchFamily="18" charset="0"/>
              </a:rPr>
              <a:t>1999 – Single crystal-modified composites</a:t>
            </a:r>
          </a:p>
          <a:p>
            <a:pPr>
              <a:lnSpc>
                <a:spcPct val="120000"/>
              </a:lnSpc>
              <a:buBlip>
                <a:blip r:embed="rId3"/>
              </a:buBlip>
            </a:pPr>
            <a:endParaRPr lang="en-US" sz="25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54142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771525"/>
            <a:ext cx="7999040" cy="5248275"/>
          </a:xfrm>
        </p:spPr>
        <p:txBody>
          <a:bodyPr/>
          <a:lstStyle/>
          <a:p>
            <a:pPr marL="609600" indent="-609600" eaLnBrk="1" hangingPunct="1">
              <a:buFont typeface="Wingdings" pitchFamily="2" charset="2"/>
              <a:buChar char="v"/>
            </a:pPr>
            <a:r>
              <a:rPr lang="en-US" sz="2800" b="1" dirty="0" smtClean="0">
                <a:solidFill>
                  <a:srgbClr val="FFFF00"/>
                </a:solidFill>
                <a:effectLst/>
              </a:rPr>
              <a:t>Composite </a:t>
            </a:r>
            <a:r>
              <a:rPr lang="en-US" sz="2800" dirty="0" smtClean="0"/>
              <a:t> </a:t>
            </a:r>
            <a:r>
              <a:rPr lang="en-US" sz="2400" dirty="0" smtClean="0">
                <a:latin typeface="Times New Roman" pitchFamily="18" charset="0"/>
              </a:rPr>
              <a:t>in material science, a solid formed from two or more distinct phases (e.g. particles in a metal phase) that have been combined to produce properties superior to or intermediate to those of the individual constituents</a:t>
            </a:r>
            <a:r>
              <a:rPr lang="en-US" sz="2800" dirty="0" smtClean="0"/>
              <a:t> </a:t>
            </a:r>
          </a:p>
          <a:p>
            <a:pPr marL="609600" indent="-609600" eaLnBrk="1" hangingPunct="1">
              <a:buFont typeface="Wingdings" pitchFamily="2" charset="2"/>
              <a:buChar char="v"/>
            </a:pPr>
            <a:endParaRPr lang="en-US" sz="2800" dirty="0" smtClean="0"/>
          </a:p>
          <a:p>
            <a:pPr marL="609600" indent="-609600" eaLnBrk="1" hangingPunct="1">
              <a:buFont typeface="Wingdings" pitchFamily="2" charset="2"/>
              <a:buChar char="v"/>
            </a:pPr>
            <a:r>
              <a:rPr lang="en-US" sz="2800" b="1" dirty="0" smtClean="0">
                <a:solidFill>
                  <a:srgbClr val="FFFF00"/>
                </a:solidFill>
                <a:effectLst/>
              </a:rPr>
              <a:t>Dental composite </a:t>
            </a:r>
            <a:r>
              <a:rPr lang="en-US" sz="2400" dirty="0" smtClean="0">
                <a:latin typeface="Times New Roman" pitchFamily="18" charset="0"/>
              </a:rPr>
              <a:t>is defined as a highly cross-linked polymeric material reinforced by a dispersion of amorphous silica, glass, crystalline, or organic resin filler particles and/or short fibers bonded to the matrix by a coupling agent</a:t>
            </a:r>
            <a:r>
              <a:rPr lang="en-US" sz="2400" dirty="0" smtClean="0">
                <a:solidFill>
                  <a:srgbClr val="006600"/>
                </a:solidFill>
                <a:latin typeface="Times New Roman" pitchFamily="18" charset="0"/>
              </a:rPr>
              <a:t> </a:t>
            </a:r>
          </a:p>
        </p:txBody>
      </p:sp>
      <p:sp>
        <p:nvSpPr>
          <p:cNvPr id="90114" name="Rectangle 2"/>
          <p:cNvSpPr>
            <a:spLocks noGrp="1" noChangeArrowheads="1"/>
          </p:cNvSpPr>
          <p:nvPr>
            <p:ph type="title"/>
          </p:nvPr>
        </p:nvSpPr>
        <p:spPr>
          <a:xfrm>
            <a:off x="1881188" y="-152400"/>
            <a:ext cx="7491412" cy="762000"/>
          </a:xfrm>
        </p:spPr>
        <p:txBody>
          <a:bodyPr/>
          <a:lstStyle/>
          <a:p>
            <a:pPr eaLnBrk="1" fontAlgn="auto" hangingPunct="1">
              <a:spcAft>
                <a:spcPts val="0"/>
              </a:spcAft>
              <a:defRPr/>
            </a:pPr>
            <a:r>
              <a:rPr lang="en-IN" sz="2800" b="1" dirty="0" smtClean="0">
                <a:latin typeface="Times New Roman" pitchFamily="18" charset="0"/>
                <a:cs typeface="Times New Roman" pitchFamily="18" charset="0"/>
              </a:rPr>
              <a:t>                DEFINITION </a:t>
            </a:r>
            <a:endParaRPr lang="en-IN" sz="2800" b="1" dirty="0">
              <a:latin typeface="Times New Roman" pitchFamily="18" charset="0"/>
              <a:cs typeface="Times New Roman" pitchFamily="18" charset="0"/>
            </a:endParaRPr>
          </a:p>
        </p:txBody>
      </p:sp>
      <p:sp>
        <p:nvSpPr>
          <p:cNvPr id="4" name="TextBox 3"/>
          <p:cNvSpPr txBox="1"/>
          <p:nvPr/>
        </p:nvSpPr>
        <p:spPr>
          <a:xfrm>
            <a:off x="6327207" y="5867400"/>
            <a:ext cx="2054793" cy="461665"/>
          </a:xfrm>
          <a:prstGeom prst="rect">
            <a:avLst/>
          </a:prstGeom>
          <a:noFill/>
        </p:spPr>
        <p:txBody>
          <a:bodyPr wrap="none" rtlCol="0">
            <a:spAutoFit/>
          </a:bodyPr>
          <a:lstStyle/>
          <a:p>
            <a:r>
              <a:rPr lang="en-US" sz="2400" dirty="0" smtClean="0"/>
              <a:t>- ANUSAVISE</a:t>
            </a:r>
            <a:endParaRPr lang="en-US" sz="2400" dirty="0"/>
          </a:p>
        </p:txBody>
      </p:sp>
    </p:spTree>
    <p:extLst>
      <p:ext uri="{BB962C8B-B14F-4D97-AF65-F5344CB8AC3E}">
        <p14:creationId xmlns:p14="http://schemas.microsoft.com/office/powerpoint/2010/main" xmlns="" val="28222881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idx="1"/>
          </p:nvPr>
        </p:nvSpPr>
        <p:spPr>
          <a:xfrm>
            <a:off x="251520" y="476672"/>
            <a:ext cx="7491412" cy="3600400"/>
          </a:xfrm>
        </p:spPr>
        <p:txBody>
          <a:bodyPr>
            <a:normAutofit/>
          </a:bodyPr>
          <a:lstStyle/>
          <a:p>
            <a:pPr lvl="0">
              <a:buNone/>
            </a:pPr>
            <a:endParaRPr lang="en-US" sz="4000" dirty="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a:p>
            <a:pPr marL="609600" indent="-609600" eaLnBrk="1" hangingPunct="1">
              <a:buFont typeface="Wingdings" pitchFamily="2" charset="2"/>
              <a:buNone/>
            </a:pPr>
            <a:endParaRPr lang="en-US" sz="2400" dirty="0" smtClean="0">
              <a:latin typeface="Times New Roman" pitchFamily="18" charset="0"/>
            </a:endParaRPr>
          </a:p>
        </p:txBody>
      </p:sp>
      <p:sp>
        <p:nvSpPr>
          <p:cNvPr id="2" name="Rectangle 1"/>
          <p:cNvSpPr/>
          <p:nvPr/>
        </p:nvSpPr>
        <p:spPr>
          <a:xfrm>
            <a:off x="236712" y="4766608"/>
            <a:ext cx="7992888" cy="1938992"/>
          </a:xfrm>
          <a:prstGeom prst="rect">
            <a:avLst/>
          </a:prstGeom>
        </p:spPr>
        <p:txBody>
          <a:bodyPr wrap="square">
            <a:spAutoFit/>
          </a:bodyPr>
          <a:lstStyle/>
          <a:p>
            <a:pPr marL="609600" indent="-609600"/>
            <a:r>
              <a:rPr lang="en-US" sz="2400" b="1" dirty="0" err="1" smtClean="0">
                <a:solidFill>
                  <a:srgbClr val="FFFF00"/>
                </a:solidFill>
                <a:latin typeface="Times New Roman" pitchFamily="18" charset="0"/>
                <a:cs typeface="Times New Roman" pitchFamily="18" charset="0"/>
              </a:rPr>
              <a:t>Sturdevant</a:t>
            </a:r>
            <a:endParaRPr lang="en-US" sz="2400" b="1" dirty="0">
              <a:solidFill>
                <a:srgbClr val="FFFF00"/>
              </a:solidFill>
              <a:latin typeface="Times New Roman" pitchFamily="18" charset="0"/>
              <a:cs typeface="Times New Roman" pitchFamily="18" charset="0"/>
            </a:endParaRPr>
          </a:p>
          <a:p>
            <a:pPr marL="609600" indent="-609600"/>
            <a:r>
              <a:rPr lang="en-US" sz="2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composite is a physical mixture of the </a:t>
            </a:r>
            <a:r>
              <a:rPr lang="en-US" sz="2400" dirty="0" err="1" smtClean="0">
                <a:latin typeface="Times New Roman" pitchFamily="18" charset="0"/>
                <a:cs typeface="Times New Roman" pitchFamily="18" charset="0"/>
              </a:rPr>
              <a:t>materials.The</a:t>
            </a:r>
            <a:r>
              <a:rPr lang="en-US" sz="2400" dirty="0" smtClean="0">
                <a:latin typeface="Times New Roman" pitchFamily="18" charset="0"/>
                <a:cs typeface="Times New Roman" pitchFamily="18" charset="0"/>
              </a:rPr>
              <a:t> parts of the </a:t>
            </a:r>
            <a:r>
              <a:rPr lang="en-US" sz="2400" dirty="0">
                <a:latin typeface="Times New Roman" pitchFamily="18" charset="0"/>
                <a:cs typeface="Times New Roman" pitchFamily="18" charset="0"/>
              </a:rPr>
              <a:t>mixture generally is chosen with the purpose of averaging the properties of the parts to </a:t>
            </a:r>
            <a:r>
              <a:rPr lang="en-US" sz="2400" dirty="0" smtClean="0">
                <a:latin typeface="Times New Roman" pitchFamily="18" charset="0"/>
                <a:cs typeface="Times New Roman" pitchFamily="18" charset="0"/>
              </a:rPr>
              <a:t>achieve intermediate </a:t>
            </a:r>
            <a:r>
              <a:rPr lang="en-US" sz="2400" dirty="0">
                <a:latin typeface="Times New Roman" pitchFamily="18" charset="0"/>
                <a:cs typeface="Times New Roman" pitchFamily="18" charset="0"/>
              </a:rPr>
              <a:t>properties.</a:t>
            </a:r>
          </a:p>
        </p:txBody>
      </p:sp>
      <p:sp>
        <p:nvSpPr>
          <p:cNvPr id="3" name="Rectangle 2"/>
          <p:cNvSpPr/>
          <p:nvPr/>
        </p:nvSpPr>
        <p:spPr>
          <a:xfrm>
            <a:off x="293796" y="878681"/>
            <a:ext cx="8424936" cy="4062651"/>
          </a:xfrm>
          <a:prstGeom prst="rect">
            <a:avLst/>
          </a:prstGeom>
        </p:spPr>
        <p:txBody>
          <a:bodyPr wrap="square">
            <a:spAutoFit/>
          </a:bodyPr>
          <a:lstStyle/>
          <a:p>
            <a:pPr lvl="0">
              <a:buNone/>
            </a:pPr>
            <a:r>
              <a:rPr lang="en-US" sz="2400" b="1" dirty="0">
                <a:solidFill>
                  <a:srgbClr val="FFFF00"/>
                </a:solidFill>
                <a:latin typeface="Times New Roman" pitchFamily="18" charset="0"/>
                <a:cs typeface="Times New Roman" pitchFamily="18" charset="0"/>
              </a:rPr>
              <a:t>DCNA 2007; Dental materials; vol. 51; July</a:t>
            </a:r>
          </a:p>
          <a:p>
            <a:pPr>
              <a:buNone/>
            </a:pPr>
            <a:endParaRPr lang="en-US" sz="2400" b="1" dirty="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   Composite is a multiphase material that exhibits the properties of both phases where the phases </a:t>
            </a:r>
            <a:r>
              <a:rPr lang="en-US" sz="2400" dirty="0" smtClean="0">
                <a:latin typeface="Times New Roman" pitchFamily="18" charset="0"/>
                <a:cs typeface="Times New Roman" pitchFamily="18" charset="0"/>
              </a:rPr>
              <a:t>are complimentary</a:t>
            </a:r>
            <a:r>
              <a:rPr lang="en-US" sz="2400" dirty="0">
                <a:latin typeface="Times New Roman" pitchFamily="18" charset="0"/>
                <a:cs typeface="Times New Roman" pitchFamily="18" charset="0"/>
              </a:rPr>
              <a:t>, resulting in a material with enhanced properties</a:t>
            </a:r>
            <a:r>
              <a:rPr lang="en-US" sz="2400" dirty="0" smtClean="0">
                <a:latin typeface="Times New Roman" pitchFamily="18" charset="0"/>
                <a:cs typeface="Times New Roman" pitchFamily="18" charset="0"/>
              </a:rPr>
              <a:t>.</a:t>
            </a:r>
          </a:p>
          <a:p>
            <a:pPr>
              <a:buNone/>
            </a:pPr>
            <a:endParaRPr lang="en-US" sz="2400" dirty="0">
              <a:latin typeface="Times New Roman" pitchFamily="18" charset="0"/>
              <a:cs typeface="Times New Roman" pitchFamily="18" charset="0"/>
            </a:endParaRPr>
          </a:p>
          <a:p>
            <a:pPr>
              <a:buNone/>
            </a:pPr>
            <a:r>
              <a:rPr lang="en-US" sz="2400" b="1" dirty="0">
                <a:solidFill>
                  <a:srgbClr val="FFFF00"/>
                </a:solidFill>
                <a:latin typeface="Times New Roman" pitchFamily="18" charset="0"/>
                <a:cs typeface="Times New Roman" pitchFamily="18" charset="0"/>
              </a:rPr>
              <a:t>DCNA 2007; vol. 50, Aesthetic and cosmetic dentistry</a:t>
            </a:r>
          </a:p>
          <a:p>
            <a:pPr>
              <a:buNone/>
            </a:pP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A composite is a multiphase substance formed from a combination of materials that differ in composition or form, remain bonded together, and retain their identities and properties.</a:t>
            </a:r>
          </a:p>
          <a:p>
            <a:pPr>
              <a:buNone/>
            </a:pP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xmlns="" val="3069045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4283568122"/>
              </p:ext>
            </p:extLst>
          </p:nvPr>
        </p:nvGraphicFramePr>
        <p:xfrm>
          <a:off x="178" y="0"/>
          <a:ext cx="9143822" cy="7000085"/>
        </p:xfrm>
        <a:graphic>
          <a:graphicData uri="http://schemas.openxmlformats.org/drawingml/2006/table">
            <a:tbl>
              <a:tblPr firstRow="1" bandRow="1">
                <a:tableStyleId>{5C22544A-7EE6-4342-B048-85BDC9FD1C3A}</a:tableStyleId>
              </a:tblPr>
              <a:tblGrid>
                <a:gridCol w="4571911"/>
                <a:gridCol w="4571911"/>
              </a:tblGrid>
              <a:tr h="518161">
                <a:tc>
                  <a:txBody>
                    <a:bodyPr/>
                    <a:lstStyle/>
                    <a:p>
                      <a:pPr algn="ctr"/>
                      <a:r>
                        <a:rPr lang="en-US" sz="2800" dirty="0" smtClean="0">
                          <a:solidFill>
                            <a:schemeClr val="bg2">
                              <a:lumMod val="50000"/>
                            </a:schemeClr>
                          </a:solidFill>
                          <a:latin typeface="Times New Roman" pitchFamily="18" charset="0"/>
                          <a:cs typeface="Times New Roman" pitchFamily="18" charset="0"/>
                        </a:rPr>
                        <a:t>INDICATIONS</a:t>
                      </a:r>
                      <a:endParaRPr lang="en-IN" sz="2800" dirty="0">
                        <a:solidFill>
                          <a:schemeClr val="bg2">
                            <a:lumMod val="50000"/>
                          </a:schemeClr>
                        </a:solidFill>
                        <a:latin typeface="Times New Roman" pitchFamily="18" charset="0"/>
                        <a:cs typeface="Times New Roman" pitchFamily="18" charset="0"/>
                      </a:endParaRPr>
                    </a:p>
                  </a:txBody>
                  <a:tcPr/>
                </a:tc>
                <a:tc>
                  <a:txBody>
                    <a:bodyPr/>
                    <a:lstStyle/>
                    <a:p>
                      <a:pPr algn="ctr"/>
                      <a:r>
                        <a:rPr lang="en-US" sz="2800" b="1" dirty="0" smtClean="0">
                          <a:solidFill>
                            <a:schemeClr val="bg2">
                              <a:lumMod val="50000"/>
                            </a:schemeClr>
                          </a:solidFill>
                          <a:latin typeface="Times New Roman" pitchFamily="18" charset="0"/>
                          <a:cs typeface="Times New Roman" pitchFamily="18" charset="0"/>
                        </a:rPr>
                        <a:t>CONTRAINDICATIONS</a:t>
                      </a:r>
                      <a:endParaRPr lang="en-IN" sz="2800" b="1" dirty="0">
                        <a:solidFill>
                          <a:schemeClr val="bg2">
                            <a:lumMod val="50000"/>
                          </a:schemeClr>
                        </a:solidFill>
                        <a:latin typeface="Times New Roman" pitchFamily="18" charset="0"/>
                        <a:cs typeface="Times New Roman" pitchFamily="18" charset="0"/>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Class I, II, III, IV, V, VI restorations</a:t>
                      </a:r>
                      <a:endParaRPr lang="en-IN" dirty="0">
                        <a:solidFill>
                          <a:schemeClr val="bg2">
                            <a:lumMod val="50000"/>
                          </a:schemeClr>
                        </a:solidFill>
                        <a:latin typeface="Times New Roman" pitchFamily="18" charset="0"/>
                        <a:cs typeface="Times New Roman" pitchFamily="18" charset="0"/>
                      </a:endParaRPr>
                    </a:p>
                  </a:txBody>
                  <a:tcPr/>
                </a:tc>
                <a:tc>
                  <a:txBody>
                    <a:bodyPr/>
                    <a:lstStyle/>
                    <a:p>
                      <a:r>
                        <a:rPr lang="en-US" sz="1800" dirty="0" smtClean="0">
                          <a:solidFill>
                            <a:schemeClr val="bg2">
                              <a:lumMod val="50000"/>
                            </a:schemeClr>
                          </a:solidFill>
                        </a:rPr>
                        <a:t> </a:t>
                      </a:r>
                      <a:r>
                        <a:rPr lang="en-US" sz="1800" dirty="0" smtClean="0">
                          <a:solidFill>
                            <a:schemeClr val="bg2">
                              <a:lumMod val="50000"/>
                            </a:schemeClr>
                          </a:solidFill>
                          <a:latin typeface="Times New Roman" pitchFamily="18" charset="0"/>
                          <a:cs typeface="Times New Roman" pitchFamily="18" charset="0"/>
                        </a:rPr>
                        <a:t>When proper isolation is not possible</a:t>
                      </a:r>
                      <a:endParaRPr lang="en-IN" dirty="0">
                        <a:solidFill>
                          <a:schemeClr val="bg2">
                            <a:lumMod val="50000"/>
                          </a:schemeClr>
                        </a:solidFill>
                        <a:latin typeface="Times New Roman" pitchFamily="18" charset="0"/>
                        <a:cs typeface="Times New Roman" pitchFamily="18" charset="0"/>
                      </a:endParaRPr>
                    </a:p>
                  </a:txBody>
                  <a:tcPr/>
                </a:tc>
              </a:tr>
              <a:tr h="54606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Foundations or core buildups</a:t>
                      </a:r>
                    </a:p>
                    <a:p>
                      <a:endParaRPr lang="en-IN" sz="1200" dirty="0">
                        <a:solidFill>
                          <a:schemeClr val="bg2">
                            <a:lumMod val="50000"/>
                          </a:schemeClr>
                        </a:solidFill>
                        <a:latin typeface="Times New Roman" pitchFamily="18" charset="0"/>
                        <a:cs typeface="Times New Roman" pitchFamily="18"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When occlusion is on composite restoration</a:t>
                      </a:r>
                    </a:p>
                    <a:p>
                      <a:endParaRPr lang="en-IN" sz="1200" dirty="0">
                        <a:solidFill>
                          <a:schemeClr val="bg2">
                            <a:lumMod val="50000"/>
                          </a:schemeClr>
                        </a:solidFill>
                        <a:latin typeface="Times New Roman" pitchFamily="18" charset="0"/>
                        <a:cs typeface="Times New Roman" pitchFamily="18" charset="0"/>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Sealants and preventive resin restorations</a:t>
                      </a:r>
                      <a:endParaRPr lang="en-IN" dirty="0">
                        <a:solidFill>
                          <a:schemeClr val="bg2">
                            <a:lumMod val="50000"/>
                          </a:schemeClr>
                        </a:solidFill>
                        <a:latin typeface="Times New Roman" pitchFamily="18" charset="0"/>
                        <a:cs typeface="Times New Roman" pitchFamily="18" charset="0"/>
                      </a:endParaRPr>
                    </a:p>
                  </a:txBody>
                  <a:tcPr/>
                </a:tc>
                <a:tc>
                  <a:txBody>
                    <a:bodyPr/>
                    <a:lstStyle/>
                    <a:p>
                      <a:r>
                        <a:rPr lang="en-US" sz="1800" dirty="0" smtClean="0">
                          <a:solidFill>
                            <a:schemeClr val="bg2">
                              <a:lumMod val="50000"/>
                            </a:schemeClr>
                          </a:solidFill>
                          <a:latin typeface="Times New Roman" pitchFamily="18" charset="0"/>
                          <a:cs typeface="Times New Roman" pitchFamily="18" charset="0"/>
                        </a:rPr>
                        <a:t> When preparation extending on root surface or </a:t>
                      </a:r>
                      <a:r>
                        <a:rPr lang="en-US" sz="1800" dirty="0" err="1" smtClean="0">
                          <a:solidFill>
                            <a:schemeClr val="bg2">
                              <a:lumMod val="50000"/>
                            </a:schemeClr>
                          </a:solidFill>
                          <a:latin typeface="Times New Roman" pitchFamily="18" charset="0"/>
                          <a:cs typeface="Times New Roman" pitchFamily="18" charset="0"/>
                        </a:rPr>
                        <a:t>subgingival</a:t>
                      </a:r>
                      <a:r>
                        <a:rPr lang="en-US" sz="1800" dirty="0" smtClean="0">
                          <a:solidFill>
                            <a:schemeClr val="bg2">
                              <a:lumMod val="50000"/>
                            </a:schemeClr>
                          </a:solidFill>
                          <a:latin typeface="Times New Roman" pitchFamily="18" charset="0"/>
                          <a:cs typeface="Times New Roman" pitchFamily="18" charset="0"/>
                        </a:rPr>
                        <a:t> area</a:t>
                      </a:r>
                      <a:endParaRPr lang="en-IN" dirty="0">
                        <a:solidFill>
                          <a:schemeClr val="bg2">
                            <a:lumMod val="50000"/>
                          </a:schemeClr>
                        </a:solidFill>
                        <a:latin typeface="Times New Roman" pitchFamily="18" charset="0"/>
                        <a:cs typeface="Times New Roman" pitchFamily="18" charset="0"/>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Esthetic enhancement procedures</a:t>
                      </a:r>
                      <a:endParaRPr lang="en-IN" dirty="0">
                        <a:solidFill>
                          <a:schemeClr val="bg2">
                            <a:lumMod val="50000"/>
                          </a:schemeClr>
                        </a:solidFill>
                        <a:latin typeface="Times New Roman" pitchFamily="18" charset="0"/>
                        <a:cs typeface="Times New Roman" pitchFamily="18"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Poor oral hygiene</a:t>
                      </a:r>
                    </a:p>
                    <a:p>
                      <a:endParaRPr lang="en-IN" dirty="0">
                        <a:solidFill>
                          <a:schemeClr val="bg2">
                            <a:lumMod val="50000"/>
                          </a:schemeClr>
                        </a:solidFill>
                      </a:endParaRPr>
                    </a:p>
                  </a:txBody>
                  <a:tcPr/>
                </a:tc>
              </a:tr>
              <a:tr h="54606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Cements (for indirect restorations)</a:t>
                      </a:r>
                    </a:p>
                    <a:p>
                      <a:endParaRPr lang="en-IN" dirty="0">
                        <a:solidFill>
                          <a:schemeClr val="bg2">
                            <a:lumMod val="50000"/>
                          </a:schemeClr>
                        </a:solidFill>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High caries index</a:t>
                      </a:r>
                    </a:p>
                    <a:p>
                      <a:endParaRPr lang="en-IN" sz="1200" dirty="0">
                        <a:solidFill>
                          <a:schemeClr val="bg2">
                            <a:lumMod val="50000"/>
                          </a:schemeClr>
                        </a:solidFill>
                        <a:latin typeface="Times New Roman" pitchFamily="18" charset="0"/>
                        <a:cs typeface="Times New Roman" pitchFamily="18" charset="0"/>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Temporary restorations</a:t>
                      </a:r>
                      <a:endParaRPr lang="en-IN" dirty="0">
                        <a:solidFill>
                          <a:schemeClr val="bg2">
                            <a:lumMod val="50000"/>
                          </a:schemeClr>
                        </a:solidFill>
                        <a:latin typeface="Times New Roman" pitchFamily="18" charset="0"/>
                        <a:cs typeface="Times New Roman" pitchFamily="18"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Patient’s with abnormal habits (bruxism)</a:t>
                      </a:r>
                    </a:p>
                    <a:p>
                      <a:endParaRPr lang="en-IN" sz="1200" dirty="0">
                        <a:solidFill>
                          <a:schemeClr val="bg2">
                            <a:lumMod val="50000"/>
                          </a:schemeClr>
                        </a:solidFill>
                        <a:latin typeface="Times New Roman" pitchFamily="18" charset="0"/>
                        <a:cs typeface="Times New Roman" pitchFamily="18" charset="0"/>
                      </a:endParaRPr>
                    </a:p>
                  </a:txBody>
                  <a:tcPr/>
                </a:tc>
              </a:tr>
              <a:tr h="54606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For splinting</a:t>
                      </a:r>
                    </a:p>
                    <a:p>
                      <a:endParaRPr lang="en-IN" dirty="0">
                        <a:solidFill>
                          <a:schemeClr val="bg2">
                            <a:lumMod val="50000"/>
                          </a:schemeClr>
                        </a:solidFill>
                      </a:endParaRPr>
                    </a:p>
                  </a:txBody>
                  <a:tcPr/>
                </a:tc>
                <a:tc>
                  <a:txBody>
                    <a:bodyPr/>
                    <a:lstStyle/>
                    <a:p>
                      <a:endParaRPr lang="en-IN" dirty="0">
                        <a:solidFill>
                          <a:schemeClr val="bg2">
                            <a:lumMod val="50000"/>
                          </a:schemeClr>
                        </a:solidFill>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Non caries lesions like abrasion erosion</a:t>
                      </a:r>
                      <a:endParaRPr lang="en-IN" dirty="0">
                        <a:solidFill>
                          <a:schemeClr val="bg2">
                            <a:lumMod val="50000"/>
                          </a:schemeClr>
                        </a:solidFill>
                        <a:latin typeface="Times New Roman" pitchFamily="18" charset="0"/>
                        <a:cs typeface="Times New Roman" pitchFamily="18" charset="0"/>
                      </a:endParaRPr>
                    </a:p>
                  </a:txBody>
                  <a:tcPr/>
                </a:tc>
                <a:tc>
                  <a:txBody>
                    <a:bodyPr/>
                    <a:lstStyle/>
                    <a:p>
                      <a:endParaRPr lang="en-IN" dirty="0">
                        <a:solidFill>
                          <a:schemeClr val="bg2">
                            <a:lumMod val="50000"/>
                          </a:schemeClr>
                        </a:solidFill>
                      </a:endParaRPr>
                    </a:p>
                  </a:txBody>
                  <a:tcPr/>
                </a:tc>
              </a:tr>
              <a:tr h="54606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bg2">
                              <a:lumMod val="50000"/>
                            </a:schemeClr>
                          </a:solidFill>
                          <a:latin typeface="Times New Roman" pitchFamily="18" charset="0"/>
                          <a:cs typeface="Times New Roman" pitchFamily="18" charset="0"/>
                        </a:rPr>
                        <a:t>Enamel hypoplasia</a:t>
                      </a:r>
                    </a:p>
                    <a:p>
                      <a:endParaRPr lang="en-IN" dirty="0">
                        <a:solidFill>
                          <a:schemeClr val="bg2">
                            <a:lumMod val="50000"/>
                          </a:schemeClr>
                        </a:solidFill>
                      </a:endParaRPr>
                    </a:p>
                  </a:txBody>
                  <a:tcPr/>
                </a:tc>
                <a:tc>
                  <a:txBody>
                    <a:bodyPr/>
                    <a:lstStyle/>
                    <a:p>
                      <a:endParaRPr lang="en-IN" dirty="0">
                        <a:solidFill>
                          <a:schemeClr val="bg2">
                            <a:lumMod val="50000"/>
                          </a:schemeClr>
                        </a:solidFill>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Composite inlays</a:t>
                      </a:r>
                      <a:endParaRPr lang="en-IN" dirty="0">
                        <a:solidFill>
                          <a:schemeClr val="bg2">
                            <a:lumMod val="50000"/>
                          </a:schemeClr>
                        </a:solidFill>
                        <a:latin typeface="Times New Roman" pitchFamily="18" charset="0"/>
                        <a:cs typeface="Times New Roman" pitchFamily="18" charset="0"/>
                      </a:endParaRPr>
                    </a:p>
                  </a:txBody>
                  <a:tcPr/>
                </a:tc>
                <a:tc>
                  <a:txBody>
                    <a:bodyPr/>
                    <a:lstStyle/>
                    <a:p>
                      <a:endParaRPr lang="en-IN" dirty="0">
                        <a:solidFill>
                          <a:schemeClr val="bg2">
                            <a:lumMod val="50000"/>
                          </a:schemeClr>
                        </a:solidFill>
                      </a:endParaRPr>
                    </a:p>
                  </a:txBody>
                  <a:tcPr/>
                </a:tc>
              </a:tr>
              <a:tr h="546061">
                <a:tc>
                  <a:txBody>
                    <a:bodyPr/>
                    <a:lstStyle/>
                    <a:p>
                      <a:r>
                        <a:rPr lang="en-US" sz="1800" dirty="0" smtClean="0">
                          <a:solidFill>
                            <a:schemeClr val="bg2">
                              <a:lumMod val="50000"/>
                            </a:schemeClr>
                          </a:solidFill>
                          <a:latin typeface="Times New Roman" pitchFamily="18" charset="0"/>
                          <a:cs typeface="Times New Roman" pitchFamily="18" charset="0"/>
                        </a:rPr>
                        <a:t>Repair of old composite restoration</a:t>
                      </a:r>
                      <a:endParaRPr lang="en-IN" dirty="0">
                        <a:solidFill>
                          <a:schemeClr val="bg2">
                            <a:lumMod val="50000"/>
                          </a:schemeClr>
                        </a:solidFill>
                        <a:latin typeface="Times New Roman" pitchFamily="18" charset="0"/>
                        <a:cs typeface="Times New Roman" pitchFamily="18" charset="0"/>
                      </a:endParaRPr>
                    </a:p>
                  </a:txBody>
                  <a:tcPr/>
                </a:tc>
                <a:tc>
                  <a:txBody>
                    <a:bodyPr/>
                    <a:lstStyle/>
                    <a:p>
                      <a:endParaRPr lang="en-IN" dirty="0">
                        <a:solidFill>
                          <a:schemeClr val="bg2">
                            <a:lumMod val="50000"/>
                          </a:schemeClr>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xmlns="" val="29026552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055644937"/>
              </p:ext>
            </p:extLst>
          </p:nvPr>
        </p:nvGraphicFramePr>
        <p:xfrm>
          <a:off x="0" y="0"/>
          <a:ext cx="9144000" cy="6858001"/>
        </p:xfrm>
        <a:graphic>
          <a:graphicData uri="http://schemas.openxmlformats.org/drawingml/2006/table">
            <a:tbl>
              <a:tblPr firstRow="1" bandRow="1">
                <a:tableStyleId>{5C22544A-7EE6-4342-B048-85BDC9FD1C3A}</a:tableStyleId>
              </a:tblPr>
              <a:tblGrid>
                <a:gridCol w="4518248"/>
                <a:gridCol w="4625752"/>
              </a:tblGrid>
              <a:tr h="790768">
                <a:tc>
                  <a:txBody>
                    <a:bodyPr/>
                    <a:lstStyle/>
                    <a:p>
                      <a:pPr algn="ctr"/>
                      <a:r>
                        <a:rPr lang="en-US" sz="2800" dirty="0" smtClean="0">
                          <a:latin typeface="Times New Roman" pitchFamily="18" charset="0"/>
                          <a:cs typeface="Times New Roman" pitchFamily="18" charset="0"/>
                        </a:rPr>
                        <a:t>ADVANTAGES</a:t>
                      </a:r>
                      <a:endParaRPr lang="en-IN" sz="2800" dirty="0">
                        <a:latin typeface="Times New Roman" pitchFamily="18" charset="0"/>
                        <a:cs typeface="Times New Roman" pitchFamily="18" charset="0"/>
                      </a:endParaRPr>
                    </a:p>
                  </a:txBody>
                  <a:tcPr/>
                </a:tc>
                <a:tc>
                  <a:txBody>
                    <a:bodyPr/>
                    <a:lstStyle/>
                    <a:p>
                      <a:pPr algn="ctr"/>
                      <a:r>
                        <a:rPr lang="en-US" sz="2800" b="1" dirty="0" smtClean="0">
                          <a:latin typeface="Times New Roman" pitchFamily="18" charset="0"/>
                          <a:cs typeface="Times New Roman" pitchFamily="18" charset="0"/>
                        </a:rPr>
                        <a:t>DISADVANTAGES</a:t>
                      </a:r>
                      <a:endParaRPr lang="en-IN" sz="2800" b="1" dirty="0">
                        <a:latin typeface="Times New Roman" pitchFamily="18" charset="0"/>
                        <a:cs typeface="Times New Roman" pitchFamily="18" charset="0"/>
                      </a:endParaRPr>
                    </a:p>
                  </a:txBody>
                  <a:tcPr/>
                </a:tc>
              </a:tr>
              <a:tr h="67413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Esthetics</a:t>
                      </a:r>
                    </a:p>
                    <a:p>
                      <a:endParaRPr lang="en-IN"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Technique sensitive</a:t>
                      </a:r>
                    </a:p>
                    <a:p>
                      <a:endParaRPr lang="en-IN" dirty="0"/>
                    </a:p>
                  </a:txBody>
                  <a:tcPr/>
                </a:tc>
              </a:tr>
              <a:tr h="674137">
                <a:tc>
                  <a:txBody>
                    <a:bodyPr/>
                    <a:lstStyle/>
                    <a:p>
                      <a:r>
                        <a:rPr lang="en-US" sz="1800" dirty="0" smtClean="0">
                          <a:latin typeface="Times New Roman" pitchFamily="18" charset="0"/>
                          <a:cs typeface="Times New Roman" pitchFamily="18" charset="0"/>
                        </a:rPr>
                        <a:t>Conservation of tooth structure</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Polymerization shrinkage</a:t>
                      </a:r>
                    </a:p>
                    <a:p>
                      <a:endParaRPr lang="en-IN" dirty="0"/>
                    </a:p>
                  </a:txBody>
                  <a:tcPr/>
                </a:tc>
              </a:tr>
              <a:tr h="674137">
                <a:tc>
                  <a:txBody>
                    <a:bodyPr/>
                    <a:lstStyle/>
                    <a:p>
                      <a:r>
                        <a:rPr lang="en-US" sz="1800" dirty="0" smtClean="0">
                          <a:latin typeface="Times New Roman" pitchFamily="18" charset="0"/>
                          <a:cs typeface="Times New Roman" pitchFamily="18" charset="0"/>
                        </a:rPr>
                        <a:t>Less complex when preparing the tooth</a:t>
                      </a:r>
                      <a:endParaRPr lang="en-IN" dirty="0">
                        <a:latin typeface="Times New Roman" pitchFamily="18" charset="0"/>
                        <a:cs typeface="Times New Roman" pitchFamily="18" charset="0"/>
                      </a:endParaRPr>
                    </a:p>
                  </a:txBody>
                  <a:tcPr/>
                </a:tc>
                <a:tc>
                  <a:txBody>
                    <a:bodyPr/>
                    <a:lstStyle/>
                    <a:p>
                      <a:r>
                        <a:rPr lang="en-US" sz="1800" dirty="0" smtClean="0">
                          <a:latin typeface="Times New Roman" pitchFamily="18" charset="0"/>
                          <a:cs typeface="Times New Roman" pitchFamily="18" charset="0"/>
                        </a:rPr>
                        <a:t>Higher coefficient of thermal expansion</a:t>
                      </a:r>
                      <a:endParaRPr lang="en-IN" dirty="0">
                        <a:latin typeface="Times New Roman" pitchFamily="18" charset="0"/>
                        <a:cs typeface="Times New Roman" pitchFamily="18" charset="0"/>
                      </a:endParaRPr>
                    </a:p>
                  </a:txBody>
                  <a:tcPr/>
                </a:tc>
              </a:tr>
              <a:tr h="674137">
                <a:tc>
                  <a:txBody>
                    <a:bodyPr/>
                    <a:lstStyle/>
                    <a:p>
                      <a:r>
                        <a:rPr lang="en-US" sz="1800" dirty="0" err="1" smtClean="0">
                          <a:latin typeface="Times New Roman" pitchFamily="18" charset="0"/>
                          <a:cs typeface="Times New Roman" pitchFamily="18" charset="0"/>
                        </a:rPr>
                        <a:t>Insulative</a:t>
                      </a:r>
                      <a:r>
                        <a:rPr lang="en-US" sz="1800" dirty="0" smtClean="0">
                          <a:latin typeface="Times New Roman" pitchFamily="18" charset="0"/>
                          <a:cs typeface="Times New Roman" pitchFamily="18" charset="0"/>
                        </a:rPr>
                        <a:t> having low thermal conductivity</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Difficult time consuming</a:t>
                      </a:r>
                    </a:p>
                    <a:p>
                      <a:endParaRPr lang="en-IN" dirty="0">
                        <a:latin typeface="Times New Roman" pitchFamily="18" charset="0"/>
                        <a:cs typeface="Times New Roman" pitchFamily="18" charset="0"/>
                      </a:endParaRPr>
                    </a:p>
                  </a:txBody>
                  <a:tcPr/>
                </a:tc>
              </a:tr>
              <a:tr h="67413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Used almost universally</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Increased </a:t>
                      </a:r>
                      <a:r>
                        <a:rPr lang="en-US" sz="1800" dirty="0" err="1" smtClean="0">
                          <a:latin typeface="Times New Roman" pitchFamily="18" charset="0"/>
                          <a:cs typeface="Times New Roman" pitchFamily="18" charset="0"/>
                        </a:rPr>
                        <a:t>occlusal</a:t>
                      </a:r>
                      <a:r>
                        <a:rPr lang="en-US" sz="1800" dirty="0" smtClean="0">
                          <a:latin typeface="Times New Roman" pitchFamily="18" charset="0"/>
                          <a:cs typeface="Times New Roman" pitchFamily="18" charset="0"/>
                        </a:rPr>
                        <a:t> wear</a:t>
                      </a:r>
                    </a:p>
                    <a:p>
                      <a:endParaRPr lang="en-IN" dirty="0"/>
                    </a:p>
                  </a:txBody>
                  <a:tcPr/>
                </a:tc>
              </a:tr>
              <a:tr h="67413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Bounded to tooth structure (good retention)</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Low modulus of elasticity</a:t>
                      </a:r>
                    </a:p>
                    <a:p>
                      <a:endParaRPr lang="en-IN" dirty="0"/>
                    </a:p>
                  </a:txBody>
                  <a:tcPr/>
                </a:tc>
              </a:tr>
              <a:tr h="67413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Repairable</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Bio-compatibility</a:t>
                      </a:r>
                    </a:p>
                    <a:p>
                      <a:endParaRPr lang="en-IN" dirty="0"/>
                    </a:p>
                  </a:txBody>
                  <a:tcPr/>
                </a:tc>
              </a:tr>
              <a:tr h="674137">
                <a:tc>
                  <a:txBody>
                    <a:bodyPr/>
                    <a:lstStyle/>
                    <a:p>
                      <a:r>
                        <a:rPr lang="en-US" sz="1800" dirty="0" smtClean="0">
                          <a:latin typeface="Times New Roman" pitchFamily="18" charset="0"/>
                          <a:cs typeface="Times New Roman" pitchFamily="18" charset="0"/>
                        </a:rPr>
                        <a:t>No corrosion</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Staining</a:t>
                      </a:r>
                    </a:p>
                    <a:p>
                      <a:endParaRPr lang="en-IN" dirty="0">
                        <a:latin typeface="Times New Roman" pitchFamily="18" charset="0"/>
                        <a:cs typeface="Times New Roman" pitchFamily="18" charset="0"/>
                      </a:endParaRPr>
                    </a:p>
                  </a:txBody>
                  <a:tcPr/>
                </a:tc>
              </a:tr>
              <a:tr h="674137">
                <a:tc>
                  <a:txBody>
                    <a:bodyPr/>
                    <a:lstStyle/>
                    <a:p>
                      <a:r>
                        <a:rPr lang="en-US" sz="1800" dirty="0" smtClean="0">
                          <a:latin typeface="Times New Roman" pitchFamily="18" charset="0"/>
                          <a:cs typeface="Times New Roman" pitchFamily="18" charset="0"/>
                        </a:rPr>
                        <a:t>Strengthening of tooth structure</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Costly </a:t>
                      </a:r>
                    </a:p>
                    <a:p>
                      <a:endParaRPr lang="en-IN" dirty="0"/>
                    </a:p>
                  </a:txBody>
                  <a:tcPr/>
                </a:tc>
              </a:tr>
            </a:tbl>
          </a:graphicData>
        </a:graphic>
      </p:graphicFrame>
    </p:spTree>
    <p:extLst>
      <p:ext uri="{BB962C8B-B14F-4D97-AF65-F5344CB8AC3E}">
        <p14:creationId xmlns:p14="http://schemas.microsoft.com/office/powerpoint/2010/main" xmlns="" val="3600857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1652588" y="228600"/>
            <a:ext cx="7491412" cy="609600"/>
          </a:xfrm>
        </p:spPr>
        <p:txBody>
          <a:bodyPr>
            <a:normAutofit/>
          </a:bodyPr>
          <a:lstStyle/>
          <a:p>
            <a:pPr eaLnBrk="1" fontAlgn="auto" hangingPunct="1">
              <a:spcAft>
                <a:spcPts val="0"/>
              </a:spcAft>
              <a:defRPr/>
            </a:pPr>
            <a:r>
              <a:rPr lang="en-IN" sz="2800" b="1" dirty="0" smtClean="0">
                <a:latin typeface="Times New Roman" pitchFamily="18" charset="0"/>
                <a:cs typeface="Times New Roman" pitchFamily="18" charset="0"/>
              </a:rPr>
              <a:t>            CLASSIFICATION</a:t>
            </a:r>
            <a:endParaRPr lang="en-IN" sz="2800" b="1" dirty="0">
              <a:latin typeface="Times New Roman" pitchFamily="18" charset="0"/>
              <a:cs typeface="Times New Roman" pitchFamily="18" charset="0"/>
            </a:endParaRPr>
          </a:p>
        </p:txBody>
      </p:sp>
      <p:sp>
        <p:nvSpPr>
          <p:cNvPr id="21507" name="Rectangle 3"/>
          <p:cNvSpPr>
            <a:spLocks noGrp="1" noChangeArrowheads="1"/>
          </p:cNvSpPr>
          <p:nvPr>
            <p:ph idx="4294967295"/>
          </p:nvPr>
        </p:nvSpPr>
        <p:spPr>
          <a:xfrm>
            <a:off x="0" y="1125538"/>
            <a:ext cx="8220075" cy="5400675"/>
          </a:xfrm>
        </p:spPr>
        <p:txBody>
          <a:bodyPr>
            <a:normAutofit fontScale="85000" lnSpcReduction="20000"/>
          </a:bodyPr>
          <a:lstStyle/>
          <a:p>
            <a:pPr marL="609600" indent="-609600" eaLnBrk="1" hangingPunct="1">
              <a:buFont typeface="Wingdings" pitchFamily="2" charset="2"/>
              <a:buNone/>
            </a:pPr>
            <a:r>
              <a:rPr lang="en-US" sz="2400" dirty="0" smtClean="0"/>
              <a:t>1</a:t>
            </a:r>
            <a:r>
              <a:rPr lang="en-US" sz="2400" dirty="0" smtClean="0">
                <a:solidFill>
                  <a:srgbClr val="FFFF00"/>
                </a:solidFill>
              </a:rPr>
              <a:t>. </a:t>
            </a:r>
            <a:r>
              <a:rPr lang="en-US" sz="2800" dirty="0" smtClean="0">
                <a:solidFill>
                  <a:srgbClr val="FFFF00"/>
                </a:solidFill>
                <a:latin typeface="Times New Roman" pitchFamily="18" charset="0"/>
                <a:cs typeface="Times New Roman" pitchFamily="18" charset="0"/>
              </a:rPr>
              <a:t>ADA specification No. 27 (JADA Vol. 94, Jun 1977)</a:t>
            </a:r>
          </a:p>
          <a:p>
            <a:pPr algn="just">
              <a:lnSpc>
                <a:spcPct val="80000"/>
              </a:lnSpc>
              <a:defRPr/>
            </a:pPr>
            <a:r>
              <a:rPr lang="en-US" sz="2600" dirty="0">
                <a:latin typeface="Times New Roman" pitchFamily="18" charset="0"/>
                <a:cs typeface="Times New Roman" pitchFamily="18" charset="0"/>
              </a:rPr>
              <a:t>Type 1: Polymer based materials suitable for </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restoration involving </a:t>
            </a:r>
            <a:r>
              <a:rPr lang="en-US" sz="2600" dirty="0" err="1">
                <a:latin typeface="Times New Roman" pitchFamily="18" charset="0"/>
                <a:cs typeface="Times New Roman" pitchFamily="18" charset="0"/>
              </a:rPr>
              <a:t>occlusal</a:t>
            </a:r>
            <a:r>
              <a:rPr lang="en-US" sz="2600" dirty="0">
                <a:latin typeface="Times New Roman" pitchFamily="18" charset="0"/>
                <a:cs typeface="Times New Roman" pitchFamily="18" charset="0"/>
              </a:rPr>
              <a:t> surfaces</a:t>
            </a:r>
          </a:p>
          <a:p>
            <a:pPr>
              <a:lnSpc>
                <a:spcPct val="80000"/>
              </a:lnSpc>
              <a:defRPr/>
            </a:pPr>
            <a:endParaRPr lang="en-US" sz="2600" dirty="0">
              <a:latin typeface="Times New Roman" pitchFamily="18" charset="0"/>
              <a:cs typeface="Times New Roman" pitchFamily="18" charset="0"/>
            </a:endParaRPr>
          </a:p>
          <a:p>
            <a:pPr>
              <a:lnSpc>
                <a:spcPct val="80000"/>
              </a:lnSpc>
              <a:defRPr/>
            </a:pPr>
            <a:r>
              <a:rPr lang="en-US" sz="2600" dirty="0">
                <a:latin typeface="Times New Roman" pitchFamily="18" charset="0"/>
                <a:cs typeface="Times New Roman" pitchFamily="18" charset="0"/>
              </a:rPr>
              <a:t>Type 2: Other Polymer based materials</a:t>
            </a:r>
          </a:p>
          <a:p>
            <a:pPr>
              <a:lnSpc>
                <a:spcPct val="80000"/>
              </a:lnSpc>
              <a:defRPr/>
            </a:pPr>
            <a:endParaRPr lang="en-US" sz="2600" dirty="0">
              <a:latin typeface="Times New Roman" pitchFamily="18" charset="0"/>
              <a:cs typeface="Times New Roman" pitchFamily="18" charset="0"/>
            </a:endParaRPr>
          </a:p>
          <a:p>
            <a:pPr lvl="1">
              <a:lnSpc>
                <a:spcPct val="80000"/>
              </a:lnSpc>
              <a:defRPr/>
            </a:pPr>
            <a:r>
              <a:rPr lang="en-US" sz="2600" dirty="0">
                <a:latin typeface="Times New Roman" pitchFamily="18" charset="0"/>
                <a:cs typeface="Times New Roman" pitchFamily="18" charset="0"/>
              </a:rPr>
              <a:t>Class 1: Self cured materials </a:t>
            </a:r>
          </a:p>
          <a:p>
            <a:pPr lvl="1">
              <a:lnSpc>
                <a:spcPct val="80000"/>
              </a:lnSpc>
              <a:defRPr/>
            </a:pPr>
            <a:endParaRPr lang="en-US" sz="2600" dirty="0">
              <a:latin typeface="Times New Roman" pitchFamily="18" charset="0"/>
              <a:cs typeface="Times New Roman" pitchFamily="18" charset="0"/>
            </a:endParaRPr>
          </a:p>
          <a:p>
            <a:pPr lvl="1">
              <a:lnSpc>
                <a:spcPct val="80000"/>
              </a:lnSpc>
              <a:defRPr/>
            </a:pPr>
            <a:r>
              <a:rPr lang="en-US" sz="2600" dirty="0">
                <a:latin typeface="Times New Roman" pitchFamily="18" charset="0"/>
                <a:cs typeface="Times New Roman" pitchFamily="18" charset="0"/>
              </a:rPr>
              <a:t>Class 2: light cured materials </a:t>
            </a:r>
          </a:p>
          <a:p>
            <a:pPr lvl="3">
              <a:lnSpc>
                <a:spcPct val="80000"/>
              </a:lnSpc>
              <a:buNone/>
              <a:defRPr/>
            </a:pPr>
            <a:r>
              <a:rPr lang="en-US" sz="2600" dirty="0">
                <a:latin typeface="Times New Roman" pitchFamily="18" charset="0"/>
                <a:cs typeface="Times New Roman" pitchFamily="18" charset="0"/>
              </a:rPr>
              <a:t>Group 1: Energy applied intra-orally </a:t>
            </a:r>
          </a:p>
          <a:p>
            <a:pPr lvl="3">
              <a:lnSpc>
                <a:spcPct val="80000"/>
              </a:lnSpc>
              <a:buNone/>
              <a:defRPr/>
            </a:pPr>
            <a:r>
              <a:rPr lang="en-US" sz="2600" dirty="0">
                <a:latin typeface="Times New Roman" pitchFamily="18" charset="0"/>
                <a:cs typeface="Times New Roman" pitchFamily="18" charset="0"/>
              </a:rPr>
              <a:t>Group 2: Energy applied extra-orally</a:t>
            </a:r>
          </a:p>
          <a:p>
            <a:pPr lvl="3">
              <a:lnSpc>
                <a:spcPct val="80000"/>
              </a:lnSpc>
              <a:defRPr/>
            </a:pPr>
            <a:endParaRPr lang="en-US" sz="2600" dirty="0">
              <a:latin typeface="Times New Roman" pitchFamily="18" charset="0"/>
              <a:cs typeface="Times New Roman" pitchFamily="18" charset="0"/>
            </a:endParaRPr>
          </a:p>
          <a:p>
            <a:pPr lvl="1">
              <a:lnSpc>
                <a:spcPct val="80000"/>
              </a:lnSpc>
              <a:defRPr/>
            </a:pPr>
            <a:r>
              <a:rPr lang="en-US" sz="2600" dirty="0">
                <a:latin typeface="Times New Roman" pitchFamily="18" charset="0"/>
                <a:cs typeface="Times New Roman" pitchFamily="18" charset="0"/>
              </a:rPr>
              <a:t>Class 3: </a:t>
            </a:r>
            <a:r>
              <a:rPr lang="en-US" sz="2600" dirty="0" smtClean="0">
                <a:latin typeface="Times New Roman" pitchFamily="18" charset="0"/>
                <a:cs typeface="Times New Roman" pitchFamily="18" charset="0"/>
              </a:rPr>
              <a:t>Dual </a:t>
            </a:r>
            <a:r>
              <a:rPr lang="en-US" sz="2600" dirty="0">
                <a:latin typeface="Times New Roman" pitchFamily="18" charset="0"/>
                <a:cs typeface="Times New Roman" pitchFamily="18" charset="0"/>
              </a:rPr>
              <a:t>cured materials</a:t>
            </a:r>
          </a:p>
          <a:p>
            <a:pPr marL="990600" lvl="1" indent="-533400" eaLnBrk="1" hangingPunct="1">
              <a:buFontTx/>
              <a:buNone/>
            </a:pPr>
            <a:endParaRPr lang="en-US" sz="2600" dirty="0" smtClean="0">
              <a:latin typeface="Times New Roman" pitchFamily="18" charset="0"/>
              <a:cs typeface="Times New Roman" pitchFamily="18" charset="0"/>
            </a:endParaRPr>
          </a:p>
          <a:p>
            <a:pPr marL="609600" indent="-609600" eaLnBrk="1" hangingPunct="1">
              <a:buFont typeface="Wingdings" pitchFamily="2" charset="2"/>
              <a:buNone/>
            </a:pPr>
            <a:r>
              <a:rPr lang="en-US" sz="2800" dirty="0" smtClean="0">
                <a:latin typeface="Times New Roman" pitchFamily="18" charset="0"/>
                <a:cs typeface="Times New Roman" pitchFamily="18" charset="0"/>
              </a:rPr>
              <a:t>2. </a:t>
            </a:r>
            <a:r>
              <a:rPr lang="en-US" sz="3200" dirty="0" smtClean="0">
                <a:solidFill>
                  <a:srgbClr val="FFFF00"/>
                </a:solidFill>
                <a:latin typeface="Times New Roman" pitchFamily="18" charset="0"/>
                <a:cs typeface="Times New Roman" pitchFamily="18" charset="0"/>
              </a:rPr>
              <a:t>Skinner’s classification (10th edition)</a:t>
            </a:r>
          </a:p>
          <a:p>
            <a:pPr marL="990600" lvl="1" indent="-533400" eaLnBrk="1" hangingPunct="1">
              <a:buFontTx/>
              <a:buBlip>
                <a:blip r:embed="rId3"/>
              </a:buBlip>
            </a:pPr>
            <a:r>
              <a:rPr lang="en-US" sz="2600" dirty="0" smtClean="0">
                <a:latin typeface="Times New Roman" pitchFamily="18" charset="0"/>
                <a:cs typeface="Times New Roman" pitchFamily="18" charset="0"/>
              </a:rPr>
              <a:t>Traditional composites (Macrofilled) 8-12</a:t>
            </a:r>
            <a:r>
              <a:rPr lang="en-US" sz="2600" dirty="0" smtClean="0">
                <a:latin typeface="Times New Roman" pitchFamily="18" charset="0"/>
                <a:cs typeface="Times New Roman" pitchFamily="18" charset="0"/>
                <a:sym typeface="Symbol" pitchFamily="18" charset="2"/>
              </a:rPr>
              <a:t></a:t>
            </a:r>
            <a:r>
              <a:rPr lang="en-US" sz="2600" dirty="0" smtClean="0">
                <a:latin typeface="Times New Roman" pitchFamily="18" charset="0"/>
                <a:cs typeface="Times New Roman" pitchFamily="18" charset="0"/>
              </a:rPr>
              <a:t>m</a:t>
            </a:r>
          </a:p>
          <a:p>
            <a:pPr marL="990600" lvl="1" indent="-533400" eaLnBrk="1" hangingPunct="1">
              <a:buFontTx/>
              <a:buBlip>
                <a:blip r:embed="rId3"/>
              </a:buBlip>
            </a:pPr>
            <a:r>
              <a:rPr lang="en-US" sz="2600" dirty="0" smtClean="0">
                <a:latin typeface="Times New Roman" pitchFamily="18" charset="0"/>
                <a:cs typeface="Times New Roman" pitchFamily="18" charset="0"/>
              </a:rPr>
              <a:t>Small particle filled composite – 1-5</a:t>
            </a:r>
            <a:r>
              <a:rPr lang="en-US" sz="2600" dirty="0" smtClean="0">
                <a:latin typeface="Times New Roman" pitchFamily="18" charset="0"/>
                <a:cs typeface="Times New Roman" pitchFamily="18" charset="0"/>
                <a:sym typeface="Symbol" pitchFamily="18" charset="2"/>
              </a:rPr>
              <a:t></a:t>
            </a:r>
            <a:r>
              <a:rPr lang="en-US" sz="2600" dirty="0" smtClean="0">
                <a:latin typeface="Times New Roman" pitchFamily="18" charset="0"/>
                <a:cs typeface="Times New Roman" pitchFamily="18" charset="0"/>
              </a:rPr>
              <a:t>m</a:t>
            </a:r>
          </a:p>
          <a:p>
            <a:pPr marL="990600" lvl="1" indent="-533400" eaLnBrk="1" hangingPunct="1">
              <a:buFontTx/>
              <a:buBlip>
                <a:blip r:embed="rId3"/>
              </a:buBlip>
            </a:pPr>
            <a:r>
              <a:rPr lang="en-US" sz="2600" dirty="0" smtClean="0">
                <a:latin typeface="Times New Roman" pitchFamily="18" charset="0"/>
                <a:cs typeface="Times New Roman" pitchFamily="18" charset="0"/>
              </a:rPr>
              <a:t>Microfilled composite – 0.04 – 0.4 </a:t>
            </a:r>
            <a:r>
              <a:rPr lang="en-US" sz="2600" dirty="0" smtClean="0">
                <a:latin typeface="Times New Roman" pitchFamily="18" charset="0"/>
                <a:cs typeface="Times New Roman" pitchFamily="18" charset="0"/>
                <a:sym typeface="Symbol" pitchFamily="18" charset="2"/>
              </a:rPr>
              <a:t></a:t>
            </a:r>
            <a:r>
              <a:rPr lang="en-US" sz="2600" dirty="0" smtClean="0">
                <a:latin typeface="Times New Roman" pitchFamily="18" charset="0"/>
                <a:cs typeface="Times New Roman" pitchFamily="18" charset="0"/>
              </a:rPr>
              <a:t>m</a:t>
            </a:r>
          </a:p>
          <a:p>
            <a:pPr marL="990600" lvl="1" indent="-533400" eaLnBrk="1" hangingPunct="1">
              <a:buFontTx/>
              <a:buBlip>
                <a:blip r:embed="rId3"/>
              </a:buBlip>
            </a:pPr>
            <a:r>
              <a:rPr lang="en-US" sz="2600" dirty="0" smtClean="0">
                <a:latin typeface="Times New Roman" pitchFamily="18" charset="0"/>
                <a:cs typeface="Times New Roman" pitchFamily="18" charset="0"/>
              </a:rPr>
              <a:t>Hybrid composite – 0.6 – 1 </a:t>
            </a:r>
            <a:r>
              <a:rPr lang="en-US" sz="2600" dirty="0" smtClean="0">
                <a:latin typeface="Times New Roman" pitchFamily="18" charset="0"/>
                <a:cs typeface="Times New Roman" pitchFamily="18" charset="0"/>
                <a:sym typeface="Symbol" pitchFamily="18" charset="2"/>
              </a:rPr>
              <a:t></a:t>
            </a:r>
            <a:r>
              <a:rPr lang="en-US" sz="2600" dirty="0" smtClean="0">
                <a:latin typeface="Times New Roman" pitchFamily="18" charset="0"/>
                <a:cs typeface="Times New Roman" pitchFamily="18" charset="0"/>
              </a:rPr>
              <a:t>m</a:t>
            </a:r>
          </a:p>
        </p:txBody>
      </p:sp>
    </p:spTree>
    <p:extLst>
      <p:ext uri="{BB962C8B-B14F-4D97-AF65-F5344CB8AC3E}">
        <p14:creationId xmlns:p14="http://schemas.microsoft.com/office/powerpoint/2010/main" xmlns="" val="3551759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381000"/>
            <a:ext cx="8229600" cy="6172200"/>
          </a:xfrm>
        </p:spPr>
        <p:txBody>
          <a:bodyPr/>
          <a:lstStyle/>
          <a:p>
            <a:pPr>
              <a:lnSpc>
                <a:spcPct val="90000"/>
              </a:lnSpc>
              <a:buFont typeface="Wingdings" pitchFamily="2" charset="2"/>
              <a:buNone/>
            </a:pPr>
            <a:r>
              <a:rPr lang="en-US" sz="2400" b="1" u="sng" dirty="0" err="1">
                <a:solidFill>
                  <a:srgbClr val="FFFF00"/>
                </a:solidFill>
              </a:rPr>
              <a:t>Willems</a:t>
            </a:r>
            <a:r>
              <a:rPr lang="en-US" sz="2400" b="1" u="sng" dirty="0">
                <a:solidFill>
                  <a:srgbClr val="FFFF00"/>
                </a:solidFill>
              </a:rPr>
              <a:t> G, </a:t>
            </a:r>
            <a:r>
              <a:rPr lang="en-US" sz="2400" b="1" u="sng" dirty="0" err="1">
                <a:solidFill>
                  <a:srgbClr val="FFFF00"/>
                </a:solidFill>
              </a:rPr>
              <a:t>Lambrechts</a:t>
            </a:r>
            <a:r>
              <a:rPr lang="en-US" sz="2400" b="1" u="sng" dirty="0">
                <a:solidFill>
                  <a:srgbClr val="FFFF00"/>
                </a:solidFill>
              </a:rPr>
              <a:t> P and </a:t>
            </a:r>
            <a:r>
              <a:rPr lang="en-US" sz="2400" b="1" u="sng" dirty="0" err="1">
                <a:solidFill>
                  <a:srgbClr val="FFFF00"/>
                </a:solidFill>
              </a:rPr>
              <a:t>Braem</a:t>
            </a:r>
            <a:r>
              <a:rPr lang="en-US" sz="2400" b="1" u="sng" dirty="0">
                <a:solidFill>
                  <a:srgbClr val="FFFF00"/>
                </a:solidFill>
              </a:rPr>
              <a:t> J.P. (1992</a:t>
            </a:r>
            <a:r>
              <a:rPr lang="en-US" sz="2400" b="1" u="sng" dirty="0"/>
              <a:t>)</a:t>
            </a:r>
          </a:p>
          <a:p>
            <a:pPr>
              <a:lnSpc>
                <a:spcPct val="90000"/>
              </a:lnSpc>
            </a:pPr>
            <a:endParaRPr lang="en-US" sz="2400" dirty="0"/>
          </a:p>
          <a:p>
            <a:pPr algn="just">
              <a:lnSpc>
                <a:spcPct val="90000"/>
              </a:lnSpc>
            </a:pPr>
            <a:r>
              <a:rPr lang="en-US" sz="2400" dirty="0"/>
              <a:t>The classification was according to their mean particle size, filler size distribution, filler content, young’s modulus, surface roughness, surface hardness, compressive strength and SEM appearances. </a:t>
            </a:r>
          </a:p>
          <a:p>
            <a:pPr algn="just">
              <a:lnSpc>
                <a:spcPct val="90000"/>
              </a:lnSpc>
            </a:pPr>
            <a:endParaRPr lang="en-US" sz="2400" b="1" dirty="0"/>
          </a:p>
          <a:p>
            <a:pPr algn="just">
              <a:lnSpc>
                <a:spcPct val="90000"/>
              </a:lnSpc>
              <a:buClr>
                <a:schemeClr val="tx1"/>
              </a:buClr>
              <a:buFont typeface="Wingdings" pitchFamily="2" charset="2"/>
              <a:buNone/>
            </a:pPr>
            <a:r>
              <a:rPr lang="en-US" sz="2400" dirty="0" err="1"/>
              <a:t>Densified</a:t>
            </a:r>
            <a:r>
              <a:rPr lang="en-US" sz="2400" dirty="0"/>
              <a:t> midway filled (&lt;60% vol. Filler)</a:t>
            </a:r>
          </a:p>
          <a:p>
            <a:pPr algn="just">
              <a:lnSpc>
                <a:spcPct val="90000"/>
              </a:lnSpc>
              <a:buClr>
                <a:schemeClr val="tx1"/>
              </a:buClr>
              <a:buFont typeface="Wingdings" pitchFamily="2" charset="2"/>
              <a:buNone/>
            </a:pPr>
            <a:r>
              <a:rPr lang="en-US" sz="2400" dirty="0"/>
              <a:t>	Ultrafine midway filled : (mean size &lt; 3 μ)</a:t>
            </a:r>
          </a:p>
          <a:p>
            <a:pPr algn="just">
              <a:lnSpc>
                <a:spcPct val="90000"/>
              </a:lnSpc>
              <a:buClr>
                <a:schemeClr val="tx1"/>
              </a:buClr>
              <a:buFont typeface="Wingdings" pitchFamily="2" charset="2"/>
              <a:buNone/>
            </a:pPr>
            <a:r>
              <a:rPr lang="en-US" sz="2400" dirty="0"/>
              <a:t>	Fine midway filled : (mean size &gt; 3 μ)</a:t>
            </a:r>
          </a:p>
          <a:p>
            <a:pPr algn="just">
              <a:lnSpc>
                <a:spcPct val="90000"/>
              </a:lnSpc>
              <a:buClr>
                <a:schemeClr val="tx1"/>
              </a:buClr>
              <a:buFont typeface="Wingdings" pitchFamily="2" charset="2"/>
              <a:buNone/>
            </a:pPr>
            <a:endParaRPr lang="en-US" sz="2400" dirty="0"/>
          </a:p>
          <a:p>
            <a:pPr algn="just">
              <a:lnSpc>
                <a:spcPct val="90000"/>
              </a:lnSpc>
              <a:buClr>
                <a:schemeClr val="tx1"/>
              </a:buClr>
              <a:buFont typeface="Wingdings" pitchFamily="2" charset="2"/>
              <a:buNone/>
            </a:pPr>
            <a:r>
              <a:rPr lang="en-US" sz="2400" dirty="0" err="1"/>
              <a:t>Densified</a:t>
            </a:r>
            <a:r>
              <a:rPr lang="en-US" sz="2400" dirty="0"/>
              <a:t> compact filled (&gt;60% vol. Filler)</a:t>
            </a:r>
          </a:p>
          <a:p>
            <a:pPr algn="just">
              <a:lnSpc>
                <a:spcPct val="90000"/>
              </a:lnSpc>
              <a:buClr>
                <a:schemeClr val="tx1"/>
              </a:buClr>
              <a:buNone/>
            </a:pPr>
            <a:r>
              <a:rPr lang="en-US" sz="2400" dirty="0"/>
              <a:t> 	Ultrafine compact filled : (mean size &lt; 3 μ)</a:t>
            </a:r>
          </a:p>
          <a:p>
            <a:pPr algn="just">
              <a:lnSpc>
                <a:spcPct val="90000"/>
              </a:lnSpc>
              <a:buClr>
                <a:schemeClr val="tx1"/>
              </a:buClr>
              <a:buNone/>
            </a:pPr>
            <a:r>
              <a:rPr lang="en-US" sz="2400" dirty="0"/>
              <a:t>	Fine </a:t>
            </a:r>
            <a:r>
              <a:rPr lang="en-US" sz="2400" dirty="0" smtClean="0"/>
              <a:t> </a:t>
            </a:r>
            <a:r>
              <a:rPr lang="en-US" sz="2400" dirty="0"/>
              <a:t>compact filled : (mean size &gt; 3 μ)</a:t>
            </a:r>
          </a:p>
          <a:p>
            <a:pPr algn="just">
              <a:lnSpc>
                <a:spcPct val="90000"/>
              </a:lnSpc>
              <a:buClr>
                <a:schemeClr val="tx1"/>
              </a:buClr>
              <a:buFont typeface="Wingdings" pitchFamily="2" charset="2"/>
              <a:buNone/>
            </a:pPr>
            <a:endParaRPr lang="en-US" sz="2400" dirty="0"/>
          </a:p>
          <a:p>
            <a:pPr algn="just">
              <a:lnSpc>
                <a:spcPct val="90000"/>
              </a:lnSpc>
              <a:buClr>
                <a:schemeClr val="tx1"/>
              </a:buClr>
              <a:buFont typeface="Wingdings" pitchFamily="2" charset="2"/>
              <a:buNone/>
            </a:pPr>
            <a:endParaRPr lang="en-US" sz="2400" dirty="0"/>
          </a:p>
        </p:txBody>
      </p:sp>
    </p:spTree>
    <p:extLst>
      <p:ext uri="{BB962C8B-B14F-4D97-AF65-F5344CB8AC3E}">
        <p14:creationId xmlns:p14="http://schemas.microsoft.com/office/powerpoint/2010/main" xmlns="" val="3539172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57200" y="381000"/>
            <a:ext cx="8229600" cy="6248400"/>
          </a:xfrm>
        </p:spPr>
        <p:txBody>
          <a:bodyPr/>
          <a:lstStyle/>
          <a:p>
            <a:pPr>
              <a:lnSpc>
                <a:spcPct val="80000"/>
              </a:lnSpc>
              <a:buClr>
                <a:schemeClr val="tx1"/>
              </a:buClr>
              <a:buFont typeface="Wingdings" pitchFamily="2" charset="2"/>
              <a:buNone/>
            </a:pPr>
            <a:r>
              <a:rPr lang="en-US" sz="2400" dirty="0"/>
              <a:t>	Homogenous </a:t>
            </a:r>
          </a:p>
          <a:p>
            <a:pPr>
              <a:lnSpc>
                <a:spcPct val="80000"/>
              </a:lnSpc>
              <a:buClr>
                <a:schemeClr val="tx1"/>
              </a:buClr>
              <a:buFont typeface="Wingdings" pitchFamily="2" charset="2"/>
              <a:buNone/>
            </a:pPr>
            <a:r>
              <a:rPr lang="en-US" sz="2400" dirty="0"/>
              <a:t>	Heterogeneous</a:t>
            </a:r>
          </a:p>
          <a:p>
            <a:pPr>
              <a:lnSpc>
                <a:spcPct val="80000"/>
              </a:lnSpc>
              <a:buClr>
                <a:schemeClr val="tx1"/>
              </a:buClr>
              <a:buFont typeface="Wingdings" pitchFamily="2" charset="2"/>
              <a:buNone/>
            </a:pPr>
            <a:r>
              <a:rPr lang="en-US" sz="2400" dirty="0"/>
              <a:t>		With splintered </a:t>
            </a:r>
            <a:r>
              <a:rPr lang="en-US" sz="2400" dirty="0" err="1"/>
              <a:t>prepolymerized</a:t>
            </a:r>
            <a:r>
              <a:rPr lang="en-US" sz="2400" dirty="0"/>
              <a:t> fillers </a:t>
            </a:r>
          </a:p>
          <a:p>
            <a:pPr>
              <a:lnSpc>
                <a:spcPct val="80000"/>
              </a:lnSpc>
              <a:buClr>
                <a:schemeClr val="tx1"/>
              </a:buClr>
              <a:buFont typeface="Wingdings" pitchFamily="2" charset="2"/>
              <a:buNone/>
            </a:pPr>
            <a:r>
              <a:rPr lang="en-US" sz="2400" dirty="0"/>
              <a:t>		With agglomerated </a:t>
            </a:r>
            <a:r>
              <a:rPr lang="en-US" sz="2400" dirty="0" err="1"/>
              <a:t>prepolymerized</a:t>
            </a:r>
            <a:r>
              <a:rPr lang="en-US" sz="2400" dirty="0"/>
              <a:t> fillers </a:t>
            </a:r>
          </a:p>
          <a:p>
            <a:pPr>
              <a:lnSpc>
                <a:spcPct val="80000"/>
              </a:lnSpc>
              <a:buClr>
                <a:schemeClr val="tx1"/>
              </a:buClr>
              <a:buFont typeface="Wingdings" pitchFamily="2" charset="2"/>
              <a:buNone/>
            </a:pPr>
            <a:r>
              <a:rPr lang="en-US" sz="2400" dirty="0"/>
              <a:t>		With spherical </a:t>
            </a:r>
            <a:r>
              <a:rPr lang="en-US" sz="2400" dirty="0" err="1"/>
              <a:t>prepolymerized</a:t>
            </a:r>
            <a:r>
              <a:rPr lang="en-US" sz="2400" dirty="0"/>
              <a:t> fillers </a:t>
            </a:r>
          </a:p>
          <a:p>
            <a:pPr>
              <a:lnSpc>
                <a:spcPct val="80000"/>
              </a:lnSpc>
              <a:buClr>
                <a:schemeClr val="tx1"/>
              </a:buClr>
              <a:buFont typeface="Wingdings" pitchFamily="2" charset="2"/>
              <a:buNone/>
            </a:pPr>
            <a:endParaRPr lang="en-US" sz="2400" dirty="0"/>
          </a:p>
          <a:p>
            <a:pPr>
              <a:lnSpc>
                <a:spcPct val="80000"/>
              </a:lnSpc>
              <a:buClr>
                <a:schemeClr val="tx1"/>
              </a:buClr>
              <a:buFont typeface="Wingdings" pitchFamily="2" charset="2"/>
              <a:buNone/>
            </a:pPr>
            <a:r>
              <a:rPr lang="en-US" sz="2400" dirty="0"/>
              <a:t>MISCELLANEOUS COMPOSITES</a:t>
            </a:r>
          </a:p>
          <a:p>
            <a:pPr>
              <a:lnSpc>
                <a:spcPct val="80000"/>
              </a:lnSpc>
              <a:buClr>
                <a:schemeClr val="tx1"/>
              </a:buClr>
              <a:buFont typeface="Wingdings" pitchFamily="2" charset="2"/>
              <a:buNone/>
            </a:pPr>
            <a:r>
              <a:rPr lang="en-US" sz="2400" dirty="0"/>
              <a:t> 		With splintered </a:t>
            </a:r>
            <a:r>
              <a:rPr lang="en-US" sz="2400" dirty="0" err="1"/>
              <a:t>prepolymerized</a:t>
            </a:r>
            <a:r>
              <a:rPr lang="en-US" sz="2400" dirty="0"/>
              <a:t> fillers </a:t>
            </a:r>
          </a:p>
          <a:p>
            <a:pPr>
              <a:lnSpc>
                <a:spcPct val="80000"/>
              </a:lnSpc>
              <a:buClr>
                <a:schemeClr val="tx1"/>
              </a:buClr>
              <a:buFont typeface="Wingdings" pitchFamily="2" charset="2"/>
              <a:buNone/>
            </a:pPr>
            <a:r>
              <a:rPr lang="en-US" sz="2400" dirty="0"/>
              <a:t>		With agglomerated </a:t>
            </a:r>
            <a:r>
              <a:rPr lang="en-US" sz="2400" dirty="0" err="1"/>
              <a:t>prepolymerized</a:t>
            </a:r>
            <a:r>
              <a:rPr lang="en-US" sz="2400" dirty="0"/>
              <a:t> fillers </a:t>
            </a:r>
          </a:p>
          <a:p>
            <a:pPr>
              <a:lnSpc>
                <a:spcPct val="80000"/>
              </a:lnSpc>
              <a:buClr>
                <a:schemeClr val="tx1"/>
              </a:buClr>
              <a:buFont typeface="Wingdings" pitchFamily="2" charset="2"/>
              <a:buNone/>
            </a:pPr>
            <a:r>
              <a:rPr lang="en-US" sz="2400" dirty="0"/>
              <a:t>		With sintered agglomerates. </a:t>
            </a:r>
          </a:p>
          <a:p>
            <a:pPr>
              <a:lnSpc>
                <a:spcPct val="80000"/>
              </a:lnSpc>
              <a:buClr>
                <a:schemeClr val="tx1"/>
              </a:buClr>
              <a:buFont typeface="Wingdings" pitchFamily="2" charset="2"/>
              <a:buNone/>
            </a:pPr>
            <a:r>
              <a:rPr lang="en-US" sz="2400" dirty="0"/>
              <a:t>		With spherical </a:t>
            </a:r>
            <a:r>
              <a:rPr lang="en-US" sz="2400" dirty="0" err="1"/>
              <a:t>prepolymerized</a:t>
            </a:r>
            <a:r>
              <a:rPr lang="en-US" sz="2400" dirty="0"/>
              <a:t> fillers </a:t>
            </a:r>
          </a:p>
          <a:p>
            <a:pPr>
              <a:lnSpc>
                <a:spcPct val="80000"/>
              </a:lnSpc>
              <a:buClr>
                <a:schemeClr val="tx1"/>
              </a:buClr>
              <a:buFont typeface="Wingdings" pitchFamily="2" charset="2"/>
              <a:buNone/>
            </a:pPr>
            <a:endParaRPr lang="en-US" sz="2400" dirty="0"/>
          </a:p>
          <a:p>
            <a:pPr>
              <a:lnSpc>
                <a:spcPct val="80000"/>
              </a:lnSpc>
              <a:buClr>
                <a:schemeClr val="tx1"/>
              </a:buClr>
              <a:buFont typeface="Wingdings" pitchFamily="2" charset="2"/>
              <a:buNone/>
            </a:pPr>
            <a:r>
              <a:rPr lang="en-US" sz="2400" dirty="0"/>
              <a:t>TRADITIONAL COMPOSITES </a:t>
            </a:r>
          </a:p>
          <a:p>
            <a:pPr>
              <a:lnSpc>
                <a:spcPct val="80000"/>
              </a:lnSpc>
              <a:buClr>
                <a:schemeClr val="tx1"/>
              </a:buClr>
              <a:buFont typeface="Wingdings" pitchFamily="2" charset="2"/>
              <a:buNone/>
            </a:pPr>
            <a:endParaRPr lang="en-US" sz="2400" dirty="0"/>
          </a:p>
          <a:p>
            <a:pPr>
              <a:lnSpc>
                <a:spcPct val="80000"/>
              </a:lnSpc>
              <a:buClr>
                <a:schemeClr val="tx1"/>
              </a:buClr>
              <a:buFont typeface="Wingdings" pitchFamily="2" charset="2"/>
              <a:buNone/>
            </a:pPr>
            <a:r>
              <a:rPr lang="en-US" sz="2400" dirty="0"/>
              <a:t>FIBER-REINFORCED COMPOSITES. </a:t>
            </a:r>
          </a:p>
          <a:p>
            <a:pPr>
              <a:lnSpc>
                <a:spcPct val="80000"/>
              </a:lnSpc>
              <a:buClr>
                <a:schemeClr val="tx1"/>
              </a:buClr>
              <a:buFont typeface="Wingdings" pitchFamily="2" charset="2"/>
              <a:buNone/>
            </a:pPr>
            <a:endParaRPr lang="en-US" sz="2400" dirty="0"/>
          </a:p>
        </p:txBody>
      </p:sp>
    </p:spTree>
    <p:extLst>
      <p:ext uri="{BB962C8B-B14F-4D97-AF65-F5344CB8AC3E}">
        <p14:creationId xmlns:p14="http://schemas.microsoft.com/office/powerpoint/2010/main" xmlns="" val="12396499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DSCF0319"/>
          <p:cNvPicPr>
            <a:picLocks noGrp="1" noChangeAspect="1" noChangeArrowheads="1"/>
          </p:cNvPicPr>
          <p:nvPr>
            <p:ph sz="quarter" idx="1"/>
          </p:nvPr>
        </p:nvPicPr>
        <p:blipFill>
          <a:blip r:embed="rId3" cstate="print">
            <a:extLst>
              <a:ext uri="{28A0092B-C50C-407E-A947-70E740481C1C}">
                <a14:useLocalDpi xmlns:a14="http://schemas.microsoft.com/office/drawing/2010/main" xmlns="" val="0"/>
              </a:ext>
            </a:extLst>
          </a:blip>
          <a:srcRect l="21539" t="16727" r="51012" b="58791"/>
          <a:stretch>
            <a:fillRect/>
          </a:stretch>
        </p:blipFill>
        <p:spPr>
          <a:xfrm>
            <a:off x="764173" y="204786"/>
            <a:ext cx="3219450" cy="2414588"/>
          </a:xfr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43363" name="Picture 3" descr="DSCF0319"/>
          <p:cNvPicPr>
            <a:picLocks noGrp="1" noChangeAspect="1" noChangeArrowheads="1"/>
          </p:cNvPicPr>
          <p:nvPr>
            <p:ph sz="quarter" idx="2"/>
          </p:nvPr>
        </p:nvPicPr>
        <p:blipFill>
          <a:blip r:embed="rId3" cstate="print">
            <a:lum contrast="6000"/>
            <a:extLst>
              <a:ext uri="{28A0092B-C50C-407E-A947-70E740481C1C}">
                <a14:useLocalDpi xmlns:a14="http://schemas.microsoft.com/office/drawing/2010/main" xmlns="" val="0"/>
              </a:ext>
            </a:extLst>
          </a:blip>
          <a:srcRect l="55443" t="18082" r="16982" b="57729"/>
          <a:stretch>
            <a:fillRect/>
          </a:stretch>
        </p:blipFill>
        <p:spPr>
          <a:xfrm>
            <a:off x="5356845" y="116631"/>
            <a:ext cx="3429000" cy="2502889"/>
          </a:xfr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43364" name="Rectangle 4"/>
          <p:cNvSpPr>
            <a:spLocks noChangeArrowheads="1"/>
          </p:cNvSpPr>
          <p:nvPr/>
        </p:nvSpPr>
        <p:spPr bwMode="auto">
          <a:xfrm>
            <a:off x="1331640" y="2619374"/>
            <a:ext cx="25590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dirty="0">
                <a:effectLst>
                  <a:outerShdw blurRad="38100" dist="38100" dir="2700000" algn="tl">
                    <a:srgbClr val="000000"/>
                  </a:outerShdw>
                </a:effectLst>
              </a:rPr>
              <a:t>Traditional macro-fillers</a:t>
            </a:r>
          </a:p>
        </p:txBody>
      </p:sp>
      <p:sp>
        <p:nvSpPr>
          <p:cNvPr id="143365" name="Rectangle 5"/>
          <p:cNvSpPr>
            <a:spLocks noChangeArrowheads="1"/>
          </p:cNvSpPr>
          <p:nvPr/>
        </p:nvSpPr>
        <p:spPr bwMode="auto">
          <a:xfrm>
            <a:off x="5652120" y="2640588"/>
            <a:ext cx="28384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dirty="0">
                <a:effectLst>
                  <a:outerShdw blurRad="38100" dist="38100" dir="2700000" algn="tl">
                    <a:srgbClr val="000000"/>
                  </a:outerShdw>
                </a:effectLst>
              </a:rPr>
              <a:t>Homogeneous micro-filled</a:t>
            </a:r>
          </a:p>
        </p:txBody>
      </p:sp>
      <p:pic>
        <p:nvPicPr>
          <p:cNvPr id="6" name="Picture 2" descr="DSCF0319"/>
          <p:cNvPicPr>
            <a:picLocks noChangeAspect="1" noChangeArrowheads="1"/>
          </p:cNvPicPr>
          <p:nvPr/>
        </p:nvPicPr>
        <p:blipFill>
          <a:blip r:embed="rId3" cstate="print">
            <a:lum contrast="6000"/>
            <a:extLst>
              <a:ext uri="{28A0092B-C50C-407E-A947-70E740481C1C}">
                <a14:useLocalDpi xmlns:a14="http://schemas.microsoft.com/office/drawing/2010/main" xmlns="" val="0"/>
              </a:ext>
            </a:extLst>
          </a:blip>
          <a:srcRect l="21545" t="55777" r="51802" b="22278"/>
          <a:stretch>
            <a:fillRect/>
          </a:stretch>
        </p:blipFill>
        <p:spPr bwMode="auto">
          <a:xfrm>
            <a:off x="827584" y="3717032"/>
            <a:ext cx="3352800" cy="2070100"/>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2" name="Rectangle 1"/>
          <p:cNvSpPr/>
          <p:nvPr/>
        </p:nvSpPr>
        <p:spPr>
          <a:xfrm>
            <a:off x="1043608" y="5858775"/>
            <a:ext cx="2600392" cy="369332"/>
          </a:xfrm>
          <a:prstGeom prst="rect">
            <a:avLst/>
          </a:prstGeom>
        </p:spPr>
        <p:txBody>
          <a:bodyPr wrap="none">
            <a:spAutoFit/>
          </a:bodyPr>
          <a:lstStyle/>
          <a:p>
            <a:r>
              <a:rPr lang="en-US" dirty="0">
                <a:effectLst>
                  <a:outerShdw blurRad="38100" dist="38100" dir="2700000" algn="tl">
                    <a:srgbClr val="000000"/>
                  </a:outerShdw>
                </a:effectLst>
              </a:rPr>
              <a:t>Hybrid composite resin</a:t>
            </a:r>
          </a:p>
        </p:txBody>
      </p:sp>
      <p:pic>
        <p:nvPicPr>
          <p:cNvPr id="8" name="Picture 3" descr="DSCF0319"/>
          <p:cNvPicPr>
            <a:picLocks noChangeAspect="1" noChangeArrowheads="1"/>
          </p:cNvPicPr>
          <p:nvPr/>
        </p:nvPicPr>
        <p:blipFill>
          <a:blip r:embed="rId3" cstate="print">
            <a:lum contrast="12000"/>
            <a:extLst>
              <a:ext uri="{28A0092B-C50C-407E-A947-70E740481C1C}">
                <a14:useLocalDpi xmlns:a14="http://schemas.microsoft.com/office/drawing/2010/main" xmlns="" val="0"/>
              </a:ext>
            </a:extLst>
          </a:blip>
          <a:srcRect l="56342" t="56822" r="17311" b="18796"/>
          <a:stretch>
            <a:fillRect/>
          </a:stretch>
        </p:blipFill>
        <p:spPr bwMode="auto">
          <a:xfrm>
            <a:off x="5106435" y="3588444"/>
            <a:ext cx="3352800" cy="2327275"/>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4263511" y="5945798"/>
            <a:ext cx="4586512" cy="369332"/>
          </a:xfrm>
          <a:prstGeom prst="rect">
            <a:avLst/>
          </a:prstGeom>
        </p:spPr>
        <p:txBody>
          <a:bodyPr wrap="none">
            <a:spAutoFit/>
          </a:bodyPr>
          <a:lstStyle/>
          <a:p>
            <a:r>
              <a:rPr lang="en-US" dirty="0">
                <a:effectLst>
                  <a:outerShdw blurRad="38100" dist="38100" dir="2700000" algn="tl">
                    <a:srgbClr val="000000"/>
                  </a:outerShdw>
                </a:effectLst>
              </a:rPr>
              <a:t>Heterogeneous </a:t>
            </a:r>
            <a:r>
              <a:rPr lang="en-US" dirty="0" err="1">
                <a:effectLst>
                  <a:outerShdw blurRad="38100" dist="38100" dir="2700000" algn="tl">
                    <a:srgbClr val="000000"/>
                  </a:outerShdw>
                </a:effectLst>
              </a:rPr>
              <a:t>microfilled</a:t>
            </a:r>
            <a:r>
              <a:rPr lang="en-US" dirty="0">
                <a:effectLst>
                  <a:outerShdw blurRad="38100" dist="38100" dir="2700000" algn="tl">
                    <a:srgbClr val="000000"/>
                  </a:outerShdw>
                </a:effectLst>
              </a:rPr>
              <a:t> composite resin</a:t>
            </a:r>
          </a:p>
        </p:txBody>
      </p:sp>
    </p:spTree>
    <p:extLst>
      <p:ext uri="{BB962C8B-B14F-4D97-AF65-F5344CB8AC3E}">
        <p14:creationId xmlns:p14="http://schemas.microsoft.com/office/powerpoint/2010/main" xmlns="" val="3126280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DSCF0321"/>
          <p:cNvPicPr>
            <a:picLocks noGrp="1" noChangeAspect="1" noChangeArrowheads="1"/>
          </p:cNvPicPr>
          <p:nvPr>
            <p:ph sz="half" idx="1"/>
          </p:nvPr>
        </p:nvPicPr>
        <p:blipFill>
          <a:blip r:embed="rId3" cstate="print">
            <a:lum contrast="6000"/>
            <a:extLst>
              <a:ext uri="{28A0092B-C50C-407E-A947-70E740481C1C}">
                <a14:useLocalDpi xmlns:a14="http://schemas.microsoft.com/office/drawing/2010/main" xmlns="" val="0"/>
              </a:ext>
            </a:extLst>
          </a:blip>
          <a:srcRect l="15094" t="33073" r="52831" b="38417"/>
          <a:stretch>
            <a:fillRect/>
          </a:stretch>
        </p:blipFill>
        <p:spPr>
          <a:xfrm>
            <a:off x="990600" y="533400"/>
            <a:ext cx="3352800" cy="2235200"/>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45411" name="Picture 3" descr="DSCF0321"/>
          <p:cNvPicPr>
            <a:picLocks noGrp="1" noChangeAspect="1" noChangeArrowheads="1"/>
          </p:cNvPicPr>
          <p:nvPr>
            <p:ph sz="half" idx="2"/>
          </p:nvPr>
        </p:nvPicPr>
        <p:blipFill>
          <a:blip r:embed="rId3" cstate="print">
            <a:lum contrast="6000"/>
            <a:extLst>
              <a:ext uri="{28A0092B-C50C-407E-A947-70E740481C1C}">
                <a14:useLocalDpi xmlns:a14="http://schemas.microsoft.com/office/drawing/2010/main" xmlns="" val="0"/>
              </a:ext>
            </a:extLst>
          </a:blip>
          <a:srcRect l="57161" t="32834" r="9435" b="36635"/>
          <a:stretch>
            <a:fillRect/>
          </a:stretch>
        </p:blipFill>
        <p:spPr>
          <a:xfrm>
            <a:off x="5105400" y="2590800"/>
            <a:ext cx="3505200" cy="2403475"/>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45412" name="Rectangle 4"/>
          <p:cNvSpPr>
            <a:spLocks noChangeArrowheads="1"/>
          </p:cNvSpPr>
          <p:nvPr/>
        </p:nvSpPr>
        <p:spPr bwMode="auto">
          <a:xfrm>
            <a:off x="990600" y="2971800"/>
            <a:ext cx="327660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dirty="0">
                <a:effectLst>
                  <a:outerShdw blurRad="38100" dist="38100" dir="2700000" algn="tl">
                    <a:srgbClr val="000000"/>
                  </a:outerShdw>
                </a:effectLst>
              </a:rPr>
              <a:t>Heterogeneous micro-filled Spherical pre-polymerized particles</a:t>
            </a:r>
          </a:p>
        </p:txBody>
      </p:sp>
      <p:sp>
        <p:nvSpPr>
          <p:cNvPr id="145413" name="Rectangle 5"/>
          <p:cNvSpPr>
            <a:spLocks noChangeArrowheads="1"/>
          </p:cNvSpPr>
          <p:nvPr/>
        </p:nvSpPr>
        <p:spPr bwMode="auto">
          <a:xfrm>
            <a:off x="5410200" y="5181600"/>
            <a:ext cx="3124200" cy="1312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dirty="0">
                <a:effectLst>
                  <a:outerShdw blurRad="38100" dist="38100" dir="2700000" algn="tl">
                    <a:srgbClr val="000000"/>
                  </a:outerShdw>
                </a:effectLst>
              </a:rPr>
              <a:t>Heterogeneous micro-filled -Agglomerated </a:t>
            </a:r>
            <a:r>
              <a:rPr lang="en-US" dirty="0" err="1">
                <a:effectLst>
                  <a:outerShdw blurRad="38100" dist="38100" dir="2700000" algn="tl">
                    <a:srgbClr val="000000"/>
                  </a:outerShdw>
                </a:effectLst>
              </a:rPr>
              <a:t>microfiller</a:t>
            </a:r>
            <a:r>
              <a:rPr lang="en-US" dirty="0">
                <a:effectLst>
                  <a:outerShdw blurRad="38100" dist="38100" dir="2700000" algn="tl">
                    <a:srgbClr val="000000"/>
                  </a:outerShdw>
                </a:effectLst>
              </a:rPr>
              <a:t> complexes</a:t>
            </a:r>
          </a:p>
          <a:p>
            <a:pPr eaLnBrk="1" hangingPunct="1">
              <a:lnSpc>
                <a:spcPct val="80000"/>
              </a:lnSpc>
              <a:spcBef>
                <a:spcPct val="50000"/>
              </a:spcBef>
              <a:buClr>
                <a:schemeClr val="tx1"/>
              </a:buClr>
              <a:buSzPct val="80000"/>
              <a:buFont typeface="Wingdings" pitchFamily="2" charset="2"/>
              <a:buNone/>
            </a:pPr>
            <a:endParaRPr lang="en-US" sz="2000" dirty="0">
              <a:effectLst>
                <a:outerShdw blurRad="38100" dist="38100" dir="2700000" algn="tl">
                  <a:srgbClr val="000000"/>
                </a:outerShdw>
              </a:effectLst>
            </a:endParaRPr>
          </a:p>
        </p:txBody>
      </p:sp>
    </p:spTree>
    <p:extLst>
      <p:ext uri="{BB962C8B-B14F-4D97-AF65-F5344CB8AC3E}">
        <p14:creationId xmlns:p14="http://schemas.microsoft.com/office/powerpoint/2010/main" xmlns="" val="3526708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4294967295"/>
          </p:nvPr>
        </p:nvSpPr>
        <p:spPr>
          <a:xfrm>
            <a:off x="0" y="0"/>
            <a:ext cx="9144000" cy="6858000"/>
          </a:xfrm>
        </p:spPr>
        <p:txBody>
          <a:bodyPr>
            <a:normAutofit/>
          </a:bodyPr>
          <a:lstStyle/>
          <a:p>
            <a:pPr>
              <a:lnSpc>
                <a:spcPct val="80000"/>
              </a:lnSpc>
              <a:buNone/>
            </a:pPr>
            <a:r>
              <a:rPr lang="en-US" sz="2400" b="1" u="sng" dirty="0">
                <a:solidFill>
                  <a:srgbClr val="FFFF00"/>
                </a:solidFill>
                <a:latin typeface="Times New Roman" pitchFamily="18" charset="0"/>
                <a:cs typeface="Times New Roman" pitchFamily="18" charset="0"/>
              </a:rPr>
              <a:t>Lutz and Philips (1983)</a:t>
            </a:r>
            <a:endParaRPr lang="en-US" sz="2400" dirty="0">
              <a:solidFill>
                <a:srgbClr val="FFFF00"/>
              </a:solidFill>
              <a:latin typeface="Times New Roman" pitchFamily="18" charset="0"/>
              <a:cs typeface="Times New Roman" pitchFamily="18" charset="0"/>
            </a:endParaRPr>
          </a:p>
          <a:p>
            <a:pPr>
              <a:lnSpc>
                <a:spcPct val="80000"/>
              </a:lnSpc>
            </a:pPr>
            <a:r>
              <a:rPr lang="en-US" sz="2000" dirty="0">
                <a:latin typeface="Times New Roman" pitchFamily="18" charset="0"/>
                <a:cs typeface="Times New Roman" pitchFamily="18" charset="0"/>
              </a:rPr>
              <a:t>The basis for the </a:t>
            </a:r>
            <a:r>
              <a:rPr lang="en-US" sz="2000" b="1" dirty="0">
                <a:latin typeface="Times New Roman" pitchFamily="18" charset="0"/>
                <a:cs typeface="Times New Roman" pitchFamily="18" charset="0"/>
              </a:rPr>
              <a:t>Lutz and Philips (1983) System </a:t>
            </a:r>
            <a:r>
              <a:rPr lang="en-US" sz="2000" dirty="0">
                <a:latin typeface="Times New Roman" pitchFamily="18" charset="0"/>
                <a:cs typeface="Times New Roman" pitchFamily="18" charset="0"/>
              </a:rPr>
              <a:t>rests with three types of fillers organized into four major classes. The three types of filler particles are </a:t>
            </a:r>
          </a:p>
          <a:p>
            <a:pPr>
              <a:lnSpc>
                <a:spcPct val="80000"/>
              </a:lnSpc>
            </a:pPr>
            <a:endParaRPr lang="en-US" sz="2000" dirty="0">
              <a:latin typeface="Times New Roman" pitchFamily="18" charset="0"/>
              <a:cs typeface="Times New Roman" pitchFamily="18" charset="0"/>
            </a:endParaRPr>
          </a:p>
          <a:p>
            <a:pPr algn="just">
              <a:lnSpc>
                <a:spcPct val="80000"/>
              </a:lnSpc>
              <a:buClr>
                <a:schemeClr val="tx1"/>
              </a:buClr>
              <a:buNone/>
            </a:pPr>
            <a:r>
              <a:rPr lang="en-US" sz="2000" dirty="0">
                <a:latin typeface="Times New Roman" pitchFamily="18" charset="0"/>
                <a:cs typeface="Times New Roman" pitchFamily="18" charset="0"/>
              </a:rPr>
              <a:t>		Traditional macro-fillers </a:t>
            </a:r>
          </a:p>
          <a:p>
            <a:pPr algn="just">
              <a:lnSpc>
                <a:spcPct val="80000"/>
              </a:lnSpc>
              <a:buClr>
                <a:schemeClr val="tx1"/>
              </a:buClr>
              <a:buNone/>
            </a:pP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Microfillers</a:t>
            </a:r>
            <a:r>
              <a:rPr lang="en-US" sz="2000" dirty="0">
                <a:latin typeface="Times New Roman" pitchFamily="18" charset="0"/>
                <a:cs typeface="Times New Roman" pitchFamily="18" charset="0"/>
              </a:rPr>
              <a:t> (Pyrogenic silica) </a:t>
            </a:r>
          </a:p>
          <a:p>
            <a:pPr algn="just">
              <a:lnSpc>
                <a:spcPct val="80000"/>
              </a:lnSpc>
              <a:buClr>
                <a:schemeClr val="tx1"/>
              </a:buClr>
              <a:buNone/>
            </a:pP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Microfiller</a:t>
            </a:r>
            <a:r>
              <a:rPr lang="en-US" sz="2000" dirty="0">
                <a:latin typeface="Times New Roman" pitchFamily="18" charset="0"/>
                <a:cs typeface="Times New Roman" pitchFamily="18" charset="0"/>
              </a:rPr>
              <a:t> based complexes, with three subgroups. </a:t>
            </a:r>
          </a:p>
          <a:p>
            <a:pPr lvl="1" algn="just">
              <a:lnSpc>
                <a:spcPct val="80000"/>
              </a:lnSpc>
              <a:buClr>
                <a:schemeClr val="tx1"/>
              </a:buClr>
              <a:buNone/>
            </a:pPr>
            <a:r>
              <a:rPr lang="en-US" sz="2000" dirty="0">
                <a:latin typeface="Times New Roman" pitchFamily="18" charset="0"/>
                <a:cs typeface="Times New Roman" pitchFamily="18" charset="0"/>
              </a:rPr>
              <a:t>			Splintered pre-polymerized </a:t>
            </a:r>
            <a:r>
              <a:rPr lang="en-US" sz="2000" dirty="0" err="1">
                <a:latin typeface="Times New Roman" pitchFamily="18" charset="0"/>
                <a:cs typeface="Times New Roman" pitchFamily="18" charset="0"/>
              </a:rPr>
              <a:t>microfilled</a:t>
            </a:r>
            <a:r>
              <a:rPr lang="en-US" sz="2000" dirty="0">
                <a:latin typeface="Times New Roman" pitchFamily="18" charset="0"/>
                <a:cs typeface="Times New Roman" pitchFamily="18" charset="0"/>
              </a:rPr>
              <a:t> complexes (SSP)</a:t>
            </a:r>
          </a:p>
          <a:p>
            <a:pPr lvl="1" algn="just">
              <a:lnSpc>
                <a:spcPct val="80000"/>
              </a:lnSpc>
              <a:buClr>
                <a:schemeClr val="tx1"/>
              </a:buClr>
              <a:buNone/>
            </a:pPr>
            <a:r>
              <a:rPr lang="en-US" sz="2000" dirty="0">
                <a:latin typeface="Times New Roman" pitchFamily="18" charset="0"/>
                <a:cs typeface="Times New Roman" pitchFamily="18" charset="0"/>
              </a:rPr>
              <a:t>			Spherical polymer-based </a:t>
            </a:r>
            <a:r>
              <a:rPr lang="en-US" sz="2000" dirty="0" err="1">
                <a:latin typeface="Times New Roman" pitchFamily="18" charset="0"/>
                <a:cs typeface="Times New Roman" pitchFamily="18" charset="0"/>
              </a:rPr>
              <a:t>microfilled</a:t>
            </a:r>
            <a:r>
              <a:rPr lang="en-US" sz="2000" dirty="0">
                <a:latin typeface="Times New Roman" pitchFamily="18" charset="0"/>
                <a:cs typeface="Times New Roman" pitchFamily="18" charset="0"/>
              </a:rPr>
              <a:t> complexes (</a:t>
            </a:r>
            <a:r>
              <a:rPr lang="en-US" sz="2000" dirty="0" err="1">
                <a:latin typeface="Times New Roman" pitchFamily="18" charset="0"/>
                <a:cs typeface="Times New Roman" pitchFamily="18" charset="0"/>
              </a:rPr>
              <a:t>SphPB</a:t>
            </a:r>
            <a:r>
              <a:rPr lang="en-US" sz="2000" dirty="0">
                <a:latin typeface="Times New Roman" pitchFamily="18" charset="0"/>
                <a:cs typeface="Times New Roman" pitchFamily="18" charset="0"/>
              </a:rPr>
              <a:t>)</a:t>
            </a:r>
          </a:p>
          <a:p>
            <a:pPr lvl="1" algn="just">
              <a:lnSpc>
                <a:spcPct val="80000"/>
              </a:lnSpc>
              <a:buClr>
                <a:schemeClr val="tx1"/>
              </a:buClr>
              <a:buNone/>
            </a:pPr>
            <a:r>
              <a:rPr lang="en-US" sz="2000" dirty="0">
                <a:latin typeface="Times New Roman" pitchFamily="18" charset="0"/>
                <a:cs typeface="Times New Roman" pitchFamily="18" charset="0"/>
              </a:rPr>
              <a:t>			The agglomerated </a:t>
            </a:r>
            <a:r>
              <a:rPr lang="en-US" sz="2000" dirty="0" err="1">
                <a:latin typeface="Times New Roman" pitchFamily="18" charset="0"/>
                <a:cs typeface="Times New Roman" pitchFamily="18" charset="0"/>
              </a:rPr>
              <a:t>microfiller</a:t>
            </a:r>
            <a:r>
              <a:rPr lang="en-US" sz="2000" dirty="0">
                <a:latin typeface="Times New Roman" pitchFamily="18" charset="0"/>
                <a:cs typeface="Times New Roman" pitchFamily="18" charset="0"/>
              </a:rPr>
              <a:t> complexes (AMC</a:t>
            </a:r>
            <a:endParaRPr lang="en-US" sz="1800" dirty="0" smtClean="0">
              <a:latin typeface="Times New Roman" pitchFamily="18" charset="0"/>
              <a:cs typeface="Times New Roman" pitchFamily="18" charset="0"/>
            </a:endParaRPr>
          </a:p>
          <a:p>
            <a:pPr marL="609600" indent="-609600" eaLnBrk="1" fontAlgn="auto" hangingPunct="1">
              <a:lnSpc>
                <a:spcPct val="80000"/>
              </a:lnSpc>
              <a:spcAft>
                <a:spcPts val="0"/>
              </a:spcAft>
              <a:buSzPct val="110000"/>
              <a:buFont typeface="Wingdings" pitchFamily="2" charset="2"/>
              <a:buNone/>
              <a:defRPr/>
            </a:pPr>
            <a:r>
              <a:rPr lang="en-US" sz="2400" b="1" dirty="0" smtClean="0">
                <a:solidFill>
                  <a:srgbClr val="FFFF00"/>
                </a:solidFill>
                <a:latin typeface="Times New Roman" pitchFamily="18" charset="0"/>
                <a:cs typeface="Times New Roman" pitchFamily="18" charset="0"/>
              </a:rPr>
              <a:t>According to Craig</a:t>
            </a:r>
          </a:p>
          <a:p>
            <a:pPr marL="609600" indent="-609600" eaLnBrk="1" fontAlgn="auto" hangingPunct="1">
              <a:lnSpc>
                <a:spcPct val="80000"/>
              </a:lnSpc>
              <a:spcAft>
                <a:spcPts val="0"/>
              </a:spcAft>
              <a:buSzPct val="110000"/>
              <a:buFont typeface="Wingdings" pitchFamily="2" charset="2"/>
              <a:buNone/>
              <a:defRPr/>
            </a:pPr>
            <a:r>
              <a:rPr lang="en-US" sz="2800" dirty="0" smtClean="0"/>
              <a:t> </a:t>
            </a:r>
            <a:r>
              <a:rPr lang="en-US" sz="2000" dirty="0">
                <a:latin typeface="Times New Roman" pitchFamily="18" charset="0"/>
                <a:cs typeface="Times New Roman" pitchFamily="18" charset="0"/>
              </a:rPr>
              <a:t>TYPE I : </a:t>
            </a:r>
          </a:p>
          <a:p>
            <a:pPr>
              <a:lnSpc>
                <a:spcPct val="80000"/>
              </a:lnSpc>
              <a:buNone/>
            </a:pPr>
            <a:r>
              <a:rPr lang="en-US" sz="2000" dirty="0">
                <a:latin typeface="Times New Roman" pitchFamily="18" charset="0"/>
                <a:cs typeface="Times New Roman" pitchFamily="18" charset="0"/>
              </a:rPr>
              <a:t>     Class 1- Macro size particles (8-25µm)</a:t>
            </a:r>
          </a:p>
          <a:p>
            <a:pPr>
              <a:lnSpc>
                <a:spcPct val="80000"/>
              </a:lnSpc>
              <a:buNone/>
            </a:pPr>
            <a:r>
              <a:rPr lang="en-US" sz="2000" dirty="0">
                <a:latin typeface="Times New Roman" pitchFamily="18" charset="0"/>
                <a:cs typeface="Times New Roman" pitchFamily="18" charset="0"/>
              </a:rPr>
              <a:t>    Class 2- Mini size particles (1-8 µm)</a:t>
            </a:r>
          </a:p>
          <a:p>
            <a:pPr>
              <a:lnSpc>
                <a:spcPct val="80000"/>
              </a:lnSpc>
              <a:buNone/>
            </a:pPr>
            <a:r>
              <a:rPr lang="en-US" sz="2000" dirty="0">
                <a:latin typeface="Times New Roman" pitchFamily="18" charset="0"/>
                <a:cs typeface="Times New Roman" pitchFamily="18" charset="0"/>
              </a:rPr>
              <a:t>    Class 3- Micro size particles (0.04-0.2)</a:t>
            </a:r>
          </a:p>
          <a:p>
            <a:pPr>
              <a:lnSpc>
                <a:spcPct val="80000"/>
              </a:lnSpc>
              <a:buNone/>
            </a:pPr>
            <a:r>
              <a:rPr lang="en-US" sz="2000" dirty="0">
                <a:latin typeface="Times New Roman" pitchFamily="18" charset="0"/>
                <a:cs typeface="Times New Roman" pitchFamily="18" charset="0"/>
              </a:rPr>
              <a:t>    Class 4- Blend of class 1-3 ( 0.04-10)</a:t>
            </a:r>
          </a:p>
          <a:p>
            <a:pPr>
              <a:lnSpc>
                <a:spcPct val="80000"/>
              </a:lnSpc>
            </a:pPr>
            <a:r>
              <a:rPr lang="en-US" sz="2000" dirty="0">
                <a:latin typeface="Times New Roman" pitchFamily="18" charset="0"/>
                <a:cs typeface="Times New Roman" pitchFamily="18" charset="0"/>
              </a:rPr>
              <a:t>TYPE II:</a:t>
            </a:r>
          </a:p>
          <a:p>
            <a:pPr>
              <a:lnSpc>
                <a:spcPct val="80000"/>
              </a:lnSpc>
              <a:buNone/>
            </a:pPr>
            <a:r>
              <a:rPr lang="en-US" sz="2000" dirty="0">
                <a:latin typeface="Times New Roman" pitchFamily="18" charset="0"/>
                <a:cs typeface="Times New Roman" pitchFamily="18" charset="0"/>
              </a:rPr>
              <a:t>    Class 1: Macro size reinforce particle in  </a:t>
            </a:r>
          </a:p>
          <a:p>
            <a:pPr>
              <a:lnSpc>
                <a:spcPct val="80000"/>
              </a:lnSpc>
              <a:buNone/>
            </a:pPr>
            <a:r>
              <a:rPr lang="en-US" sz="2000" dirty="0">
                <a:latin typeface="Times New Roman" pitchFamily="18" charset="0"/>
                <a:cs typeface="Times New Roman" pitchFamily="18" charset="0"/>
              </a:rPr>
              <a:t>                    Unreinforced resin matrix (10-20)</a:t>
            </a:r>
          </a:p>
          <a:p>
            <a:pPr>
              <a:lnSpc>
                <a:spcPct val="80000"/>
              </a:lnSpc>
              <a:buNone/>
            </a:pPr>
            <a:r>
              <a:rPr lang="en-US" sz="2000" dirty="0">
                <a:latin typeface="Times New Roman" pitchFamily="18" charset="0"/>
                <a:cs typeface="Times New Roman" pitchFamily="18" charset="0"/>
              </a:rPr>
              <a:t>    Class 2: Macro size reinforce particle in  </a:t>
            </a:r>
          </a:p>
          <a:p>
            <a:pPr>
              <a:lnSpc>
                <a:spcPct val="80000"/>
              </a:lnSpc>
              <a:buNone/>
            </a:pPr>
            <a:r>
              <a:rPr lang="en-US" sz="2000" dirty="0">
                <a:latin typeface="Times New Roman" pitchFamily="18" charset="0"/>
                <a:cs typeface="Times New Roman" pitchFamily="18" charset="0"/>
              </a:rPr>
              <a:t>                    Reinforced resin matrix (0.04-0.2)</a:t>
            </a:r>
          </a:p>
          <a:p>
            <a:pPr marL="609600" indent="-609600" eaLnBrk="1" fontAlgn="auto" hangingPunct="1">
              <a:lnSpc>
                <a:spcPct val="80000"/>
              </a:lnSpc>
              <a:spcAft>
                <a:spcPts val="0"/>
              </a:spcAft>
              <a:buFont typeface="Wingdings" pitchFamily="2" charset="2"/>
              <a:buNone/>
              <a:defRPr/>
            </a:pPr>
            <a:endParaRPr lang="en-US" sz="2800" dirty="0" smtClean="0">
              <a:latin typeface="Poor Richard" pitchFamily="18" charset="0"/>
            </a:endParaRPr>
          </a:p>
        </p:txBody>
      </p:sp>
    </p:spTree>
    <p:extLst>
      <p:ext uri="{BB962C8B-B14F-4D97-AF65-F5344CB8AC3E}">
        <p14:creationId xmlns:p14="http://schemas.microsoft.com/office/powerpoint/2010/main" xmlns="" val="4245403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a:xfrm>
            <a:off x="0" y="0"/>
            <a:ext cx="9144000" cy="6858000"/>
          </a:xfrm>
        </p:spPr>
        <p:txBody>
          <a:bodyPr/>
          <a:lstStyle/>
          <a:p>
            <a:pPr marL="609600" indent="-609600" eaLnBrk="1" hangingPunct="1">
              <a:lnSpc>
                <a:spcPct val="80000"/>
              </a:lnSpc>
              <a:buFont typeface="Wingdings" pitchFamily="2" charset="2"/>
              <a:buNone/>
              <a:defRPr/>
            </a:pPr>
            <a:endParaRPr lang="en-US" sz="1800" dirty="0" smtClean="0">
              <a:solidFill>
                <a:srgbClr val="006600"/>
              </a:solidFill>
              <a:latin typeface="Times New Roman" pitchFamily="18" charset="0"/>
            </a:endParaRPr>
          </a:p>
          <a:p>
            <a:pPr marL="609600" indent="-609600" eaLnBrk="1" hangingPunct="1">
              <a:lnSpc>
                <a:spcPct val="80000"/>
              </a:lnSpc>
              <a:buFont typeface="Wingdings" pitchFamily="2" charset="2"/>
              <a:buNone/>
              <a:defRPr/>
            </a:pPr>
            <a:r>
              <a:rPr lang="en-US" sz="2400" dirty="0" smtClean="0">
                <a:solidFill>
                  <a:srgbClr val="FFFF00"/>
                </a:solidFill>
                <a:latin typeface="Times New Roman" pitchFamily="18" charset="0"/>
              </a:rPr>
              <a:t>According to sturdevant (4th edition)</a:t>
            </a:r>
          </a:p>
          <a:p>
            <a:pPr marL="609600" indent="-609600" algn="just" eaLnBrk="1" hangingPunct="1">
              <a:lnSpc>
                <a:spcPct val="80000"/>
              </a:lnSpc>
              <a:buFont typeface="Wingdings" pitchFamily="2" charset="2"/>
              <a:buNone/>
              <a:defRPr/>
            </a:pPr>
            <a:r>
              <a:rPr lang="en-US" sz="2400" dirty="0" smtClean="0">
                <a:latin typeface="Times New Roman" pitchFamily="18" charset="0"/>
              </a:rPr>
              <a:t> </a:t>
            </a:r>
          </a:p>
          <a:p>
            <a:pPr marL="609600" indent="-609600" algn="just" eaLnBrk="1" hangingPunct="1">
              <a:lnSpc>
                <a:spcPct val="80000"/>
              </a:lnSpc>
              <a:buFont typeface="Wingdings" pitchFamily="2" charset="2"/>
              <a:buNone/>
              <a:defRPr/>
            </a:pPr>
            <a:endParaRPr lang="en-US" sz="2400" dirty="0" smtClean="0">
              <a:latin typeface="Times New Roman" pitchFamily="18" charset="0"/>
            </a:endParaRPr>
          </a:p>
          <a:p>
            <a:pPr marL="609600" indent="-609600" eaLnBrk="1" hangingPunct="1">
              <a:lnSpc>
                <a:spcPct val="80000"/>
              </a:lnSpc>
              <a:defRPr/>
            </a:pPr>
            <a:r>
              <a:rPr lang="en-US" sz="2400" dirty="0" smtClean="0">
                <a:latin typeface="Times New Roman" pitchFamily="18" charset="0"/>
                <a:cs typeface="Times New Roman" pitchFamily="18" charset="0"/>
              </a:rPr>
              <a:t>Based on range of filler particle size </a:t>
            </a:r>
          </a:p>
          <a:p>
            <a:pPr marL="1371600" lvl="2" indent="-457200" eaLnBrk="1" hangingPunct="1">
              <a:lnSpc>
                <a:spcPct val="80000"/>
              </a:lnSpc>
              <a:buFontTx/>
              <a:buBlip>
                <a:blip r:embed="rId3"/>
              </a:buBlip>
              <a:defRPr/>
            </a:pPr>
            <a:r>
              <a:rPr lang="en-US" sz="2400" dirty="0" smtClean="0">
                <a:latin typeface="Times New Roman" pitchFamily="18" charset="0"/>
                <a:cs typeface="Times New Roman" pitchFamily="18" charset="0"/>
              </a:rPr>
              <a:t>Megafill-</a:t>
            </a:r>
            <a:r>
              <a:rPr lang="el-GR" sz="2400" dirty="0" smtClean="0">
                <a:latin typeface="Times New Roman" pitchFamily="18" charset="0"/>
                <a:cs typeface="Times New Roman" pitchFamily="18" charset="0"/>
              </a:rPr>
              <a:t>β</a:t>
            </a:r>
            <a:r>
              <a:rPr lang="en-US" sz="2400" dirty="0" smtClean="0">
                <a:latin typeface="Times New Roman" pitchFamily="18" charset="0"/>
                <a:cs typeface="Times New Roman" pitchFamily="18" charset="0"/>
              </a:rPr>
              <a:t> quartz , large size</a:t>
            </a:r>
          </a:p>
          <a:p>
            <a:pPr marL="1371600" lvl="2" indent="-457200" eaLnBrk="1" hangingPunct="1">
              <a:lnSpc>
                <a:spcPct val="80000"/>
              </a:lnSpc>
              <a:buFontTx/>
              <a:buBlip>
                <a:blip r:embed="rId3"/>
              </a:buBlip>
              <a:defRPr/>
            </a:pPr>
            <a:r>
              <a:rPr lang="en-US" sz="2400" dirty="0" smtClean="0">
                <a:latin typeface="Times New Roman" pitchFamily="18" charset="0"/>
                <a:cs typeface="Times New Roman" pitchFamily="18" charset="0"/>
              </a:rPr>
              <a:t>Macrofill – 10-100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rPr>
              <a:t>m</a:t>
            </a:r>
          </a:p>
          <a:p>
            <a:pPr marL="1371600" lvl="2" indent="-457200" eaLnBrk="1" hangingPunct="1">
              <a:lnSpc>
                <a:spcPct val="80000"/>
              </a:lnSpc>
              <a:buFontTx/>
              <a:buBlip>
                <a:blip r:embed="rId3"/>
              </a:buBlip>
              <a:defRPr/>
            </a:pPr>
            <a:r>
              <a:rPr lang="en-US" sz="2400" dirty="0" smtClean="0">
                <a:latin typeface="Times New Roman" pitchFamily="18" charset="0"/>
                <a:cs typeface="Times New Roman" pitchFamily="18" charset="0"/>
              </a:rPr>
              <a:t>Midifill – 1-10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rPr>
              <a:t>m</a:t>
            </a:r>
          </a:p>
          <a:p>
            <a:pPr marL="1371600" lvl="2" indent="-457200" eaLnBrk="1" hangingPunct="1">
              <a:lnSpc>
                <a:spcPct val="80000"/>
              </a:lnSpc>
              <a:buFontTx/>
              <a:buBlip>
                <a:blip r:embed="rId3"/>
              </a:buBlip>
              <a:defRPr/>
            </a:pPr>
            <a:r>
              <a:rPr lang="en-US" sz="2400" dirty="0" smtClean="0">
                <a:latin typeface="Times New Roman" pitchFamily="18" charset="0"/>
                <a:cs typeface="Times New Roman" pitchFamily="18" charset="0"/>
              </a:rPr>
              <a:t>Minifill – 0.1-1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rPr>
              <a:t>m</a:t>
            </a:r>
          </a:p>
          <a:p>
            <a:pPr marL="1371600" lvl="2" indent="-457200" eaLnBrk="1" hangingPunct="1">
              <a:lnSpc>
                <a:spcPct val="80000"/>
              </a:lnSpc>
              <a:buFontTx/>
              <a:buBlip>
                <a:blip r:embed="rId3"/>
              </a:buBlip>
              <a:defRPr/>
            </a:pPr>
            <a:r>
              <a:rPr lang="en-US" sz="2400" dirty="0" smtClean="0">
                <a:latin typeface="Times New Roman" pitchFamily="18" charset="0"/>
                <a:cs typeface="Times New Roman" pitchFamily="18" charset="0"/>
              </a:rPr>
              <a:t>Microfill – 0.01-0.1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rPr>
              <a:t>m</a:t>
            </a:r>
          </a:p>
          <a:p>
            <a:pPr marL="1371600" lvl="2" indent="-457200" eaLnBrk="1" hangingPunct="1">
              <a:lnSpc>
                <a:spcPct val="80000"/>
              </a:lnSpc>
              <a:buFontTx/>
              <a:buBlip>
                <a:blip r:embed="rId3"/>
              </a:buBlip>
              <a:defRPr/>
            </a:pPr>
            <a:r>
              <a:rPr lang="en-US" sz="2400" dirty="0" smtClean="0">
                <a:latin typeface="Times New Roman" pitchFamily="18" charset="0"/>
                <a:cs typeface="Times New Roman" pitchFamily="18" charset="0"/>
              </a:rPr>
              <a:t>Nanofill – 0.005-0.01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rPr>
              <a:t>m</a:t>
            </a:r>
          </a:p>
          <a:p>
            <a:pPr marL="609600" indent="-609600" algn="just" eaLnBrk="1" hangingPunct="1">
              <a:lnSpc>
                <a:spcPct val="80000"/>
              </a:lnSpc>
              <a:buFont typeface="Wingdings" pitchFamily="2" charset="2"/>
              <a:buBlip>
                <a:blip r:embed="rId3"/>
              </a:buBlip>
              <a:defRPr/>
            </a:pPr>
            <a:endParaRPr lang="en-US" sz="2000" dirty="0" smtClean="0">
              <a:latin typeface="Rockwell" pitchFamily="18" charset="0"/>
            </a:endParaRPr>
          </a:p>
        </p:txBody>
      </p:sp>
      <p:pic>
        <p:nvPicPr>
          <p:cNvPr id="4" name="Picture 8" descr="filler size"/>
          <p:cNvPicPr>
            <a:picLocks noChangeAspect="1" noChangeArrowheads="1"/>
          </p:cNvPicPr>
          <p:nvPr/>
        </p:nvPicPr>
        <p:blipFill>
          <a:blip r:embed="rId4" cstate="print">
            <a:lum bright="6000" contrast="18000"/>
          </a:blip>
          <a:srcRect l="1639" t="7431" r="6557" b="10835"/>
          <a:stretch>
            <a:fillRect/>
          </a:stretch>
        </p:blipFill>
        <p:spPr bwMode="auto">
          <a:xfrm>
            <a:off x="4572000" y="3429000"/>
            <a:ext cx="4500500" cy="2232248"/>
          </a:xfrm>
          <a:prstGeom prst="rect">
            <a:avLst/>
          </a:prstGeom>
          <a:noFill/>
          <a:ln w="57150" cmpd="thickThin">
            <a:solidFill>
              <a:srgbClr val="000000"/>
            </a:solidFill>
            <a:miter lim="800000"/>
            <a:headEnd/>
            <a:tailEnd/>
          </a:ln>
        </p:spPr>
      </p:pic>
    </p:spTree>
    <p:extLst>
      <p:ext uri="{BB962C8B-B14F-4D97-AF65-F5344CB8AC3E}">
        <p14:creationId xmlns:p14="http://schemas.microsoft.com/office/powerpoint/2010/main" xmlns="" val="22858095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4345"/>
            <a:ext cx="9144000" cy="6370975"/>
          </a:xfrm>
          <a:prstGeom prst="rect">
            <a:avLst/>
          </a:prstGeom>
        </p:spPr>
        <p:txBody>
          <a:bodyPr wrap="square">
            <a:spAutoFit/>
          </a:bodyPr>
          <a:lstStyle/>
          <a:p>
            <a:pPr marL="609600" indent="-609600"/>
            <a:endParaRPr lang="en-US" sz="2400" dirty="0" smtClean="0">
              <a:latin typeface="Times New Roman" pitchFamily="18" charset="0"/>
            </a:endParaRPr>
          </a:p>
          <a:p>
            <a:pPr marL="609600" indent="-609600"/>
            <a:endParaRPr lang="en-US" sz="2400" dirty="0">
              <a:latin typeface="Times New Roman" pitchFamily="18" charset="0"/>
            </a:endParaRPr>
          </a:p>
          <a:p>
            <a:pPr marL="609600" indent="-609600"/>
            <a:endParaRPr lang="en-US" sz="2400" dirty="0" smtClean="0">
              <a:latin typeface="Times New Roman" pitchFamily="18" charset="0"/>
            </a:endParaRPr>
          </a:p>
          <a:p>
            <a:pPr marL="609600" indent="-609600"/>
            <a:endParaRPr lang="en-US" sz="2400" dirty="0" smtClean="0">
              <a:latin typeface="Times New Roman" pitchFamily="18" charset="0"/>
            </a:endParaRPr>
          </a:p>
          <a:p>
            <a:pPr marL="609600" indent="-609600"/>
            <a:endParaRPr lang="en-US" sz="2400" dirty="0">
              <a:latin typeface="Times New Roman" pitchFamily="18" charset="0"/>
            </a:endParaRPr>
          </a:p>
          <a:p>
            <a:pPr marL="609600" indent="-609600"/>
            <a:endParaRPr lang="en-US" sz="2400" dirty="0" smtClean="0">
              <a:latin typeface="Times New Roman" pitchFamily="18" charset="0"/>
            </a:endParaRPr>
          </a:p>
          <a:p>
            <a:pPr marL="609600" indent="-609600"/>
            <a:endParaRPr lang="en-US" sz="2400" dirty="0">
              <a:latin typeface="Times New Roman" pitchFamily="18" charset="0"/>
            </a:endParaRPr>
          </a:p>
          <a:p>
            <a:pPr marL="609600" indent="-609600"/>
            <a:r>
              <a:rPr lang="en-US" sz="2400" dirty="0" smtClean="0">
                <a:latin typeface="Times New Roman" pitchFamily="18" charset="0"/>
              </a:rPr>
              <a:t>Composites </a:t>
            </a:r>
            <a:r>
              <a:rPr lang="en-US" sz="2400" dirty="0">
                <a:latin typeface="Times New Roman" pitchFamily="18" charset="0"/>
              </a:rPr>
              <a:t>with mixed range of particles sizes are </a:t>
            </a:r>
            <a:r>
              <a:rPr lang="en-US" sz="2400" dirty="0">
                <a:solidFill>
                  <a:srgbClr val="FFFF00"/>
                </a:solidFill>
                <a:latin typeface="Times New Roman" pitchFamily="18" charset="0"/>
              </a:rPr>
              <a:t>called hybrid and the largest particle size range is used to define the hybrid type</a:t>
            </a:r>
          </a:p>
          <a:p>
            <a:pPr marL="1371600" lvl="2" indent="-457200">
              <a:buBlip>
                <a:blip r:embed="rId3"/>
              </a:buBlip>
            </a:pPr>
            <a:r>
              <a:rPr lang="en-US" sz="2400" dirty="0" err="1">
                <a:latin typeface="Times New Roman" pitchFamily="18" charset="0"/>
              </a:rPr>
              <a:t>Midifill</a:t>
            </a:r>
            <a:r>
              <a:rPr lang="en-US" sz="2400" dirty="0">
                <a:latin typeface="Times New Roman" pitchFamily="18" charset="0"/>
              </a:rPr>
              <a:t> hybrid</a:t>
            </a:r>
          </a:p>
          <a:p>
            <a:pPr marL="1371600" lvl="2" indent="-457200">
              <a:buBlip>
                <a:blip r:embed="rId3"/>
              </a:buBlip>
            </a:pPr>
            <a:r>
              <a:rPr lang="en-US" sz="2400" dirty="0" err="1">
                <a:latin typeface="Times New Roman" pitchFamily="18" charset="0"/>
              </a:rPr>
              <a:t>Minifill</a:t>
            </a:r>
            <a:r>
              <a:rPr lang="en-US" sz="2400" dirty="0">
                <a:latin typeface="Times New Roman" pitchFamily="18" charset="0"/>
              </a:rPr>
              <a:t> </a:t>
            </a:r>
            <a:r>
              <a:rPr lang="en-US" sz="2400" dirty="0" smtClean="0">
                <a:latin typeface="Times New Roman" pitchFamily="18" charset="0"/>
              </a:rPr>
              <a:t>hybrid</a:t>
            </a:r>
            <a:endParaRPr lang="en-US" sz="2400" dirty="0">
              <a:latin typeface="Times New Roman" pitchFamily="18" charset="0"/>
            </a:endParaRPr>
          </a:p>
          <a:p>
            <a:pPr marL="609600" indent="-609600"/>
            <a:r>
              <a:rPr lang="en-US" sz="2400" dirty="0">
                <a:latin typeface="Times New Roman" pitchFamily="18" charset="0"/>
              </a:rPr>
              <a:t>According to whether composite is a </a:t>
            </a:r>
            <a:r>
              <a:rPr lang="en-US" sz="2400" dirty="0">
                <a:solidFill>
                  <a:srgbClr val="FFFF00"/>
                </a:solidFill>
                <a:latin typeface="Times New Roman" pitchFamily="18" charset="0"/>
              </a:rPr>
              <a:t>homogenous mixture of resin and filler or includes the pre-cured composite</a:t>
            </a:r>
          </a:p>
          <a:p>
            <a:pPr marL="1371600" lvl="2" indent="-457200">
              <a:buBlip>
                <a:blip r:embed="rId3"/>
              </a:buBlip>
            </a:pPr>
            <a:r>
              <a:rPr lang="en-US" sz="2400" dirty="0">
                <a:latin typeface="Times New Roman" pitchFamily="18" charset="0"/>
              </a:rPr>
              <a:t>Homogeneous – if composite consists of filler and uncured matrix material</a:t>
            </a:r>
          </a:p>
          <a:p>
            <a:pPr marL="1371600" lvl="2" indent="-457200">
              <a:buBlip>
                <a:blip r:embed="rId3"/>
              </a:buBlip>
            </a:pPr>
            <a:r>
              <a:rPr lang="en-US" sz="2400" dirty="0">
                <a:latin typeface="Times New Roman" pitchFamily="18" charset="0"/>
              </a:rPr>
              <a:t>Heterogeneous – if it includes pre-cured composites or other unusual </a:t>
            </a:r>
            <a:r>
              <a:rPr lang="en-US" dirty="0">
                <a:latin typeface="Times New Roman" pitchFamily="18" charset="0"/>
              </a:rPr>
              <a:t>filler</a:t>
            </a:r>
          </a:p>
        </p:txBody>
      </p:sp>
      <p:pic>
        <p:nvPicPr>
          <p:cNvPr id="3" name="Picture 2" descr="PARTICLE SIZ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974" y="22029"/>
            <a:ext cx="8712968" cy="31683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83922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04664"/>
            <a:ext cx="9144000" cy="6297108"/>
          </a:xfrm>
          <a:prstGeom prst="rect">
            <a:avLst/>
          </a:prstGeom>
        </p:spPr>
        <p:txBody>
          <a:bodyPr wrap="square">
            <a:spAutoFit/>
          </a:bodyPr>
          <a:lstStyle/>
          <a:p>
            <a:pPr marL="609600" indent="-609600">
              <a:lnSpc>
                <a:spcPct val="80000"/>
              </a:lnSpc>
              <a:defRPr/>
            </a:pPr>
            <a:r>
              <a:rPr lang="en-US" sz="2400" dirty="0">
                <a:solidFill>
                  <a:srgbClr val="FFFF00"/>
                </a:solidFill>
                <a:latin typeface="Times New Roman" pitchFamily="18" charset="0"/>
                <a:cs typeface="Times New Roman" pitchFamily="18" charset="0"/>
              </a:rPr>
              <a:t>Based on area of application </a:t>
            </a:r>
          </a:p>
          <a:p>
            <a:pPr marL="1371600" lvl="2" indent="-457200">
              <a:lnSpc>
                <a:spcPct val="80000"/>
              </a:lnSpc>
              <a:buBlip>
                <a:blip r:embed="rId3"/>
              </a:buBlip>
              <a:defRPr/>
            </a:pPr>
            <a:r>
              <a:rPr lang="en-US" sz="2400" dirty="0">
                <a:latin typeface="Times New Roman" pitchFamily="18" charset="0"/>
                <a:cs typeface="Times New Roman" pitchFamily="18" charset="0"/>
              </a:rPr>
              <a:t>Anterior </a:t>
            </a:r>
          </a:p>
          <a:p>
            <a:pPr marL="1371600" lvl="2" indent="-457200">
              <a:lnSpc>
                <a:spcPct val="80000"/>
              </a:lnSpc>
              <a:buBlip>
                <a:blip r:embed="rId3"/>
              </a:buBlip>
              <a:defRPr/>
            </a:pPr>
            <a:r>
              <a:rPr lang="en-US" sz="2400" dirty="0">
                <a:latin typeface="Times New Roman" pitchFamily="18" charset="0"/>
                <a:cs typeface="Times New Roman" pitchFamily="18" charset="0"/>
              </a:rPr>
              <a:t>Posterior composites</a:t>
            </a:r>
          </a:p>
          <a:p>
            <a:pPr marL="1371600" lvl="2" indent="-457200">
              <a:lnSpc>
                <a:spcPct val="80000"/>
              </a:lnSpc>
              <a:defRPr/>
            </a:pPr>
            <a:endParaRPr lang="en-US" sz="2400" dirty="0">
              <a:latin typeface="Times New Roman" pitchFamily="18" charset="0"/>
              <a:cs typeface="Times New Roman" pitchFamily="18" charset="0"/>
            </a:endParaRPr>
          </a:p>
          <a:p>
            <a:pPr marL="609600" indent="-609600">
              <a:lnSpc>
                <a:spcPct val="80000"/>
              </a:lnSpc>
              <a:defRPr/>
            </a:pPr>
            <a:r>
              <a:rPr lang="en-US" sz="2400" dirty="0">
                <a:solidFill>
                  <a:srgbClr val="FFFF00"/>
                </a:solidFill>
                <a:latin typeface="Times New Roman" pitchFamily="18" charset="0"/>
                <a:cs typeface="Times New Roman" pitchFamily="18" charset="0"/>
              </a:rPr>
              <a:t>Based on method of curing</a:t>
            </a:r>
          </a:p>
          <a:p>
            <a:pPr marL="1371600" lvl="2" indent="-457200">
              <a:lnSpc>
                <a:spcPct val="80000"/>
              </a:lnSpc>
              <a:buBlip>
                <a:blip r:embed="rId3"/>
              </a:buBlip>
              <a:defRPr/>
            </a:pPr>
            <a:r>
              <a:rPr lang="en-US" sz="2400" dirty="0">
                <a:latin typeface="Times New Roman" pitchFamily="18" charset="0"/>
                <a:cs typeface="Times New Roman" pitchFamily="18" charset="0"/>
              </a:rPr>
              <a:t>Chemical curing</a:t>
            </a:r>
          </a:p>
          <a:p>
            <a:pPr marL="1371600" lvl="2" indent="-457200">
              <a:lnSpc>
                <a:spcPct val="80000"/>
              </a:lnSpc>
              <a:buBlip>
                <a:blip r:embed="rId3"/>
              </a:buBlip>
              <a:defRPr/>
            </a:pPr>
            <a:r>
              <a:rPr lang="en-US" sz="2400" dirty="0">
                <a:latin typeface="Times New Roman" pitchFamily="18" charset="0"/>
                <a:cs typeface="Times New Roman" pitchFamily="18" charset="0"/>
              </a:rPr>
              <a:t>Light curing</a:t>
            </a:r>
          </a:p>
          <a:p>
            <a:pPr marL="1752600" lvl="3" indent="-381000">
              <a:lnSpc>
                <a:spcPct val="80000"/>
              </a:lnSpc>
              <a:buBlip>
                <a:blip r:embed="rId4"/>
              </a:buBlip>
              <a:defRPr/>
            </a:pPr>
            <a:r>
              <a:rPr lang="en-US" sz="2400" dirty="0">
                <a:latin typeface="Times New Roman" pitchFamily="18" charset="0"/>
                <a:cs typeface="Times New Roman" pitchFamily="18" charset="0"/>
              </a:rPr>
              <a:t>UV light</a:t>
            </a:r>
          </a:p>
          <a:p>
            <a:pPr marL="1752600" lvl="3" indent="-381000">
              <a:lnSpc>
                <a:spcPct val="80000"/>
              </a:lnSpc>
              <a:buBlip>
                <a:blip r:embed="rId4"/>
              </a:buBlip>
              <a:defRPr/>
            </a:pPr>
            <a:r>
              <a:rPr lang="en-US" sz="2400" dirty="0">
                <a:latin typeface="Times New Roman" pitchFamily="18" charset="0"/>
                <a:cs typeface="Times New Roman" pitchFamily="18" charset="0"/>
              </a:rPr>
              <a:t>Visible light</a:t>
            </a:r>
          </a:p>
          <a:p>
            <a:pPr marL="1752600" lvl="3" indent="-381000">
              <a:lnSpc>
                <a:spcPct val="80000"/>
              </a:lnSpc>
              <a:buBlip>
                <a:blip r:embed="rId4"/>
              </a:buBlip>
              <a:defRPr/>
            </a:pPr>
            <a:r>
              <a:rPr lang="en-US" sz="2400" dirty="0">
                <a:latin typeface="Times New Roman" pitchFamily="18" charset="0"/>
                <a:cs typeface="Times New Roman" pitchFamily="18" charset="0"/>
              </a:rPr>
              <a:t>Plasma arc</a:t>
            </a:r>
          </a:p>
          <a:p>
            <a:pPr marL="1752600" lvl="3" indent="-381000">
              <a:lnSpc>
                <a:spcPct val="80000"/>
              </a:lnSpc>
              <a:buBlip>
                <a:blip r:embed="rId4"/>
              </a:buBlip>
              <a:defRPr/>
            </a:pPr>
            <a:r>
              <a:rPr lang="en-US" sz="2400" dirty="0">
                <a:latin typeface="Times New Roman" pitchFamily="18" charset="0"/>
                <a:cs typeface="Times New Roman" pitchFamily="18" charset="0"/>
              </a:rPr>
              <a:t>Laser curing</a:t>
            </a:r>
          </a:p>
          <a:p>
            <a:pPr marL="1371600" lvl="2" indent="-457200">
              <a:lnSpc>
                <a:spcPct val="80000"/>
              </a:lnSpc>
              <a:buBlip>
                <a:blip r:embed="rId3"/>
              </a:buBlip>
              <a:defRPr/>
            </a:pPr>
            <a:r>
              <a:rPr lang="en-US" sz="2400" dirty="0">
                <a:latin typeface="Times New Roman" pitchFamily="18" charset="0"/>
                <a:cs typeface="Times New Roman" pitchFamily="18" charset="0"/>
              </a:rPr>
              <a:t>Dual cure</a:t>
            </a:r>
          </a:p>
          <a:p>
            <a:pPr marL="609600" indent="-609600">
              <a:lnSpc>
                <a:spcPct val="80000"/>
              </a:lnSpc>
              <a:defRPr/>
            </a:pPr>
            <a:r>
              <a:rPr lang="en-US" sz="2400" dirty="0">
                <a:solidFill>
                  <a:srgbClr val="FFFF00"/>
                </a:solidFill>
                <a:latin typeface="Times New Roman" pitchFamily="18" charset="0"/>
                <a:cs typeface="Times New Roman" pitchFamily="18" charset="0"/>
              </a:rPr>
              <a:t>Based on consistency</a:t>
            </a:r>
          </a:p>
          <a:p>
            <a:pPr marL="1341438" lvl="3" indent="-609600">
              <a:lnSpc>
                <a:spcPct val="80000"/>
              </a:lnSpc>
              <a:defRPr/>
            </a:pPr>
            <a:r>
              <a:rPr lang="en-US" sz="2400" dirty="0">
                <a:latin typeface="Times New Roman" pitchFamily="18" charset="0"/>
                <a:cs typeface="Times New Roman" pitchFamily="18" charset="0"/>
              </a:rPr>
              <a:t>Light body – </a:t>
            </a:r>
            <a:r>
              <a:rPr lang="en-US" sz="2400" dirty="0" err="1">
                <a:latin typeface="Times New Roman" pitchFamily="18" charset="0"/>
                <a:cs typeface="Times New Roman" pitchFamily="18" charset="0"/>
              </a:rPr>
              <a:t>Flowable</a:t>
            </a:r>
            <a:r>
              <a:rPr lang="en-US" sz="2400" dirty="0">
                <a:latin typeface="Times New Roman" pitchFamily="18" charset="0"/>
                <a:cs typeface="Times New Roman" pitchFamily="18" charset="0"/>
              </a:rPr>
              <a:t> composite</a:t>
            </a:r>
          </a:p>
          <a:p>
            <a:pPr marL="1341438" lvl="3" indent="-609600">
              <a:lnSpc>
                <a:spcPct val="80000"/>
              </a:lnSpc>
              <a:defRPr/>
            </a:pPr>
            <a:r>
              <a:rPr lang="en-US" sz="2400" dirty="0">
                <a:latin typeface="Times New Roman" pitchFamily="18" charset="0"/>
                <a:cs typeface="Times New Roman" pitchFamily="18" charset="0"/>
              </a:rPr>
              <a:t>Medium body – Homogeneous </a:t>
            </a:r>
            <a:r>
              <a:rPr lang="en-US" sz="2400" dirty="0" err="1">
                <a:latin typeface="Times New Roman" pitchFamily="18" charset="0"/>
                <a:cs typeface="Times New Roman" pitchFamily="18" charset="0"/>
              </a:rPr>
              <a:t>microfills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macrofills</a:t>
            </a:r>
            <a:r>
              <a:rPr lang="en-US" sz="2400" dirty="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midifills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minifills</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marL="1341438" lvl="3" indent="-609600">
              <a:lnSpc>
                <a:spcPct val="80000"/>
              </a:lnSpc>
              <a:defRPr/>
            </a:pPr>
            <a:r>
              <a:rPr lang="en-US" sz="2400" dirty="0">
                <a:latin typeface="Times New Roman" pitchFamily="18" charset="0"/>
                <a:cs typeface="Times New Roman" pitchFamily="18" charset="0"/>
              </a:rPr>
              <a:t>Heavy body – Packable </a:t>
            </a:r>
            <a:r>
              <a:rPr lang="en-US" sz="2400" dirty="0" smtClean="0">
                <a:latin typeface="Times New Roman" pitchFamily="18" charset="0"/>
                <a:cs typeface="Times New Roman" pitchFamily="18" charset="0"/>
              </a:rPr>
              <a:t>hybrid</a:t>
            </a:r>
            <a:endParaRPr lang="en-US" sz="2400" dirty="0">
              <a:latin typeface="Times New Roman" pitchFamily="18" charset="0"/>
              <a:cs typeface="Times New Roman" pitchFamily="18" charset="0"/>
            </a:endParaRPr>
          </a:p>
          <a:p>
            <a:pPr marL="609600" indent="-609600">
              <a:lnSpc>
                <a:spcPct val="80000"/>
              </a:lnSpc>
              <a:defRPr/>
            </a:pPr>
            <a:r>
              <a:rPr lang="en-US" sz="2400" dirty="0">
                <a:solidFill>
                  <a:srgbClr val="FFFF00"/>
                </a:solidFill>
                <a:latin typeface="Times New Roman" pitchFamily="18" charset="0"/>
                <a:cs typeface="Times New Roman" pitchFamily="18" charset="0"/>
              </a:rPr>
              <a:t>DCNA (</a:t>
            </a:r>
            <a:r>
              <a:rPr lang="en-US" sz="2400" dirty="0" err="1">
                <a:solidFill>
                  <a:srgbClr val="FFFF00"/>
                </a:solidFill>
                <a:latin typeface="Times New Roman" pitchFamily="18" charset="0"/>
                <a:cs typeface="Times New Roman" pitchFamily="18" charset="0"/>
              </a:rPr>
              <a:t>Leinfelder</a:t>
            </a:r>
            <a:r>
              <a:rPr lang="en-US" sz="2400" dirty="0">
                <a:solidFill>
                  <a:srgbClr val="FFFF00"/>
                </a:solidFill>
                <a:latin typeface="Times New Roman" pitchFamily="18" charset="0"/>
                <a:cs typeface="Times New Roman" pitchFamily="18" charset="0"/>
              </a:rPr>
              <a:t> K; Apr; 1985) Classified composites as</a:t>
            </a:r>
          </a:p>
          <a:p>
            <a:pPr marL="1130300" lvl="2" indent="-609600">
              <a:lnSpc>
                <a:spcPct val="80000"/>
              </a:lnSpc>
              <a:buFont typeface="Wingdings" pitchFamily="2" charset="2"/>
              <a:buChar char="q"/>
              <a:defRPr/>
            </a:pPr>
            <a:r>
              <a:rPr lang="en-US" sz="2400" dirty="0">
                <a:latin typeface="Times New Roman" pitchFamily="18" charset="0"/>
                <a:cs typeface="Times New Roman" pitchFamily="18" charset="0"/>
              </a:rPr>
              <a:t>conventional composites</a:t>
            </a:r>
          </a:p>
          <a:p>
            <a:pPr marL="1130300" lvl="2" indent="-609600">
              <a:lnSpc>
                <a:spcPct val="80000"/>
              </a:lnSpc>
              <a:buFont typeface="Wingdings" pitchFamily="2" charset="2"/>
              <a:buChar char="q"/>
              <a:defRPr/>
            </a:pPr>
            <a:r>
              <a:rPr lang="en-US" sz="2400" dirty="0">
                <a:latin typeface="Times New Roman" pitchFamily="18" charset="0"/>
                <a:cs typeface="Times New Roman" pitchFamily="18" charset="0"/>
              </a:rPr>
              <a:t>Intermediate  composite</a:t>
            </a:r>
          </a:p>
          <a:p>
            <a:pPr marL="1130300" lvl="2" indent="-609600">
              <a:lnSpc>
                <a:spcPct val="80000"/>
              </a:lnSpc>
              <a:buFont typeface="Wingdings" pitchFamily="2" charset="2"/>
              <a:buChar char="q"/>
              <a:defRPr/>
            </a:pPr>
            <a:r>
              <a:rPr lang="en-US" sz="2400" dirty="0">
                <a:latin typeface="Times New Roman" pitchFamily="18" charset="0"/>
                <a:cs typeface="Times New Roman" pitchFamily="18" charset="0"/>
              </a:rPr>
              <a:t>Hybrid composite</a:t>
            </a:r>
          </a:p>
        </p:txBody>
      </p:sp>
    </p:spTree>
    <p:extLst>
      <p:ext uri="{BB962C8B-B14F-4D97-AF65-F5344CB8AC3E}">
        <p14:creationId xmlns:p14="http://schemas.microsoft.com/office/powerpoint/2010/main" xmlns="" val="4142671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5"/>
          <p:cNvSpPr>
            <a:spLocks noGrp="1"/>
          </p:cNvSpPr>
          <p:nvPr>
            <p:ph idx="1"/>
          </p:nvPr>
        </p:nvSpPr>
        <p:spPr>
          <a:xfrm>
            <a:off x="0" y="0"/>
            <a:ext cx="9143999" cy="6858000"/>
          </a:xfrm>
        </p:spPr>
        <p:txBody>
          <a:bodyPr/>
          <a:lstStyle/>
          <a:p>
            <a:pPr>
              <a:buFont typeface="Wingdings 2" pitchFamily="18" charset="2"/>
              <a:buNone/>
            </a:pPr>
            <a:r>
              <a:rPr lang="en-US" sz="2400" dirty="0" smtClean="0">
                <a:solidFill>
                  <a:srgbClr val="FFFF00"/>
                </a:solidFill>
                <a:latin typeface="Times New Roman" pitchFamily="18" charset="0"/>
                <a:cs typeface="Times New Roman" pitchFamily="18" charset="0"/>
              </a:rPr>
              <a:t>DCNA 2007; Dental materials</a:t>
            </a:r>
          </a:p>
          <a:p>
            <a:pPr>
              <a:buFont typeface="Wingdings 2" pitchFamily="18" charset="2"/>
              <a:buBlip>
                <a:blip r:embed="rId3"/>
              </a:buBlip>
            </a:pPr>
            <a:r>
              <a:rPr lang="en-US" sz="2400" dirty="0" err="1" smtClean="0">
                <a:latin typeface="Times New Roman" pitchFamily="18" charset="0"/>
                <a:cs typeface="Times New Roman" pitchFamily="18" charset="0"/>
              </a:rPr>
              <a:t>Microfill</a:t>
            </a:r>
            <a:endParaRPr lang="en-US" sz="2400" dirty="0" smtClean="0">
              <a:latin typeface="Times New Roman" pitchFamily="18" charset="0"/>
              <a:cs typeface="Times New Roman" pitchFamily="18" charset="0"/>
            </a:endParaRPr>
          </a:p>
          <a:p>
            <a:pPr>
              <a:buFont typeface="Wingdings 2" pitchFamily="18" charset="2"/>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Flowable</a:t>
            </a:r>
            <a:endParaRPr lang="en-US" sz="2400" dirty="0" smtClean="0">
              <a:latin typeface="Times New Roman" pitchFamily="18" charset="0"/>
              <a:cs typeface="Times New Roman" pitchFamily="18" charset="0"/>
            </a:endParaRPr>
          </a:p>
          <a:p>
            <a:pPr>
              <a:buFont typeface="Wingdings 2" pitchFamily="18" charset="2"/>
              <a:buBlip>
                <a:blip r:embed="rId3"/>
              </a:buBlip>
            </a:pPr>
            <a:r>
              <a:rPr lang="en-US" sz="2400" dirty="0" smtClean="0">
                <a:latin typeface="Times New Roman" pitchFamily="18" charset="0"/>
                <a:cs typeface="Times New Roman" pitchFamily="18" charset="0"/>
              </a:rPr>
              <a:t>Hybrids</a:t>
            </a:r>
          </a:p>
          <a:p>
            <a:pPr lvl="1">
              <a:buFont typeface="Verdana" pitchFamily="34" charset="0"/>
              <a:buBlip>
                <a:blip r:embed="rId3"/>
              </a:buBlip>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Microhybrid</a:t>
            </a:r>
            <a:r>
              <a:rPr lang="en-US" sz="2400" dirty="0" smtClean="0">
                <a:latin typeface="Times New Roman" pitchFamily="18" charset="0"/>
                <a:cs typeface="Times New Roman" pitchFamily="18" charset="0"/>
              </a:rPr>
              <a:t> –  .</a:t>
            </a:r>
          </a:p>
          <a:p>
            <a:pPr lvl="1">
              <a:buFont typeface="Verdana" pitchFamily="34" charset="0"/>
              <a:buBlip>
                <a:blip r:embed="rId3"/>
              </a:buBlip>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Nanohybrid</a:t>
            </a:r>
            <a:r>
              <a:rPr lang="en-US" sz="2400" dirty="0" smtClean="0">
                <a:latin typeface="Times New Roman" pitchFamily="18" charset="0"/>
                <a:cs typeface="Times New Roman" pitchFamily="18" charset="0"/>
              </a:rPr>
              <a:t> –  </a:t>
            </a:r>
          </a:p>
          <a:p>
            <a:pPr>
              <a:buFont typeface="Wingdings 2" pitchFamily="18" charset="2"/>
              <a:buBlip>
                <a:blip r:embed="rId3"/>
              </a:buBlip>
            </a:pPr>
            <a:r>
              <a:rPr lang="en-US" sz="2400" dirty="0" smtClean="0">
                <a:latin typeface="Times New Roman" pitchFamily="18" charset="0"/>
                <a:cs typeface="Times New Roman" pitchFamily="18" charset="0"/>
              </a:rPr>
              <a:t>Packable composite </a:t>
            </a:r>
          </a:p>
          <a:p>
            <a:pPr>
              <a:buFont typeface="Wingdings 2" pitchFamily="18" charset="2"/>
              <a:buBlip>
                <a:blip r:embed="rId3"/>
              </a:buBlip>
            </a:pPr>
            <a:r>
              <a:rPr lang="en-US" sz="2400" dirty="0" err="1" smtClean="0">
                <a:latin typeface="Times New Roman" pitchFamily="18" charset="0"/>
                <a:cs typeface="Times New Roman" pitchFamily="18" charset="0"/>
              </a:rPr>
              <a:t>Compomer</a:t>
            </a:r>
            <a:r>
              <a:rPr lang="en-US" sz="2400" dirty="0" smtClean="0">
                <a:latin typeface="Times New Roman" pitchFamily="18" charset="0"/>
                <a:cs typeface="Times New Roman" pitchFamily="18" charset="0"/>
              </a:rPr>
              <a:t>.</a:t>
            </a:r>
          </a:p>
          <a:p>
            <a:pPr>
              <a:buFont typeface="Wingdings 2" pitchFamily="18" charset="2"/>
              <a:buBlip>
                <a:blip r:embed="rId3"/>
              </a:buBlip>
            </a:pPr>
            <a:endParaRPr lang="en-US" sz="2400" dirty="0" smtClean="0">
              <a:latin typeface="Times New Roman" pitchFamily="18" charset="0"/>
              <a:cs typeface="Times New Roman" pitchFamily="18" charset="0"/>
            </a:endParaRPr>
          </a:p>
          <a:p>
            <a:pPr>
              <a:buFont typeface="Wingdings 2" pitchFamily="18" charset="2"/>
              <a:buNone/>
            </a:pPr>
            <a:r>
              <a:rPr lang="en-US" sz="2400" dirty="0" smtClean="0">
                <a:solidFill>
                  <a:srgbClr val="FFFF00"/>
                </a:solidFill>
                <a:latin typeface="Times New Roman" pitchFamily="18" charset="0"/>
                <a:cs typeface="Times New Roman" pitchFamily="18" charset="0"/>
              </a:rPr>
              <a:t>DCNA 2007; Aesthetic and cosmetic dentistry – </a:t>
            </a:r>
          </a:p>
          <a:p>
            <a:pPr>
              <a:buFont typeface="Wingdings 2" pitchFamily="18" charset="2"/>
              <a:buBlip>
                <a:blip r:embed="rId4"/>
              </a:buBlip>
            </a:pPr>
            <a:r>
              <a:rPr lang="en-US" sz="2400" dirty="0" err="1" smtClean="0">
                <a:latin typeface="Times New Roman" pitchFamily="18" charset="0"/>
                <a:cs typeface="Times New Roman" pitchFamily="18" charset="0"/>
              </a:rPr>
              <a:t>Microhybrid</a:t>
            </a:r>
            <a:endParaRPr lang="en-US" sz="2400" dirty="0" smtClean="0">
              <a:latin typeface="Times New Roman" pitchFamily="18" charset="0"/>
              <a:cs typeface="Times New Roman" pitchFamily="18" charset="0"/>
            </a:endParaRPr>
          </a:p>
          <a:p>
            <a:pPr>
              <a:buFont typeface="Wingdings 2" pitchFamily="18" charset="2"/>
              <a:buBlip>
                <a:blip r:embed="rId4"/>
              </a:buBlip>
            </a:pPr>
            <a:r>
              <a:rPr lang="en-US" sz="2400" dirty="0" err="1" smtClean="0">
                <a:latin typeface="Times New Roman" pitchFamily="18" charset="0"/>
                <a:cs typeface="Times New Roman" pitchFamily="18" charset="0"/>
              </a:rPr>
              <a:t>Microfill</a:t>
            </a:r>
            <a:endParaRPr lang="en-US" sz="2400" dirty="0" smtClean="0">
              <a:latin typeface="Times New Roman" pitchFamily="18" charset="0"/>
              <a:cs typeface="Times New Roman" pitchFamily="18" charset="0"/>
            </a:endParaRPr>
          </a:p>
          <a:p>
            <a:pPr>
              <a:buFont typeface="Wingdings 2" pitchFamily="18" charset="2"/>
              <a:buBlip>
                <a:blip r:embed="rId4"/>
              </a:buBlip>
            </a:pPr>
            <a:r>
              <a:rPr lang="en-US" sz="2400" dirty="0" err="1" smtClean="0">
                <a:latin typeface="Times New Roman" pitchFamily="18" charset="0"/>
                <a:cs typeface="Times New Roman" pitchFamily="18" charset="0"/>
              </a:rPr>
              <a:t>Nanofillers</a:t>
            </a:r>
            <a:endParaRPr lang="en-US" sz="24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35009308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3999" cy="6858000"/>
          </a:xfrm>
        </p:spPr>
        <p:txBody>
          <a:bodyPr/>
          <a:lstStyle/>
          <a:p>
            <a:pPr>
              <a:buFont typeface="Wingdings 2" pitchFamily="18" charset="2"/>
              <a:buNone/>
              <a:defRPr/>
            </a:pPr>
            <a:r>
              <a:rPr lang="en-US" sz="2400" dirty="0" smtClean="0">
                <a:solidFill>
                  <a:srgbClr val="FFFF00"/>
                </a:solidFill>
                <a:latin typeface="Times New Roman" pitchFamily="18" charset="0"/>
                <a:cs typeface="Times New Roman" pitchFamily="18" charset="0"/>
              </a:rPr>
              <a:t>According to Marzouk:-</a:t>
            </a:r>
          </a:p>
          <a:p>
            <a:pPr lvl="2">
              <a:lnSpc>
                <a:spcPct val="145000"/>
              </a:lnSpc>
              <a:buSzPct val="120000"/>
              <a:buFont typeface="Wingdings" pitchFamily="2" charset="2"/>
              <a:buBlip>
                <a:blip r:embed="rId3"/>
              </a:buBlip>
              <a:defRPr/>
            </a:pPr>
            <a:r>
              <a:rPr lang="en-US" sz="2400" dirty="0" smtClean="0">
                <a:latin typeface="Bodoni MT" pitchFamily="18" charset="0"/>
              </a:rPr>
              <a:t>1</a:t>
            </a:r>
            <a:r>
              <a:rPr lang="en-US" sz="2400" baseline="30000" dirty="0" smtClean="0">
                <a:latin typeface="Bodoni MT" pitchFamily="18" charset="0"/>
              </a:rPr>
              <a:t>st</a:t>
            </a:r>
            <a:r>
              <a:rPr lang="en-US" sz="2400" dirty="0" smtClean="0">
                <a:latin typeface="Bodoni MT" pitchFamily="18" charset="0"/>
              </a:rPr>
              <a:t> -Macro ceramics</a:t>
            </a:r>
          </a:p>
          <a:p>
            <a:pPr lvl="2">
              <a:lnSpc>
                <a:spcPct val="145000"/>
              </a:lnSpc>
              <a:buSzPct val="120000"/>
              <a:buFont typeface="Wingdings" pitchFamily="2" charset="2"/>
              <a:buBlip>
                <a:blip r:embed="rId3"/>
              </a:buBlip>
              <a:defRPr/>
            </a:pPr>
            <a:r>
              <a:rPr lang="en-US" sz="2400" dirty="0" smtClean="0">
                <a:latin typeface="Bodoni MT" pitchFamily="18" charset="0"/>
              </a:rPr>
              <a:t>2</a:t>
            </a:r>
            <a:r>
              <a:rPr lang="en-US" sz="2400" baseline="30000" dirty="0" smtClean="0">
                <a:latin typeface="Bodoni MT" pitchFamily="18" charset="0"/>
              </a:rPr>
              <a:t>nd</a:t>
            </a:r>
            <a:r>
              <a:rPr lang="en-US" sz="2400" dirty="0" smtClean="0">
                <a:latin typeface="Bodoni MT" pitchFamily="18" charset="0"/>
              </a:rPr>
              <a:t> -Colloidal silica</a:t>
            </a:r>
          </a:p>
          <a:p>
            <a:pPr lvl="2">
              <a:lnSpc>
                <a:spcPct val="145000"/>
              </a:lnSpc>
              <a:buSzPct val="120000"/>
              <a:buFont typeface="Wingdings" pitchFamily="2" charset="2"/>
              <a:buBlip>
                <a:blip r:embed="rId3"/>
              </a:buBlip>
              <a:defRPr/>
            </a:pPr>
            <a:r>
              <a:rPr lang="en-US" sz="2400" dirty="0" smtClean="0">
                <a:latin typeface="Bodoni MT" pitchFamily="18" charset="0"/>
              </a:rPr>
              <a:t>3</a:t>
            </a:r>
            <a:r>
              <a:rPr lang="en-US" sz="2400" baseline="30000" dirty="0" smtClean="0">
                <a:latin typeface="Bodoni MT" pitchFamily="18" charset="0"/>
              </a:rPr>
              <a:t>rd</a:t>
            </a:r>
            <a:r>
              <a:rPr lang="en-US" sz="2400" dirty="0" smtClean="0">
                <a:latin typeface="Bodoni MT" pitchFamily="18" charset="0"/>
              </a:rPr>
              <a:t> -Hybrid :macro and micro colloidal ceramics </a:t>
            </a:r>
          </a:p>
          <a:p>
            <a:pPr lvl="2">
              <a:lnSpc>
                <a:spcPct val="145000"/>
              </a:lnSpc>
              <a:buSzPct val="120000"/>
              <a:buFont typeface="Wingdings" pitchFamily="2" charset="2"/>
              <a:buBlip>
                <a:blip r:embed="rId3"/>
              </a:buBlip>
              <a:defRPr/>
            </a:pPr>
            <a:r>
              <a:rPr lang="en-US" sz="2400" dirty="0" smtClean="0">
                <a:latin typeface="Bodoni MT" pitchFamily="18" charset="0"/>
              </a:rPr>
              <a:t>4</a:t>
            </a:r>
            <a:r>
              <a:rPr lang="en-US" sz="2400" baseline="30000" dirty="0" smtClean="0">
                <a:latin typeface="Bodoni MT" pitchFamily="18" charset="0"/>
              </a:rPr>
              <a:t>th </a:t>
            </a:r>
            <a:r>
              <a:rPr lang="en-US" sz="2400" dirty="0" smtClean="0">
                <a:latin typeface="Bodoni MT" pitchFamily="18" charset="0"/>
              </a:rPr>
              <a:t>–Hybrid : heat cured irregularly shaped</a:t>
            </a:r>
          </a:p>
          <a:p>
            <a:pPr lvl="2">
              <a:lnSpc>
                <a:spcPct val="145000"/>
              </a:lnSpc>
              <a:buSzPct val="120000"/>
              <a:buFont typeface="Wingdings" pitchFamily="2" charset="2"/>
              <a:buBlip>
                <a:blip r:embed="rId3"/>
              </a:buBlip>
              <a:defRPr/>
            </a:pPr>
            <a:r>
              <a:rPr lang="en-US" sz="2400" dirty="0" smtClean="0">
                <a:latin typeface="Bodoni MT" pitchFamily="18" charset="0"/>
              </a:rPr>
              <a:t>5</a:t>
            </a:r>
            <a:r>
              <a:rPr lang="en-US" sz="2400" baseline="30000" dirty="0" smtClean="0">
                <a:latin typeface="Bodoni MT" pitchFamily="18" charset="0"/>
              </a:rPr>
              <a:t>th</a:t>
            </a:r>
            <a:r>
              <a:rPr lang="en-US" sz="2400" dirty="0" smtClean="0">
                <a:latin typeface="Bodoni MT" pitchFamily="18" charset="0"/>
              </a:rPr>
              <a:t> -Hybrid : heat cured spherical </a:t>
            </a:r>
          </a:p>
          <a:p>
            <a:pPr lvl="2">
              <a:lnSpc>
                <a:spcPct val="145000"/>
              </a:lnSpc>
              <a:buSzPct val="120000"/>
              <a:buFont typeface="Wingdings" pitchFamily="2" charset="2"/>
              <a:buBlip>
                <a:blip r:embed="rId3"/>
              </a:buBlip>
              <a:defRPr/>
            </a:pPr>
            <a:r>
              <a:rPr lang="en-US" sz="2400" dirty="0" smtClean="0">
                <a:latin typeface="Bodoni MT" pitchFamily="18" charset="0"/>
              </a:rPr>
              <a:t>6</a:t>
            </a:r>
            <a:r>
              <a:rPr lang="en-US" sz="2400" baseline="30000" dirty="0" smtClean="0">
                <a:latin typeface="Bodoni MT" pitchFamily="18" charset="0"/>
              </a:rPr>
              <a:t>th</a:t>
            </a:r>
            <a:r>
              <a:rPr lang="en-US" sz="2400" dirty="0" smtClean="0">
                <a:latin typeface="Bodoni MT" pitchFamily="18" charset="0"/>
              </a:rPr>
              <a:t> -Hybrid : agglomerates of sintered micro ceramics</a:t>
            </a:r>
          </a:p>
          <a:p>
            <a:pPr>
              <a:buFont typeface="Wingdings 2" pitchFamily="18" charset="2"/>
              <a:buNone/>
              <a:defRPr/>
            </a:pPr>
            <a:endParaRPr lang="en-US" sz="2400" dirty="0">
              <a:solidFill>
                <a:schemeClr val="accent2">
                  <a:lumMod val="75000"/>
                </a:schemeClr>
              </a:solidFill>
              <a:latin typeface="Baskerville Old Face" pitchFamily="18" charset="0"/>
            </a:endParaRPr>
          </a:p>
        </p:txBody>
      </p:sp>
    </p:spTree>
    <p:extLst>
      <p:ext uri="{BB962C8B-B14F-4D97-AF65-F5344CB8AC3E}">
        <p14:creationId xmlns:p14="http://schemas.microsoft.com/office/powerpoint/2010/main" xmlns="" val="3995942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   </a:t>
            </a:r>
            <a:endParaRPr lang="en-US" dirty="0"/>
          </a:p>
        </p:txBody>
      </p:sp>
      <p:sp>
        <p:nvSpPr>
          <p:cNvPr id="2" name="Title 1"/>
          <p:cNvSpPr>
            <a:spLocks noGrp="1"/>
          </p:cNvSpPr>
          <p:nvPr>
            <p:ph type="title"/>
          </p:nvPr>
        </p:nvSpPr>
        <p:spPr>
          <a:xfrm>
            <a:off x="827584" y="332656"/>
            <a:ext cx="7498080" cy="715962"/>
          </a:xfrm>
          <a:ln w="34925">
            <a:noFill/>
          </a:ln>
          <a:effectLst>
            <a:glow rad="101600">
              <a:schemeClr val="accent2">
                <a:satMod val="175000"/>
                <a:alpha val="40000"/>
              </a:schemeClr>
            </a:glow>
          </a:effectLst>
          <a:scene3d>
            <a:camera prst="orthographicFront">
              <a:rot lat="0" lon="0" rev="0"/>
            </a:camera>
            <a:lightRig rig="chilly" dir="t">
              <a:rot lat="0" lon="0" rev="18480000"/>
            </a:lightRig>
          </a:scene3d>
          <a:sp3d prstMaterial="clear">
            <a:bevelT h="63500"/>
          </a:sp3d>
        </p:spPr>
        <p:txBody>
          <a:bodyPr>
            <a:normAutofit fontScale="90000"/>
          </a:bodyPr>
          <a:lstStyle/>
          <a:p>
            <a:r>
              <a:rPr lang="en-US" dirty="0" smtClean="0"/>
              <a:t>              </a:t>
            </a:r>
            <a:r>
              <a:rPr lang="en-US" dirty="0" smtClean="0">
                <a:latin typeface="Algerian" pitchFamily="82" charset="0"/>
              </a:rPr>
              <a:t>Composition</a:t>
            </a:r>
            <a:endParaRPr lang="en-US" dirty="0">
              <a:latin typeface="Algerian" pitchFamily="82" charset="0"/>
            </a:endParaRPr>
          </a:p>
        </p:txBody>
      </p:sp>
      <p:sp>
        <p:nvSpPr>
          <p:cNvPr id="6" name="TextBox 5"/>
          <p:cNvSpPr txBox="1"/>
          <p:nvPr/>
        </p:nvSpPr>
        <p:spPr>
          <a:xfrm>
            <a:off x="685800" y="1295400"/>
            <a:ext cx="3296736" cy="5539978"/>
          </a:xfrm>
          <a:prstGeom prst="rect">
            <a:avLst/>
          </a:prstGeom>
          <a:noFill/>
        </p:spPr>
        <p:txBody>
          <a:bodyPr wrap="none" rtlCol="0">
            <a:spAutoFit/>
          </a:bodyPr>
          <a:lstStyle/>
          <a:p>
            <a:pPr lvl="0">
              <a:lnSpc>
                <a:spcPct val="200000"/>
              </a:lnSpc>
              <a:buFont typeface="Wingdings" pitchFamily="2" charset="2"/>
              <a:buChar char="Ø"/>
            </a:pPr>
            <a:r>
              <a:rPr lang="en-US" sz="2400" dirty="0" smtClean="0"/>
              <a:t>  Resin matrix</a:t>
            </a:r>
          </a:p>
          <a:p>
            <a:pPr lvl="0">
              <a:lnSpc>
                <a:spcPct val="200000"/>
              </a:lnSpc>
              <a:buFont typeface="Wingdings" pitchFamily="2" charset="2"/>
              <a:buChar char="Ø"/>
            </a:pPr>
            <a:r>
              <a:rPr lang="en-US" sz="2400" dirty="0" smtClean="0"/>
              <a:t>  Coupling agent</a:t>
            </a:r>
          </a:p>
          <a:p>
            <a:pPr lvl="0">
              <a:lnSpc>
                <a:spcPct val="200000"/>
              </a:lnSpc>
              <a:buFont typeface="Wingdings" pitchFamily="2" charset="2"/>
              <a:buChar char="Ø"/>
            </a:pPr>
            <a:r>
              <a:rPr lang="en-US" sz="2400" dirty="0" smtClean="0"/>
              <a:t>  Fillers</a:t>
            </a:r>
          </a:p>
          <a:p>
            <a:pPr lvl="0">
              <a:lnSpc>
                <a:spcPct val="200000"/>
              </a:lnSpc>
              <a:buFont typeface="Wingdings" pitchFamily="2" charset="2"/>
              <a:buChar char="Ø"/>
            </a:pPr>
            <a:r>
              <a:rPr lang="en-US" sz="2400" dirty="0" smtClean="0"/>
              <a:t>  Activator and initiator</a:t>
            </a:r>
          </a:p>
          <a:p>
            <a:pPr lvl="0">
              <a:lnSpc>
                <a:spcPct val="200000"/>
              </a:lnSpc>
              <a:buFont typeface="Wingdings" pitchFamily="2" charset="2"/>
              <a:buChar char="Ø"/>
            </a:pPr>
            <a:r>
              <a:rPr lang="en-US" sz="2400" dirty="0" smtClean="0"/>
              <a:t>  Inhibitor</a:t>
            </a:r>
          </a:p>
          <a:p>
            <a:pPr lvl="0">
              <a:lnSpc>
                <a:spcPct val="200000"/>
              </a:lnSpc>
              <a:buFont typeface="Wingdings" pitchFamily="2" charset="2"/>
              <a:buChar char="Ø"/>
            </a:pPr>
            <a:r>
              <a:rPr lang="en-US" sz="2400" dirty="0" smtClean="0"/>
              <a:t>  Optical modifiers</a:t>
            </a:r>
          </a:p>
          <a:p>
            <a:pPr lvl="0">
              <a:lnSpc>
                <a:spcPct val="200000"/>
              </a:lnSpc>
              <a:buFont typeface="Wingdings" pitchFamily="2" charset="2"/>
              <a:buChar char="Ø"/>
            </a:pPr>
            <a:r>
              <a:rPr lang="en-US" sz="2400" dirty="0" smtClean="0"/>
              <a:t>  UV stabilizers</a:t>
            </a:r>
          </a:p>
          <a:p>
            <a:pPr>
              <a:buFont typeface="Wingdings" pitchFamily="2" charset="2"/>
              <a:buChar char="Ø"/>
            </a:pPr>
            <a:endParaRPr lang="en-US" dirty="0"/>
          </a:p>
        </p:txBody>
      </p:sp>
    </p:spTree>
    <p:extLst>
      <p:ext uri="{BB962C8B-B14F-4D97-AF65-F5344CB8AC3E}">
        <p14:creationId xmlns:p14="http://schemas.microsoft.com/office/powerpoint/2010/main" xmlns="" val="3767596872"/>
      </p:ext>
    </p:extLst>
  </p:cSld>
  <p:clrMapOvr>
    <a:masterClrMapping/>
  </p:clrMapOvr>
  <p:transition>
    <p:plu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7712" y="1088916"/>
            <a:ext cx="7992888" cy="4693593"/>
          </a:xfrm>
          <a:prstGeom prst="rect">
            <a:avLst/>
          </a:prstGeom>
        </p:spPr>
        <p:txBody>
          <a:bodyPr wrap="square">
            <a:spAutoFit/>
          </a:bodyPr>
          <a:lstStyle/>
          <a:p>
            <a:pPr algn="ctr">
              <a:lnSpc>
                <a:spcPct val="125000"/>
              </a:lnSpc>
            </a:pPr>
            <a:endParaRPr lang="en-US" sz="2800" b="1" dirty="0" smtClean="0">
              <a:latin typeface="Times New Roman" pitchFamily="18" charset="0"/>
              <a:cs typeface="Times New Roman" pitchFamily="18" charset="0"/>
            </a:endParaRPr>
          </a:p>
          <a:p>
            <a:pPr>
              <a:lnSpc>
                <a:spcPct val="150000"/>
              </a:lnSpc>
              <a:buFont typeface="Arial" pitchFamily="34" charset="0"/>
              <a:buChar char="•"/>
            </a:pPr>
            <a:r>
              <a:rPr lang="en-US" sz="2800" dirty="0" smtClean="0">
                <a:latin typeface="Times New Roman" pitchFamily="18" charset="0"/>
                <a:cs typeface="Times New Roman" pitchFamily="18" charset="0"/>
              </a:rPr>
              <a:t> PRINCIPAL </a:t>
            </a:r>
            <a:r>
              <a:rPr lang="en-US" sz="2800" dirty="0">
                <a:latin typeface="Times New Roman" pitchFamily="18" charset="0"/>
                <a:cs typeface="Times New Roman" pitchFamily="18" charset="0"/>
              </a:rPr>
              <a:t>MONOMERS</a:t>
            </a:r>
          </a:p>
          <a:p>
            <a:pPr lvl="1">
              <a:lnSpc>
                <a:spcPct val="150000"/>
              </a:lnSpc>
              <a:buFont typeface="Arial" pitchFamily="34" charset="0"/>
              <a:buChar char="•"/>
            </a:pPr>
            <a:r>
              <a:rPr lang="en-US" sz="2400" dirty="0" smtClean="0">
                <a:latin typeface="Times New Roman" pitchFamily="18" charset="0"/>
                <a:cs typeface="Times New Roman" pitchFamily="18" charset="0"/>
              </a:rPr>
              <a:t> BIS-GMA</a:t>
            </a:r>
            <a:endParaRPr lang="en-US" sz="2400" dirty="0">
              <a:solidFill>
                <a:srgbClr val="FFFF00"/>
              </a:solidFill>
              <a:latin typeface="Times New Roman" pitchFamily="18" charset="0"/>
              <a:cs typeface="Times New Roman" pitchFamily="18" charset="0"/>
            </a:endParaRPr>
          </a:p>
          <a:p>
            <a:pPr lvl="1">
              <a:lnSpc>
                <a:spcPct val="150000"/>
              </a:lnSpc>
              <a:buFont typeface="Arial" pitchFamily="34" charset="0"/>
              <a:buChar char="•"/>
            </a:pPr>
            <a:r>
              <a:rPr lang="en-US" sz="2400" dirty="0" smtClean="0">
                <a:latin typeface="Times New Roman" pitchFamily="18" charset="0"/>
                <a:cs typeface="Times New Roman" pitchFamily="18" charset="0"/>
              </a:rPr>
              <a:t> UDMA</a:t>
            </a:r>
          </a:p>
          <a:p>
            <a:pPr lvl="1">
              <a:lnSpc>
                <a:spcPct val="150000"/>
              </a:lnSpc>
              <a:buFont typeface="Arial" pitchFamily="34" charset="0"/>
              <a:buChar char="•"/>
            </a:pPr>
            <a:endParaRPr lang="en-US" sz="2400" dirty="0">
              <a:latin typeface="Times New Roman" pitchFamily="18" charset="0"/>
              <a:cs typeface="Times New Roman" pitchFamily="18" charset="0"/>
            </a:endParaRPr>
          </a:p>
          <a:p>
            <a:pPr>
              <a:lnSpc>
                <a:spcPct val="150000"/>
              </a:lnSpc>
              <a:buFont typeface="Arial" pitchFamily="34" charset="0"/>
              <a:buChar char="•"/>
            </a:pPr>
            <a:r>
              <a:rPr lang="en-US" sz="2800" dirty="0" smtClean="0">
                <a:latin typeface="Times New Roman" pitchFamily="18" charset="0"/>
                <a:cs typeface="Times New Roman" pitchFamily="18" charset="0"/>
              </a:rPr>
              <a:t> DILUENT </a:t>
            </a:r>
            <a:r>
              <a:rPr lang="en-US" sz="2800" dirty="0">
                <a:latin typeface="Times New Roman" pitchFamily="18" charset="0"/>
                <a:cs typeface="Times New Roman" pitchFamily="18" charset="0"/>
              </a:rPr>
              <a:t>MONOMERS</a:t>
            </a:r>
          </a:p>
          <a:p>
            <a:pPr lvl="1">
              <a:lnSpc>
                <a:spcPct val="150000"/>
              </a:lnSpc>
              <a:buFont typeface="Arial" pitchFamily="34" charset="0"/>
              <a:buChar char="•"/>
            </a:pPr>
            <a:r>
              <a:rPr lang="en-US" sz="2400" dirty="0" smtClean="0">
                <a:latin typeface="Times New Roman" pitchFamily="18" charset="0"/>
                <a:cs typeface="Times New Roman" pitchFamily="18" charset="0"/>
              </a:rPr>
              <a:t> TEGDMA</a:t>
            </a:r>
            <a:endParaRPr lang="en-US" sz="2400" dirty="0">
              <a:latin typeface="Times New Roman" pitchFamily="18" charset="0"/>
              <a:cs typeface="Times New Roman" pitchFamily="18" charset="0"/>
            </a:endParaRPr>
          </a:p>
          <a:p>
            <a:pPr lvl="1">
              <a:lnSpc>
                <a:spcPct val="150000"/>
              </a:lnSpc>
              <a:buFont typeface="Arial" pitchFamily="34" charset="0"/>
              <a:buChar char="•"/>
            </a:pPr>
            <a:r>
              <a:rPr lang="en-US" sz="2400" dirty="0" smtClean="0">
                <a:latin typeface="Times New Roman" pitchFamily="18" charset="0"/>
                <a:cs typeface="Times New Roman" pitchFamily="18" charset="0"/>
              </a:rPr>
              <a:t> HEMA </a:t>
            </a:r>
            <a:endParaRPr lang="en-US" sz="2400" dirty="0">
              <a:latin typeface="Times New Roman" pitchFamily="18" charset="0"/>
              <a:cs typeface="Times New Roman" pitchFamily="18" charset="0"/>
            </a:endParaRPr>
          </a:p>
        </p:txBody>
      </p:sp>
      <p:sp>
        <p:nvSpPr>
          <p:cNvPr id="3" name="TextBox 2"/>
          <p:cNvSpPr txBox="1"/>
          <p:nvPr/>
        </p:nvSpPr>
        <p:spPr>
          <a:xfrm>
            <a:off x="2648312" y="95071"/>
            <a:ext cx="3600088" cy="1200329"/>
          </a:xfrm>
          <a:prstGeom prst="rect">
            <a:avLst/>
          </a:prstGeom>
          <a:noFill/>
        </p:spPr>
        <p:txBody>
          <a:bodyPr wrap="none" rtlCol="0">
            <a:spAutoFit/>
          </a:bodyPr>
          <a:lstStyle/>
          <a:p>
            <a:r>
              <a:rPr lang="en-US" sz="3600" b="1" dirty="0" smtClean="0">
                <a:latin typeface="Times New Roman" pitchFamily="18" charset="0"/>
                <a:cs typeface="Times New Roman" pitchFamily="18" charset="0"/>
              </a:rPr>
              <a:t>RESIN MATRIX</a:t>
            </a:r>
          </a:p>
          <a:p>
            <a:endParaRPr lang="en-US" sz="3600" dirty="0"/>
          </a:p>
        </p:txBody>
      </p:sp>
    </p:spTree>
    <p:extLst>
      <p:ext uri="{BB962C8B-B14F-4D97-AF65-F5344CB8AC3E}">
        <p14:creationId xmlns:p14="http://schemas.microsoft.com/office/powerpoint/2010/main" xmlns="" val="700593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020" y="-243408"/>
            <a:ext cx="7498080" cy="5867400"/>
          </a:xfrm>
        </p:spPr>
        <p:txBody>
          <a:bodyPr>
            <a:normAutofit/>
          </a:bodyPr>
          <a:lstStyle/>
          <a:p>
            <a:pPr>
              <a:buNone/>
            </a:pPr>
            <a:r>
              <a:rPr lang="en-US" sz="2800" dirty="0" smtClean="0">
                <a:solidFill>
                  <a:srgbClr val="FFFF00"/>
                </a:solidFill>
                <a:latin typeface="Times New Roman" pitchFamily="18" charset="0"/>
                <a:cs typeface="Times New Roman" pitchFamily="18" charset="0"/>
              </a:rPr>
              <a:t>Bis-GMA structure – </a:t>
            </a:r>
          </a:p>
          <a:p>
            <a:pPr lvl="1"/>
            <a:r>
              <a:rPr lang="en-US" sz="2200" dirty="0" smtClean="0"/>
              <a:t>a high viscosity aromatic monomer synthesized by Bowen in the USA in 1960s</a:t>
            </a:r>
            <a:endParaRPr lang="en-US" sz="2200" dirty="0" smtClean="0">
              <a:solidFill>
                <a:srgbClr val="FFFF00"/>
              </a:solidFill>
              <a:cs typeface="Times New Roman" pitchFamily="18" charset="0"/>
            </a:endParaRPr>
          </a:p>
          <a:p>
            <a:pPr lvl="1"/>
            <a:r>
              <a:rPr lang="en-US" sz="2400" dirty="0" smtClean="0">
                <a:cs typeface="Times New Roman" pitchFamily="18" charset="0"/>
              </a:rPr>
              <a:t>The </a:t>
            </a:r>
            <a:r>
              <a:rPr lang="en-US" sz="2400" dirty="0" err="1" smtClean="0">
                <a:cs typeface="Times New Roman" pitchFamily="18" charset="0"/>
              </a:rPr>
              <a:t>bis</a:t>
            </a:r>
            <a:r>
              <a:rPr lang="en-US" sz="2400" dirty="0" smtClean="0">
                <a:cs typeface="Times New Roman" pitchFamily="18" charset="0"/>
              </a:rPr>
              <a:t>-phenol A nucleus:  </a:t>
            </a:r>
          </a:p>
          <a:p>
            <a:pPr lvl="1"/>
            <a:r>
              <a:rPr lang="en-US" sz="2400" dirty="0" smtClean="0">
                <a:cs typeface="Times New Roman" pitchFamily="18" charset="0"/>
              </a:rPr>
              <a:t>Terminal methacrylate groups –  </a:t>
            </a:r>
          </a:p>
          <a:p>
            <a:pPr lvl="1"/>
            <a:r>
              <a:rPr lang="en-US" sz="2400" dirty="0" smtClean="0">
                <a:cs typeface="Times New Roman" pitchFamily="18" charset="0"/>
              </a:rPr>
              <a:t>Hydroxyl groups </a:t>
            </a:r>
            <a:r>
              <a:rPr lang="en-US" sz="2400" dirty="0" smtClean="0"/>
              <a:t>–  </a:t>
            </a:r>
          </a:p>
          <a:p>
            <a:pPr>
              <a:buNone/>
            </a:pPr>
            <a:endParaRPr lang="en-US" dirty="0" smtClean="0"/>
          </a:p>
          <a:p>
            <a:pPr>
              <a:buNone/>
            </a:pPr>
            <a:endParaRPr lang="en-US" dirty="0"/>
          </a:p>
        </p:txBody>
      </p:sp>
      <p:pic>
        <p:nvPicPr>
          <p:cNvPr id="4" name="Picture 4" descr="001"/>
          <p:cNvPicPr>
            <a:picLocks noChangeAspect="1" noChangeArrowheads="1"/>
          </p:cNvPicPr>
          <p:nvPr/>
        </p:nvPicPr>
        <p:blipFill>
          <a:blip r:embed="rId3" cstate="print">
            <a:lum contrast="12000"/>
          </a:blip>
          <a:srcRect l="8333" b="64378"/>
          <a:stretch>
            <a:fillRect/>
          </a:stretch>
        </p:blipFill>
        <p:spPr>
          <a:xfrm>
            <a:off x="0" y="3933056"/>
            <a:ext cx="9144000" cy="2924944"/>
          </a:xfrm>
          <a:prstGeom prst="rect">
            <a:avLst/>
          </a:prstGeom>
          <a:noFill/>
          <a:ln/>
        </p:spPr>
      </p:pic>
    </p:spTree>
    <p:extLst>
      <p:ext uri="{BB962C8B-B14F-4D97-AF65-F5344CB8AC3E}">
        <p14:creationId xmlns:p14="http://schemas.microsoft.com/office/powerpoint/2010/main" xmlns="" val="716801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4200866827"/>
              </p:ext>
            </p:extLst>
          </p:nvPr>
        </p:nvGraphicFramePr>
        <p:xfrm>
          <a:off x="0" y="2"/>
          <a:ext cx="9144000" cy="6858000"/>
        </p:xfrm>
        <a:graphic>
          <a:graphicData uri="http://schemas.openxmlformats.org/drawingml/2006/table">
            <a:tbl>
              <a:tblPr firstRow="1" bandRow="1">
                <a:tableStyleId>{5C22544A-7EE6-4342-B048-85BDC9FD1C3A}</a:tableStyleId>
              </a:tblPr>
              <a:tblGrid>
                <a:gridCol w="4572000"/>
                <a:gridCol w="4572000"/>
              </a:tblGrid>
              <a:tr h="1143000">
                <a:tc>
                  <a:txBody>
                    <a:bodyPr/>
                    <a:lstStyle/>
                    <a:p>
                      <a:r>
                        <a:rPr lang="en-US" sz="1800" dirty="0" smtClean="0">
                          <a:latin typeface="+mn-lt"/>
                          <a:cs typeface="Times New Roman" pitchFamily="18" charset="0"/>
                        </a:rPr>
                        <a:t>ADVANTAGES</a:t>
                      </a:r>
                      <a:endParaRPr lang="en-IN" sz="1800" dirty="0">
                        <a:latin typeface="+mn-lt"/>
                        <a:cs typeface="Times New Roman" pitchFamily="18" charset="0"/>
                      </a:endParaRPr>
                    </a:p>
                  </a:txBody>
                  <a:tcPr/>
                </a:tc>
                <a:tc>
                  <a:txBody>
                    <a:bodyPr/>
                    <a:lstStyle/>
                    <a:p>
                      <a:r>
                        <a:rPr lang="en-US" sz="1800" dirty="0" smtClean="0">
                          <a:latin typeface="+mn-lt"/>
                          <a:cs typeface="Times New Roman" pitchFamily="18" charset="0"/>
                        </a:rPr>
                        <a:t>DISADVANTAGES</a:t>
                      </a:r>
                      <a:endParaRPr lang="en-IN" sz="1800" dirty="0">
                        <a:latin typeface="+mn-lt"/>
                        <a:cs typeface="Times New Roman" pitchFamily="18" charset="0"/>
                      </a:endParaRPr>
                    </a:p>
                  </a:txBody>
                  <a:tcPr/>
                </a:tc>
              </a:tr>
              <a:tr h="1143000">
                <a:tc>
                  <a:txBody>
                    <a:bodyPr/>
                    <a:lstStyle/>
                    <a:p>
                      <a:r>
                        <a:rPr lang="en-US" sz="1800" dirty="0" smtClean="0">
                          <a:latin typeface="+mn-lt"/>
                        </a:rPr>
                        <a:t> High molecular weight</a:t>
                      </a:r>
                      <a:endParaRPr lang="en-IN" sz="1800" dirty="0">
                        <a:latin typeface="+mn-lt"/>
                      </a:endParaRPr>
                    </a:p>
                  </a:txBody>
                  <a:tcPr/>
                </a:tc>
                <a:tc>
                  <a:txBody>
                    <a:bodyPr/>
                    <a:lstStyle/>
                    <a:p>
                      <a:r>
                        <a:rPr lang="en-US" sz="1800" dirty="0" smtClean="0">
                          <a:latin typeface="+mn-lt"/>
                          <a:cs typeface="Times New Roman" pitchFamily="18" charset="0"/>
                        </a:rPr>
                        <a:t> Difficult to crystallize and purify</a:t>
                      </a:r>
                      <a:endParaRPr lang="en-IN" sz="1800" dirty="0">
                        <a:latin typeface="+mn-lt"/>
                        <a:cs typeface="Times New Roman" pitchFamily="18" charset="0"/>
                      </a:endParaRPr>
                    </a:p>
                  </a:txBody>
                  <a:tcPr/>
                </a:tc>
              </a:tr>
              <a:tr h="1143000">
                <a:tc>
                  <a:txBody>
                    <a:bodyPr/>
                    <a:lstStyle/>
                    <a:p>
                      <a:r>
                        <a:rPr lang="en-US" sz="1800" dirty="0" smtClean="0">
                          <a:latin typeface="+mn-lt"/>
                        </a:rPr>
                        <a:t> </a:t>
                      </a:r>
                      <a:r>
                        <a:rPr lang="en-US" sz="1800" dirty="0" smtClean="0">
                          <a:latin typeface="+mn-lt"/>
                          <a:cs typeface="Times New Roman" pitchFamily="18" charset="0"/>
                        </a:rPr>
                        <a:t>Extensive cross-linking- increases rigidity</a:t>
                      </a:r>
                      <a:endParaRPr lang="en-IN" sz="1800" dirty="0">
                        <a:latin typeface="+mn-lt"/>
                        <a:cs typeface="Times New Roman" pitchFamily="18" charset="0"/>
                      </a:endParaRPr>
                    </a:p>
                  </a:txBody>
                  <a:tcPr/>
                </a:tc>
                <a:tc>
                  <a:txBody>
                    <a:bodyPr/>
                    <a:lstStyle/>
                    <a:p>
                      <a:r>
                        <a:rPr lang="en-US" sz="1800" dirty="0" smtClean="0">
                          <a:latin typeface="+mn-lt"/>
                        </a:rPr>
                        <a:t> High molecular weight – increase viscosity</a:t>
                      </a:r>
                      <a:endParaRPr lang="en-IN" sz="1800" dirty="0">
                        <a:latin typeface="+mn-lt"/>
                      </a:endParaRPr>
                    </a:p>
                  </a:txBody>
                  <a:tcPr/>
                </a:tc>
              </a:tr>
              <a:tr h="1143000">
                <a:tc>
                  <a:txBody>
                    <a:bodyPr/>
                    <a:lstStyle/>
                    <a:p>
                      <a:r>
                        <a:rPr lang="en-US" sz="1800" dirty="0" smtClean="0">
                          <a:latin typeface="+mn-lt"/>
                        </a:rPr>
                        <a:t> Decreased polymerization shrinkage</a:t>
                      </a:r>
                      <a:endParaRPr lang="en-IN" sz="1800" dirty="0">
                        <a:latin typeface="+mn-lt"/>
                      </a:endParaRPr>
                    </a:p>
                  </a:txBody>
                  <a:tcPr/>
                </a:tc>
                <a:tc>
                  <a:txBody>
                    <a:bodyPr/>
                    <a:lstStyle/>
                    <a:p>
                      <a:r>
                        <a:rPr lang="en-US" sz="1800" dirty="0" smtClean="0">
                          <a:latin typeface="+mn-lt"/>
                          <a:cs typeface="Times New Roman" pitchFamily="18" charset="0"/>
                        </a:rPr>
                        <a:t> Stability of color is questionable</a:t>
                      </a:r>
                      <a:endParaRPr lang="en-IN" sz="1800" dirty="0">
                        <a:latin typeface="+mn-lt"/>
                        <a:cs typeface="Times New Roman" pitchFamily="18" charset="0"/>
                      </a:endParaRPr>
                    </a:p>
                  </a:txBody>
                  <a:tcPr/>
                </a:tc>
              </a:tr>
              <a:tr h="1143000">
                <a:tc>
                  <a:txBody>
                    <a:bodyPr/>
                    <a:lstStyle/>
                    <a:p>
                      <a:r>
                        <a:rPr lang="en-US" sz="1800" dirty="0" smtClean="0">
                          <a:latin typeface="+mn-lt"/>
                        </a:rPr>
                        <a:t> Non-volatile</a:t>
                      </a:r>
                      <a:endParaRPr lang="en-IN" sz="1800" dirty="0">
                        <a:latin typeface="+mn-lt"/>
                      </a:endParaRPr>
                    </a:p>
                  </a:txBody>
                  <a:tcPr/>
                </a:tc>
                <a:tc>
                  <a:txBody>
                    <a:bodyPr/>
                    <a:lstStyle/>
                    <a:p>
                      <a:endParaRPr lang="en-IN" sz="1800" dirty="0">
                        <a:latin typeface="+mn-lt"/>
                      </a:endParaRPr>
                    </a:p>
                  </a:txBody>
                  <a:tcPr/>
                </a:tc>
              </a:tr>
              <a:tr h="114300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mn-lt"/>
                          <a:cs typeface="Times New Roman" pitchFamily="18" charset="0"/>
                        </a:rPr>
                        <a:t>It produces less heat during polymerization</a:t>
                      </a:r>
                      <a:r>
                        <a:rPr lang="en-US" sz="1800" dirty="0" smtClean="0">
                          <a:latin typeface="+mn-lt"/>
                        </a:rPr>
                        <a:t>.</a:t>
                      </a:r>
                    </a:p>
                    <a:p>
                      <a:endParaRPr lang="en-IN" sz="1800" dirty="0">
                        <a:latin typeface="+mn-lt"/>
                      </a:endParaRPr>
                    </a:p>
                  </a:txBody>
                  <a:tcPr/>
                </a:tc>
                <a:tc>
                  <a:txBody>
                    <a:bodyPr/>
                    <a:lstStyle/>
                    <a:p>
                      <a:endParaRPr lang="en-IN" sz="1800" dirty="0">
                        <a:latin typeface="+mn-lt"/>
                      </a:endParaRPr>
                    </a:p>
                  </a:txBody>
                  <a:tcPr/>
                </a:tc>
              </a:tr>
            </a:tbl>
          </a:graphicData>
        </a:graphic>
      </p:graphicFrame>
    </p:spTree>
    <p:extLst>
      <p:ext uri="{BB962C8B-B14F-4D97-AF65-F5344CB8AC3E}">
        <p14:creationId xmlns:p14="http://schemas.microsoft.com/office/powerpoint/2010/main" xmlns="" val="33293939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1"/>
            <a:ext cx="9144000" cy="6857999"/>
          </a:xfrm>
        </p:spPr>
        <p:txBody>
          <a:bodyPr>
            <a:noAutofit/>
          </a:bodyPr>
          <a:lstStyle/>
          <a:p>
            <a:pPr>
              <a:buFont typeface="Wingdings" pitchFamily="2" charset="2"/>
              <a:buChar char="v"/>
            </a:pPr>
            <a:r>
              <a:rPr lang="en-US" sz="2400" dirty="0" smtClean="0">
                <a:latin typeface="Times New Roman" pitchFamily="18" charset="0"/>
                <a:cs typeface="Times New Roman" pitchFamily="18" charset="0"/>
              </a:rPr>
              <a:t>To overcome the viscosity of Bis-GMA; diluent was added </a:t>
            </a:r>
          </a:p>
          <a:p>
            <a:pPr>
              <a:buFont typeface="Wingdings" pitchFamily="2" charset="2"/>
              <a:buChar char="v"/>
            </a:pPr>
            <a:endParaRPr lang="en-US" sz="2400" dirty="0" smtClean="0">
              <a:latin typeface="Times New Roman" pitchFamily="18" charset="0"/>
              <a:cs typeface="Times New Roman" pitchFamily="18" charset="0"/>
            </a:endParaRPr>
          </a:p>
          <a:p>
            <a:pPr>
              <a:buFont typeface="Wingdings" pitchFamily="2" charset="2"/>
              <a:buChar char="v"/>
            </a:pPr>
            <a:r>
              <a:rPr lang="en-US" sz="2400" dirty="0" smtClean="0">
                <a:latin typeface="Times New Roman" pitchFamily="18" charset="0"/>
                <a:cs typeface="Times New Roman" pitchFamily="18" charset="0"/>
              </a:rPr>
              <a:t>Diluent is any fluid methacrylate – TEGDMA</a:t>
            </a:r>
          </a:p>
          <a:p>
            <a:pPr>
              <a:buFont typeface="Wingdings" pitchFamily="2" charset="2"/>
              <a:buChar char="v"/>
            </a:pPr>
            <a:endParaRPr lang="en-US" sz="2400" dirty="0" smtClean="0">
              <a:latin typeface="Times New Roman" pitchFamily="18" charset="0"/>
              <a:cs typeface="Times New Roman" pitchFamily="18" charset="0"/>
            </a:endParaRPr>
          </a:p>
          <a:p>
            <a:pPr>
              <a:buFont typeface="Wingdings" pitchFamily="2" charset="2"/>
              <a:buChar char="v"/>
            </a:pPr>
            <a:r>
              <a:rPr lang="en-US" sz="2400" dirty="0" smtClean="0">
                <a:latin typeface="Times New Roman" pitchFamily="18" charset="0"/>
                <a:cs typeface="Times New Roman" pitchFamily="18" charset="0"/>
              </a:rPr>
              <a:t>Ratio of Bis-GMA to TEGDMA – 3:1</a:t>
            </a:r>
          </a:p>
          <a:p>
            <a:pPr>
              <a:buFont typeface="Wingdings" pitchFamily="2" charset="2"/>
              <a:buChar char="v"/>
            </a:pPr>
            <a:endParaRPr lang="en-US" sz="2400" dirty="0" smtClean="0">
              <a:latin typeface="Times New Roman" pitchFamily="18" charset="0"/>
              <a:cs typeface="Times New Roman" pitchFamily="18" charset="0"/>
            </a:endParaRPr>
          </a:p>
          <a:p>
            <a:pPr>
              <a:buFont typeface="Wingdings" pitchFamily="2" charset="2"/>
              <a:buChar char="v"/>
            </a:pPr>
            <a:r>
              <a:rPr lang="en-US" sz="2400" dirty="0" smtClean="0">
                <a:latin typeface="Times New Roman" pitchFamily="18" charset="0"/>
                <a:cs typeface="Times New Roman" pitchFamily="18" charset="0"/>
              </a:rPr>
              <a:t>Functions of the diluent – </a:t>
            </a:r>
          </a:p>
          <a:p>
            <a:pPr lvl="1"/>
            <a:r>
              <a:rPr lang="en-US" sz="2400" dirty="0" smtClean="0">
                <a:latin typeface="Times New Roman" pitchFamily="18" charset="0"/>
                <a:cs typeface="Times New Roman" pitchFamily="18" charset="0"/>
              </a:rPr>
              <a:t>Reduce the viscosity</a:t>
            </a:r>
          </a:p>
          <a:p>
            <a:pPr lvl="1"/>
            <a:r>
              <a:rPr lang="en-US" sz="2400" dirty="0" smtClean="0">
                <a:latin typeface="Times New Roman" pitchFamily="18" charset="0"/>
                <a:cs typeface="Times New Roman" pitchFamily="18" charset="0"/>
              </a:rPr>
              <a:t>Results in higher filler loading.</a:t>
            </a:r>
          </a:p>
          <a:p>
            <a:pPr lvl="1"/>
            <a:r>
              <a:rPr lang="en-US" sz="2400" dirty="0" smtClean="0">
                <a:latin typeface="Times New Roman" pitchFamily="18" charset="0"/>
                <a:cs typeface="Times New Roman" pitchFamily="18" charset="0"/>
              </a:rPr>
              <a:t>Results in higher degree of conversion.</a:t>
            </a:r>
          </a:p>
          <a:p>
            <a:pPr lvl="1"/>
            <a:r>
              <a:rPr lang="en-US" sz="2400" dirty="0" smtClean="0">
                <a:latin typeface="Times New Roman" pitchFamily="18" charset="0"/>
                <a:cs typeface="Times New Roman" pitchFamily="18" charset="0"/>
              </a:rPr>
              <a:t>Increase the number of cross-linking reactions.</a:t>
            </a:r>
          </a:p>
          <a:p>
            <a:pPr lvl="1"/>
            <a:r>
              <a:rPr lang="en-US" sz="2400" dirty="0" smtClean="0">
                <a:latin typeface="Times New Roman" pitchFamily="18" charset="0"/>
                <a:cs typeface="Times New Roman" pitchFamily="18" charset="0"/>
              </a:rPr>
              <a:t>Increases the gelation time</a:t>
            </a:r>
          </a:p>
          <a:p>
            <a:pPr lvl="1">
              <a:buNone/>
            </a:pPr>
            <a:endParaRPr lang="en-US" sz="1800" dirty="0" smtClean="0">
              <a:latin typeface="Times New Roman" pitchFamily="18" charset="0"/>
              <a:cs typeface="Times New Roman" pitchFamily="18" charset="0"/>
            </a:endParaRPr>
          </a:p>
          <a:p>
            <a:pPr>
              <a:buNone/>
            </a:pPr>
            <a:endParaRPr lang="en-US" sz="1800" dirty="0" smtClean="0">
              <a:latin typeface="Times New Roman" pitchFamily="18" charset="0"/>
              <a:cs typeface="Times New Roman" pitchFamily="18" charset="0"/>
            </a:endParaRPr>
          </a:p>
          <a:p>
            <a:pPr>
              <a:buNone/>
            </a:pP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991082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914401"/>
            <a:ext cx="7772400" cy="4495799"/>
          </a:xfrm>
        </p:spPr>
        <p:txBody>
          <a:bodyPr/>
          <a:lstStyle/>
          <a:p>
            <a:pPr>
              <a:lnSpc>
                <a:spcPct val="150000"/>
              </a:lnSpc>
            </a:pPr>
            <a:r>
              <a:rPr lang="en-US" sz="2400" dirty="0" smtClean="0">
                <a:latin typeface="Times New Roman" pitchFamily="18" charset="0"/>
                <a:cs typeface="Times New Roman" pitchFamily="18" charset="0"/>
              </a:rPr>
              <a:t>Disadvantage of the </a:t>
            </a:r>
            <a:r>
              <a:rPr lang="en-US" sz="2400" dirty="0" err="1" smtClean="0">
                <a:latin typeface="Times New Roman" pitchFamily="18" charset="0"/>
                <a:cs typeface="Times New Roman" pitchFamily="18" charset="0"/>
              </a:rPr>
              <a:t>diluent</a:t>
            </a:r>
            <a:r>
              <a:rPr lang="en-US" sz="2400" dirty="0" smtClean="0">
                <a:latin typeface="Times New Roman" pitchFamily="18" charset="0"/>
                <a:cs typeface="Times New Roman" pitchFamily="18" charset="0"/>
              </a:rPr>
              <a:t> –</a:t>
            </a:r>
          </a:p>
          <a:p>
            <a:pPr lvl="1">
              <a:lnSpc>
                <a:spcPct val="150000"/>
              </a:lnSpc>
            </a:pPr>
            <a:r>
              <a:rPr lang="en-US" sz="2400" dirty="0" smtClean="0">
                <a:latin typeface="Times New Roman" pitchFamily="18" charset="0"/>
                <a:cs typeface="Times New Roman" pitchFamily="18" charset="0"/>
              </a:rPr>
              <a:t> Greater polymerization shrinkage.</a:t>
            </a:r>
          </a:p>
          <a:p>
            <a:pPr lvl="1">
              <a:lnSpc>
                <a:spcPct val="150000"/>
              </a:lnSpc>
            </a:pPr>
            <a:r>
              <a:rPr lang="en-US" sz="2400" dirty="0" smtClean="0">
                <a:latin typeface="Times New Roman" pitchFamily="18" charset="0"/>
                <a:cs typeface="Times New Roman" pitchFamily="18" charset="0"/>
              </a:rPr>
              <a:t>Increased flexibility.</a:t>
            </a:r>
          </a:p>
          <a:p>
            <a:pPr lvl="1">
              <a:lnSpc>
                <a:spcPct val="150000"/>
              </a:lnSpc>
            </a:pPr>
            <a:r>
              <a:rPr lang="en-US" sz="2400" dirty="0" smtClean="0">
                <a:latin typeface="Times New Roman" pitchFamily="18" charset="0"/>
                <a:cs typeface="Times New Roman" pitchFamily="18" charset="0"/>
              </a:rPr>
              <a:t>Decreased abrasion resistance.</a:t>
            </a:r>
          </a:p>
          <a:p>
            <a:pPr lvl="1">
              <a:lnSpc>
                <a:spcPct val="150000"/>
              </a:lnSpc>
            </a:pPr>
            <a:r>
              <a:rPr lang="en-US" sz="2400" dirty="0" smtClean="0">
                <a:latin typeface="Times New Roman" pitchFamily="18" charset="0"/>
                <a:cs typeface="Times New Roman" pitchFamily="18" charset="0"/>
              </a:rPr>
              <a:t>Tends to encourage microbial activity – potential for secondary caries</a:t>
            </a:r>
          </a:p>
          <a:p>
            <a:endParaRPr lang="en-US" dirty="0"/>
          </a:p>
        </p:txBody>
      </p:sp>
      <p:sp>
        <p:nvSpPr>
          <p:cNvPr id="3" name="Title 2"/>
          <p:cNvSpPr>
            <a:spLocks noGrp="1"/>
          </p:cNvSpPr>
          <p:nvPr>
            <p:ph type="title"/>
          </p:nvPr>
        </p:nvSpPr>
        <p:spPr>
          <a:xfrm>
            <a:off x="685800" y="0"/>
            <a:ext cx="7543800" cy="914400"/>
          </a:xfrm>
        </p:spPr>
        <p:txBody>
          <a:bodyPr/>
          <a:lstStyle/>
          <a:p>
            <a:r>
              <a:rPr lang="en-US" dirty="0" smtClean="0"/>
              <a:t>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20688"/>
            <a:ext cx="8568952" cy="5715000"/>
          </a:xfrm>
        </p:spPr>
        <p:txBody>
          <a:bodyPr>
            <a:normAutofit/>
          </a:bodyPr>
          <a:lstStyle/>
          <a:p>
            <a:pPr lvl="0">
              <a:buNone/>
            </a:pPr>
            <a:r>
              <a:rPr lang="en-US" sz="2800" dirty="0" smtClean="0">
                <a:solidFill>
                  <a:srgbClr val="FFFF00"/>
                </a:solidFill>
                <a:latin typeface="Times New Roman" pitchFamily="18" charset="0"/>
                <a:cs typeface="Times New Roman" pitchFamily="18" charset="0"/>
              </a:rPr>
              <a:t>Other base monomers used in present commercial composites include</a:t>
            </a:r>
          </a:p>
          <a:p>
            <a:pPr lvl="0"/>
            <a:endParaRPr lang="en-US" dirty="0" smtClean="0">
              <a:solidFill>
                <a:srgbClr val="FFFF00"/>
              </a:solidFill>
              <a:latin typeface="Times New Roman" pitchFamily="18" charset="0"/>
              <a:cs typeface="Times New Roman" pitchFamily="18" charset="0"/>
            </a:endParaRPr>
          </a:p>
          <a:p>
            <a:pPr lvl="0">
              <a:buBlip>
                <a:blip r:embed="rId3"/>
              </a:buBlip>
            </a:pPr>
            <a:r>
              <a:rPr lang="en-US" sz="2400" dirty="0" smtClean="0">
                <a:latin typeface="Times New Roman" pitchFamily="18" charset="0"/>
                <a:cs typeface="Times New Roman" pitchFamily="18" charset="0"/>
              </a:rPr>
              <a:t>Urethane dimethacrylates (UDMA), with or without Bis-GMA  </a:t>
            </a:r>
          </a:p>
          <a:p>
            <a:pPr lvl="0">
              <a:buBlip>
                <a:blip r:embed="rId3"/>
              </a:buBlip>
            </a:pPr>
            <a:r>
              <a:rPr lang="en-US" sz="2400" dirty="0" smtClean="0">
                <a:latin typeface="Times New Roman" pitchFamily="18" charset="0"/>
                <a:cs typeface="Times New Roman" pitchFamily="18" charset="0"/>
              </a:rPr>
              <a:t>Urethane tetramethacrylate (UTMA)  </a:t>
            </a:r>
          </a:p>
          <a:p>
            <a:pPr lvl="0">
              <a:buBlip>
                <a:blip r:embed="rId3"/>
              </a:buBlip>
            </a:pPr>
            <a:r>
              <a:rPr lang="en-US" sz="2400" dirty="0" smtClean="0">
                <a:latin typeface="Times New Roman" pitchFamily="18" charset="0"/>
                <a:cs typeface="Times New Roman" pitchFamily="18" charset="0"/>
              </a:rPr>
              <a:t>Bis(methacryloyloxymethyl) tricyclodecane  </a:t>
            </a:r>
          </a:p>
          <a:p>
            <a:pPr lvl="0">
              <a:buBlip>
                <a:blip r:embed="rId3"/>
              </a:buBlip>
            </a:pPr>
            <a:r>
              <a:rPr lang="en-US" sz="2400" dirty="0" smtClean="0">
                <a:latin typeface="Times New Roman" pitchFamily="18" charset="0"/>
                <a:cs typeface="Times New Roman" pitchFamily="18" charset="0"/>
              </a:rPr>
              <a:t>Ethoxylated bisphenol-A-dimethacrylate (BisEMA);   </a:t>
            </a:r>
          </a:p>
          <a:p>
            <a:pPr>
              <a:buBlip>
                <a:blip r:embed="rId3"/>
              </a:buBlip>
            </a:pPr>
            <a:r>
              <a:rPr lang="en-US" sz="2400" dirty="0" smtClean="0">
                <a:latin typeface="Times New Roman" pitchFamily="18" charset="0"/>
                <a:cs typeface="Times New Roman" pitchFamily="18" charset="0"/>
              </a:rPr>
              <a:t>Linear polyurethane made from Bis- GMA and hexamethylenediisocyanate</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020338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3" y="117764"/>
            <a:ext cx="8928993" cy="6629400"/>
          </a:xfrm>
        </p:spPr>
        <p:txBody>
          <a:bodyPr>
            <a:normAutofit lnSpcReduction="10000"/>
          </a:bodyPr>
          <a:lstStyle/>
          <a:p>
            <a:pPr>
              <a:buNone/>
            </a:pPr>
            <a:r>
              <a:rPr lang="en-US" sz="2400" dirty="0" smtClean="0">
                <a:solidFill>
                  <a:srgbClr val="FFFF00"/>
                </a:solidFill>
                <a:latin typeface="Times New Roman" pitchFamily="18" charset="0"/>
                <a:cs typeface="Times New Roman" pitchFamily="18" charset="0"/>
              </a:rPr>
              <a:t>Newer monomers – </a:t>
            </a:r>
          </a:p>
          <a:p>
            <a:pPr>
              <a:buNone/>
            </a:pPr>
            <a:endParaRPr lang="en-US" sz="2400" dirty="0" smtClean="0">
              <a:solidFill>
                <a:srgbClr val="FFFF00"/>
              </a:solidFill>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Peutzfeldt and </a:t>
            </a:r>
            <a:r>
              <a:rPr lang="en-US" sz="2400" dirty="0" err="1" smtClean="0">
                <a:latin typeface="Times New Roman" pitchFamily="18" charset="0"/>
                <a:cs typeface="Times New Roman" pitchFamily="18" charset="0"/>
              </a:rPr>
              <a:t>Asmussen</a:t>
            </a:r>
            <a:r>
              <a:rPr lang="en-US" sz="2400" dirty="0" smtClean="0">
                <a:latin typeface="Times New Roman" pitchFamily="18" charset="0"/>
                <a:cs typeface="Times New Roman" pitchFamily="18" charset="0"/>
              </a:rPr>
              <a:t> (1991, 1992) -  cyclic acid anhydrides  -  as cross-linking agents for Bis-GMA or UDMA composites </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Peutzfeldt and </a:t>
            </a:r>
            <a:r>
              <a:rPr lang="en-US" sz="2400" dirty="0" err="1" smtClean="0">
                <a:latin typeface="Times New Roman" pitchFamily="18" charset="0"/>
                <a:cs typeface="Times New Roman" pitchFamily="18" charset="0"/>
              </a:rPr>
              <a:t>Asmussen</a:t>
            </a:r>
            <a:r>
              <a:rPr lang="en-US" sz="2400" dirty="0" smtClean="0">
                <a:latin typeface="Times New Roman" pitchFamily="18" charset="0"/>
                <a:cs typeface="Times New Roman" pitchFamily="18" charset="0"/>
              </a:rPr>
              <a:t> (1992) - 20% of bisfunctional </a:t>
            </a:r>
            <a:r>
              <a:rPr lang="en-US" sz="2400" dirty="0" err="1" smtClean="0">
                <a:latin typeface="Times New Roman" pitchFamily="18" charset="0"/>
                <a:cs typeface="Times New Roman" pitchFamily="18" charset="0"/>
              </a:rPr>
              <a:t>ketones</a:t>
            </a:r>
            <a:r>
              <a:rPr lang="en-US" sz="2400" dirty="0" smtClean="0">
                <a:latin typeface="Times New Roman" pitchFamily="18" charset="0"/>
                <a:cs typeface="Times New Roman" pitchFamily="18" charset="0"/>
              </a:rPr>
              <a:t>, such as </a:t>
            </a:r>
            <a:r>
              <a:rPr lang="en-US" sz="2400" dirty="0" err="1" smtClean="0">
                <a:latin typeface="Times New Roman" pitchFamily="18" charset="0"/>
                <a:cs typeface="Times New Roman" pitchFamily="18" charset="0"/>
              </a:rPr>
              <a:t>diacetylacetone</a:t>
            </a:r>
            <a:r>
              <a:rPr lang="en-US" sz="2400" dirty="0" smtClean="0">
                <a:latin typeface="Times New Roman" pitchFamily="18" charset="0"/>
                <a:cs typeface="Times New Roman" pitchFamily="18" charset="0"/>
              </a:rPr>
              <a:t>, to UDMA and Bis-GMA composites </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err="1" smtClean="0">
                <a:latin typeface="Times New Roman" pitchFamily="18" charset="0"/>
                <a:cs typeface="Times New Roman" pitchFamily="18" charset="0"/>
              </a:rPr>
              <a:t>Stansbury</a:t>
            </a:r>
            <a:r>
              <a:rPr lang="en-US" sz="2400" dirty="0" smtClean="0">
                <a:latin typeface="Times New Roman" pitchFamily="18" charset="0"/>
                <a:cs typeface="Times New Roman" pitchFamily="18" charset="0"/>
              </a:rPr>
              <a:t> (1990) reported on the synthesis of a series of </a:t>
            </a:r>
            <a:r>
              <a:rPr lang="en-US" sz="2400" dirty="0" err="1" smtClean="0">
                <a:latin typeface="Times New Roman" pitchFamily="18" charset="0"/>
                <a:cs typeface="Times New Roman" pitchFamily="18" charset="0"/>
              </a:rPr>
              <a:t>cyclopolymerizable</a:t>
            </a:r>
            <a:r>
              <a:rPr lang="en-US" sz="2400" dirty="0" smtClean="0">
                <a:latin typeface="Times New Roman" pitchFamily="18" charset="0"/>
                <a:cs typeface="Times New Roman" pitchFamily="18" charset="0"/>
              </a:rPr>
              <a:t> monomers described as "oxy </a:t>
            </a:r>
            <a:r>
              <a:rPr lang="en-US" sz="2400" dirty="0" err="1" smtClean="0">
                <a:latin typeface="Times New Roman" pitchFamily="18" charset="0"/>
                <a:cs typeface="Times New Roman" pitchFamily="18" charset="0"/>
              </a:rPr>
              <a:t>bismethacrylate</a:t>
            </a:r>
            <a:endParaRPr lang="en-US" sz="2400" dirty="0" smtClean="0">
              <a:latin typeface="Times New Roman" pitchFamily="18" charset="0"/>
              <a:cs typeface="Times New Roman" pitchFamily="18" charset="0"/>
            </a:endParaRP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err="1" smtClean="0">
                <a:latin typeface="Times New Roman" pitchFamily="18" charset="0"/>
                <a:cs typeface="Times New Roman" pitchFamily="18" charset="0"/>
              </a:rPr>
              <a:t>Stansbury</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Antonucci</a:t>
            </a:r>
            <a:r>
              <a:rPr lang="en-US" sz="2400" dirty="0" smtClean="0">
                <a:latin typeface="Times New Roman" pitchFamily="18" charset="0"/>
                <a:cs typeface="Times New Roman" pitchFamily="18" charset="0"/>
              </a:rPr>
              <a:t> (1992)  - synthesized </a:t>
            </a:r>
            <a:r>
              <a:rPr lang="en-US" sz="2400" dirty="0" err="1" smtClean="0">
                <a:latin typeface="Times New Roman" pitchFamily="18" charset="0"/>
                <a:cs typeface="Times New Roman" pitchFamily="18" charset="0"/>
              </a:rPr>
              <a:t>methylene-butyrolactone</a:t>
            </a:r>
            <a:r>
              <a:rPr lang="en-US" sz="2400" dirty="0" smtClean="0">
                <a:latin typeface="Times New Roman" pitchFamily="18" charset="0"/>
                <a:cs typeface="Times New Roman" pitchFamily="18" charset="0"/>
              </a:rPr>
              <a:t> (MBL), the cyclic analog of methyl methacrylate </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Fluorinated monomers and </a:t>
            </a:r>
            <a:r>
              <a:rPr lang="en-US" sz="2400" dirty="0" err="1" smtClean="0">
                <a:latin typeface="Times New Roman" pitchFamily="18" charset="0"/>
                <a:cs typeface="Times New Roman" pitchFamily="18" charset="0"/>
              </a:rPr>
              <a:t>oligomers</a:t>
            </a:r>
            <a:r>
              <a:rPr lang="en-US" sz="2400" dirty="0" smtClean="0">
                <a:latin typeface="Times New Roman" pitchFamily="18" charset="0"/>
                <a:cs typeface="Times New Roman" pitchFamily="18" charset="0"/>
              </a:rPr>
              <a:t> which are more hydrophobic than existing base monomers have been synthesized (</a:t>
            </a:r>
            <a:r>
              <a:rPr lang="en-US" sz="2400" dirty="0" err="1" smtClean="0">
                <a:latin typeface="Times New Roman" pitchFamily="18" charset="0"/>
                <a:cs typeface="Times New Roman" pitchFamily="18" charset="0"/>
              </a:rPr>
              <a:t>Antonucci</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1993). </a:t>
            </a:r>
          </a:p>
        </p:txBody>
      </p:sp>
    </p:spTree>
    <p:extLst>
      <p:ext uri="{BB962C8B-B14F-4D97-AF65-F5344CB8AC3E}">
        <p14:creationId xmlns:p14="http://schemas.microsoft.com/office/powerpoint/2010/main" xmlns="" val="9251381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692696"/>
            <a:ext cx="8856984" cy="5867400"/>
          </a:xfrm>
        </p:spPr>
        <p:txBody>
          <a:bodyPr>
            <a:normAutofit/>
          </a:bodyPr>
          <a:lstStyle/>
          <a:p>
            <a:pPr>
              <a:buNone/>
            </a:pPr>
            <a:endParaRPr lang="en-US" dirty="0" smtClean="0">
              <a:latin typeface="Gill Sans MT Condensed" pitchFamily="34" charset="0"/>
            </a:endParaRPr>
          </a:p>
          <a:p>
            <a:pPr>
              <a:buBlip>
                <a:blip r:embed="rId3"/>
              </a:buBlip>
            </a:pPr>
            <a:r>
              <a:rPr lang="en-US" sz="2400" dirty="0" err="1" smtClean="0">
                <a:latin typeface="Times New Roman" pitchFamily="18" charset="0"/>
                <a:cs typeface="Times New Roman" pitchFamily="18" charset="0"/>
              </a:rPr>
              <a:t>Stansbury</a:t>
            </a:r>
            <a:r>
              <a:rPr lang="en-US" sz="2400" dirty="0" smtClean="0">
                <a:latin typeface="Times New Roman" pitchFamily="18" charset="0"/>
                <a:cs typeface="Times New Roman" pitchFamily="18" charset="0"/>
              </a:rPr>
              <a:t> (1992b)  synthesized </a:t>
            </a:r>
            <a:r>
              <a:rPr lang="en-US" sz="2400" dirty="0" err="1" smtClean="0">
                <a:latin typeface="Times New Roman" pitchFamily="18" charset="0"/>
                <a:cs typeface="Times New Roman" pitchFamily="18" charset="0"/>
              </a:rPr>
              <a:t>spiro-orthocarbonate</a:t>
            </a:r>
            <a:r>
              <a:rPr lang="en-US" sz="2400" dirty="0" smtClean="0">
                <a:latin typeface="Times New Roman" pitchFamily="18" charset="0"/>
                <a:cs typeface="Times New Roman" pitchFamily="18" charset="0"/>
              </a:rPr>
              <a:t> monomers (SOCs) which expand during polymerization through a double-ring-opening process.</a:t>
            </a:r>
          </a:p>
          <a:p>
            <a:pPr>
              <a:buNone/>
            </a:pPr>
            <a:endParaRPr lang="en-US" sz="2400" dirty="0" smtClean="0">
              <a:latin typeface="Times New Roman" pitchFamily="18" charset="0"/>
              <a:cs typeface="Times New Roman" pitchFamily="18" charset="0"/>
            </a:endParaRPr>
          </a:p>
          <a:p>
            <a:pPr>
              <a:buBlip>
                <a:blip r:embed="rId3"/>
              </a:buBlip>
            </a:pPr>
            <a:r>
              <a:rPr lang="en-US" sz="2400" dirty="0" smtClean="0">
                <a:latin typeface="Times New Roman" pitchFamily="18" charset="0"/>
                <a:cs typeface="Times New Roman" pitchFamily="18" charset="0"/>
              </a:rPr>
              <a:t>Miyazaki </a:t>
            </a:r>
            <a:r>
              <a:rPr lang="en-US" sz="2400" i="1" dirty="0" smtClean="0">
                <a:latin typeface="Times New Roman" pitchFamily="18" charset="0"/>
                <a:cs typeface="Times New Roman" pitchFamily="18" charset="0"/>
              </a:rPr>
              <a:t>et al </a:t>
            </a:r>
            <a:r>
              <a:rPr lang="en-US" sz="2400" dirty="0" smtClean="0">
                <a:latin typeface="Times New Roman" pitchFamily="18" charset="0"/>
                <a:cs typeface="Times New Roman" pitchFamily="18" charset="0"/>
              </a:rPr>
              <a:t>(1994) reported on the synthesis of </a:t>
            </a:r>
            <a:r>
              <a:rPr lang="en-US" sz="2400" dirty="0" err="1" smtClean="0">
                <a:latin typeface="Times New Roman" pitchFamily="18" charset="0"/>
                <a:cs typeface="Times New Roman" pitchFamily="18" charset="0"/>
              </a:rPr>
              <a:t>acrylates</a:t>
            </a:r>
            <a:r>
              <a:rPr lang="en-US" sz="2400" dirty="0" smtClean="0">
                <a:latin typeface="Times New Roman" pitchFamily="18" charset="0"/>
                <a:cs typeface="Times New Roman" pitchFamily="18" charset="0"/>
              </a:rPr>
              <a:t> and methacrylates containing </a:t>
            </a:r>
            <a:r>
              <a:rPr lang="en-US" sz="2400" dirty="0" err="1" smtClean="0">
                <a:latin typeface="Times New Roman" pitchFamily="18" charset="0"/>
                <a:cs typeface="Times New Roman" pitchFamily="18" charset="0"/>
              </a:rPr>
              <a:t>spiro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ortho</a:t>
            </a:r>
            <a:r>
              <a:rPr lang="en-US" sz="2400" dirty="0" smtClean="0">
                <a:latin typeface="Times New Roman" pitchFamily="18" charset="0"/>
                <a:cs typeface="Times New Roman" pitchFamily="18" charset="0"/>
              </a:rPr>
              <a:t> esters that were capable of being polymerized by heat, ionic and free radical initiators</a:t>
            </a:r>
          </a:p>
          <a:p>
            <a:pPr>
              <a:buNone/>
            </a:pPr>
            <a:endParaRPr lang="en-US" sz="2400" dirty="0" smtClean="0">
              <a:latin typeface="Times New Roman" pitchFamily="18" charset="0"/>
              <a:cs typeface="Times New Roman" pitchFamily="18" charset="0"/>
            </a:endParaRPr>
          </a:p>
          <a:p>
            <a:pPr>
              <a:buBlip>
                <a:blip r:embed="rId3"/>
              </a:buBlip>
            </a:pPr>
            <a:r>
              <a:rPr lang="en-US" sz="2400" dirty="0" err="1" smtClean="0">
                <a:latin typeface="Times New Roman" pitchFamily="18" charset="0"/>
                <a:cs typeface="Times New Roman" pitchFamily="18" charset="0"/>
              </a:rPr>
              <a:t>Byerley</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 </a:t>
            </a:r>
            <a:r>
              <a:rPr lang="en-US" sz="2400" dirty="0" smtClean="0">
                <a:latin typeface="Times New Roman" pitchFamily="18" charset="0"/>
                <a:cs typeface="Times New Roman" pitchFamily="18" charset="0"/>
              </a:rPr>
              <a:t>(1992) and </a:t>
            </a:r>
            <a:r>
              <a:rPr lang="en-US" sz="2400" dirty="0" err="1" smtClean="0">
                <a:latin typeface="Times New Roman" pitchFamily="18" charset="0"/>
                <a:cs typeface="Times New Roman" pitchFamily="18" charset="0"/>
              </a:rPr>
              <a:t>Eick</a:t>
            </a:r>
            <a:r>
              <a:rPr lang="en-US" sz="2400" dirty="0" smtClean="0">
                <a:latin typeface="Times New Roman" pitchFamily="18" charset="0"/>
                <a:cs typeface="Times New Roman" pitchFamily="18" charset="0"/>
              </a:rPr>
              <a:t> et al</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(1992) recently reported on the synthesis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of new SOCs polymerized with epoxy resins </a:t>
            </a:r>
            <a:r>
              <a:rPr lang="en-US" sz="2400" i="1" dirty="0" smtClean="0">
                <a:latin typeface="Times New Roman" pitchFamily="18" charset="0"/>
                <a:cs typeface="Times New Roman" pitchFamily="18" charset="0"/>
              </a:rPr>
              <a:t>via </a:t>
            </a:r>
            <a:r>
              <a:rPr lang="en-US" sz="2400" dirty="0" smtClean="0">
                <a:latin typeface="Times New Roman" pitchFamily="18" charset="0"/>
                <a:cs typeface="Times New Roman" pitchFamily="18" charset="0"/>
              </a:rPr>
              <a:t>cationic UV photo-initiation. </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41096296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312" y="116632"/>
            <a:ext cx="8754176" cy="6553200"/>
          </a:xfrm>
        </p:spPr>
        <p:txBody>
          <a:bodyPr>
            <a:normAutofit/>
          </a:bodyPr>
          <a:lstStyle/>
          <a:p>
            <a:pPr>
              <a:buNone/>
            </a:pPr>
            <a:r>
              <a:rPr lang="en-US" sz="2800" b="1" dirty="0" smtClean="0">
                <a:solidFill>
                  <a:srgbClr val="FFFF00"/>
                </a:solidFill>
                <a:latin typeface="Times New Roman" pitchFamily="18" charset="0"/>
                <a:cs typeface="Times New Roman" pitchFamily="18" charset="0"/>
              </a:rPr>
              <a:t>Materials used for fillers:-</a:t>
            </a:r>
          </a:p>
          <a:p>
            <a:pPr>
              <a:buNone/>
            </a:pPr>
            <a:r>
              <a:rPr lang="en-US" sz="28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Pure silica</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p>
          <a:p>
            <a:pPr>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Crystalline                                   Non-crystalline Glass</a:t>
            </a:r>
          </a:p>
          <a:p>
            <a:pPr>
              <a:buNone/>
            </a:pPr>
            <a:r>
              <a:rPr lang="en-US" sz="28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sz="2000" dirty="0" smtClean="0"/>
          </a:p>
          <a:p>
            <a:pPr>
              <a:buNone/>
            </a:pPr>
            <a:r>
              <a:rPr lang="en-US" dirty="0" smtClean="0"/>
              <a:t>                                       </a:t>
            </a:r>
            <a:endParaRPr lang="en-US" dirty="0"/>
          </a:p>
        </p:txBody>
      </p:sp>
      <p:cxnSp>
        <p:nvCxnSpPr>
          <p:cNvPr id="8" name="Straight Connector 7"/>
          <p:cNvCxnSpPr/>
          <p:nvPr/>
        </p:nvCxnSpPr>
        <p:spPr>
          <a:xfrm>
            <a:off x="2514600" y="2057400"/>
            <a:ext cx="457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2514600" y="2057401"/>
            <a:ext cx="796" cy="6857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086600" y="2058194"/>
            <a:ext cx="0" cy="685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 Box 11"/>
          <p:cNvSpPr txBox="1">
            <a:spLocks noChangeArrowheads="1"/>
          </p:cNvSpPr>
          <p:nvPr/>
        </p:nvSpPr>
        <p:spPr bwMode="auto">
          <a:xfrm>
            <a:off x="1752600" y="3200400"/>
            <a:ext cx="1829347" cy="1384995"/>
          </a:xfrm>
          <a:prstGeom prst="rect">
            <a:avLst/>
          </a:prstGeom>
          <a:noFill/>
          <a:ln w="9525">
            <a:noFill/>
            <a:miter lim="800000"/>
            <a:headEnd/>
            <a:tailEnd/>
          </a:ln>
          <a:effectLst/>
        </p:spPr>
        <p:txBody>
          <a:bodyPr wrap="none">
            <a:spAutoFit/>
          </a:bodyPr>
          <a:lstStyle/>
          <a:p>
            <a:pPr>
              <a:lnSpc>
                <a:spcPct val="140000"/>
              </a:lnSpc>
              <a:buFont typeface="Arial" pitchFamily="34" charset="0"/>
              <a:buChar char="•"/>
            </a:pPr>
            <a:r>
              <a:rPr lang="en-US" sz="2000" dirty="0" smtClean="0">
                <a:solidFill>
                  <a:schemeClr val="tx1">
                    <a:lumMod val="65000"/>
                    <a:lumOff val="35000"/>
                  </a:schemeClr>
                </a:solidFill>
                <a:latin typeface="Comic Sans MS" pitchFamily="66" charset="0"/>
              </a:rPr>
              <a:t> </a:t>
            </a:r>
            <a:r>
              <a:rPr lang="en-US" sz="2000" dirty="0" err="1" smtClean="0">
                <a:solidFill>
                  <a:schemeClr val="tx1">
                    <a:lumMod val="65000"/>
                    <a:lumOff val="35000"/>
                  </a:schemeClr>
                </a:solidFill>
                <a:latin typeface="Comic Sans MS" pitchFamily="66" charset="0"/>
              </a:rPr>
              <a:t>Crystobalite</a:t>
            </a:r>
            <a:endParaRPr lang="en-US" sz="2000" dirty="0">
              <a:solidFill>
                <a:schemeClr val="tx1">
                  <a:lumMod val="65000"/>
                  <a:lumOff val="35000"/>
                </a:schemeClr>
              </a:solidFill>
              <a:latin typeface="Comic Sans MS" pitchFamily="66" charset="0"/>
            </a:endParaRPr>
          </a:p>
          <a:p>
            <a:pPr>
              <a:lnSpc>
                <a:spcPct val="140000"/>
              </a:lnSpc>
              <a:buFont typeface="Arial" pitchFamily="34" charset="0"/>
              <a:buChar char="•"/>
            </a:pPr>
            <a:r>
              <a:rPr lang="en-US" sz="2000" dirty="0" smtClean="0">
                <a:solidFill>
                  <a:schemeClr val="tx1">
                    <a:lumMod val="65000"/>
                    <a:lumOff val="35000"/>
                  </a:schemeClr>
                </a:solidFill>
                <a:latin typeface="Comic Sans MS" pitchFamily="66" charset="0"/>
              </a:rPr>
              <a:t> </a:t>
            </a:r>
            <a:r>
              <a:rPr lang="en-US" sz="2000" dirty="0" err="1" smtClean="0">
                <a:solidFill>
                  <a:schemeClr val="tx1">
                    <a:lumMod val="65000"/>
                    <a:lumOff val="35000"/>
                  </a:schemeClr>
                </a:solidFill>
                <a:latin typeface="Comic Sans MS" pitchFamily="66" charset="0"/>
              </a:rPr>
              <a:t>Tridymite</a:t>
            </a:r>
            <a:endParaRPr lang="en-US" sz="2000" dirty="0">
              <a:solidFill>
                <a:schemeClr val="tx1">
                  <a:lumMod val="65000"/>
                  <a:lumOff val="35000"/>
                </a:schemeClr>
              </a:solidFill>
              <a:latin typeface="Comic Sans MS" pitchFamily="66" charset="0"/>
            </a:endParaRPr>
          </a:p>
          <a:p>
            <a:pPr>
              <a:lnSpc>
                <a:spcPct val="140000"/>
              </a:lnSpc>
              <a:buFont typeface="Arial" pitchFamily="34" charset="0"/>
              <a:buChar char="•"/>
            </a:pPr>
            <a:r>
              <a:rPr lang="en-US" sz="2000" dirty="0" smtClean="0">
                <a:solidFill>
                  <a:schemeClr val="tx1">
                    <a:lumMod val="65000"/>
                    <a:lumOff val="35000"/>
                  </a:schemeClr>
                </a:solidFill>
                <a:latin typeface="Comic Sans MS" pitchFamily="66" charset="0"/>
              </a:rPr>
              <a:t> Quartz</a:t>
            </a:r>
            <a:endParaRPr lang="en-US" sz="2000" dirty="0">
              <a:solidFill>
                <a:schemeClr val="tx1">
                  <a:lumMod val="65000"/>
                  <a:lumOff val="35000"/>
                </a:schemeClr>
              </a:solidFill>
              <a:latin typeface="Comic Sans MS" pitchFamily="66" charset="0"/>
            </a:endParaRPr>
          </a:p>
        </p:txBody>
      </p:sp>
      <p:sp>
        <p:nvSpPr>
          <p:cNvPr id="14" name="Text Box 14"/>
          <p:cNvSpPr txBox="1">
            <a:spLocks noChangeArrowheads="1"/>
          </p:cNvSpPr>
          <p:nvPr/>
        </p:nvSpPr>
        <p:spPr bwMode="auto">
          <a:xfrm>
            <a:off x="5867400" y="3200400"/>
            <a:ext cx="3200400" cy="1932837"/>
          </a:xfrm>
          <a:prstGeom prst="rect">
            <a:avLst/>
          </a:prstGeom>
          <a:noFill/>
          <a:ln w="9525">
            <a:noFill/>
            <a:miter lim="800000"/>
            <a:headEnd/>
            <a:tailEnd/>
          </a:ln>
          <a:effectLst/>
        </p:spPr>
        <p:txBody>
          <a:bodyPr wrap="square">
            <a:spAutoFit/>
          </a:bodyPr>
          <a:lstStyle/>
          <a:p>
            <a:pPr>
              <a:lnSpc>
                <a:spcPct val="130000"/>
              </a:lnSpc>
            </a:pPr>
            <a:r>
              <a:rPr lang="en-US" sz="2000" dirty="0">
                <a:solidFill>
                  <a:schemeClr val="tx1">
                    <a:lumMod val="65000"/>
                    <a:lumOff val="35000"/>
                  </a:schemeClr>
                </a:solidFill>
                <a:latin typeface="Comic Sans MS" pitchFamily="66" charset="0"/>
              </a:rPr>
              <a:t>Modifications by </a:t>
            </a:r>
            <a:r>
              <a:rPr lang="en-US" sz="2000" dirty="0" smtClean="0">
                <a:solidFill>
                  <a:schemeClr val="tx1">
                    <a:lumMod val="65000"/>
                    <a:lumOff val="35000"/>
                  </a:schemeClr>
                </a:solidFill>
                <a:latin typeface="Comic Sans MS" pitchFamily="66" charset="0"/>
              </a:rPr>
              <a:t>ions :</a:t>
            </a:r>
            <a:endParaRPr lang="en-US" sz="2000" dirty="0">
              <a:solidFill>
                <a:schemeClr val="tx1">
                  <a:lumMod val="65000"/>
                  <a:lumOff val="35000"/>
                </a:schemeClr>
              </a:solidFill>
              <a:latin typeface="Comic Sans MS" pitchFamily="66" charset="0"/>
            </a:endParaRPr>
          </a:p>
          <a:p>
            <a:pPr>
              <a:lnSpc>
                <a:spcPct val="130000"/>
              </a:lnSpc>
              <a:buFont typeface="Arial" pitchFamily="34" charset="0"/>
              <a:buChar char="•"/>
            </a:pPr>
            <a:r>
              <a:rPr lang="en-US" sz="2000" dirty="0" smtClean="0">
                <a:solidFill>
                  <a:schemeClr val="tx1">
                    <a:lumMod val="65000"/>
                    <a:lumOff val="35000"/>
                  </a:schemeClr>
                </a:solidFill>
                <a:latin typeface="Comic Sans MS" pitchFamily="66" charset="0"/>
              </a:rPr>
              <a:t> Li</a:t>
            </a:r>
            <a:r>
              <a:rPr lang="en-US" sz="2000" dirty="0">
                <a:solidFill>
                  <a:schemeClr val="tx1">
                    <a:lumMod val="65000"/>
                    <a:lumOff val="35000"/>
                  </a:schemeClr>
                </a:solidFill>
                <a:latin typeface="Comic Sans MS" pitchFamily="66" charset="0"/>
              </a:rPr>
              <a:t>, Al</a:t>
            </a:r>
          </a:p>
          <a:p>
            <a:pPr>
              <a:lnSpc>
                <a:spcPct val="130000"/>
              </a:lnSpc>
              <a:buFont typeface="Arial" pitchFamily="34" charset="0"/>
              <a:buChar char="•"/>
            </a:pPr>
            <a:r>
              <a:rPr lang="en-US" sz="2000" dirty="0" smtClean="0">
                <a:solidFill>
                  <a:schemeClr val="tx1">
                    <a:lumMod val="65000"/>
                    <a:lumOff val="35000"/>
                  </a:schemeClr>
                </a:solidFill>
                <a:latin typeface="Comic Sans MS" pitchFamily="66" charset="0"/>
              </a:rPr>
              <a:t> </a:t>
            </a:r>
            <a:r>
              <a:rPr lang="en-US" sz="2000" dirty="0" err="1" smtClean="0">
                <a:solidFill>
                  <a:schemeClr val="tx1">
                    <a:lumMod val="65000"/>
                    <a:lumOff val="35000"/>
                  </a:schemeClr>
                </a:solidFill>
                <a:latin typeface="Comic Sans MS" pitchFamily="66" charset="0"/>
              </a:rPr>
              <a:t>Ba</a:t>
            </a:r>
            <a:r>
              <a:rPr lang="en-US" sz="2000" dirty="0">
                <a:solidFill>
                  <a:schemeClr val="tx1">
                    <a:lumMod val="65000"/>
                    <a:lumOff val="35000"/>
                  </a:schemeClr>
                </a:solidFill>
                <a:latin typeface="Comic Sans MS" pitchFamily="66" charset="0"/>
              </a:rPr>
              <a:t>, </a:t>
            </a:r>
            <a:r>
              <a:rPr lang="en-US" sz="2000" dirty="0" smtClean="0">
                <a:solidFill>
                  <a:schemeClr val="tx1">
                    <a:lumMod val="65000"/>
                    <a:lumOff val="35000"/>
                  </a:schemeClr>
                </a:solidFill>
                <a:latin typeface="Comic Sans MS" pitchFamily="66" charset="0"/>
              </a:rPr>
              <a:t>Zn, </a:t>
            </a:r>
            <a:r>
              <a:rPr lang="en-US" sz="2000" dirty="0" err="1" smtClean="0">
                <a:solidFill>
                  <a:schemeClr val="tx1">
                    <a:lumMod val="65000"/>
                    <a:lumOff val="35000"/>
                  </a:schemeClr>
                </a:solidFill>
                <a:latin typeface="Comic Sans MS" pitchFamily="66" charset="0"/>
              </a:rPr>
              <a:t>Sr</a:t>
            </a:r>
            <a:r>
              <a:rPr lang="en-US" sz="2000" dirty="0" smtClean="0">
                <a:solidFill>
                  <a:schemeClr val="tx1">
                    <a:lumMod val="65000"/>
                    <a:lumOff val="35000"/>
                  </a:schemeClr>
                </a:solidFill>
                <a:latin typeface="Comic Sans MS" pitchFamily="66" charset="0"/>
              </a:rPr>
              <a:t>, </a:t>
            </a:r>
            <a:r>
              <a:rPr lang="en-US" sz="2000" dirty="0" err="1">
                <a:solidFill>
                  <a:schemeClr val="tx1">
                    <a:lumMod val="65000"/>
                    <a:lumOff val="35000"/>
                  </a:schemeClr>
                </a:solidFill>
                <a:latin typeface="Comic Sans MS" pitchFamily="66" charset="0"/>
              </a:rPr>
              <a:t>Zr</a:t>
            </a:r>
            <a:r>
              <a:rPr lang="en-US" sz="2000" dirty="0">
                <a:solidFill>
                  <a:schemeClr val="tx1">
                    <a:lumMod val="65000"/>
                    <a:lumOff val="35000"/>
                  </a:schemeClr>
                </a:solidFill>
                <a:latin typeface="Comic Sans MS" pitchFamily="66" charset="0"/>
              </a:rPr>
              <a:t>, B</a:t>
            </a:r>
          </a:p>
          <a:p>
            <a:pPr>
              <a:lnSpc>
                <a:spcPct val="130000"/>
              </a:lnSpc>
            </a:pPr>
            <a:endParaRPr lang="en-US" sz="3200" dirty="0">
              <a:solidFill>
                <a:schemeClr val="tx1">
                  <a:lumMod val="65000"/>
                  <a:lumOff val="35000"/>
                </a:schemeClr>
              </a:solidFill>
              <a:latin typeface="Comic Sans MS" pitchFamily="66" charset="0"/>
            </a:endParaRPr>
          </a:p>
        </p:txBody>
      </p:sp>
      <p:cxnSp>
        <p:nvCxnSpPr>
          <p:cNvPr id="16" name="Straight Arrow Connector 15"/>
          <p:cNvCxnSpPr/>
          <p:nvPr/>
        </p:nvCxnSpPr>
        <p:spPr>
          <a:xfrm>
            <a:off x="4648200" y="18288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613127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85800"/>
            <a:ext cx="8610160" cy="6400800"/>
          </a:xfrm>
        </p:spPr>
        <p:txBody>
          <a:bodyPr>
            <a:normAutofit/>
          </a:bodyPr>
          <a:lstStyle/>
          <a:p>
            <a:pPr>
              <a:buFont typeface="Wingdings" pitchFamily="2" charset="2"/>
              <a:buChar char="v"/>
            </a:pPr>
            <a:r>
              <a:rPr lang="en-US" sz="2400" dirty="0" smtClean="0">
                <a:latin typeface="Times New Roman" pitchFamily="18" charset="0"/>
                <a:cs typeface="Times New Roman" pitchFamily="18" charset="0"/>
              </a:rPr>
              <a:t>Other fillers used are – </a:t>
            </a:r>
          </a:p>
          <a:p>
            <a:pPr lvl="1"/>
            <a:r>
              <a:rPr lang="en-US" sz="2400" dirty="0" smtClean="0">
                <a:latin typeface="Times New Roman" pitchFamily="18" charset="0"/>
                <a:cs typeface="Times New Roman" pitchFamily="18" charset="0"/>
              </a:rPr>
              <a:t>Amorphous silica</a:t>
            </a:r>
          </a:p>
          <a:p>
            <a:pPr lvl="1"/>
            <a:r>
              <a:rPr lang="en-US" sz="2400" dirty="0" smtClean="0">
                <a:latin typeface="Times New Roman" pitchFamily="18" charset="0"/>
                <a:cs typeface="Times New Roman" pitchFamily="18" charset="0"/>
              </a:rPr>
              <a:t>Organic filler</a:t>
            </a:r>
          </a:p>
          <a:p>
            <a:pPr lvl="1"/>
            <a:r>
              <a:rPr lang="en-US" sz="2400" dirty="0" smtClean="0">
                <a:latin typeface="Times New Roman" pitchFamily="18" charset="0"/>
                <a:cs typeface="Times New Roman" pitchFamily="18" charset="0"/>
              </a:rPr>
              <a:t>Fiber filler</a:t>
            </a:r>
          </a:p>
          <a:p>
            <a:pPr lvl="1"/>
            <a:r>
              <a:rPr lang="en-US" sz="2400" dirty="0" smtClean="0">
                <a:latin typeface="Times New Roman" pitchFamily="18" charset="0"/>
                <a:cs typeface="Times New Roman" pitchFamily="18" charset="0"/>
              </a:rPr>
              <a:t>Single crystal</a:t>
            </a:r>
          </a:p>
          <a:p>
            <a:pPr lvl="1"/>
            <a:r>
              <a:rPr lang="en-US" sz="2400" dirty="0" smtClean="0">
                <a:latin typeface="Times New Roman" pitchFamily="18" charset="0"/>
                <a:cs typeface="Times New Roman" pitchFamily="18" charset="0"/>
              </a:rPr>
              <a:t>Crystalline polymers</a:t>
            </a:r>
          </a:p>
          <a:p>
            <a:pPr lvl="1"/>
            <a:r>
              <a:rPr lang="en-US" sz="2400" dirty="0" smtClean="0">
                <a:latin typeface="Times New Roman" pitchFamily="18" charset="0"/>
                <a:cs typeface="Times New Roman" pitchFamily="18" charset="0"/>
              </a:rPr>
              <a:t>Fluoride containing fillers</a:t>
            </a:r>
          </a:p>
          <a:p>
            <a:endParaRPr lang="en-US" sz="2400" dirty="0" smtClean="0">
              <a:solidFill>
                <a:srgbClr val="FFFF00"/>
              </a:solidFill>
              <a:latin typeface="Times New Roman" pitchFamily="18" charset="0"/>
              <a:cs typeface="Times New Roman" pitchFamily="18" charset="0"/>
            </a:endParaRPr>
          </a:p>
          <a:p>
            <a:pPr>
              <a:buFont typeface="Wingdings" pitchFamily="2" charset="2"/>
              <a:buChar char="v"/>
            </a:pPr>
            <a:r>
              <a:rPr lang="en-US" sz="2400" dirty="0" smtClean="0">
                <a:latin typeface="Times New Roman" pitchFamily="18" charset="0"/>
                <a:cs typeface="Times New Roman" pitchFamily="18" charset="0"/>
              </a:rPr>
              <a:t>Filler loading </a:t>
            </a:r>
          </a:p>
          <a:p>
            <a:pPr lvl="1"/>
            <a:r>
              <a:rPr lang="en-US" sz="2400" dirty="0" smtClean="0">
                <a:latin typeface="Times New Roman" pitchFamily="18" charset="0"/>
                <a:cs typeface="Times New Roman" pitchFamily="18" charset="0"/>
              </a:rPr>
              <a:t>Between 30 and 70 volume% or 50 to 85 wt% of a composite.</a:t>
            </a:r>
          </a:p>
          <a:p>
            <a:pPr lvl="1"/>
            <a:r>
              <a:rPr lang="en-US" sz="2400" dirty="0" smtClean="0">
                <a:latin typeface="Times New Roman" pitchFamily="18" charset="0"/>
                <a:cs typeface="Times New Roman" pitchFamily="18" charset="0"/>
              </a:rPr>
              <a:t> The maximum theoretical packing fraction for closed-packed structure is 74 </a:t>
            </a:r>
            <a:r>
              <a:rPr lang="en-US" sz="2400" dirty="0" err="1" smtClean="0">
                <a:latin typeface="Times New Roman" pitchFamily="18" charset="0"/>
                <a:cs typeface="Times New Roman" pitchFamily="18" charset="0"/>
              </a:rPr>
              <a:t>vol</a:t>
            </a:r>
            <a:r>
              <a:rPr lang="en-US" sz="2400" dirty="0" smtClean="0">
                <a:latin typeface="Times New Roman" pitchFamily="18" charset="0"/>
                <a:cs typeface="Times New Roman" pitchFamily="18" charset="0"/>
              </a:rPr>
              <a:t>%. </a:t>
            </a:r>
          </a:p>
          <a:p>
            <a:pPr>
              <a:buNone/>
            </a:pPr>
            <a:endParaRPr lang="en-US" dirty="0" smtClean="0"/>
          </a:p>
        </p:txBody>
      </p:sp>
    </p:spTree>
    <p:extLst>
      <p:ext uri="{BB962C8B-B14F-4D97-AF65-F5344CB8AC3E}">
        <p14:creationId xmlns:p14="http://schemas.microsoft.com/office/powerpoint/2010/main" xmlns="" val="16634882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61737"/>
            <a:ext cx="9347876" cy="6524863"/>
          </a:xfrm>
          <a:prstGeom prst="rect">
            <a:avLst/>
          </a:prstGeom>
        </p:spPr>
        <p:txBody>
          <a:bodyPr wrap="square">
            <a:spAutoFit/>
          </a:bodyPr>
          <a:lstStyle/>
          <a:p>
            <a:r>
              <a:rPr lang="en-US" sz="2400" b="1" dirty="0">
                <a:solidFill>
                  <a:srgbClr val="FFFF00"/>
                </a:solidFill>
                <a:latin typeface="Times New Roman" pitchFamily="18" charset="0"/>
                <a:cs typeface="Times New Roman" pitchFamily="18" charset="0"/>
              </a:rPr>
              <a:t>			</a:t>
            </a:r>
            <a:endParaRPr lang="en-US" sz="2400" dirty="0">
              <a:solidFill>
                <a:srgbClr val="FFFF00"/>
              </a:solidFill>
              <a:latin typeface="Times New Roman" pitchFamily="18" charset="0"/>
              <a:cs typeface="Times New Roman" pitchFamily="18" charset="0"/>
            </a:endParaRPr>
          </a:p>
          <a:p>
            <a:pPr lvl="2">
              <a:buFont typeface="Wingdings" pitchFamily="2" charset="2"/>
              <a:buChar char="Ø"/>
            </a:pPr>
            <a:endParaRPr lang="en-US" dirty="0">
              <a:latin typeface="Poor Richard" pitchFamily="18" charset="0"/>
            </a:endParaRPr>
          </a:p>
          <a:p>
            <a:pPr lvl="2">
              <a:buFont typeface="Wingdings" pitchFamily="2" charset="2"/>
              <a:buChar char="Ø"/>
            </a:pPr>
            <a:r>
              <a:rPr lang="en-US" sz="2400" dirty="0" smtClean="0">
                <a:latin typeface="Times New Roman" pitchFamily="18" charset="0"/>
                <a:cs typeface="Times New Roman" pitchFamily="18" charset="0"/>
              </a:rPr>
              <a:t> Reinforcement </a:t>
            </a:r>
            <a:r>
              <a:rPr lang="en-US" sz="2400" dirty="0">
                <a:latin typeface="Times New Roman" pitchFamily="18" charset="0"/>
                <a:cs typeface="Times New Roman" pitchFamily="18" charset="0"/>
              </a:rPr>
              <a:t>of matrix resin resulting in increased </a:t>
            </a:r>
            <a:r>
              <a:rPr lang="en-US" sz="2400" dirty="0" smtClean="0">
                <a:latin typeface="Times New Roman" pitchFamily="18" charset="0"/>
                <a:cs typeface="Times New Roman" pitchFamily="18" charset="0"/>
              </a:rPr>
              <a:t>  </a:t>
            </a:r>
          </a:p>
          <a:p>
            <a:pPr lvl="2"/>
            <a:r>
              <a:rPr lang="en-US" sz="2400" dirty="0" smtClean="0">
                <a:latin typeface="Times New Roman" pitchFamily="18" charset="0"/>
                <a:cs typeface="Times New Roman" pitchFamily="18" charset="0"/>
              </a:rPr>
              <a:t>    hardness</a:t>
            </a:r>
            <a:r>
              <a:rPr lang="en-US" sz="2400" dirty="0">
                <a:latin typeface="Times New Roman" pitchFamily="18" charset="0"/>
                <a:cs typeface="Times New Roman" pitchFamily="18" charset="0"/>
              </a:rPr>
              <a:t>, strength and decreased wear.</a:t>
            </a:r>
          </a:p>
          <a:p>
            <a:pPr lvl="2">
              <a:buFont typeface="Wingdings" pitchFamily="2" charset="2"/>
              <a:buChar char="Ø"/>
            </a:pPr>
            <a:endParaRPr lang="en-US" sz="2400" dirty="0">
              <a:latin typeface="Times New Roman" pitchFamily="18" charset="0"/>
              <a:cs typeface="Times New Roman" pitchFamily="18" charset="0"/>
            </a:endParaRPr>
          </a:p>
          <a:p>
            <a:pPr lvl="2">
              <a:buFont typeface="Wingdings" pitchFamily="2" charset="2"/>
              <a:buChar char="Ø"/>
            </a:pPr>
            <a:r>
              <a:rPr lang="en-US" sz="2400" dirty="0" smtClean="0">
                <a:latin typeface="Times New Roman" pitchFamily="18" charset="0"/>
                <a:cs typeface="Times New Roman" pitchFamily="18" charset="0"/>
              </a:rPr>
              <a:t> Reduction </a:t>
            </a:r>
            <a:r>
              <a:rPr lang="en-US" sz="2400" dirty="0">
                <a:latin typeface="Times New Roman" pitchFamily="18" charset="0"/>
                <a:cs typeface="Times New Roman" pitchFamily="18" charset="0"/>
              </a:rPr>
              <a:t>in polymerization </a:t>
            </a:r>
            <a:r>
              <a:rPr lang="en-US" sz="2400" dirty="0" smtClean="0">
                <a:latin typeface="Times New Roman" pitchFamily="18" charset="0"/>
                <a:cs typeface="Times New Roman" pitchFamily="18" charset="0"/>
              </a:rPr>
              <a:t>shrinkage.</a:t>
            </a:r>
            <a:endParaRPr lang="en-US" sz="2400" dirty="0">
              <a:latin typeface="Times New Roman" pitchFamily="18" charset="0"/>
              <a:cs typeface="Times New Roman" pitchFamily="18" charset="0"/>
            </a:endParaRPr>
          </a:p>
          <a:p>
            <a:pPr lvl="2">
              <a:buFont typeface="Wingdings" pitchFamily="2" charset="2"/>
              <a:buChar char="Ø"/>
            </a:pPr>
            <a:endParaRPr lang="en-US" sz="2400" dirty="0">
              <a:latin typeface="Times New Roman" pitchFamily="18" charset="0"/>
              <a:cs typeface="Times New Roman" pitchFamily="18" charset="0"/>
            </a:endParaRPr>
          </a:p>
          <a:p>
            <a:pPr lvl="2">
              <a:buFont typeface="Wingdings" pitchFamily="2" charset="2"/>
              <a:buChar char="Ø"/>
            </a:pPr>
            <a:r>
              <a:rPr lang="en-US" sz="2400" dirty="0" smtClean="0">
                <a:latin typeface="Times New Roman" pitchFamily="18" charset="0"/>
                <a:cs typeface="Times New Roman" pitchFamily="18" charset="0"/>
              </a:rPr>
              <a:t> Reduction </a:t>
            </a:r>
            <a:r>
              <a:rPr lang="en-US" sz="2400" dirty="0">
                <a:latin typeface="Times New Roman" pitchFamily="18" charset="0"/>
                <a:cs typeface="Times New Roman" pitchFamily="18" charset="0"/>
              </a:rPr>
              <a:t>in </a:t>
            </a:r>
            <a:r>
              <a:rPr lang="en-US" sz="2400" dirty="0" smtClean="0">
                <a:latin typeface="Times New Roman" pitchFamily="18" charset="0"/>
                <a:cs typeface="Times New Roman" pitchFamily="18" charset="0"/>
              </a:rPr>
              <a:t>coefficient of thermal </a:t>
            </a:r>
            <a:r>
              <a:rPr lang="en-US" sz="2400" dirty="0">
                <a:latin typeface="Times New Roman" pitchFamily="18" charset="0"/>
                <a:cs typeface="Times New Roman" pitchFamily="18" charset="0"/>
              </a:rPr>
              <a:t>contraction and </a:t>
            </a:r>
            <a:r>
              <a:rPr lang="en-US" sz="2400" dirty="0" smtClean="0">
                <a:latin typeface="Times New Roman" pitchFamily="18" charset="0"/>
                <a:cs typeface="Times New Roman" pitchFamily="18" charset="0"/>
              </a:rPr>
              <a:t>expansion.</a:t>
            </a:r>
            <a:endParaRPr lang="en-US" sz="2400" dirty="0">
              <a:latin typeface="Times New Roman" pitchFamily="18" charset="0"/>
              <a:cs typeface="Times New Roman" pitchFamily="18" charset="0"/>
            </a:endParaRPr>
          </a:p>
          <a:p>
            <a:pPr lvl="2">
              <a:buFont typeface="Wingdings" pitchFamily="2" charset="2"/>
              <a:buChar char="Ø"/>
            </a:pPr>
            <a:endParaRPr lang="en-US" sz="2400" dirty="0">
              <a:latin typeface="Times New Roman" pitchFamily="18" charset="0"/>
              <a:cs typeface="Times New Roman" pitchFamily="18" charset="0"/>
            </a:endParaRPr>
          </a:p>
          <a:p>
            <a:pPr lvl="2">
              <a:buFont typeface="Wingdings" pitchFamily="2" charset="2"/>
              <a:buChar char="Ø"/>
            </a:pPr>
            <a:r>
              <a:rPr lang="en-US" sz="2400" dirty="0" smtClean="0">
                <a:latin typeface="Times New Roman" pitchFamily="18" charset="0"/>
                <a:cs typeface="Times New Roman" pitchFamily="18" charset="0"/>
              </a:rPr>
              <a:t> Improved </a:t>
            </a:r>
            <a:r>
              <a:rPr lang="en-US" sz="2400" dirty="0">
                <a:latin typeface="Times New Roman" pitchFamily="18" charset="0"/>
                <a:cs typeface="Times New Roman" pitchFamily="18" charset="0"/>
              </a:rPr>
              <a:t>workability by increasing the </a:t>
            </a:r>
            <a:r>
              <a:rPr lang="en-US" sz="2400" dirty="0" smtClean="0">
                <a:latin typeface="Times New Roman" pitchFamily="18" charset="0"/>
                <a:cs typeface="Times New Roman" pitchFamily="18" charset="0"/>
              </a:rPr>
              <a:t>viscosity.</a:t>
            </a:r>
            <a:endParaRPr lang="en-US" sz="2400" dirty="0">
              <a:latin typeface="Times New Roman" pitchFamily="18" charset="0"/>
              <a:cs typeface="Times New Roman" pitchFamily="18" charset="0"/>
            </a:endParaRPr>
          </a:p>
          <a:p>
            <a:pPr lvl="2">
              <a:buFont typeface="Wingdings" pitchFamily="2" charset="2"/>
              <a:buChar char="Ø"/>
            </a:pPr>
            <a:endParaRPr lang="en-US" sz="2400" dirty="0">
              <a:latin typeface="Times New Roman" pitchFamily="18" charset="0"/>
              <a:cs typeface="Times New Roman" pitchFamily="18" charset="0"/>
            </a:endParaRPr>
          </a:p>
          <a:p>
            <a:pPr lvl="2">
              <a:buFont typeface="Wingdings" pitchFamily="2" charset="2"/>
              <a:buChar char="Ø"/>
            </a:pPr>
            <a:r>
              <a:rPr lang="en-US" sz="2400" dirty="0" smtClean="0">
                <a:latin typeface="Times New Roman" pitchFamily="18" charset="0"/>
                <a:cs typeface="Times New Roman" pitchFamily="18" charset="0"/>
              </a:rPr>
              <a:t> Reduction </a:t>
            </a:r>
            <a:r>
              <a:rPr lang="en-US" sz="2400" dirty="0">
                <a:latin typeface="Times New Roman" pitchFamily="18" charset="0"/>
                <a:cs typeface="Times New Roman" pitchFamily="18" charset="0"/>
              </a:rPr>
              <a:t>in water sorption, softening and </a:t>
            </a:r>
            <a:r>
              <a:rPr lang="en-US" sz="2400" dirty="0" smtClean="0">
                <a:latin typeface="Times New Roman" pitchFamily="18" charset="0"/>
                <a:cs typeface="Times New Roman" pitchFamily="18" charset="0"/>
              </a:rPr>
              <a:t>staining.</a:t>
            </a:r>
            <a:endParaRPr lang="en-US" sz="2400" dirty="0">
              <a:latin typeface="Times New Roman" pitchFamily="18" charset="0"/>
              <a:cs typeface="Times New Roman" pitchFamily="18" charset="0"/>
            </a:endParaRPr>
          </a:p>
          <a:p>
            <a:pPr lvl="2">
              <a:buFont typeface="Wingdings" pitchFamily="2" charset="2"/>
              <a:buChar char="Ø"/>
            </a:pPr>
            <a:endParaRPr lang="en-US" sz="2400" dirty="0">
              <a:latin typeface="Times New Roman" pitchFamily="18" charset="0"/>
              <a:cs typeface="Times New Roman" pitchFamily="18" charset="0"/>
            </a:endParaRPr>
          </a:p>
          <a:p>
            <a:pPr lvl="2">
              <a:buFont typeface="Wingdings" pitchFamily="2" charset="2"/>
              <a:buChar char="Ø"/>
            </a:pPr>
            <a:r>
              <a:rPr lang="en-US" sz="2400" dirty="0" smtClean="0">
                <a:latin typeface="Times New Roman" pitchFamily="18" charset="0"/>
                <a:cs typeface="Times New Roman" pitchFamily="18" charset="0"/>
              </a:rPr>
              <a:t> Increased </a:t>
            </a:r>
            <a:r>
              <a:rPr lang="en-US" sz="2400" dirty="0" err="1">
                <a:latin typeface="Times New Roman" pitchFamily="18" charset="0"/>
                <a:cs typeface="Times New Roman" pitchFamily="18" charset="0"/>
              </a:rPr>
              <a:t>radiopacity</a:t>
            </a:r>
            <a:r>
              <a:rPr lang="en-US" sz="2400" dirty="0">
                <a:latin typeface="Times New Roman" pitchFamily="18" charset="0"/>
                <a:cs typeface="Times New Roman" pitchFamily="18" charset="0"/>
              </a:rPr>
              <a:t> and diagnostic sensitivity through the </a:t>
            </a:r>
            <a:r>
              <a:rPr lang="en-US" sz="2400" dirty="0" smtClean="0">
                <a:latin typeface="Times New Roman" pitchFamily="18" charset="0"/>
                <a:cs typeface="Times New Roman" pitchFamily="18" charset="0"/>
              </a:rPr>
              <a:t>   </a:t>
            </a:r>
          </a:p>
          <a:p>
            <a:pPr lvl="2"/>
            <a:r>
              <a:rPr lang="en-US" sz="2400" dirty="0" smtClean="0">
                <a:latin typeface="Times New Roman" pitchFamily="18" charset="0"/>
                <a:cs typeface="Times New Roman" pitchFamily="18" charset="0"/>
              </a:rPr>
              <a:t>    incorporation </a:t>
            </a:r>
            <a:r>
              <a:rPr lang="en-US" sz="2400" dirty="0">
                <a:latin typeface="Times New Roman" pitchFamily="18" charset="0"/>
                <a:cs typeface="Times New Roman" pitchFamily="18" charset="0"/>
              </a:rPr>
              <a:t>of strontium (</a:t>
            </a:r>
            <a:r>
              <a:rPr lang="en-US" sz="2400" dirty="0" err="1">
                <a:latin typeface="Times New Roman" pitchFamily="18" charset="0"/>
                <a:cs typeface="Times New Roman" pitchFamily="18" charset="0"/>
              </a:rPr>
              <a:t>Sr</a:t>
            </a:r>
            <a:r>
              <a:rPr lang="en-US" sz="2400" dirty="0">
                <a:latin typeface="Times New Roman" pitchFamily="18" charset="0"/>
                <a:cs typeface="Times New Roman" pitchFamily="18" charset="0"/>
              </a:rPr>
              <a:t>) and barium (Ba) glass and </a:t>
            </a:r>
            <a:r>
              <a:rPr lang="en-US" sz="2400" dirty="0" smtClean="0">
                <a:latin typeface="Times New Roman" pitchFamily="18" charset="0"/>
                <a:cs typeface="Times New Roman" pitchFamily="18" charset="0"/>
              </a:rPr>
              <a:t>  </a:t>
            </a:r>
          </a:p>
          <a:p>
            <a:pPr lvl="2"/>
            <a:r>
              <a:rPr lang="en-US" sz="2400" dirty="0" smtClean="0">
                <a:latin typeface="Times New Roman" pitchFamily="18" charset="0"/>
                <a:cs typeface="Times New Roman" pitchFamily="18" charset="0"/>
              </a:rPr>
              <a:t>    other </a:t>
            </a:r>
            <a:r>
              <a:rPr lang="en-US" sz="2400" dirty="0">
                <a:latin typeface="Times New Roman" pitchFamily="18" charset="0"/>
                <a:cs typeface="Times New Roman" pitchFamily="18" charset="0"/>
              </a:rPr>
              <a:t>heavy metal compounds that absorb X-rays.</a:t>
            </a:r>
          </a:p>
          <a:p>
            <a:pPr lvl="2">
              <a:buFont typeface="Wingdings" pitchFamily="2" charset="2"/>
              <a:buChar char="Ø"/>
            </a:pPr>
            <a:endParaRPr lang="en-US" sz="2400" dirty="0">
              <a:latin typeface="Times New Roman" pitchFamily="18" charset="0"/>
              <a:cs typeface="Times New Roman" pitchFamily="18" charset="0"/>
            </a:endParaRPr>
          </a:p>
          <a:p>
            <a:pPr lvl="2">
              <a:buFont typeface="Wingdings" pitchFamily="2" charset="2"/>
              <a:buChar char="Ø"/>
            </a:pPr>
            <a:endParaRPr lang="en-US" sz="1600" dirty="0">
              <a:latin typeface="Times New Roman" pitchFamily="18" charset="0"/>
              <a:cs typeface="Times New Roman" pitchFamily="18" charset="0"/>
            </a:endParaRPr>
          </a:p>
        </p:txBody>
      </p:sp>
      <p:sp>
        <p:nvSpPr>
          <p:cNvPr id="3" name="TextBox 2"/>
          <p:cNvSpPr txBox="1"/>
          <p:nvPr/>
        </p:nvSpPr>
        <p:spPr>
          <a:xfrm>
            <a:off x="2148274" y="152400"/>
            <a:ext cx="4785926" cy="461665"/>
          </a:xfrm>
          <a:prstGeom prst="rect">
            <a:avLst/>
          </a:prstGeom>
          <a:noFill/>
        </p:spPr>
        <p:txBody>
          <a:bodyPr wrap="none" rtlCol="0">
            <a:spAutoFit/>
          </a:bodyPr>
          <a:lstStyle/>
          <a:p>
            <a:r>
              <a:rPr lang="en-US" sz="2400" b="1" dirty="0" smtClean="0">
                <a:latin typeface="Times New Roman" pitchFamily="18" charset="0"/>
                <a:cs typeface="Times New Roman" pitchFamily="18" charset="0"/>
              </a:rPr>
              <a:t>FUNCTIONS OF THE FILLERS </a:t>
            </a:r>
            <a:endParaRPr lang="en-US" sz="2400" dirty="0"/>
          </a:p>
        </p:txBody>
      </p:sp>
    </p:spTree>
    <p:extLst>
      <p:ext uri="{BB962C8B-B14F-4D97-AF65-F5344CB8AC3E}">
        <p14:creationId xmlns:p14="http://schemas.microsoft.com/office/powerpoint/2010/main" xmlns="" val="21439892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04800"/>
            <a:ext cx="8591872" cy="6248400"/>
          </a:xfrm>
        </p:spPr>
        <p:txBody>
          <a:bodyPr>
            <a:normAutofit/>
          </a:bodyPr>
          <a:lstStyle/>
          <a:p>
            <a:r>
              <a:rPr lang="en-US" sz="2400" dirty="0" smtClean="0">
                <a:solidFill>
                  <a:srgbClr val="FFFF00"/>
                </a:solidFill>
                <a:latin typeface="Times New Roman" pitchFamily="18" charset="0"/>
                <a:cs typeface="Times New Roman" pitchFamily="18" charset="0"/>
              </a:rPr>
              <a:t>Modifications done for the current fillers – </a:t>
            </a:r>
            <a:endParaRPr lang="en-US" sz="2400" dirty="0" smtClean="0">
              <a:solidFill>
                <a:schemeClr val="accent2">
                  <a:lumMod val="75000"/>
                </a:schemeClr>
              </a:solidFill>
              <a:latin typeface="Times New Roman" pitchFamily="18" charset="0"/>
              <a:cs typeface="Times New Roman" pitchFamily="18" charset="0"/>
            </a:endParaRPr>
          </a:p>
          <a:p>
            <a:pPr lvl="1">
              <a:buBlip>
                <a:blip r:embed="rId3"/>
              </a:buBlip>
            </a:pPr>
            <a:r>
              <a:rPr lang="en-US" sz="2400" dirty="0" smtClean="0">
                <a:latin typeface="Times New Roman" pitchFamily="18" charset="0"/>
                <a:cs typeface="Times New Roman" pitchFamily="18" charset="0"/>
              </a:rPr>
              <a:t>Graft LC II (GC Corp.) -  contains glass filler particles treated with a monomer to graft methacrylate groups covalently to the filler surface, thus enhancing the filler/matrix interfacial strength and its hydrophobicity</a:t>
            </a:r>
          </a:p>
          <a:p>
            <a:pPr lvl="1">
              <a:buBlip>
                <a:blip r:embed="rId3"/>
              </a:buBlip>
            </a:pPr>
            <a:r>
              <a:rPr lang="en-US" sz="2400" dirty="0" smtClean="0">
                <a:latin typeface="Times New Roman" pitchFamily="18" charset="0"/>
                <a:cs typeface="Times New Roman" pitchFamily="18" charset="0"/>
              </a:rPr>
              <a:t>Epic TMPT  - uses a typical urethane dimethacrylate in conjunction with a new monomer, </a:t>
            </a:r>
            <a:r>
              <a:rPr lang="en-US" sz="2400" dirty="0" err="1" smtClean="0">
                <a:latin typeface="Times New Roman" pitchFamily="18" charset="0"/>
                <a:cs typeface="Times New Roman" pitchFamily="18" charset="0"/>
              </a:rPr>
              <a:t>trimethylol</a:t>
            </a:r>
            <a:r>
              <a:rPr lang="en-US" sz="2400" dirty="0" smtClean="0">
                <a:latin typeface="Times New Roman" pitchFamily="18" charset="0"/>
                <a:cs typeface="Times New Roman" pitchFamily="18" charset="0"/>
              </a:rPr>
              <a:t> propane </a:t>
            </a:r>
            <a:r>
              <a:rPr lang="en-US" sz="2400" dirty="0" err="1" smtClean="0">
                <a:latin typeface="Times New Roman" pitchFamily="18" charset="0"/>
                <a:cs typeface="Times New Roman" pitchFamily="18" charset="0"/>
              </a:rPr>
              <a:t>trimethacrylate</a:t>
            </a:r>
            <a:r>
              <a:rPr lang="en-US" sz="2400" dirty="0" smtClean="0">
                <a:latin typeface="Times New Roman" pitchFamily="18" charset="0"/>
                <a:cs typeface="Times New Roman" pitchFamily="18" charset="0"/>
              </a:rPr>
              <a:t> (TMPT), to make the organic fillers.  </a:t>
            </a:r>
          </a:p>
          <a:p>
            <a:r>
              <a:rPr lang="en-US" sz="2400" dirty="0" smtClean="0">
                <a:solidFill>
                  <a:srgbClr val="FFFF00"/>
                </a:solidFill>
                <a:latin typeface="Times New Roman" pitchFamily="18" charset="0"/>
                <a:cs typeface="Times New Roman" pitchFamily="18" charset="0"/>
              </a:rPr>
              <a:t>Recent areas of study in fillers – </a:t>
            </a:r>
          </a:p>
          <a:p>
            <a:pPr lvl="3">
              <a:buFont typeface="Arial" pitchFamily="34" charset="0"/>
              <a:buChar char="•"/>
            </a:pPr>
            <a:r>
              <a:rPr lang="en-US" sz="2400" dirty="0" smtClean="0">
                <a:latin typeface="Times New Roman" pitchFamily="18" charset="0"/>
                <a:cs typeface="Times New Roman" pitchFamily="18" charset="0"/>
              </a:rPr>
              <a:t>Calcium </a:t>
            </a:r>
            <a:r>
              <a:rPr lang="en-US" sz="2400" dirty="0" err="1" smtClean="0">
                <a:latin typeface="Times New Roman" pitchFamily="18" charset="0"/>
                <a:cs typeface="Times New Roman" pitchFamily="18" charset="0"/>
              </a:rPr>
              <a:t>metaphosphate</a:t>
            </a:r>
            <a:r>
              <a:rPr lang="en-US" sz="2400" dirty="0" smtClean="0">
                <a:latin typeface="Times New Roman" pitchFamily="18" charset="0"/>
                <a:cs typeface="Times New Roman" pitchFamily="18" charset="0"/>
              </a:rPr>
              <a:t> ceramics</a:t>
            </a:r>
          </a:p>
          <a:p>
            <a:pPr lvl="3">
              <a:buFont typeface="Arial" pitchFamily="34" charset="0"/>
              <a:buChar char="•"/>
            </a:pPr>
            <a:r>
              <a:rPr lang="en-US" sz="2400" dirty="0" smtClean="0">
                <a:latin typeface="Times New Roman" pitchFamily="18" charset="0"/>
                <a:cs typeface="Times New Roman" pitchFamily="18" charset="0"/>
              </a:rPr>
              <a:t>Hollow sphere plastic</a:t>
            </a:r>
          </a:p>
          <a:p>
            <a:pPr lvl="3">
              <a:buFont typeface="Arial" pitchFamily="34" charset="0"/>
              <a:buChar char="•"/>
            </a:pPr>
            <a:r>
              <a:rPr lang="en-US" sz="2400" dirty="0" smtClean="0">
                <a:latin typeface="Times New Roman" pitchFamily="18" charset="0"/>
                <a:cs typeface="Times New Roman" pitchFamily="18" charset="0"/>
              </a:rPr>
              <a:t>Glass fiber</a:t>
            </a:r>
          </a:p>
          <a:p>
            <a:pPr lvl="3">
              <a:buFont typeface="Arial" pitchFamily="34" charset="0"/>
              <a:buChar char="•"/>
            </a:pPr>
            <a:r>
              <a:rPr lang="en-US" sz="2400" dirty="0" smtClean="0">
                <a:latin typeface="Times New Roman" pitchFamily="18" charset="0"/>
                <a:cs typeface="Times New Roman" pitchFamily="18" charset="0"/>
              </a:rPr>
              <a:t>Beta-quartz glass inserts</a:t>
            </a:r>
          </a:p>
          <a:p>
            <a:pPr lvl="3">
              <a:buFont typeface="Arial" pitchFamily="34" charset="0"/>
              <a:buChar char="•"/>
            </a:pPr>
            <a:r>
              <a:rPr lang="en-US" sz="2400" dirty="0" smtClean="0">
                <a:latin typeface="Times New Roman" pitchFamily="18" charset="0"/>
                <a:cs typeface="Times New Roman" pitchFamily="18" charset="0"/>
              </a:rPr>
              <a:t>Fluoride-containing inorganic materials as fillers</a:t>
            </a:r>
          </a:p>
          <a:p>
            <a:endParaRPr lang="en-US" sz="2800" dirty="0"/>
          </a:p>
        </p:txBody>
      </p:sp>
    </p:spTree>
    <p:extLst>
      <p:ext uri="{BB962C8B-B14F-4D97-AF65-F5344CB8AC3E}">
        <p14:creationId xmlns:p14="http://schemas.microsoft.com/office/powerpoint/2010/main" xmlns="" val="21003860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685800"/>
            <a:ext cx="8915400" cy="5516895"/>
          </a:xfrm>
          <a:prstGeom prst="rect">
            <a:avLst/>
          </a:prstGeom>
        </p:spPr>
        <p:txBody>
          <a:bodyPr wrap="square">
            <a:spAutoFit/>
          </a:bodyPr>
          <a:lstStyle/>
          <a:p>
            <a:pPr algn="ctr">
              <a:lnSpc>
                <a:spcPct val="150000"/>
              </a:lnSpc>
            </a:pPr>
            <a:endParaRPr lang="en-US" sz="2400" b="1" dirty="0" smtClean="0">
              <a:solidFill>
                <a:srgbClr val="FFFF00"/>
              </a:solidFill>
              <a:latin typeface="Times New Roman" pitchFamily="18" charset="0"/>
              <a:cs typeface="Times New Roman" pitchFamily="18" charset="0"/>
            </a:endParaRPr>
          </a:p>
          <a:p>
            <a:pPr>
              <a:lnSpc>
                <a:spcPct val="150000"/>
              </a:lnSpc>
              <a:buFont typeface="Arial" pitchFamily="34" charset="0"/>
              <a:buChar char="•"/>
            </a:pPr>
            <a:r>
              <a:rPr lang="en-US" sz="2400" dirty="0" smtClean="0">
                <a:latin typeface="Times New Roman" pitchFamily="18" charset="0"/>
                <a:cs typeface="Times New Roman" pitchFamily="18" charset="0"/>
              </a:rPr>
              <a:t> Essential </a:t>
            </a:r>
            <a:r>
              <a:rPr lang="en-US" sz="2400" dirty="0">
                <a:latin typeface="Times New Roman" pitchFamily="18" charset="0"/>
                <a:cs typeface="Times New Roman" pitchFamily="18" charset="0"/>
              </a:rPr>
              <a:t>for bonding of fillers to the resin matrix.</a:t>
            </a:r>
          </a:p>
          <a:p>
            <a:pPr>
              <a:lnSpc>
                <a:spcPct val="150000"/>
              </a:lnSpc>
              <a:buFont typeface="Arial" pitchFamily="34" charset="0"/>
              <a:buChar char="•"/>
            </a:pPr>
            <a:r>
              <a:rPr lang="en-US" sz="2400" dirty="0" smtClean="0">
                <a:latin typeface="Times New Roman" pitchFamily="18" charset="0"/>
                <a:cs typeface="Times New Roman" pitchFamily="18" charset="0"/>
              </a:rPr>
              <a:t> Functions </a:t>
            </a:r>
            <a:r>
              <a:rPr lang="en-US" sz="2400" dirty="0">
                <a:latin typeface="Times New Roman" pitchFamily="18" charset="0"/>
                <a:cs typeface="Times New Roman" pitchFamily="18" charset="0"/>
              </a:rPr>
              <a:t>of the coupling agents</a:t>
            </a:r>
          </a:p>
          <a:p>
            <a:pPr lvl="1">
              <a:lnSpc>
                <a:spcPct val="150000"/>
              </a:lnSpc>
              <a:buFont typeface="Wingdings" pitchFamily="2" charset="2"/>
              <a:buChar char="Ø"/>
            </a:pPr>
            <a:r>
              <a:rPr lang="en-US" sz="2400" dirty="0" smtClean="0">
                <a:latin typeface="Times New Roman" pitchFamily="18" charset="0"/>
                <a:cs typeface="Times New Roman" pitchFamily="18" charset="0"/>
              </a:rPr>
              <a:t> </a:t>
            </a:r>
            <a:r>
              <a:rPr lang="en-US" sz="2300" dirty="0" smtClean="0">
                <a:latin typeface="Times New Roman" pitchFamily="18" charset="0"/>
                <a:cs typeface="Times New Roman" pitchFamily="18" charset="0"/>
              </a:rPr>
              <a:t>Bind </a:t>
            </a:r>
            <a:r>
              <a:rPr lang="en-US" sz="2300" dirty="0">
                <a:latin typeface="Times New Roman" pitchFamily="18" charset="0"/>
                <a:cs typeface="Times New Roman" pitchFamily="18" charset="0"/>
              </a:rPr>
              <a:t>filler particles to resin.</a:t>
            </a:r>
          </a:p>
          <a:p>
            <a:pPr lvl="1">
              <a:lnSpc>
                <a:spcPct val="150000"/>
              </a:lnSpc>
              <a:buFont typeface="Wingdings" pitchFamily="2" charset="2"/>
              <a:buChar char="Ø"/>
            </a:pPr>
            <a:r>
              <a:rPr lang="en-US" sz="2300" dirty="0" smtClean="0">
                <a:latin typeface="Times New Roman" pitchFamily="18" charset="0"/>
                <a:cs typeface="Times New Roman" pitchFamily="18" charset="0"/>
              </a:rPr>
              <a:t> Allow </a:t>
            </a:r>
            <a:r>
              <a:rPr lang="en-US" sz="2300" dirty="0">
                <a:latin typeface="Times New Roman" pitchFamily="18" charset="0"/>
                <a:cs typeface="Times New Roman" pitchFamily="18" charset="0"/>
              </a:rPr>
              <a:t>more flexible polymer matrix to transfer stresses to the higher modulus (more stiffer &amp; stronger) </a:t>
            </a:r>
            <a:r>
              <a:rPr lang="en-US" sz="2300" dirty="0" smtClean="0">
                <a:latin typeface="Times New Roman" pitchFamily="18" charset="0"/>
                <a:cs typeface="Times New Roman" pitchFamily="18" charset="0"/>
              </a:rPr>
              <a:t>filler </a:t>
            </a:r>
            <a:r>
              <a:rPr lang="en-US" sz="2300" dirty="0">
                <a:latin typeface="Times New Roman" pitchFamily="18" charset="0"/>
                <a:cs typeface="Times New Roman" pitchFamily="18" charset="0"/>
              </a:rPr>
              <a:t>particles</a:t>
            </a:r>
          </a:p>
          <a:p>
            <a:pPr lvl="1">
              <a:lnSpc>
                <a:spcPct val="150000"/>
              </a:lnSpc>
              <a:buFont typeface="Wingdings" pitchFamily="2" charset="2"/>
              <a:buChar char="Ø"/>
            </a:pPr>
            <a:r>
              <a:rPr lang="en-US" sz="2300" dirty="0" smtClean="0">
                <a:latin typeface="Times New Roman" pitchFamily="18" charset="0"/>
                <a:cs typeface="Times New Roman" pitchFamily="18" charset="0"/>
              </a:rPr>
              <a:t> Impart </a:t>
            </a:r>
            <a:r>
              <a:rPr lang="en-US" sz="2300" dirty="0">
                <a:latin typeface="Times New Roman" pitchFamily="18" charset="0"/>
                <a:cs typeface="Times New Roman" pitchFamily="18" charset="0"/>
              </a:rPr>
              <a:t>improved physical &amp; mechanical </a:t>
            </a:r>
            <a:r>
              <a:rPr lang="en-US" sz="2300" dirty="0" smtClean="0">
                <a:latin typeface="Times New Roman" pitchFamily="18" charset="0"/>
                <a:cs typeface="Times New Roman" pitchFamily="18" charset="0"/>
              </a:rPr>
              <a:t>properties</a:t>
            </a:r>
          </a:p>
          <a:p>
            <a:pPr lvl="1">
              <a:lnSpc>
                <a:spcPct val="150000"/>
              </a:lnSpc>
              <a:buFont typeface="Wingdings" pitchFamily="2" charset="2"/>
              <a:buChar char="Ø"/>
            </a:pPr>
            <a:r>
              <a:rPr lang="en-US" sz="2300" dirty="0" smtClean="0">
                <a:latin typeface="Times New Roman" pitchFamily="18" charset="0"/>
                <a:cs typeface="Times New Roman" pitchFamily="18" charset="0"/>
              </a:rPr>
              <a:t> Inhibit </a:t>
            </a:r>
            <a:r>
              <a:rPr lang="en-US" sz="2300" dirty="0">
                <a:latin typeface="Times New Roman" pitchFamily="18" charset="0"/>
                <a:cs typeface="Times New Roman" pitchFamily="18" charset="0"/>
              </a:rPr>
              <a:t>leaching by preventing water from penetrating along the resin-filler interface. </a:t>
            </a:r>
          </a:p>
          <a:p>
            <a:pPr>
              <a:lnSpc>
                <a:spcPct val="150000"/>
              </a:lnSpc>
              <a:buFont typeface="Arial" pitchFamily="34" charset="0"/>
              <a:buChar char="•"/>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
        <p:nvSpPr>
          <p:cNvPr id="3" name="TextBox 2"/>
          <p:cNvSpPr txBox="1"/>
          <p:nvPr/>
        </p:nvSpPr>
        <p:spPr>
          <a:xfrm>
            <a:off x="2514600" y="152400"/>
            <a:ext cx="3665812" cy="523220"/>
          </a:xfrm>
          <a:prstGeom prst="rect">
            <a:avLst/>
          </a:prstGeom>
          <a:noFill/>
        </p:spPr>
        <p:txBody>
          <a:bodyPr wrap="none" rtlCol="0">
            <a:spAutoFit/>
          </a:bodyPr>
          <a:lstStyle/>
          <a:p>
            <a:r>
              <a:rPr lang="en-US" sz="2800" b="1" dirty="0" smtClean="0"/>
              <a:t>COUPLING AGENTS</a:t>
            </a:r>
            <a:endParaRPr lang="en-US" sz="2800" b="1" dirty="0"/>
          </a:p>
        </p:txBody>
      </p:sp>
    </p:spTree>
    <p:extLst>
      <p:ext uri="{BB962C8B-B14F-4D97-AF65-F5344CB8AC3E}">
        <p14:creationId xmlns:p14="http://schemas.microsoft.com/office/powerpoint/2010/main" xmlns="" val="28233649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81000" y="76200"/>
            <a:ext cx="8153400" cy="5867400"/>
          </a:xfrm>
        </p:spPr>
        <p:txBody>
          <a:bodyPr>
            <a:normAutofit/>
          </a:bodyPr>
          <a:lstStyle/>
          <a:p>
            <a:pPr>
              <a:lnSpc>
                <a:spcPct val="150000"/>
              </a:lnSpc>
              <a:buSzPct val="100000"/>
              <a:buFont typeface="Arial" pitchFamily="34" charset="0"/>
              <a:buChar char="•"/>
            </a:pPr>
            <a:r>
              <a:rPr lang="en-US" sz="2400" dirty="0" smtClean="0">
                <a:latin typeface="Times New Roman" pitchFamily="18" charset="0"/>
                <a:cs typeface="Times New Roman" pitchFamily="18" charset="0"/>
              </a:rPr>
              <a:t>Types of coupling agents –</a:t>
            </a:r>
          </a:p>
          <a:p>
            <a:pPr lvl="1">
              <a:lnSpc>
                <a:spcPct val="150000"/>
              </a:lnSpc>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Organosilanes</a:t>
            </a:r>
            <a:r>
              <a:rPr lang="en-US" sz="2400" dirty="0" smtClean="0">
                <a:latin typeface="Times New Roman" pitchFamily="18" charset="0"/>
                <a:cs typeface="Times New Roman" pitchFamily="18" charset="0"/>
              </a:rPr>
              <a:t> – γ-</a:t>
            </a:r>
            <a:r>
              <a:rPr lang="en-US" sz="2400" dirty="0" err="1" smtClean="0">
                <a:latin typeface="Times New Roman" pitchFamily="18" charset="0"/>
                <a:cs typeface="Times New Roman" pitchFamily="18" charset="0"/>
              </a:rPr>
              <a:t>methacryloxypropyl</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trimethoxysilane</a:t>
            </a:r>
            <a:r>
              <a:rPr lang="en-US" sz="2400" dirty="0" smtClean="0">
                <a:latin typeface="Times New Roman" pitchFamily="18" charset="0"/>
                <a:cs typeface="Times New Roman" pitchFamily="18" charset="0"/>
              </a:rPr>
              <a:t> (MPS).</a:t>
            </a:r>
          </a:p>
          <a:p>
            <a:pPr lvl="1">
              <a:lnSpc>
                <a:spcPct val="150000"/>
              </a:lnSpc>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Titanates</a:t>
            </a:r>
            <a:r>
              <a:rPr lang="en-US" sz="2400" dirty="0" smtClean="0">
                <a:latin typeface="Times New Roman" pitchFamily="18" charset="0"/>
                <a:cs typeface="Times New Roman" pitchFamily="18" charset="0"/>
              </a:rPr>
              <a:t>.</a:t>
            </a:r>
          </a:p>
          <a:p>
            <a:pPr lvl="1">
              <a:lnSpc>
                <a:spcPct val="150000"/>
              </a:lnSpc>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Zirconates</a:t>
            </a:r>
            <a:endParaRPr lang="en-US" sz="2400" dirty="0" smtClean="0">
              <a:latin typeface="Times New Roman" pitchFamily="18" charset="0"/>
              <a:cs typeface="Times New Roman" pitchFamily="18" charset="0"/>
            </a:endParaRPr>
          </a:p>
          <a:p>
            <a:pPr lvl="1">
              <a:lnSpc>
                <a:spcPct val="150000"/>
              </a:lnSpc>
            </a:pPr>
            <a:r>
              <a:rPr lang="en-US" sz="2400" dirty="0" smtClean="0">
                <a:latin typeface="Times New Roman" pitchFamily="18" charset="0"/>
                <a:cs typeface="Times New Roman" pitchFamily="18" charset="0"/>
              </a:rPr>
              <a:t> A174 (3-methacryloxy-propyl-trimethoxysilane)</a:t>
            </a:r>
          </a:p>
          <a:p>
            <a:endParaRPr lang="en-US" dirty="0"/>
          </a:p>
        </p:txBody>
      </p:sp>
      <p:sp>
        <p:nvSpPr>
          <p:cNvPr id="6" name="Title 5"/>
          <p:cNvSpPr>
            <a:spLocks noGrp="1"/>
          </p:cNvSpPr>
          <p:nvPr>
            <p:ph type="title"/>
          </p:nvPr>
        </p:nvSpPr>
        <p:spPr>
          <a:xfrm>
            <a:off x="762000" y="0"/>
            <a:ext cx="7543800" cy="914400"/>
          </a:xfrm>
        </p:spPr>
        <p:txBody>
          <a:bodyPr/>
          <a:lstStyle/>
          <a:p>
            <a:r>
              <a:rPr lang="en-US" dirty="0" smtClean="0"/>
              <a:t>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4290"/>
            <a:ext cx="9144000" cy="5152180"/>
          </a:xfrm>
          <a:prstGeom prst="rect">
            <a:avLst/>
          </a:prstGeom>
        </p:spPr>
        <p:txBody>
          <a:bodyPr wrap="square">
            <a:spAutoFit/>
          </a:bodyPr>
          <a:lstStyle/>
          <a:p>
            <a:pPr algn="ctr"/>
            <a:r>
              <a:rPr lang="en-US" sz="2000" dirty="0">
                <a:latin typeface="Times New Roman" pitchFamily="18" charset="0"/>
                <a:cs typeface="Times New Roman" pitchFamily="18" charset="0"/>
              </a:rPr>
              <a:t> </a:t>
            </a:r>
            <a:r>
              <a:rPr lang="en-US" sz="2000" b="1" dirty="0" smtClean="0">
                <a:solidFill>
                  <a:srgbClr val="FFFF00"/>
                </a:solidFill>
                <a:latin typeface="Times New Roman" pitchFamily="18" charset="0"/>
                <a:cs typeface="Times New Roman" pitchFamily="18" charset="0"/>
              </a:rPr>
              <a:t>ACTIVATOR-INITIATOR SYSTEM</a:t>
            </a:r>
          </a:p>
          <a:p>
            <a:pPr algn="ctr"/>
            <a:endParaRPr lang="en-US" sz="2000" b="1" dirty="0">
              <a:solidFill>
                <a:srgbClr val="FFFF00"/>
              </a:solidFill>
              <a:latin typeface="Times New Roman" pitchFamily="18" charset="0"/>
              <a:cs typeface="Times New Roman" pitchFamily="18" charset="0"/>
            </a:endParaRPr>
          </a:p>
          <a:p>
            <a:pPr algn="ctr"/>
            <a:endParaRPr lang="en-US" sz="2000" b="1" dirty="0" smtClean="0">
              <a:solidFill>
                <a:srgbClr val="FFFF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Chemically </a:t>
            </a:r>
            <a:r>
              <a:rPr lang="en-US" sz="2400" dirty="0">
                <a:latin typeface="Times New Roman" pitchFamily="18" charset="0"/>
                <a:cs typeface="Times New Roman" pitchFamily="18" charset="0"/>
              </a:rPr>
              <a:t>activated</a:t>
            </a:r>
          </a:p>
          <a:p>
            <a:pPr lvl="1">
              <a:lnSpc>
                <a:spcPct val="115000"/>
              </a:lnSpc>
              <a:buBlip>
                <a:blip r:embed="rId3"/>
              </a:buBlip>
            </a:pPr>
            <a:r>
              <a:rPr lang="en-US" sz="2400" dirty="0">
                <a:latin typeface="Times New Roman" pitchFamily="18" charset="0"/>
                <a:cs typeface="Times New Roman" pitchFamily="18" charset="0"/>
              </a:rPr>
              <a:t>Benzoyl peroxide initiator (universal paste)</a:t>
            </a:r>
          </a:p>
          <a:p>
            <a:pPr lvl="1">
              <a:lnSpc>
                <a:spcPct val="115000"/>
              </a:lnSpc>
              <a:buBlip>
                <a:blip r:embed="rId3"/>
              </a:buBlip>
            </a:pPr>
            <a:r>
              <a:rPr lang="en-US" sz="2400" dirty="0">
                <a:latin typeface="Times New Roman" pitchFamily="18" charset="0"/>
                <a:cs typeface="Times New Roman" pitchFamily="18" charset="0"/>
              </a:rPr>
              <a:t>Aromatic tertiary amine activator (N,N, </a:t>
            </a:r>
            <a:r>
              <a:rPr lang="en-US" sz="2400" dirty="0" smtClean="0">
                <a:latin typeface="Times New Roman" pitchFamily="18" charset="0"/>
                <a:cs typeface="Times New Roman" pitchFamily="18" charset="0"/>
              </a:rPr>
              <a:t>dimethyl-</a:t>
            </a:r>
            <a:r>
              <a:rPr lang="en-US" sz="2400" i="1" dirty="0" smtClean="0">
                <a:latin typeface="Times New Roman" pitchFamily="18" charset="0"/>
                <a:cs typeface="Times New Roman" pitchFamily="18" charset="0"/>
              </a:rPr>
              <a:t>p</a:t>
            </a:r>
            <a:r>
              <a:rPr lang="en-US" sz="2400" dirty="0" smtClean="0">
                <a:latin typeface="Times New Roman" pitchFamily="18" charset="0"/>
                <a:cs typeface="Times New Roman" pitchFamily="18" charset="0"/>
              </a:rPr>
              <a:t>-  	toluidine</a:t>
            </a:r>
            <a:r>
              <a:rPr lang="en-US" sz="2400" dirty="0">
                <a:latin typeface="Times New Roman" pitchFamily="18" charset="0"/>
                <a:cs typeface="Times New Roman" pitchFamily="18" charset="0"/>
              </a:rPr>
              <a:t>)(catalyst paste)</a:t>
            </a:r>
          </a:p>
          <a:p>
            <a:r>
              <a:rPr lang="en-US" sz="2400" dirty="0" smtClean="0">
                <a:latin typeface="Times New Roman" pitchFamily="18" charset="0"/>
                <a:cs typeface="Times New Roman" pitchFamily="18" charset="0"/>
              </a:rPr>
              <a:t>Light </a:t>
            </a:r>
            <a:r>
              <a:rPr lang="en-US" sz="2400" dirty="0">
                <a:latin typeface="Times New Roman" pitchFamily="18" charset="0"/>
                <a:cs typeface="Times New Roman" pitchFamily="18" charset="0"/>
              </a:rPr>
              <a:t>activated</a:t>
            </a:r>
          </a:p>
          <a:p>
            <a:pPr lvl="1">
              <a:lnSpc>
                <a:spcPct val="115000"/>
              </a:lnSpc>
              <a:buBlip>
                <a:blip r:embed="rId4"/>
              </a:buBlip>
            </a:pPr>
            <a:r>
              <a:rPr lang="en-US" sz="2400" dirty="0" err="1">
                <a:latin typeface="Times New Roman" pitchFamily="18" charset="0"/>
                <a:cs typeface="Times New Roman" pitchFamily="18" charset="0"/>
              </a:rPr>
              <a:t>Camphorquinone</a:t>
            </a:r>
            <a:r>
              <a:rPr lang="en-US" sz="2400" dirty="0">
                <a:latin typeface="Times New Roman" pitchFamily="18" charset="0"/>
                <a:cs typeface="Times New Roman" pitchFamily="18" charset="0"/>
              </a:rPr>
              <a:t> -0.2%-1%</a:t>
            </a:r>
          </a:p>
          <a:p>
            <a:pPr lvl="1">
              <a:lnSpc>
                <a:spcPct val="115000"/>
              </a:lnSpc>
              <a:buBlip>
                <a:blip r:embed="rId4"/>
              </a:buBlip>
            </a:pPr>
            <a:r>
              <a:rPr lang="en-US" sz="2400" dirty="0">
                <a:latin typeface="Times New Roman" pitchFamily="18" charset="0"/>
                <a:cs typeface="Times New Roman" pitchFamily="18" charset="0"/>
              </a:rPr>
              <a:t>Organic aliphatic amine –</a:t>
            </a:r>
            <a:r>
              <a:rPr lang="en-US" sz="2400" dirty="0" err="1">
                <a:latin typeface="Times New Roman" pitchFamily="18" charset="0"/>
                <a:cs typeface="Times New Roman" pitchFamily="18" charset="0"/>
              </a:rPr>
              <a:t>dimetylaminoethyl</a:t>
            </a:r>
            <a:r>
              <a:rPr lang="en-US" sz="2400" dirty="0">
                <a:latin typeface="Times New Roman" pitchFamily="18" charset="0"/>
                <a:cs typeface="Times New Roman" pitchFamily="18" charset="0"/>
              </a:rPr>
              <a:t> methacrylate (DMAEMA)-0.15%, ethyl-4-dimethylaminobenzoate (EDMAB), or N,N-</a:t>
            </a:r>
            <a:r>
              <a:rPr lang="en-US" sz="2400" dirty="0" err="1">
                <a:latin typeface="Times New Roman" pitchFamily="18" charset="0"/>
                <a:cs typeface="Times New Roman" pitchFamily="18" charset="0"/>
              </a:rPr>
              <a:t>cyanoethyl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methylaniline</a:t>
            </a:r>
            <a:r>
              <a:rPr lang="en-US" sz="2400" dirty="0">
                <a:latin typeface="Times New Roman" pitchFamily="18" charset="0"/>
                <a:cs typeface="Times New Roman" pitchFamily="18" charset="0"/>
              </a:rPr>
              <a:t> (CEMA)</a:t>
            </a:r>
          </a:p>
          <a:p>
            <a:pPr lvl="1">
              <a:lnSpc>
                <a:spcPct val="115000"/>
              </a:lnSpc>
              <a:buBlip>
                <a:blip r:embed="rId4"/>
              </a:buBlip>
            </a:pPr>
            <a:r>
              <a:rPr lang="en-US" sz="2400" dirty="0">
                <a:latin typeface="Times New Roman" pitchFamily="18" charset="0"/>
                <a:cs typeface="Times New Roman" pitchFamily="18" charset="0"/>
              </a:rPr>
              <a:t>Absorbs blue light with wavelength between 400 and 500 nm</a:t>
            </a:r>
          </a:p>
        </p:txBody>
      </p:sp>
    </p:spTree>
    <p:extLst>
      <p:ext uri="{BB962C8B-B14F-4D97-AF65-F5344CB8AC3E}">
        <p14:creationId xmlns:p14="http://schemas.microsoft.com/office/powerpoint/2010/main" xmlns="" val="32556013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404664"/>
            <a:ext cx="8856984" cy="6303640"/>
          </a:xfrm>
          <a:ln>
            <a:solidFill>
              <a:schemeClr val="bg1"/>
            </a:solidFill>
          </a:ln>
        </p:spPr>
        <p:txBody>
          <a:bodyPr/>
          <a:lstStyle/>
          <a:p>
            <a:pPr>
              <a:buNone/>
            </a:pPr>
            <a:r>
              <a:rPr lang="en-US" sz="2400" b="1" dirty="0" smtClean="0">
                <a:solidFill>
                  <a:srgbClr val="FFFF00"/>
                </a:solidFill>
                <a:latin typeface="Times New Roman" pitchFamily="18" charset="0"/>
                <a:cs typeface="Times New Roman" pitchFamily="18" charset="0"/>
              </a:rPr>
              <a:t>                  Inhibitor </a:t>
            </a:r>
          </a:p>
          <a:p>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Butylated</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hydroxytoluine</a:t>
            </a:r>
            <a:r>
              <a:rPr lang="en-US" sz="2400" dirty="0" smtClean="0">
                <a:latin typeface="Times New Roman" pitchFamily="18" charset="0"/>
                <a:cs typeface="Times New Roman" pitchFamily="18" charset="0"/>
              </a:rPr>
              <a:t>” (BHT), which is used in concentration of 0.01 wt%.  inhibitors have two functions – </a:t>
            </a:r>
          </a:p>
          <a:p>
            <a:pPr lvl="2"/>
            <a:r>
              <a:rPr lang="en-US" sz="2400" dirty="0" smtClean="0">
                <a:latin typeface="Times New Roman" pitchFamily="18" charset="0"/>
                <a:cs typeface="Times New Roman" pitchFamily="18" charset="0"/>
              </a:rPr>
              <a:t>They extend the storage life time for all resins</a:t>
            </a:r>
          </a:p>
          <a:p>
            <a:pPr lvl="2"/>
            <a:r>
              <a:rPr lang="en-US" sz="2400" dirty="0" smtClean="0">
                <a:latin typeface="Times New Roman" pitchFamily="18" charset="0"/>
                <a:cs typeface="Times New Roman" pitchFamily="18" charset="0"/>
              </a:rPr>
              <a:t>They ensure sufficient working time.</a:t>
            </a:r>
          </a:p>
          <a:p>
            <a:pPr>
              <a:buNone/>
            </a:pPr>
            <a:endParaRPr lang="en-US" sz="3200" dirty="0" smtClean="0">
              <a:latin typeface="Times New Roman" pitchFamily="18" charset="0"/>
              <a:cs typeface="Times New Roman" pitchFamily="18" charset="0"/>
            </a:endParaRPr>
          </a:p>
          <a:p>
            <a:pPr>
              <a:buNone/>
            </a:pPr>
            <a:r>
              <a:rPr lang="en-US" sz="2800" b="1" dirty="0" smtClean="0">
                <a:solidFill>
                  <a:srgbClr val="FFFF00"/>
                </a:solidFill>
                <a:latin typeface="Times New Roman" pitchFamily="18" charset="0"/>
                <a:cs typeface="Times New Roman" pitchFamily="18" charset="0"/>
              </a:rPr>
              <a:t>              Optical modifiers </a:t>
            </a:r>
          </a:p>
          <a:p>
            <a:r>
              <a:rPr lang="en-US" sz="2400" dirty="0" smtClean="0">
                <a:solidFill>
                  <a:schemeClr val="accent4">
                    <a:lumMod val="75000"/>
                  </a:schemeClr>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 To match the appearance of teeth</a:t>
            </a:r>
          </a:p>
          <a:p>
            <a:r>
              <a:rPr lang="en-US" sz="2400" dirty="0" smtClean="0">
                <a:latin typeface="Times New Roman" pitchFamily="18" charset="0"/>
                <a:cs typeface="Times New Roman" pitchFamily="18" charset="0"/>
              </a:rPr>
              <a:t>commonly titanium dioxide and aluminum oxides are added as </a:t>
            </a:r>
            <a:r>
              <a:rPr lang="en-US" sz="2400" dirty="0" err="1" smtClean="0">
                <a:latin typeface="Times New Roman" pitchFamily="18" charset="0"/>
                <a:cs typeface="Times New Roman" pitchFamily="18" charset="0"/>
              </a:rPr>
              <a:t>opacifiers</a:t>
            </a:r>
            <a:r>
              <a:rPr lang="en-US" sz="2400" dirty="0" smtClean="0">
                <a:latin typeface="Times New Roman" pitchFamily="18" charset="0"/>
                <a:cs typeface="Times New Roman" pitchFamily="18" charset="0"/>
              </a:rPr>
              <a:t> in minute amounts – 0.001 to 0.007 wt%.</a:t>
            </a:r>
          </a:p>
          <a:p>
            <a:endParaRPr lang="en-US" sz="2400" dirty="0" smtClean="0">
              <a:solidFill>
                <a:schemeClr val="accent4">
                  <a:lumMod val="75000"/>
                </a:schemeClr>
              </a:solidFill>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6040293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0" y="304800"/>
            <a:ext cx="6480720" cy="461665"/>
          </a:xfrm>
          <a:prstGeom prst="rect">
            <a:avLst/>
          </a:prstGeom>
          <a:noFill/>
        </p:spPr>
        <p:txBody>
          <a:bodyPr wrap="square" rtlCol="0">
            <a:spAutoFit/>
          </a:bodyPr>
          <a:lstStyle/>
          <a:p>
            <a:pPr algn="ctr"/>
            <a:r>
              <a:rPr lang="en-US" sz="2400" b="1" dirty="0" smtClean="0">
                <a:solidFill>
                  <a:srgbClr val="FFFF00"/>
                </a:solidFill>
                <a:latin typeface="Times New Roman" pitchFamily="18" charset="0"/>
                <a:cs typeface="Times New Roman" pitchFamily="18" charset="0"/>
              </a:rPr>
              <a:t>TYPES OF COMPOSITE</a:t>
            </a:r>
            <a:endParaRPr lang="en-IN" sz="2400" b="1" dirty="0">
              <a:solidFill>
                <a:srgbClr val="FFFF00"/>
              </a:solidFill>
              <a:latin typeface="Times New Roman" pitchFamily="18" charset="0"/>
              <a:cs typeface="Times New Roman" pitchFamily="18" charset="0"/>
            </a:endParaRPr>
          </a:p>
        </p:txBody>
      </p:sp>
      <p:sp>
        <p:nvSpPr>
          <p:cNvPr id="5" name="Rounded Rectangle 4"/>
          <p:cNvSpPr/>
          <p:nvPr/>
        </p:nvSpPr>
        <p:spPr>
          <a:xfrm>
            <a:off x="609600" y="1143000"/>
            <a:ext cx="7848600" cy="51816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nSpc>
                <a:spcPct val="200000"/>
              </a:lnSpc>
              <a:buFont typeface="Courier New" pitchFamily="49" charset="0"/>
              <a:buChar char="o"/>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Conventional /traditional composite</a:t>
            </a:r>
          </a:p>
          <a:p>
            <a:pPr>
              <a:lnSpc>
                <a:spcPct val="200000"/>
              </a:lnSpc>
              <a:buFont typeface="Courier New" pitchFamily="49" charset="0"/>
              <a:buChar char="o"/>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Small particle filled composite</a:t>
            </a:r>
          </a:p>
          <a:p>
            <a:pPr>
              <a:lnSpc>
                <a:spcPct val="200000"/>
              </a:lnSpc>
              <a:buFont typeface="Courier New" pitchFamily="49" charset="0"/>
              <a:buChar char="o"/>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Microfilled</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composite</a:t>
            </a:r>
          </a:p>
          <a:p>
            <a:pPr>
              <a:lnSpc>
                <a:spcPct val="200000"/>
              </a:lnSpc>
              <a:buFont typeface="Courier New" pitchFamily="49" charset="0"/>
              <a:buChar char="o"/>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Hybrid composite</a:t>
            </a:r>
          </a:p>
        </p:txBody>
      </p:sp>
    </p:spTree>
    <p:extLst>
      <p:ext uri="{BB962C8B-B14F-4D97-AF65-F5344CB8AC3E}">
        <p14:creationId xmlns:p14="http://schemas.microsoft.com/office/powerpoint/2010/main" xmlns="" val="251665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66800"/>
            <a:ext cx="7498080" cy="5181600"/>
          </a:xfrm>
        </p:spPr>
        <p:txBody>
          <a:bodyPr/>
          <a:lstStyle/>
          <a:p>
            <a:pPr>
              <a:lnSpc>
                <a:spcPct val="150000"/>
              </a:lnSpc>
            </a:pPr>
            <a:r>
              <a:rPr lang="en-US" sz="2400" dirty="0" smtClean="0">
                <a:latin typeface="Times New Roman" pitchFamily="18" charset="0"/>
                <a:cs typeface="Times New Roman" pitchFamily="18" charset="0"/>
              </a:rPr>
              <a:t>Developed during the 1970s</a:t>
            </a:r>
          </a:p>
          <a:p>
            <a:pPr lvl="0">
              <a:lnSpc>
                <a:spcPct val="150000"/>
              </a:lnSpc>
            </a:pPr>
            <a:r>
              <a:rPr lang="en-US" sz="2400" dirty="0" smtClean="0">
                <a:latin typeface="Times New Roman" pitchFamily="18" charset="0"/>
                <a:cs typeface="Times New Roman" pitchFamily="18" charset="0"/>
              </a:rPr>
              <a:t>filler used - finely ground amorphous silica and quartz.</a:t>
            </a:r>
          </a:p>
          <a:p>
            <a:pPr lvl="0">
              <a:lnSpc>
                <a:spcPct val="150000"/>
              </a:lnSpc>
            </a:pPr>
            <a:r>
              <a:rPr lang="en-US" sz="2400" dirty="0" smtClean="0">
                <a:latin typeface="Times New Roman" pitchFamily="18" charset="0"/>
                <a:cs typeface="Times New Roman" pitchFamily="18" charset="0"/>
              </a:rPr>
              <a:t>The average particle size is 8 - 12µm,  </a:t>
            </a:r>
          </a:p>
          <a:p>
            <a:pPr lvl="0">
              <a:lnSpc>
                <a:spcPct val="150000"/>
              </a:lnSpc>
            </a:pPr>
            <a:r>
              <a:rPr lang="en-US" sz="2400" dirty="0" smtClean="0">
                <a:latin typeface="Times New Roman" pitchFamily="18" charset="0"/>
                <a:cs typeface="Times New Roman" pitchFamily="18" charset="0"/>
              </a:rPr>
              <a:t>Filler loading generally is 70 – 80 wt% or 60 – 70 </a:t>
            </a:r>
            <a:r>
              <a:rPr lang="en-US" sz="2400" dirty="0" err="1" smtClean="0">
                <a:latin typeface="Times New Roman" pitchFamily="18" charset="0"/>
                <a:cs typeface="Times New Roman" pitchFamily="18" charset="0"/>
              </a:rPr>
              <a:t>vol</a:t>
            </a:r>
            <a:r>
              <a:rPr lang="en-US" sz="2400" dirty="0" smtClean="0">
                <a:latin typeface="Times New Roman" pitchFamily="18" charset="0"/>
                <a:cs typeface="Times New Roman" pitchFamily="18" charset="0"/>
              </a:rPr>
              <a:t>%</a:t>
            </a:r>
          </a:p>
          <a:p>
            <a:pPr lvl="0">
              <a:lnSpc>
                <a:spcPct val="150000"/>
              </a:lnSpc>
            </a:pPr>
            <a:r>
              <a:rPr lang="en-US" sz="2400" dirty="0" smtClean="0">
                <a:latin typeface="Times New Roman" pitchFamily="18" charset="0"/>
                <a:cs typeface="Times New Roman" pitchFamily="18" charset="0"/>
              </a:rPr>
              <a:t>Indication – used in class II and class IV </a:t>
            </a:r>
          </a:p>
          <a:p>
            <a:pPr lvl="0"/>
            <a:endParaRPr lang="en-US" dirty="0" smtClean="0"/>
          </a:p>
          <a:p>
            <a:endParaRPr lang="en-US" dirty="0"/>
          </a:p>
        </p:txBody>
      </p:sp>
      <p:sp>
        <p:nvSpPr>
          <p:cNvPr id="2" name="Title 1"/>
          <p:cNvSpPr>
            <a:spLocks noGrp="1"/>
          </p:cNvSpPr>
          <p:nvPr>
            <p:ph type="title"/>
          </p:nvPr>
        </p:nvSpPr>
        <p:spPr>
          <a:xfrm>
            <a:off x="807720" y="0"/>
            <a:ext cx="7498080" cy="868362"/>
          </a:xfrm>
        </p:spPr>
        <p:txBody>
          <a:bodyPr>
            <a:normAutofit/>
          </a:bodyPr>
          <a:lstStyle/>
          <a:p>
            <a:r>
              <a:rPr lang="en-US" sz="3600" b="1" dirty="0" smtClean="0">
                <a:solidFill>
                  <a:srgbClr val="FFFF00"/>
                </a:solidFill>
                <a:latin typeface="Times New Roman" pitchFamily="18" charset="0"/>
                <a:cs typeface="Times New Roman" pitchFamily="18" charset="0"/>
              </a:rPr>
              <a:t>                Traditional composite</a:t>
            </a:r>
            <a:endParaRPr lang="en-US" sz="3600" b="1" dirty="0">
              <a:solidFill>
                <a:srgbClr val="FFFF00"/>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3" cstate="print"/>
          <a:srcRect/>
          <a:stretch>
            <a:fillRect/>
          </a:stretch>
        </p:blipFill>
        <p:spPr bwMode="auto">
          <a:xfrm>
            <a:off x="609600" y="4572001"/>
            <a:ext cx="3733800" cy="19224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15" descr="C:\DOCUME~1\KSVAND~1\LOCALS~1\Temp\npo000029.tmp"/>
          <p:cNvPicPr>
            <a:picLocks noChangeAspect="1" noChangeArrowheads="1"/>
          </p:cNvPicPr>
          <p:nvPr/>
        </p:nvPicPr>
        <p:blipFill>
          <a:blip r:embed="rId4" cstate="print"/>
          <a:srcRect/>
          <a:stretch>
            <a:fillRect/>
          </a:stretch>
        </p:blipFill>
        <p:spPr bwMode="auto">
          <a:xfrm>
            <a:off x="4876800" y="4572001"/>
            <a:ext cx="3429000" cy="1976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5144634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1000"/>
            <a:ext cx="7498080" cy="5943600"/>
          </a:xfrm>
        </p:spPr>
        <p:txBody>
          <a:bodyPr>
            <a:normAutofit/>
          </a:bodyPr>
          <a:lstStyle/>
          <a:p>
            <a:pPr>
              <a:lnSpc>
                <a:spcPct val="200000"/>
              </a:lnSpc>
            </a:pPr>
            <a:r>
              <a:rPr lang="en-US" sz="4000" dirty="0" smtClean="0">
                <a:solidFill>
                  <a:schemeClr val="bg2">
                    <a:lumMod val="75000"/>
                  </a:schemeClr>
                </a:solidFill>
                <a:latin typeface="Times New Roman" pitchFamily="18" charset="0"/>
                <a:cs typeface="Times New Roman" pitchFamily="18" charset="0"/>
              </a:rPr>
              <a:t> Clinical considerations </a:t>
            </a:r>
          </a:p>
          <a:p>
            <a:pPr lvl="1">
              <a:lnSpc>
                <a:spcPct val="200000"/>
              </a:lnSpc>
              <a:buFont typeface="Wingdings" pitchFamily="2" charset="2"/>
              <a:buChar char="Ø"/>
            </a:pPr>
            <a:r>
              <a:rPr lang="en-US" sz="3200" dirty="0" smtClean="0">
                <a:latin typeface="Times New Roman" pitchFamily="18" charset="0"/>
                <a:cs typeface="Times New Roman" pitchFamily="18" charset="0"/>
              </a:rPr>
              <a:t> Produce rough surface</a:t>
            </a:r>
          </a:p>
          <a:p>
            <a:pPr lvl="1">
              <a:lnSpc>
                <a:spcPct val="200000"/>
              </a:lnSpc>
              <a:buFont typeface="Wingdings" pitchFamily="2" charset="2"/>
              <a:buChar char="Ø"/>
            </a:pPr>
            <a:r>
              <a:rPr lang="en-US" sz="3200" dirty="0" smtClean="0">
                <a:latin typeface="Times New Roman" pitchFamily="18" charset="0"/>
                <a:cs typeface="Times New Roman" pitchFamily="18" charset="0"/>
              </a:rPr>
              <a:t> Difficult to polish</a:t>
            </a:r>
          </a:p>
          <a:p>
            <a:pPr lvl="1">
              <a:lnSpc>
                <a:spcPct val="200000"/>
              </a:lnSpc>
              <a:buFont typeface="Wingdings" pitchFamily="2" charset="2"/>
              <a:buChar char="Ø"/>
            </a:pPr>
            <a:r>
              <a:rPr lang="en-US" sz="3200" dirty="0" smtClean="0">
                <a:latin typeface="Times New Roman" pitchFamily="18" charset="0"/>
                <a:cs typeface="Times New Roman" pitchFamily="18" charset="0"/>
              </a:rPr>
              <a:t> High initial wear</a:t>
            </a:r>
          </a:p>
          <a:p>
            <a:pPr lvl="1">
              <a:lnSpc>
                <a:spcPct val="200000"/>
              </a:lnSpc>
              <a:buFont typeface="Wingdings" pitchFamily="2" charset="2"/>
              <a:buChar char="Ø"/>
            </a:pPr>
            <a:r>
              <a:rPr lang="en-US" sz="3200" dirty="0" smtClean="0">
                <a:latin typeface="Times New Roman" pitchFamily="18" charset="0"/>
                <a:cs typeface="Times New Roman" pitchFamily="18" charset="0"/>
              </a:rPr>
              <a:t> Can be used for stress bearing areas</a:t>
            </a:r>
          </a:p>
          <a:p>
            <a:pPr>
              <a:lnSpc>
                <a:spcPct val="150000"/>
              </a:lnSpc>
            </a:pP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1536204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609600"/>
            <a:ext cx="8229600" cy="6096000"/>
          </a:xfrm>
        </p:spPr>
        <p:txBody>
          <a:bodyPr>
            <a:normAutofit/>
          </a:bodyPr>
          <a:lstStyle/>
          <a:p>
            <a:pPr fontAlgn="t">
              <a:buNone/>
            </a:pPr>
            <a:r>
              <a:rPr lang="en-US" b="1" dirty="0" smtClean="0">
                <a:solidFill>
                  <a:schemeClr val="bg1"/>
                </a:solidFill>
              </a:rPr>
              <a:t>Advantages </a:t>
            </a:r>
          </a:p>
          <a:p>
            <a:pPr lvl="1" fontAlgn="base"/>
            <a:r>
              <a:rPr lang="en-US" dirty="0" smtClean="0"/>
              <a:t>Compressive, tensile  strength</a:t>
            </a:r>
          </a:p>
          <a:p>
            <a:pPr lvl="1" fontAlgn="base"/>
            <a:r>
              <a:rPr lang="en-US" dirty="0" smtClean="0"/>
              <a:t>Stiffness</a:t>
            </a:r>
          </a:p>
          <a:p>
            <a:pPr lvl="1" fontAlgn="base"/>
            <a:r>
              <a:rPr lang="en-US" dirty="0" smtClean="0"/>
              <a:t>Hardness</a:t>
            </a:r>
          </a:p>
          <a:p>
            <a:pPr lvl="1" fontAlgn="base"/>
            <a:r>
              <a:rPr lang="en-US" dirty="0" smtClean="0"/>
              <a:t>Polymerization shrinkage</a:t>
            </a:r>
          </a:p>
          <a:p>
            <a:pPr lvl="1" fontAlgn="base"/>
            <a:r>
              <a:rPr lang="en-US" dirty="0" smtClean="0"/>
              <a:t>Water sorption, thermal expansion</a:t>
            </a:r>
          </a:p>
          <a:p>
            <a:pPr fontAlgn="t">
              <a:buNone/>
            </a:pPr>
            <a:endParaRPr lang="en-US" dirty="0" smtClean="0"/>
          </a:p>
          <a:p>
            <a:pPr fontAlgn="base">
              <a:buNone/>
            </a:pPr>
            <a:r>
              <a:rPr lang="en-US" b="1" dirty="0" smtClean="0">
                <a:solidFill>
                  <a:schemeClr val="bg1"/>
                </a:solidFill>
              </a:rPr>
              <a:t>Disadvantages</a:t>
            </a:r>
            <a:r>
              <a:rPr lang="en-US" b="1" dirty="0" smtClean="0"/>
              <a:t> </a:t>
            </a:r>
            <a:endParaRPr lang="en-US" dirty="0" smtClean="0"/>
          </a:p>
          <a:p>
            <a:pPr lvl="1" fontAlgn="base"/>
            <a:r>
              <a:rPr lang="en-US" dirty="0" err="1" smtClean="0"/>
              <a:t>Polishability</a:t>
            </a:r>
            <a:endParaRPr lang="en-US" dirty="0" smtClean="0"/>
          </a:p>
          <a:p>
            <a:pPr lvl="1" fontAlgn="base"/>
            <a:r>
              <a:rPr lang="en-US" dirty="0" smtClean="0"/>
              <a:t>Surface roughness</a:t>
            </a:r>
          </a:p>
          <a:p>
            <a:pPr lvl="1" fontAlgn="base"/>
            <a:r>
              <a:rPr lang="en-US" dirty="0" smtClean="0"/>
              <a:t>Staining, plaque</a:t>
            </a:r>
          </a:p>
          <a:p>
            <a:pPr lvl="1" fontAlgn="base"/>
            <a:r>
              <a:rPr lang="en-US" dirty="0" err="1" smtClean="0"/>
              <a:t>Occlusal</a:t>
            </a:r>
            <a:r>
              <a:rPr lang="en-US" dirty="0" smtClean="0"/>
              <a:t> wear</a:t>
            </a:r>
          </a:p>
          <a:p>
            <a:pPr lvl="1" fontAlgn="base"/>
            <a:r>
              <a:rPr lang="en-US" dirty="0" smtClean="0"/>
              <a:t>Poor esthetics</a:t>
            </a:r>
          </a:p>
          <a:p>
            <a:pPr fontAlgn="t"/>
            <a:endParaRPr lang="en-US" dirty="0" smtClean="0"/>
          </a:p>
          <a:p>
            <a:endParaRPr lang="en-US" dirty="0"/>
          </a:p>
        </p:txBody>
      </p:sp>
      <p:sp>
        <p:nvSpPr>
          <p:cNvPr id="3" name="Title 2"/>
          <p:cNvSpPr>
            <a:spLocks noGrp="1"/>
          </p:cNvSpPr>
          <p:nvPr>
            <p:ph type="title"/>
          </p:nvPr>
        </p:nvSpPr>
        <p:spPr>
          <a:xfrm>
            <a:off x="457200" y="152400"/>
            <a:ext cx="8229600" cy="45719"/>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624" y="1179336"/>
            <a:ext cx="8754176" cy="6669264"/>
          </a:xfrm>
        </p:spPr>
        <p:txBody>
          <a:bodyPr>
            <a:normAutofit/>
          </a:bodyPr>
          <a:lstStyle/>
          <a:p>
            <a:r>
              <a:rPr lang="en-US" sz="2400" dirty="0" smtClean="0">
                <a:latin typeface="Times New Roman" pitchFamily="18" charset="0"/>
                <a:cs typeface="Times New Roman" pitchFamily="18" charset="0"/>
              </a:rPr>
              <a:t>Introduced to overcome the disadvantages of traditional composite</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Inorganic fillers are ground to a size range of approximately 0.5 to 3µm, but with a fairly broad size range distribution</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Contain more inorganic filler (80 wt% to 90 wt% and 65 to 77 </a:t>
            </a:r>
            <a:r>
              <a:rPr lang="en-US" sz="2400" dirty="0" err="1" smtClean="0">
                <a:latin typeface="Times New Roman" pitchFamily="18" charset="0"/>
                <a:cs typeface="Times New Roman" pitchFamily="18" charset="0"/>
              </a:rPr>
              <a:t>vol</a:t>
            </a:r>
            <a:r>
              <a:rPr lang="en-US" sz="2400" dirty="0" smtClean="0">
                <a:latin typeface="Times New Roman" pitchFamily="18" charset="0"/>
                <a:cs typeface="Times New Roman" pitchFamily="18" charset="0"/>
              </a:rPr>
              <a:t>%) than traditional composites</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Use amorphous silica as filler, but most incorporate glasses that contain heavy metals for radiopacity Colloidal silica  added in amounts of approximately 5 wt% to adjust the viscosity of paste.</a:t>
            </a:r>
            <a:endParaRPr lang="en-US" sz="2400" dirty="0">
              <a:latin typeface="Times New Roman" pitchFamily="18" charset="0"/>
              <a:cs typeface="Times New Roman" pitchFamily="18" charset="0"/>
            </a:endParaRPr>
          </a:p>
        </p:txBody>
      </p:sp>
      <p:sp>
        <p:nvSpPr>
          <p:cNvPr id="2" name="Title 1"/>
          <p:cNvSpPr>
            <a:spLocks noGrp="1"/>
          </p:cNvSpPr>
          <p:nvPr>
            <p:ph type="title"/>
          </p:nvPr>
        </p:nvSpPr>
        <p:spPr>
          <a:xfrm>
            <a:off x="1722120" y="46038"/>
            <a:ext cx="7498080" cy="715962"/>
          </a:xfrm>
        </p:spPr>
        <p:txBody>
          <a:bodyPr>
            <a:normAutofit/>
          </a:bodyPr>
          <a:lstStyle/>
          <a:p>
            <a:r>
              <a:rPr lang="en-US" sz="2800" b="1" dirty="0" smtClean="0">
                <a:solidFill>
                  <a:srgbClr val="FFFF00"/>
                </a:solidFill>
                <a:latin typeface="Times New Roman" pitchFamily="18" charset="0"/>
                <a:cs typeface="Times New Roman" pitchFamily="18" charset="0"/>
              </a:rPr>
              <a:t>     Small particle filled composite</a:t>
            </a:r>
            <a:endParaRPr lang="en-US" sz="28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8627492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9808"/>
            <a:ext cx="6172200" cy="3528392"/>
          </a:xfrm>
        </p:spPr>
        <p:txBody>
          <a:bodyPr>
            <a:noAutofit/>
          </a:bodyPr>
          <a:lstStyle/>
          <a:p>
            <a:pPr lvl="2">
              <a:lnSpc>
                <a:spcPct val="150000"/>
              </a:lnSpc>
            </a:pPr>
            <a:r>
              <a:rPr lang="en-US" sz="2800" dirty="0" smtClean="0">
                <a:latin typeface="Times New Roman" pitchFamily="18" charset="0"/>
                <a:cs typeface="Times New Roman" pitchFamily="18" charset="0"/>
              </a:rPr>
              <a:t>Indicated for application in which large stresses and abrasion might be encountered</a:t>
            </a:r>
          </a:p>
          <a:p>
            <a:pPr lvl="2">
              <a:lnSpc>
                <a:spcPct val="150000"/>
              </a:lnSpc>
            </a:pPr>
            <a:endParaRPr lang="en-US" sz="2800" dirty="0" smtClean="0">
              <a:latin typeface="Times New Roman" pitchFamily="18" charset="0"/>
              <a:cs typeface="Times New Roman" pitchFamily="18" charset="0"/>
            </a:endParaRPr>
          </a:p>
          <a:p>
            <a:pPr lvl="2">
              <a:lnSpc>
                <a:spcPct val="150000"/>
              </a:lnSpc>
            </a:pPr>
            <a:r>
              <a:rPr lang="en-US" sz="2800" dirty="0" smtClean="0">
                <a:latin typeface="Times New Roman" pitchFamily="18" charset="0"/>
                <a:cs typeface="Times New Roman" pitchFamily="18" charset="0"/>
              </a:rPr>
              <a:t>Attain a reasonably smooth surface for anterior application but not as good as hybrid or microfilled composites.</a:t>
            </a:r>
          </a:p>
          <a:p>
            <a:pPr>
              <a:lnSpc>
                <a:spcPct val="150000"/>
              </a:lnSpc>
            </a:pPr>
            <a:endParaRPr lang="en-US" sz="3200" dirty="0"/>
          </a:p>
        </p:txBody>
      </p:sp>
      <p:pic>
        <p:nvPicPr>
          <p:cNvPr id="5" name="Picture 2"/>
          <p:cNvPicPr>
            <a:picLocks noChangeAspect="1" noChangeArrowheads="1"/>
          </p:cNvPicPr>
          <p:nvPr/>
        </p:nvPicPr>
        <p:blipFill>
          <a:blip r:embed="rId3" cstate="print"/>
          <a:srcRect/>
          <a:stretch>
            <a:fillRect/>
          </a:stretch>
        </p:blipFill>
        <p:spPr bwMode="auto">
          <a:xfrm>
            <a:off x="5715000" y="1524000"/>
            <a:ext cx="2895600" cy="2731817"/>
          </a:xfrm>
          <a:prstGeom prst="rect">
            <a:avLst/>
          </a:prstGeom>
          <a:noFill/>
          <a:ln w="57150">
            <a:solidFill>
              <a:schemeClr val="tx1"/>
            </a:solidFill>
            <a:miter lim="800000"/>
            <a:headEnd/>
            <a:tailEnd/>
          </a:ln>
        </p:spPr>
      </p:pic>
      <p:sp>
        <p:nvSpPr>
          <p:cNvPr id="6" name="TextBox 5"/>
          <p:cNvSpPr txBox="1"/>
          <p:nvPr/>
        </p:nvSpPr>
        <p:spPr>
          <a:xfrm>
            <a:off x="2514600" y="247471"/>
            <a:ext cx="4160113" cy="1200329"/>
          </a:xfrm>
          <a:prstGeom prst="rect">
            <a:avLst/>
          </a:prstGeom>
          <a:noFill/>
        </p:spPr>
        <p:txBody>
          <a:bodyPr wrap="none" rtlCol="0">
            <a:spAutoFit/>
          </a:bodyPr>
          <a:lstStyle/>
          <a:p>
            <a:r>
              <a:rPr lang="en-US" sz="3600" b="1" dirty="0" smtClean="0">
                <a:solidFill>
                  <a:srgbClr val="FFFF00"/>
                </a:solidFill>
                <a:latin typeface="Times New Roman" pitchFamily="18" charset="0"/>
                <a:cs typeface="Times New Roman" pitchFamily="18" charset="0"/>
              </a:rPr>
              <a:t>Clinical application </a:t>
            </a:r>
          </a:p>
          <a:p>
            <a:endParaRPr lang="en-US" sz="3600" dirty="0"/>
          </a:p>
        </p:txBody>
      </p:sp>
    </p:spTree>
    <p:extLst>
      <p:ext uri="{BB962C8B-B14F-4D97-AF65-F5344CB8AC3E}">
        <p14:creationId xmlns:p14="http://schemas.microsoft.com/office/powerpoint/2010/main" xmlns="" val="1640321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533400"/>
            <a:ext cx="8229600" cy="5715000"/>
          </a:xfrm>
        </p:spPr>
        <p:txBody>
          <a:bodyPr>
            <a:normAutofit/>
          </a:bodyPr>
          <a:lstStyle/>
          <a:p>
            <a:pPr fontAlgn="t">
              <a:buNone/>
            </a:pPr>
            <a:r>
              <a:rPr lang="en-US" b="1" dirty="0" smtClean="0">
                <a:solidFill>
                  <a:schemeClr val="bg1"/>
                </a:solidFill>
              </a:rPr>
              <a:t>Advantages</a:t>
            </a:r>
            <a:r>
              <a:rPr lang="en-US" b="1" dirty="0" smtClean="0"/>
              <a:t> </a:t>
            </a:r>
          </a:p>
          <a:p>
            <a:pPr fontAlgn="t">
              <a:lnSpc>
                <a:spcPct val="160000"/>
              </a:lnSpc>
            </a:pPr>
            <a:r>
              <a:rPr lang="en-US" dirty="0" smtClean="0"/>
              <a:t>Good mechanical properties</a:t>
            </a:r>
          </a:p>
          <a:p>
            <a:pPr fontAlgn="t">
              <a:lnSpc>
                <a:spcPct val="160000"/>
              </a:lnSpc>
            </a:pPr>
            <a:r>
              <a:rPr lang="en-US" dirty="0" smtClean="0"/>
              <a:t>Good smoothness</a:t>
            </a:r>
          </a:p>
          <a:p>
            <a:pPr fontAlgn="t">
              <a:lnSpc>
                <a:spcPct val="160000"/>
              </a:lnSpc>
            </a:pPr>
            <a:r>
              <a:rPr lang="en-US" dirty="0" smtClean="0"/>
              <a:t>Less polymerization  Shrinkage</a:t>
            </a:r>
          </a:p>
          <a:p>
            <a:pPr fontAlgn="t">
              <a:lnSpc>
                <a:spcPct val="160000"/>
              </a:lnSpc>
            </a:pPr>
            <a:r>
              <a:rPr lang="en-US" dirty="0" err="1" smtClean="0"/>
              <a:t>Radiopacity</a:t>
            </a:r>
            <a:endParaRPr lang="en-US" dirty="0" smtClean="0"/>
          </a:p>
          <a:p>
            <a:pPr fontAlgn="t"/>
            <a:endParaRPr lang="en-US" dirty="0" smtClean="0"/>
          </a:p>
          <a:p>
            <a:pPr>
              <a:buNone/>
            </a:pPr>
            <a:r>
              <a:rPr lang="en-US" b="1" dirty="0" smtClean="0">
                <a:solidFill>
                  <a:schemeClr val="bg1"/>
                </a:solidFill>
              </a:rPr>
              <a:t>Disadvantages </a:t>
            </a:r>
          </a:p>
          <a:p>
            <a:pPr>
              <a:buNone/>
            </a:pPr>
            <a:endParaRPr lang="en-US" dirty="0" smtClean="0"/>
          </a:p>
          <a:p>
            <a:r>
              <a:rPr lang="en-US" dirty="0" smtClean="0"/>
              <a:t>Prone to wear and deterioration.</a:t>
            </a:r>
          </a:p>
          <a:p>
            <a:pPr fontAlgn="t"/>
            <a:endParaRPr lang="en-US" dirty="0" smtClean="0"/>
          </a:p>
          <a:p>
            <a:endParaRPr lang="en-US" dirty="0"/>
          </a:p>
        </p:txBody>
      </p:sp>
      <p:sp>
        <p:nvSpPr>
          <p:cNvPr id="3" name="Title 2"/>
          <p:cNvSpPr>
            <a:spLocks noGrp="1"/>
          </p:cNvSpPr>
          <p:nvPr>
            <p:ph type="title"/>
          </p:nvPr>
        </p:nvSpPr>
        <p:spPr>
          <a:xfrm>
            <a:off x="457200" y="152400"/>
            <a:ext cx="8229600" cy="152400"/>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720" y="1447800"/>
            <a:ext cx="5844480" cy="5791200"/>
          </a:xfrm>
        </p:spPr>
        <p:txBody>
          <a:bodyPr>
            <a:normAutofit/>
          </a:bodyPr>
          <a:lstStyle/>
          <a:p>
            <a:r>
              <a:rPr lang="en-US" sz="2400" dirty="0" smtClean="0">
                <a:latin typeface="Times New Roman" pitchFamily="18" charset="0"/>
                <a:cs typeface="Times New Roman" pitchFamily="18" charset="0"/>
              </a:rPr>
              <a:t>Introduced in 1970s</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Individual particles are approximately 0.04 µm (40nm) in size - Colloidal silica particles </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Filler size - 0.004 to 0.4 µm size range.</a:t>
            </a:r>
          </a:p>
          <a:p>
            <a:pPr>
              <a:buNone/>
            </a:pPr>
            <a:endParaRPr lang="en-US" sz="2400" dirty="0" smtClean="0">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Inorganic filler content  - 35 to 60% by wt.</a:t>
            </a:r>
          </a:p>
          <a:p>
            <a:pPr lvl="0">
              <a:buNone/>
            </a:pP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a:xfrm>
            <a:off x="1447800" y="503238"/>
            <a:ext cx="7498080" cy="563562"/>
          </a:xfrm>
        </p:spPr>
        <p:txBody>
          <a:bodyPr>
            <a:normAutofit fontScale="90000"/>
          </a:bodyPr>
          <a:lstStyle/>
          <a:p>
            <a:r>
              <a:rPr lang="en-US" dirty="0" smtClean="0">
                <a:solidFill>
                  <a:schemeClr val="bg1"/>
                </a:solidFill>
              </a:rPr>
              <a:t>      Microfilled composite </a:t>
            </a:r>
            <a:endParaRPr lang="en-US" dirty="0">
              <a:solidFill>
                <a:schemeClr val="bg1"/>
              </a:solidFill>
            </a:endParaRPr>
          </a:p>
        </p:txBody>
      </p:sp>
      <p:grpSp>
        <p:nvGrpSpPr>
          <p:cNvPr id="21" name="Group 38"/>
          <p:cNvGrpSpPr>
            <a:grpSpLocks/>
          </p:cNvGrpSpPr>
          <p:nvPr/>
        </p:nvGrpSpPr>
        <p:grpSpPr bwMode="auto">
          <a:xfrm>
            <a:off x="6172200" y="1295400"/>
            <a:ext cx="2590800" cy="1752600"/>
            <a:chOff x="2016" y="1968"/>
            <a:chExt cx="2592" cy="1680"/>
          </a:xfrm>
        </p:grpSpPr>
        <p:sp>
          <p:nvSpPr>
            <p:cNvPr id="22" name="Rectangle 31"/>
            <p:cNvSpPr>
              <a:spLocks noChangeArrowheads="1"/>
            </p:cNvSpPr>
            <p:nvPr/>
          </p:nvSpPr>
          <p:spPr bwMode="auto">
            <a:xfrm>
              <a:off x="2016" y="1968"/>
              <a:ext cx="2592" cy="1680"/>
            </a:xfrm>
            <a:prstGeom prst="rect">
              <a:avLst/>
            </a:prstGeom>
            <a:solidFill>
              <a:schemeClr val="tx1"/>
            </a:solidFill>
            <a:ln w="9525">
              <a:solidFill>
                <a:schemeClr val="tx1"/>
              </a:solidFill>
              <a:miter lim="800000"/>
              <a:headEnd/>
              <a:tailEnd/>
            </a:ln>
            <a:effectLst/>
          </p:spPr>
          <p:txBody>
            <a:bodyPr wrap="none" anchor="ctr"/>
            <a:lstStyle/>
            <a:p>
              <a:pPr algn="ctr"/>
              <a:endParaRPr lang="en-US"/>
            </a:p>
          </p:txBody>
        </p:sp>
        <p:sp>
          <p:nvSpPr>
            <p:cNvPr id="23" name="Oval 30" descr="Newsprint"/>
            <p:cNvSpPr>
              <a:spLocks noChangeArrowheads="1"/>
            </p:cNvSpPr>
            <p:nvPr/>
          </p:nvSpPr>
          <p:spPr bwMode="auto">
            <a:xfrm>
              <a:off x="2064" y="2016"/>
              <a:ext cx="1680" cy="1584"/>
            </a:xfrm>
            <a:prstGeom prst="ellipse">
              <a:avLst/>
            </a:prstGeom>
            <a:blipFill dpi="0" rotWithShape="0">
              <a:blip r:embed="rId3" cstate="print"/>
              <a:srcRect/>
              <a:tile tx="0" ty="0" sx="100000" sy="100000" flip="none" algn="tl"/>
            </a:blipFill>
            <a:ln w="9525">
              <a:solidFill>
                <a:schemeClr val="bg2"/>
              </a:solidFill>
              <a:round/>
              <a:headEnd/>
              <a:tailEnd/>
            </a:ln>
            <a:effectLst/>
          </p:spPr>
          <p:txBody>
            <a:bodyPr wrap="none" anchor="ctr"/>
            <a:lstStyle/>
            <a:p>
              <a:endParaRPr lang="en-US"/>
            </a:p>
          </p:txBody>
        </p:sp>
        <p:sp>
          <p:nvSpPr>
            <p:cNvPr id="24" name="Freeform 14" descr="Granite"/>
            <p:cNvSpPr>
              <a:spLocks/>
            </p:cNvSpPr>
            <p:nvPr/>
          </p:nvSpPr>
          <p:spPr bwMode="auto">
            <a:xfrm>
              <a:off x="2928" y="2160"/>
              <a:ext cx="486" cy="511"/>
            </a:xfrm>
            <a:custGeom>
              <a:avLst/>
              <a:gdLst/>
              <a:ahLst/>
              <a:cxnLst>
                <a:cxn ang="0">
                  <a:pos x="32" y="122"/>
                </a:cxn>
                <a:cxn ang="0">
                  <a:pos x="80" y="234"/>
                </a:cxn>
                <a:cxn ang="0">
                  <a:pos x="112" y="346"/>
                </a:cxn>
                <a:cxn ang="0">
                  <a:pos x="144" y="506"/>
                </a:cxn>
                <a:cxn ang="0">
                  <a:pos x="224" y="474"/>
                </a:cxn>
                <a:cxn ang="0">
                  <a:pos x="336" y="442"/>
                </a:cxn>
                <a:cxn ang="0">
                  <a:pos x="464" y="386"/>
                </a:cxn>
                <a:cxn ang="0">
                  <a:pos x="400" y="146"/>
                </a:cxn>
                <a:cxn ang="0">
                  <a:pos x="376" y="66"/>
                </a:cxn>
                <a:cxn ang="0">
                  <a:pos x="304" y="50"/>
                </a:cxn>
                <a:cxn ang="0">
                  <a:pos x="80" y="34"/>
                </a:cxn>
                <a:cxn ang="0">
                  <a:pos x="0" y="42"/>
                </a:cxn>
                <a:cxn ang="0">
                  <a:pos x="40" y="138"/>
                </a:cxn>
                <a:cxn ang="0">
                  <a:pos x="32" y="122"/>
                </a:cxn>
              </a:cxnLst>
              <a:rect l="0" t="0" r="r" b="b"/>
              <a:pathLst>
                <a:path w="486" h="511">
                  <a:moveTo>
                    <a:pt x="32" y="122"/>
                  </a:moveTo>
                  <a:cubicBezTo>
                    <a:pt x="48" y="161"/>
                    <a:pt x="57" y="199"/>
                    <a:pt x="80" y="234"/>
                  </a:cubicBezTo>
                  <a:cubicBezTo>
                    <a:pt x="100" y="314"/>
                    <a:pt x="89" y="277"/>
                    <a:pt x="112" y="346"/>
                  </a:cubicBezTo>
                  <a:cubicBezTo>
                    <a:pt x="129" y="397"/>
                    <a:pt x="127" y="454"/>
                    <a:pt x="144" y="506"/>
                  </a:cubicBezTo>
                  <a:cubicBezTo>
                    <a:pt x="225" y="490"/>
                    <a:pt x="143" y="511"/>
                    <a:pt x="224" y="474"/>
                  </a:cubicBezTo>
                  <a:cubicBezTo>
                    <a:pt x="252" y="461"/>
                    <a:pt x="309" y="449"/>
                    <a:pt x="336" y="442"/>
                  </a:cubicBezTo>
                  <a:cubicBezTo>
                    <a:pt x="382" y="431"/>
                    <a:pt x="418" y="398"/>
                    <a:pt x="464" y="386"/>
                  </a:cubicBezTo>
                  <a:cubicBezTo>
                    <a:pt x="486" y="299"/>
                    <a:pt x="426" y="224"/>
                    <a:pt x="400" y="146"/>
                  </a:cubicBezTo>
                  <a:cubicBezTo>
                    <a:pt x="396" y="135"/>
                    <a:pt x="384" y="74"/>
                    <a:pt x="376" y="66"/>
                  </a:cubicBezTo>
                  <a:cubicBezTo>
                    <a:pt x="359" y="49"/>
                    <a:pt x="328" y="52"/>
                    <a:pt x="304" y="50"/>
                  </a:cubicBezTo>
                  <a:cubicBezTo>
                    <a:pt x="229" y="43"/>
                    <a:pt x="80" y="34"/>
                    <a:pt x="80" y="34"/>
                  </a:cubicBezTo>
                  <a:cubicBezTo>
                    <a:pt x="7" y="16"/>
                    <a:pt x="28" y="0"/>
                    <a:pt x="0" y="42"/>
                  </a:cubicBezTo>
                  <a:cubicBezTo>
                    <a:pt x="0" y="44"/>
                    <a:pt x="0" y="138"/>
                    <a:pt x="40" y="138"/>
                  </a:cubicBezTo>
                  <a:cubicBezTo>
                    <a:pt x="46" y="138"/>
                    <a:pt x="35" y="127"/>
                    <a:pt x="32" y="122"/>
                  </a:cubicBezTo>
                  <a:close/>
                </a:path>
              </a:pathLst>
            </a:custGeom>
            <a:blipFill dpi="0" rotWithShape="0">
              <a:blip r:embed="rId4" cstate="print"/>
              <a:srcRect/>
              <a:tile tx="0" ty="0" sx="100000" sy="100000" flip="none" algn="tl"/>
            </a:blipFill>
            <a:ln w="19050">
              <a:solidFill>
                <a:schemeClr val="bg2"/>
              </a:solidFill>
              <a:round/>
              <a:headEnd/>
              <a:tailEnd/>
            </a:ln>
            <a:effectLst/>
          </p:spPr>
          <p:txBody>
            <a:bodyPr/>
            <a:lstStyle/>
            <a:p>
              <a:endParaRPr lang="en-US"/>
            </a:p>
          </p:txBody>
        </p:sp>
        <p:sp>
          <p:nvSpPr>
            <p:cNvPr id="25" name="Freeform 15" descr="Granite"/>
            <p:cNvSpPr>
              <a:spLocks/>
            </p:cNvSpPr>
            <p:nvPr/>
          </p:nvSpPr>
          <p:spPr bwMode="auto">
            <a:xfrm>
              <a:off x="2496" y="2160"/>
              <a:ext cx="305" cy="232"/>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blipFill dpi="0" rotWithShape="0">
              <a:blip r:embed="rId4" cstate="print"/>
              <a:srcRect/>
              <a:tile tx="0" ty="0" sx="100000" sy="100000" flip="none" algn="tl"/>
            </a:blipFill>
            <a:ln w="9525">
              <a:solidFill>
                <a:schemeClr val="bg2"/>
              </a:solidFill>
              <a:round/>
              <a:headEnd/>
              <a:tailEnd/>
            </a:ln>
            <a:effectLst/>
          </p:spPr>
          <p:txBody>
            <a:bodyPr/>
            <a:lstStyle/>
            <a:p>
              <a:endParaRPr lang="en-US"/>
            </a:p>
          </p:txBody>
        </p:sp>
        <p:sp>
          <p:nvSpPr>
            <p:cNvPr id="26" name="AutoShape 16" descr="Granite"/>
            <p:cNvSpPr>
              <a:spLocks noChangeArrowheads="1"/>
            </p:cNvSpPr>
            <p:nvPr/>
          </p:nvSpPr>
          <p:spPr bwMode="auto">
            <a:xfrm rot="1597365">
              <a:off x="2256" y="2400"/>
              <a:ext cx="360" cy="24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blipFill dpi="0" rotWithShape="0">
              <a:blip r:embed="rId4" cstate="print"/>
              <a:srcRect/>
              <a:tile tx="0" ty="0" sx="100000" sy="100000" flip="none" algn="tl"/>
            </a:blipFill>
            <a:ln w="9525">
              <a:solidFill>
                <a:schemeClr val="bg2"/>
              </a:solidFill>
              <a:miter lim="800000"/>
              <a:headEnd/>
              <a:tailEnd/>
            </a:ln>
            <a:effectLst/>
          </p:spPr>
          <p:txBody>
            <a:bodyPr wrap="none" anchor="ctr"/>
            <a:lstStyle/>
            <a:p>
              <a:endParaRPr lang="en-US"/>
            </a:p>
          </p:txBody>
        </p:sp>
        <p:sp>
          <p:nvSpPr>
            <p:cNvPr id="27" name="AutoShape 17" descr="Granite"/>
            <p:cNvSpPr>
              <a:spLocks noChangeArrowheads="1"/>
            </p:cNvSpPr>
            <p:nvPr/>
          </p:nvSpPr>
          <p:spPr bwMode="auto">
            <a:xfrm>
              <a:off x="3408" y="2544"/>
              <a:ext cx="240" cy="288"/>
            </a:xfrm>
            <a:prstGeom prst="pentagon">
              <a:avLst/>
            </a:prstGeom>
            <a:blipFill dpi="0" rotWithShape="0">
              <a:blip r:embed="rId4" cstate="print"/>
              <a:srcRect/>
              <a:tile tx="0" ty="0" sx="100000" sy="100000" flip="none" algn="tl"/>
            </a:blipFill>
            <a:ln w="9525">
              <a:solidFill>
                <a:schemeClr val="bg2"/>
              </a:solidFill>
              <a:miter lim="800000"/>
              <a:headEnd/>
              <a:tailEnd/>
            </a:ln>
            <a:effectLst/>
          </p:spPr>
          <p:txBody>
            <a:bodyPr wrap="none" anchor="ctr"/>
            <a:lstStyle/>
            <a:p>
              <a:endParaRPr lang="en-US"/>
            </a:p>
          </p:txBody>
        </p:sp>
        <p:sp>
          <p:nvSpPr>
            <p:cNvPr id="28" name="Freeform 18" descr="Granite"/>
            <p:cNvSpPr>
              <a:spLocks/>
            </p:cNvSpPr>
            <p:nvPr/>
          </p:nvSpPr>
          <p:spPr bwMode="auto">
            <a:xfrm>
              <a:off x="2688" y="3216"/>
              <a:ext cx="451" cy="352"/>
            </a:xfrm>
            <a:custGeom>
              <a:avLst/>
              <a:gdLst/>
              <a:ahLst/>
              <a:cxnLst>
                <a:cxn ang="0">
                  <a:pos x="3" y="112"/>
                </a:cxn>
                <a:cxn ang="0">
                  <a:pos x="131" y="264"/>
                </a:cxn>
                <a:cxn ang="0">
                  <a:pos x="187" y="304"/>
                </a:cxn>
                <a:cxn ang="0">
                  <a:pos x="259" y="352"/>
                </a:cxn>
                <a:cxn ang="0">
                  <a:pos x="379" y="320"/>
                </a:cxn>
                <a:cxn ang="0">
                  <a:pos x="451" y="272"/>
                </a:cxn>
                <a:cxn ang="0">
                  <a:pos x="443" y="216"/>
                </a:cxn>
                <a:cxn ang="0">
                  <a:pos x="275" y="112"/>
                </a:cxn>
                <a:cxn ang="0">
                  <a:pos x="187" y="56"/>
                </a:cxn>
                <a:cxn ang="0">
                  <a:pos x="91" y="0"/>
                </a:cxn>
                <a:cxn ang="0">
                  <a:pos x="11" y="64"/>
                </a:cxn>
                <a:cxn ang="0">
                  <a:pos x="3" y="112"/>
                </a:cxn>
              </a:cxnLst>
              <a:rect l="0" t="0" r="r" b="b"/>
              <a:pathLst>
                <a:path w="451" h="352">
                  <a:moveTo>
                    <a:pt x="3" y="112"/>
                  </a:moveTo>
                  <a:cubicBezTo>
                    <a:pt x="56" y="152"/>
                    <a:pt x="91" y="212"/>
                    <a:pt x="131" y="264"/>
                  </a:cubicBezTo>
                  <a:cubicBezTo>
                    <a:pt x="136" y="271"/>
                    <a:pt x="177" y="297"/>
                    <a:pt x="187" y="304"/>
                  </a:cubicBezTo>
                  <a:cubicBezTo>
                    <a:pt x="207" y="335"/>
                    <a:pt x="226" y="335"/>
                    <a:pt x="259" y="352"/>
                  </a:cubicBezTo>
                  <a:cubicBezTo>
                    <a:pt x="300" y="342"/>
                    <a:pt x="338" y="328"/>
                    <a:pt x="379" y="320"/>
                  </a:cubicBezTo>
                  <a:cubicBezTo>
                    <a:pt x="412" y="303"/>
                    <a:pt x="431" y="303"/>
                    <a:pt x="451" y="272"/>
                  </a:cubicBezTo>
                  <a:cubicBezTo>
                    <a:pt x="448" y="253"/>
                    <a:pt x="448" y="234"/>
                    <a:pt x="443" y="216"/>
                  </a:cubicBezTo>
                  <a:cubicBezTo>
                    <a:pt x="429" y="168"/>
                    <a:pt x="317" y="141"/>
                    <a:pt x="275" y="112"/>
                  </a:cubicBezTo>
                  <a:cubicBezTo>
                    <a:pt x="190" y="52"/>
                    <a:pt x="264" y="87"/>
                    <a:pt x="187" y="56"/>
                  </a:cubicBezTo>
                  <a:cubicBezTo>
                    <a:pt x="158" y="27"/>
                    <a:pt x="124" y="22"/>
                    <a:pt x="91" y="0"/>
                  </a:cubicBezTo>
                  <a:cubicBezTo>
                    <a:pt x="59" y="11"/>
                    <a:pt x="11" y="64"/>
                    <a:pt x="11" y="64"/>
                  </a:cubicBezTo>
                  <a:cubicBezTo>
                    <a:pt x="0" y="96"/>
                    <a:pt x="3" y="80"/>
                    <a:pt x="3" y="112"/>
                  </a:cubicBezTo>
                  <a:close/>
                </a:path>
              </a:pathLst>
            </a:custGeom>
            <a:blipFill dpi="0" rotWithShape="0">
              <a:blip r:embed="rId4" cstate="print"/>
              <a:srcRect/>
              <a:tile tx="0" ty="0" sx="100000" sy="100000" flip="none" algn="tl"/>
            </a:blipFill>
            <a:ln w="9525">
              <a:solidFill>
                <a:schemeClr val="bg2"/>
              </a:solidFill>
              <a:round/>
              <a:headEnd/>
              <a:tailEnd/>
            </a:ln>
            <a:effectLst/>
          </p:spPr>
          <p:txBody>
            <a:bodyPr/>
            <a:lstStyle/>
            <a:p>
              <a:endParaRPr lang="en-US"/>
            </a:p>
          </p:txBody>
        </p:sp>
        <p:sp>
          <p:nvSpPr>
            <p:cNvPr id="29" name="Freeform 19" descr="Granite"/>
            <p:cNvSpPr>
              <a:spLocks/>
            </p:cNvSpPr>
            <p:nvPr/>
          </p:nvSpPr>
          <p:spPr bwMode="auto">
            <a:xfrm>
              <a:off x="2400" y="2736"/>
              <a:ext cx="608" cy="398"/>
            </a:xfrm>
            <a:custGeom>
              <a:avLst/>
              <a:gdLst/>
              <a:ahLst/>
              <a:cxnLst>
                <a:cxn ang="0">
                  <a:pos x="0" y="14"/>
                </a:cxn>
                <a:cxn ang="0">
                  <a:pos x="56" y="150"/>
                </a:cxn>
                <a:cxn ang="0">
                  <a:pos x="80" y="198"/>
                </a:cxn>
                <a:cxn ang="0">
                  <a:pos x="136" y="222"/>
                </a:cxn>
                <a:cxn ang="0">
                  <a:pos x="376" y="398"/>
                </a:cxn>
                <a:cxn ang="0">
                  <a:pos x="480" y="366"/>
                </a:cxn>
                <a:cxn ang="0">
                  <a:pos x="552" y="326"/>
                </a:cxn>
                <a:cxn ang="0">
                  <a:pos x="584" y="158"/>
                </a:cxn>
                <a:cxn ang="0">
                  <a:pos x="608" y="86"/>
                </a:cxn>
                <a:cxn ang="0">
                  <a:pos x="208" y="62"/>
                </a:cxn>
                <a:cxn ang="0">
                  <a:pos x="80" y="38"/>
                </a:cxn>
                <a:cxn ang="0">
                  <a:pos x="0" y="14"/>
                </a:cxn>
              </a:cxnLst>
              <a:rect l="0" t="0" r="r" b="b"/>
              <a:pathLst>
                <a:path w="608" h="398">
                  <a:moveTo>
                    <a:pt x="0" y="14"/>
                  </a:moveTo>
                  <a:cubicBezTo>
                    <a:pt x="23" y="60"/>
                    <a:pt x="34" y="105"/>
                    <a:pt x="56" y="150"/>
                  </a:cubicBezTo>
                  <a:cubicBezTo>
                    <a:pt x="64" y="166"/>
                    <a:pt x="63" y="187"/>
                    <a:pt x="80" y="198"/>
                  </a:cubicBezTo>
                  <a:cubicBezTo>
                    <a:pt x="97" y="209"/>
                    <a:pt x="118" y="212"/>
                    <a:pt x="136" y="222"/>
                  </a:cubicBezTo>
                  <a:cubicBezTo>
                    <a:pt x="213" y="265"/>
                    <a:pt x="326" y="323"/>
                    <a:pt x="376" y="398"/>
                  </a:cubicBezTo>
                  <a:cubicBezTo>
                    <a:pt x="412" y="392"/>
                    <a:pt x="448" y="384"/>
                    <a:pt x="480" y="366"/>
                  </a:cubicBezTo>
                  <a:cubicBezTo>
                    <a:pt x="563" y="320"/>
                    <a:pt x="498" y="344"/>
                    <a:pt x="552" y="326"/>
                  </a:cubicBezTo>
                  <a:cubicBezTo>
                    <a:pt x="593" y="244"/>
                    <a:pt x="549" y="342"/>
                    <a:pt x="584" y="158"/>
                  </a:cubicBezTo>
                  <a:cubicBezTo>
                    <a:pt x="589" y="133"/>
                    <a:pt x="608" y="86"/>
                    <a:pt x="608" y="86"/>
                  </a:cubicBezTo>
                  <a:cubicBezTo>
                    <a:pt x="479" y="0"/>
                    <a:pt x="604" y="77"/>
                    <a:pt x="208" y="62"/>
                  </a:cubicBezTo>
                  <a:cubicBezTo>
                    <a:pt x="168" y="60"/>
                    <a:pt x="120" y="44"/>
                    <a:pt x="80" y="38"/>
                  </a:cubicBezTo>
                  <a:cubicBezTo>
                    <a:pt x="53" y="29"/>
                    <a:pt x="27" y="23"/>
                    <a:pt x="0" y="14"/>
                  </a:cubicBezTo>
                  <a:close/>
                </a:path>
              </a:pathLst>
            </a:custGeom>
            <a:blipFill dpi="0" rotWithShape="0">
              <a:blip r:embed="rId4" cstate="print"/>
              <a:srcRect/>
              <a:tile tx="0" ty="0" sx="100000" sy="100000" flip="none" algn="tl"/>
            </a:blipFill>
            <a:ln w="9525">
              <a:solidFill>
                <a:schemeClr val="bg2"/>
              </a:solidFill>
              <a:round/>
              <a:headEnd/>
              <a:tailEnd/>
            </a:ln>
            <a:effectLst/>
          </p:spPr>
          <p:txBody>
            <a:bodyPr/>
            <a:lstStyle/>
            <a:p>
              <a:endParaRPr lang="en-US"/>
            </a:p>
          </p:txBody>
        </p:sp>
        <p:sp>
          <p:nvSpPr>
            <p:cNvPr id="30" name="Freeform 24" descr="Granite"/>
            <p:cNvSpPr>
              <a:spLocks/>
            </p:cNvSpPr>
            <p:nvPr/>
          </p:nvSpPr>
          <p:spPr bwMode="auto">
            <a:xfrm>
              <a:off x="3072" y="2784"/>
              <a:ext cx="419" cy="544"/>
            </a:xfrm>
            <a:custGeom>
              <a:avLst/>
              <a:gdLst/>
              <a:ahLst/>
              <a:cxnLst>
                <a:cxn ang="0">
                  <a:pos x="218" y="0"/>
                </a:cxn>
                <a:cxn ang="0">
                  <a:pos x="122" y="72"/>
                </a:cxn>
                <a:cxn ang="0">
                  <a:pos x="2" y="216"/>
                </a:cxn>
                <a:cxn ang="0">
                  <a:pos x="74" y="416"/>
                </a:cxn>
                <a:cxn ang="0">
                  <a:pos x="98" y="448"/>
                </a:cxn>
                <a:cxn ang="0">
                  <a:pos x="178" y="544"/>
                </a:cxn>
                <a:cxn ang="0">
                  <a:pos x="362" y="488"/>
                </a:cxn>
                <a:cxn ang="0">
                  <a:pos x="370" y="240"/>
                </a:cxn>
                <a:cxn ang="0">
                  <a:pos x="362" y="128"/>
                </a:cxn>
                <a:cxn ang="0">
                  <a:pos x="314" y="88"/>
                </a:cxn>
                <a:cxn ang="0">
                  <a:pos x="274" y="40"/>
                </a:cxn>
                <a:cxn ang="0">
                  <a:pos x="218" y="0"/>
                </a:cxn>
              </a:cxnLst>
              <a:rect l="0" t="0" r="r" b="b"/>
              <a:pathLst>
                <a:path w="419" h="544">
                  <a:moveTo>
                    <a:pt x="218" y="0"/>
                  </a:moveTo>
                  <a:cubicBezTo>
                    <a:pt x="186" y="24"/>
                    <a:pt x="154" y="48"/>
                    <a:pt x="122" y="72"/>
                  </a:cubicBezTo>
                  <a:cubicBezTo>
                    <a:pt x="72" y="109"/>
                    <a:pt x="74" y="180"/>
                    <a:pt x="2" y="216"/>
                  </a:cubicBezTo>
                  <a:cubicBezTo>
                    <a:pt x="41" y="401"/>
                    <a:pt x="0" y="323"/>
                    <a:pt x="74" y="416"/>
                  </a:cubicBezTo>
                  <a:cubicBezTo>
                    <a:pt x="82" y="426"/>
                    <a:pt x="91" y="437"/>
                    <a:pt x="98" y="448"/>
                  </a:cubicBezTo>
                  <a:cubicBezTo>
                    <a:pt x="127" y="491"/>
                    <a:pt x="124" y="531"/>
                    <a:pt x="178" y="544"/>
                  </a:cubicBezTo>
                  <a:cubicBezTo>
                    <a:pt x="246" y="534"/>
                    <a:pt x="301" y="519"/>
                    <a:pt x="362" y="488"/>
                  </a:cubicBezTo>
                  <a:cubicBezTo>
                    <a:pt x="419" y="402"/>
                    <a:pt x="381" y="470"/>
                    <a:pt x="370" y="240"/>
                  </a:cubicBezTo>
                  <a:cubicBezTo>
                    <a:pt x="368" y="203"/>
                    <a:pt x="371" y="164"/>
                    <a:pt x="362" y="128"/>
                  </a:cubicBezTo>
                  <a:cubicBezTo>
                    <a:pt x="359" y="113"/>
                    <a:pt x="324" y="96"/>
                    <a:pt x="314" y="88"/>
                  </a:cubicBezTo>
                  <a:cubicBezTo>
                    <a:pt x="235" y="22"/>
                    <a:pt x="337" y="103"/>
                    <a:pt x="274" y="40"/>
                  </a:cubicBezTo>
                  <a:cubicBezTo>
                    <a:pt x="253" y="19"/>
                    <a:pt x="231" y="26"/>
                    <a:pt x="218" y="0"/>
                  </a:cubicBezTo>
                  <a:close/>
                </a:path>
              </a:pathLst>
            </a:custGeom>
            <a:blipFill dpi="0" rotWithShape="0">
              <a:blip r:embed="rId4" cstate="print"/>
              <a:srcRect/>
              <a:tile tx="0" ty="0" sx="100000" sy="100000" flip="none" algn="tl"/>
            </a:blipFill>
            <a:ln w="9525">
              <a:solidFill>
                <a:schemeClr val="bg2"/>
              </a:solidFill>
              <a:round/>
              <a:headEnd/>
              <a:tailEnd/>
            </a:ln>
            <a:effectLst/>
          </p:spPr>
          <p:txBody>
            <a:bodyPr/>
            <a:lstStyle/>
            <a:p>
              <a:endParaRPr lang="en-US"/>
            </a:p>
          </p:txBody>
        </p:sp>
        <p:sp>
          <p:nvSpPr>
            <p:cNvPr id="31" name="AutoShape 25" descr="Granite"/>
            <p:cNvSpPr>
              <a:spLocks noChangeArrowheads="1"/>
            </p:cNvSpPr>
            <p:nvPr/>
          </p:nvSpPr>
          <p:spPr bwMode="auto">
            <a:xfrm>
              <a:off x="2736" y="2400"/>
              <a:ext cx="192" cy="288"/>
            </a:xfrm>
            <a:prstGeom prst="parallelogram">
              <a:avLst>
                <a:gd name="adj" fmla="val 25000"/>
              </a:avLst>
            </a:prstGeom>
            <a:blipFill dpi="0" rotWithShape="0">
              <a:blip r:embed="rId4" cstate="print"/>
              <a:srcRect/>
              <a:tile tx="0" ty="0" sx="100000" sy="100000" flip="none" algn="tl"/>
            </a:blipFill>
            <a:ln w="9525">
              <a:solidFill>
                <a:schemeClr val="bg2"/>
              </a:solidFill>
              <a:miter lim="800000"/>
              <a:headEnd/>
              <a:tailEnd/>
            </a:ln>
            <a:effectLst/>
          </p:spPr>
          <p:txBody>
            <a:bodyPr wrap="none" anchor="ctr"/>
            <a:lstStyle/>
            <a:p>
              <a:endParaRPr lang="en-US"/>
            </a:p>
          </p:txBody>
        </p:sp>
        <p:sp>
          <p:nvSpPr>
            <p:cNvPr id="32" name="AutoShape 26" descr="Granite"/>
            <p:cNvSpPr>
              <a:spLocks noChangeArrowheads="1"/>
            </p:cNvSpPr>
            <p:nvPr/>
          </p:nvSpPr>
          <p:spPr bwMode="auto">
            <a:xfrm>
              <a:off x="2256" y="2976"/>
              <a:ext cx="432" cy="192"/>
            </a:xfrm>
            <a:prstGeom prst="rtTriangle">
              <a:avLst/>
            </a:prstGeom>
            <a:blipFill dpi="0" rotWithShape="0">
              <a:blip r:embed="rId4" cstate="print"/>
              <a:srcRect/>
              <a:tile tx="0" ty="0" sx="100000" sy="100000" flip="none" algn="tl"/>
            </a:blipFill>
            <a:ln w="9525">
              <a:solidFill>
                <a:schemeClr val="bg2"/>
              </a:solidFill>
              <a:miter lim="800000"/>
              <a:headEnd/>
              <a:tailEnd/>
            </a:ln>
            <a:effectLst/>
          </p:spPr>
          <p:txBody>
            <a:bodyPr wrap="none" anchor="ctr"/>
            <a:lstStyle/>
            <a:p>
              <a:endParaRPr lang="en-US"/>
            </a:p>
          </p:txBody>
        </p:sp>
        <p:sp>
          <p:nvSpPr>
            <p:cNvPr id="33" name="Line 33"/>
            <p:cNvSpPr>
              <a:spLocks noChangeShapeType="1"/>
            </p:cNvSpPr>
            <p:nvPr/>
          </p:nvSpPr>
          <p:spPr bwMode="auto">
            <a:xfrm flipH="1">
              <a:off x="3216" y="2208"/>
              <a:ext cx="480" cy="192"/>
            </a:xfrm>
            <a:prstGeom prst="line">
              <a:avLst/>
            </a:prstGeom>
            <a:noFill/>
            <a:ln w="25400">
              <a:solidFill>
                <a:schemeClr val="bg2"/>
              </a:solidFill>
              <a:round/>
              <a:headEnd/>
              <a:tailEnd type="triangle" w="med" len="med"/>
            </a:ln>
            <a:effectLst/>
          </p:spPr>
          <p:txBody>
            <a:bodyPr/>
            <a:lstStyle/>
            <a:p>
              <a:endParaRPr lang="en-US"/>
            </a:p>
          </p:txBody>
        </p:sp>
        <p:sp>
          <p:nvSpPr>
            <p:cNvPr id="34" name="Text Box 34"/>
            <p:cNvSpPr txBox="1">
              <a:spLocks noChangeArrowheads="1"/>
            </p:cNvSpPr>
            <p:nvPr/>
          </p:nvSpPr>
          <p:spPr bwMode="auto">
            <a:xfrm>
              <a:off x="3696" y="2017"/>
              <a:ext cx="912" cy="672"/>
            </a:xfrm>
            <a:prstGeom prst="rect">
              <a:avLst/>
            </a:prstGeom>
            <a:noFill/>
            <a:ln w="9525">
              <a:noFill/>
              <a:miter lim="800000"/>
              <a:headEnd/>
              <a:tailEnd/>
            </a:ln>
            <a:effectLst/>
          </p:spPr>
          <p:txBody>
            <a:bodyPr>
              <a:spAutoFit/>
            </a:bodyPr>
            <a:lstStyle/>
            <a:p>
              <a:pPr>
                <a:spcBef>
                  <a:spcPct val="50000"/>
                </a:spcBef>
              </a:pPr>
              <a:r>
                <a:rPr lang="en-US" sz="1000">
                  <a:solidFill>
                    <a:schemeClr val="bg2"/>
                  </a:solidFill>
                  <a:latin typeface="Arial" charset="0"/>
                </a:rPr>
                <a:t>Ground polymer with colloidal silica (50 u)</a:t>
              </a:r>
            </a:p>
          </p:txBody>
        </p:sp>
        <p:sp>
          <p:nvSpPr>
            <p:cNvPr id="35" name="Line 35"/>
            <p:cNvSpPr>
              <a:spLocks noChangeShapeType="1"/>
            </p:cNvSpPr>
            <p:nvPr/>
          </p:nvSpPr>
          <p:spPr bwMode="auto">
            <a:xfrm flipH="1">
              <a:off x="3552" y="2880"/>
              <a:ext cx="288" cy="96"/>
            </a:xfrm>
            <a:prstGeom prst="line">
              <a:avLst/>
            </a:prstGeom>
            <a:noFill/>
            <a:ln w="25400">
              <a:solidFill>
                <a:schemeClr val="bg2"/>
              </a:solidFill>
              <a:round/>
              <a:headEnd/>
              <a:tailEnd type="triangle" w="med" len="med"/>
            </a:ln>
            <a:effectLst/>
          </p:spPr>
          <p:txBody>
            <a:bodyPr/>
            <a:lstStyle/>
            <a:p>
              <a:endParaRPr lang="en-US"/>
            </a:p>
          </p:txBody>
        </p:sp>
        <p:sp>
          <p:nvSpPr>
            <p:cNvPr id="36" name="Text Box 36"/>
            <p:cNvSpPr txBox="1">
              <a:spLocks noChangeArrowheads="1"/>
            </p:cNvSpPr>
            <p:nvPr/>
          </p:nvSpPr>
          <p:spPr bwMode="auto">
            <a:xfrm>
              <a:off x="3746" y="1995"/>
              <a:ext cx="184" cy="439"/>
            </a:xfrm>
            <a:prstGeom prst="rect">
              <a:avLst/>
            </a:prstGeom>
            <a:noFill/>
            <a:ln w="9525">
              <a:noFill/>
              <a:miter lim="800000"/>
              <a:headEnd/>
              <a:tailEnd/>
            </a:ln>
            <a:effectLst/>
          </p:spPr>
          <p:txBody>
            <a:bodyPr wrap="none">
              <a:spAutoFit/>
            </a:bodyPr>
            <a:lstStyle/>
            <a:p>
              <a:endParaRPr lang="en-US"/>
            </a:p>
          </p:txBody>
        </p:sp>
        <p:sp>
          <p:nvSpPr>
            <p:cNvPr id="37" name="Text Box 37"/>
            <p:cNvSpPr txBox="1">
              <a:spLocks noChangeArrowheads="1"/>
            </p:cNvSpPr>
            <p:nvPr/>
          </p:nvSpPr>
          <p:spPr bwMode="auto">
            <a:xfrm>
              <a:off x="3839" y="2688"/>
              <a:ext cx="769" cy="818"/>
            </a:xfrm>
            <a:prstGeom prst="rect">
              <a:avLst/>
            </a:prstGeom>
            <a:noFill/>
            <a:ln w="9525">
              <a:noFill/>
              <a:miter lim="800000"/>
              <a:headEnd/>
              <a:tailEnd/>
            </a:ln>
            <a:effectLst/>
          </p:spPr>
          <p:txBody>
            <a:bodyPr>
              <a:spAutoFit/>
            </a:bodyPr>
            <a:lstStyle/>
            <a:p>
              <a:pPr>
                <a:spcBef>
                  <a:spcPct val="50000"/>
                </a:spcBef>
              </a:pPr>
              <a:r>
                <a:rPr lang="en-US" sz="1000">
                  <a:solidFill>
                    <a:schemeClr val="bg2"/>
                  </a:solidFill>
                  <a:latin typeface="Arial" charset="0"/>
                </a:rPr>
                <a:t>Polymer matrix  with colloidal silica</a:t>
              </a:r>
            </a:p>
          </p:txBody>
        </p:sp>
      </p:grpSp>
      <p:pic>
        <p:nvPicPr>
          <p:cNvPr id="38" name="Picture 5" descr="Picture20"/>
          <p:cNvPicPr>
            <a:picLocks noChangeAspect="1" noChangeArrowheads="1"/>
          </p:cNvPicPr>
          <p:nvPr/>
        </p:nvPicPr>
        <p:blipFill>
          <a:blip r:embed="rId5" cstate="print">
            <a:lum bright="-12000" contrast="30000"/>
          </a:blip>
          <a:srcRect l="6923" t="12624" r="11026" b="9369"/>
          <a:stretch>
            <a:fillRect/>
          </a:stretch>
        </p:blipFill>
        <p:spPr>
          <a:xfrm>
            <a:off x="7162800" y="4221088"/>
            <a:ext cx="1429739" cy="1600200"/>
          </a:xfrm>
          <a:prstGeom prst="rect">
            <a:avLst/>
          </a:prstGeom>
          <a:noFill/>
          <a:ln w="57150" cmpd="thickThin">
            <a:solidFill>
              <a:srgbClr val="000000"/>
            </a:solidFill>
          </a:ln>
        </p:spPr>
      </p:pic>
      <p:pic>
        <p:nvPicPr>
          <p:cNvPr id="39" name="Picture 38" descr="Untitled-Scanned-05"/>
          <p:cNvPicPr>
            <a:picLocks noChangeAspect="1" noChangeArrowheads="1"/>
          </p:cNvPicPr>
          <p:nvPr/>
        </p:nvPicPr>
        <p:blipFill>
          <a:blip r:embed="rId6" cstate="print">
            <a:lum contrast="30000"/>
          </a:blip>
          <a:srcRect l="6213" t="12714" r="16292" b="15497"/>
          <a:stretch>
            <a:fillRect/>
          </a:stretch>
        </p:blipFill>
        <p:spPr bwMode="auto">
          <a:xfrm>
            <a:off x="6019800" y="3733800"/>
            <a:ext cx="2842873" cy="2133600"/>
          </a:xfrm>
          <a:prstGeom prst="rect">
            <a:avLst/>
          </a:prstGeom>
          <a:noFill/>
          <a:ln w="57150" cmpd="thickThin">
            <a:solidFill>
              <a:schemeClr val="tx1"/>
            </a:solidFill>
            <a:miter lim="800000"/>
            <a:headEnd/>
            <a:tailEnd/>
          </a:ln>
        </p:spPr>
      </p:pic>
    </p:spTree>
    <p:extLst>
      <p:ext uri="{BB962C8B-B14F-4D97-AF65-F5344CB8AC3E}">
        <p14:creationId xmlns:p14="http://schemas.microsoft.com/office/powerpoint/2010/main" xmlns="" val="18244986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638800"/>
          </a:xfrm>
        </p:spPr>
        <p:txBody>
          <a:bodyPr>
            <a:normAutofit lnSpcReduction="10000"/>
          </a:bodyPr>
          <a:lstStyle/>
          <a:p>
            <a:pPr>
              <a:lnSpc>
                <a:spcPct val="150000"/>
              </a:lnSpc>
            </a:pPr>
            <a:r>
              <a:rPr lang="en-US" sz="2400" dirty="0" smtClean="0">
                <a:latin typeface="Times New Roman" pitchFamily="18" charset="0"/>
                <a:cs typeface="Times New Roman" pitchFamily="18" charset="0"/>
              </a:rPr>
              <a:t>The greater surface area per unit volume of these </a:t>
            </a:r>
            <a:r>
              <a:rPr lang="en-US" sz="2400" dirty="0" err="1" smtClean="0">
                <a:latin typeface="Times New Roman" pitchFamily="18" charset="0"/>
                <a:cs typeface="Times New Roman" pitchFamily="18" charset="0"/>
              </a:rPr>
              <a:t>microfine</a:t>
            </a:r>
            <a:r>
              <a:rPr lang="en-US" sz="2400" dirty="0" smtClean="0">
                <a:latin typeface="Times New Roman" pitchFamily="18" charset="0"/>
                <a:cs typeface="Times New Roman" pitchFamily="18" charset="0"/>
              </a:rPr>
              <a:t> particles, the </a:t>
            </a:r>
            <a:r>
              <a:rPr lang="en-US" sz="2400" dirty="0" err="1" smtClean="0">
                <a:latin typeface="Times New Roman" pitchFamily="18" charset="0"/>
                <a:cs typeface="Times New Roman" pitchFamily="18" charset="0"/>
              </a:rPr>
              <a:t>microfill</a:t>
            </a:r>
            <a:r>
              <a:rPr lang="en-US" sz="2400" dirty="0" smtClean="0">
                <a:latin typeface="Times New Roman" pitchFamily="18" charset="0"/>
                <a:cs typeface="Times New Roman" pitchFamily="18" charset="0"/>
              </a:rPr>
              <a:t> composites cannot be heavily filled</a:t>
            </a:r>
          </a:p>
          <a:p>
            <a:pPr>
              <a:lnSpc>
                <a:spcPct val="150000"/>
              </a:lnSpc>
              <a:buNone/>
            </a:pPr>
            <a:endParaRPr lang="en-US" sz="2400" dirty="0" smtClean="0">
              <a:latin typeface="Times New Roman" pitchFamily="18" charset="0"/>
              <a:cs typeface="Times New Roman" pitchFamily="18" charset="0"/>
            </a:endParaRPr>
          </a:p>
          <a:p>
            <a:pPr>
              <a:lnSpc>
                <a:spcPct val="150000"/>
              </a:lnSpc>
            </a:pPr>
            <a:r>
              <a:rPr lang="en-US" sz="2400" dirty="0" smtClean="0">
                <a:latin typeface="Times New Roman" pitchFamily="18" charset="0"/>
                <a:cs typeface="Times New Roman" pitchFamily="18" charset="0"/>
              </a:rPr>
              <a:t>Approaches to increase the filler loading</a:t>
            </a:r>
          </a:p>
          <a:p>
            <a:pPr lvl="2">
              <a:lnSpc>
                <a:spcPct val="150000"/>
              </a:lnSpc>
            </a:pPr>
            <a:r>
              <a:rPr lang="en-US" sz="2400" dirty="0" smtClean="0">
                <a:latin typeface="Times New Roman" pitchFamily="18" charset="0"/>
                <a:cs typeface="Times New Roman" pitchFamily="18" charset="0"/>
              </a:rPr>
              <a:t>Sintering </a:t>
            </a:r>
          </a:p>
          <a:p>
            <a:pPr lvl="2">
              <a:lnSpc>
                <a:spcPct val="150000"/>
              </a:lnSpc>
            </a:pPr>
            <a:r>
              <a:rPr lang="en-US" sz="2400" b="1" dirty="0" smtClean="0">
                <a:latin typeface="Times New Roman" pitchFamily="18" charset="0"/>
                <a:cs typeface="Times New Roman" pitchFamily="18" charset="0"/>
              </a:rPr>
              <a:t>Organic filler  </a:t>
            </a:r>
          </a:p>
          <a:p>
            <a:pPr lvl="2">
              <a:lnSpc>
                <a:spcPct val="150000"/>
              </a:lnSpc>
              <a:buNone/>
            </a:pPr>
            <a:endParaRPr lang="en-US" sz="2400" dirty="0" smtClean="0">
              <a:latin typeface="Times New Roman" pitchFamily="18" charset="0"/>
              <a:cs typeface="Times New Roman" pitchFamily="18" charset="0"/>
            </a:endParaRPr>
          </a:p>
          <a:p>
            <a:pPr>
              <a:lnSpc>
                <a:spcPct val="150000"/>
              </a:lnSpc>
            </a:pPr>
            <a:r>
              <a:rPr lang="en-US" sz="2400" dirty="0" smtClean="0">
                <a:latin typeface="Times New Roman" pitchFamily="18" charset="0"/>
                <a:cs typeface="Times New Roman" pitchFamily="18" charset="0"/>
              </a:rPr>
              <a:t>Final inorganic filler - 50 wt%;  if composite particles counted as filler particles, the filler content is closer to 80 wt% (approx 60 </a:t>
            </a:r>
            <a:r>
              <a:rPr lang="en-US" sz="2400" dirty="0" err="1" smtClean="0">
                <a:latin typeface="Times New Roman" pitchFamily="18" charset="0"/>
                <a:cs typeface="Times New Roman" pitchFamily="18" charset="0"/>
              </a:rPr>
              <a:t>vol</a:t>
            </a:r>
            <a:r>
              <a:rPr lang="en-US" sz="2400" dirty="0" smtClean="0">
                <a:latin typeface="Times New Roman" pitchFamily="18" charset="0"/>
                <a:cs typeface="Times New Roman" pitchFamily="18" charset="0"/>
              </a:rPr>
              <a:t> %)</a:t>
            </a:r>
          </a:p>
          <a:p>
            <a:pPr>
              <a:lnSpc>
                <a:spcPct val="150000"/>
              </a:lnSpc>
            </a:pPr>
            <a:endParaRPr lang="en-US" sz="2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  </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52400"/>
            <a:ext cx="8682168" cy="6400800"/>
          </a:xfrm>
        </p:spPr>
        <p:txBody>
          <a:bodyPr>
            <a:noAutofit/>
          </a:bodyPr>
          <a:lstStyle/>
          <a:p>
            <a:pPr algn="ctr">
              <a:buNone/>
            </a:pPr>
            <a:r>
              <a:rPr lang="en-US" sz="3200" b="1" dirty="0" smtClean="0">
                <a:solidFill>
                  <a:srgbClr val="FFFF00"/>
                </a:solidFill>
                <a:latin typeface="Times New Roman" pitchFamily="18" charset="0"/>
                <a:cs typeface="Times New Roman" pitchFamily="18" charset="0"/>
              </a:rPr>
              <a:t>CLINICAL CONSIDERATION </a:t>
            </a:r>
          </a:p>
          <a:p>
            <a:pPr lvl="1">
              <a:lnSpc>
                <a:spcPct val="150000"/>
              </a:lnSpc>
              <a:buBlip>
                <a:blip r:embed="rId3"/>
              </a:buBlip>
            </a:pPr>
            <a:r>
              <a:rPr lang="en-US" dirty="0" smtClean="0">
                <a:latin typeface="Times New Roman" pitchFamily="18" charset="0"/>
                <a:cs typeface="Times New Roman" pitchFamily="18" charset="0"/>
              </a:rPr>
              <a:t>In stress-bearing situation - the potential for fracture is greater</a:t>
            </a:r>
          </a:p>
          <a:p>
            <a:pPr lvl="1">
              <a:lnSpc>
                <a:spcPct val="150000"/>
              </a:lnSpc>
              <a:buBlip>
                <a:blip r:embed="rId3"/>
              </a:buBlip>
            </a:pPr>
            <a:r>
              <a:rPr lang="en-US" dirty="0" smtClean="0">
                <a:latin typeface="Times New Roman" pitchFamily="18" charset="0"/>
                <a:cs typeface="Times New Roman" pitchFamily="18" charset="0"/>
              </a:rPr>
              <a:t>Diamond burs rather than fluted tungsten-carbide burs are recommended for trimming  </a:t>
            </a:r>
          </a:p>
          <a:p>
            <a:pPr lvl="1">
              <a:lnSpc>
                <a:spcPct val="150000"/>
              </a:lnSpc>
              <a:buBlip>
                <a:blip r:embed="rId3"/>
              </a:buBlip>
            </a:pPr>
            <a:r>
              <a:rPr lang="en-US" dirty="0" smtClean="0">
                <a:solidFill>
                  <a:srgbClr val="FF0000"/>
                </a:solidFill>
                <a:latin typeface="Times New Roman" pitchFamily="18" charset="0"/>
                <a:cs typeface="Times New Roman" pitchFamily="18" charset="0"/>
              </a:rPr>
              <a:t>Low modulus of elasticity  – suitable for restoring class V cervical lesions or defects where cervical flexure can be significant </a:t>
            </a:r>
            <a:endParaRPr lang="en-US" sz="3200" dirty="0" smtClean="0">
              <a:solidFill>
                <a:srgbClr val="FF0000"/>
              </a:solidFill>
              <a:latin typeface="Times New Roman" pitchFamily="18" charset="0"/>
              <a:cs typeface="Times New Roman" pitchFamily="18" charset="0"/>
            </a:endParaRPr>
          </a:p>
          <a:p>
            <a:pPr>
              <a:buNone/>
            </a:pPr>
            <a:r>
              <a:rPr lang="en-US" sz="2800" b="1" dirty="0" smtClean="0">
                <a:solidFill>
                  <a:srgbClr val="FFFF00"/>
                </a:solidFill>
                <a:latin typeface="Times New Roman" pitchFamily="18" charset="0"/>
                <a:cs typeface="Times New Roman" pitchFamily="18" charset="0"/>
              </a:rPr>
              <a:t>Indications </a:t>
            </a:r>
          </a:p>
          <a:p>
            <a:pPr lvl="1">
              <a:lnSpc>
                <a:spcPct val="150000"/>
              </a:lnSpc>
              <a:buBlip>
                <a:blip r:embed="rId3"/>
              </a:buBlip>
            </a:pPr>
            <a:r>
              <a:rPr lang="en-US" dirty="0" smtClean="0">
                <a:latin typeface="Times New Roman" pitchFamily="18" charset="0"/>
                <a:cs typeface="Times New Roman" pitchFamily="18" charset="0"/>
              </a:rPr>
              <a:t>Esthetic anterior restoration</a:t>
            </a:r>
          </a:p>
          <a:p>
            <a:pPr lvl="1">
              <a:lnSpc>
                <a:spcPct val="150000"/>
              </a:lnSpc>
              <a:buBlip>
                <a:blip r:embed="rId3"/>
              </a:buBlip>
            </a:pPr>
            <a:r>
              <a:rPr lang="en-US" dirty="0" smtClean="0">
                <a:latin typeface="Times New Roman" pitchFamily="18" charset="0"/>
                <a:cs typeface="Times New Roman" pitchFamily="18" charset="0"/>
              </a:rPr>
              <a:t>Restoring sub-gingival areas</a:t>
            </a:r>
          </a:p>
          <a:p>
            <a:pPr lvl="1">
              <a:lnSpc>
                <a:spcPct val="150000"/>
              </a:lnSpc>
              <a:buBlip>
                <a:blip r:embed="rId3"/>
              </a:buBlip>
            </a:pPr>
            <a:r>
              <a:rPr lang="en-US" dirty="0" smtClean="0">
                <a:latin typeface="Times New Roman" pitchFamily="18" charset="0"/>
                <a:cs typeface="Times New Roman" pitchFamily="18" charset="0"/>
              </a:rPr>
              <a:t>Carious lesion on smooth surface (Class V)</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82116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463617326"/>
              </p:ext>
            </p:extLst>
          </p:nvPr>
        </p:nvGraphicFramePr>
        <p:xfrm>
          <a:off x="457200" y="381000"/>
          <a:ext cx="8185150" cy="5867400"/>
        </p:xfrm>
        <a:graphic>
          <a:graphicData uri="http://schemas.openxmlformats.org/drawingml/2006/table">
            <a:tbl>
              <a:tblPr firstRow="1" bandRow="1">
                <a:tableStyleId>{08FB837D-C827-4EFA-A057-4D05807E0F7C}</a:tableStyleId>
              </a:tblPr>
              <a:tblGrid>
                <a:gridCol w="4092575"/>
                <a:gridCol w="4092575"/>
              </a:tblGrid>
              <a:tr h="502487">
                <a:tc>
                  <a:txBody>
                    <a:bodyPr/>
                    <a:lstStyle/>
                    <a:p>
                      <a:r>
                        <a:rPr lang="en-US" sz="2400" dirty="0" smtClean="0"/>
                        <a:t>Advantages</a:t>
                      </a:r>
                      <a:endParaRPr lang="en-US" sz="2400" dirty="0">
                        <a:latin typeface="Times New Roman" pitchFamily="18" charset="0"/>
                        <a:cs typeface="Times New Roman" pitchFamily="18" charset="0"/>
                      </a:endParaRPr>
                    </a:p>
                  </a:txBody>
                  <a:tcPr/>
                </a:tc>
                <a:tc>
                  <a:txBody>
                    <a:bodyPr/>
                    <a:lstStyle/>
                    <a:p>
                      <a:r>
                        <a:rPr lang="en-US" sz="2400" dirty="0" smtClean="0"/>
                        <a:t>Disadvantages</a:t>
                      </a:r>
                      <a:r>
                        <a:rPr lang="en-US" sz="2400" baseline="0" dirty="0" smtClean="0"/>
                        <a:t> </a:t>
                      </a:r>
                      <a:endParaRPr lang="en-US" sz="2400" dirty="0">
                        <a:latin typeface="Times New Roman" pitchFamily="18" charset="0"/>
                        <a:cs typeface="Times New Roman" pitchFamily="18" charset="0"/>
                      </a:endParaRPr>
                    </a:p>
                  </a:txBody>
                  <a:tcPr/>
                </a:tc>
              </a:tr>
              <a:tr h="5364913">
                <a:tc>
                  <a:txBody>
                    <a:bodyPr/>
                    <a:lstStyle/>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Best surface finish</a:t>
                      </a:r>
                    </a:p>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Excellent wear resistance</a:t>
                      </a:r>
                      <a:endParaRPr lang="en-US" sz="2400" dirty="0">
                        <a:solidFill>
                          <a:schemeClr val="bg2"/>
                        </a:solidFill>
                        <a:latin typeface="Times New Roman" pitchFamily="18" charset="0"/>
                        <a:cs typeface="Times New Roman" pitchFamily="18" charset="0"/>
                      </a:endParaRPr>
                    </a:p>
                  </a:txBody>
                  <a:tcPr/>
                </a:tc>
                <a:tc>
                  <a:txBody>
                    <a:bodyPr/>
                    <a:lstStyle/>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 Tensile strength</a:t>
                      </a:r>
                    </a:p>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 Water sorption and  CTE</a:t>
                      </a:r>
                    </a:p>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 Fracture resistance</a:t>
                      </a:r>
                    </a:p>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 Radiolucent </a:t>
                      </a:r>
                    </a:p>
                    <a:p>
                      <a:pPr marL="0" marR="0" lvl="0" indent="0" algn="l" defTabSz="914400" rtl="0" eaLnBrk="1" fontAlgn="base" latinLnBrk="0" hangingPunct="1">
                        <a:lnSpc>
                          <a:spcPct val="200000"/>
                        </a:lnSpc>
                        <a:spcBef>
                          <a:spcPct val="20000"/>
                        </a:spcBef>
                        <a:spcAft>
                          <a:spcPct val="10000"/>
                        </a:spcAft>
                        <a:buClrTx/>
                        <a:buSzTx/>
                        <a:buFont typeface="Wingdings" pitchFamily="2" charset="2"/>
                        <a:buChar char="v"/>
                        <a:tabLst/>
                      </a:pPr>
                      <a:r>
                        <a:rPr kumimoji="0" lang="en-US" sz="2400" u="none" strike="noStrike" cap="none" normalizeH="0" baseline="0" dirty="0" smtClean="0">
                          <a:ln>
                            <a:noFill/>
                          </a:ln>
                          <a:effectLst/>
                        </a:rPr>
                        <a:t> Polymerization  shrinkage</a:t>
                      </a:r>
                    </a:p>
                    <a:p>
                      <a:pPr>
                        <a:buFont typeface="Wingdings" pitchFamily="2" charset="2"/>
                        <a:buChar char="v"/>
                      </a:pPr>
                      <a:endParaRPr lang="en-US" sz="2400" dirty="0">
                        <a:solidFill>
                          <a:schemeClr val="bg2"/>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xmlns="" val="24756672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5257800" cy="5410200"/>
          </a:xfrm>
        </p:spPr>
        <p:txBody>
          <a:bodyPr/>
          <a:lstStyle/>
          <a:p>
            <a:r>
              <a:rPr lang="en-US" sz="2400" dirty="0" smtClean="0">
                <a:latin typeface="Times New Roman" pitchFamily="18" charset="0"/>
                <a:cs typeface="Times New Roman" pitchFamily="18" charset="0"/>
              </a:rPr>
              <a:t>Developed to combine properties of conventional and microfilled composites</a:t>
            </a:r>
          </a:p>
          <a:p>
            <a:r>
              <a:rPr lang="en-US" sz="2400" dirty="0" smtClean="0">
                <a:latin typeface="Times New Roman" pitchFamily="18" charset="0"/>
                <a:cs typeface="Times New Roman" pitchFamily="18" charset="0"/>
              </a:rPr>
              <a:t>Contain two kinds of filler particles - colloidal silica and ground particles of glasses containing heavy metals </a:t>
            </a:r>
          </a:p>
          <a:p>
            <a:r>
              <a:rPr lang="en-US" sz="2400" dirty="0" smtClean="0">
                <a:latin typeface="Times New Roman" pitchFamily="18" charset="0"/>
                <a:cs typeface="Times New Roman" pitchFamily="18" charset="0"/>
              </a:rPr>
              <a:t>Content of approximately 75 to 80 wt%.</a:t>
            </a:r>
          </a:p>
          <a:p>
            <a:r>
              <a:rPr lang="en-US" sz="2400" dirty="0" smtClean="0">
                <a:latin typeface="Times New Roman" pitchFamily="18" charset="0"/>
                <a:cs typeface="Times New Roman" pitchFamily="18" charset="0"/>
              </a:rPr>
              <a:t>Average particle size of about 0.4 to 1.0 µm</a:t>
            </a:r>
          </a:p>
          <a:p>
            <a:r>
              <a:rPr lang="en-US" sz="2400" dirty="0" smtClean="0">
                <a:latin typeface="Times New Roman" pitchFamily="18" charset="0"/>
                <a:cs typeface="Times New Roman" pitchFamily="18" charset="0"/>
              </a:rPr>
              <a:t>Colloidal silica represents 10 – 20 wt% of total filler content.</a:t>
            </a:r>
          </a:p>
          <a:p>
            <a:endParaRPr lang="en-US" dirty="0"/>
          </a:p>
        </p:txBody>
      </p:sp>
      <p:sp>
        <p:nvSpPr>
          <p:cNvPr id="2" name="Title 1"/>
          <p:cNvSpPr>
            <a:spLocks noGrp="1"/>
          </p:cNvSpPr>
          <p:nvPr>
            <p:ph type="title"/>
          </p:nvPr>
        </p:nvSpPr>
        <p:spPr>
          <a:xfrm>
            <a:off x="1722120" y="304800"/>
            <a:ext cx="7498080" cy="487362"/>
          </a:xfrm>
        </p:spPr>
        <p:txBody>
          <a:bodyPr>
            <a:noAutofit/>
          </a:bodyPr>
          <a:lstStyle/>
          <a:p>
            <a:r>
              <a:rPr lang="en-US" sz="4400" dirty="0" smtClean="0"/>
              <a:t>         </a:t>
            </a:r>
            <a:r>
              <a:rPr lang="en-US" sz="3200" b="1" dirty="0" smtClean="0">
                <a:solidFill>
                  <a:srgbClr val="FFFF00"/>
                </a:solidFill>
                <a:latin typeface="Times New Roman" pitchFamily="18" charset="0"/>
                <a:cs typeface="Times New Roman" pitchFamily="18" charset="0"/>
              </a:rPr>
              <a:t>Hybrid composites </a:t>
            </a:r>
            <a:endParaRPr lang="en-US" sz="4400" b="1" dirty="0">
              <a:solidFill>
                <a:srgbClr val="FFFF00"/>
              </a:solidFill>
              <a:latin typeface="Times New Roman" pitchFamily="18" charset="0"/>
              <a:cs typeface="Times New Roman" pitchFamily="18" charset="0"/>
            </a:endParaRPr>
          </a:p>
        </p:txBody>
      </p:sp>
      <p:grpSp>
        <p:nvGrpSpPr>
          <p:cNvPr id="4" name="Group 48"/>
          <p:cNvGrpSpPr>
            <a:grpSpLocks/>
          </p:cNvGrpSpPr>
          <p:nvPr/>
        </p:nvGrpSpPr>
        <p:grpSpPr bwMode="auto">
          <a:xfrm>
            <a:off x="5791199" y="1295400"/>
            <a:ext cx="2994025" cy="2209800"/>
            <a:chOff x="3600" y="1776"/>
            <a:chExt cx="1886" cy="1392"/>
          </a:xfrm>
        </p:grpSpPr>
        <p:sp>
          <p:nvSpPr>
            <p:cNvPr id="5" name="Rectangle 16"/>
            <p:cNvSpPr>
              <a:spLocks noChangeArrowheads="1"/>
            </p:cNvSpPr>
            <p:nvPr/>
          </p:nvSpPr>
          <p:spPr bwMode="auto">
            <a:xfrm>
              <a:off x="3600" y="1776"/>
              <a:ext cx="1872" cy="1392"/>
            </a:xfrm>
            <a:prstGeom prst="rect">
              <a:avLst/>
            </a:prstGeom>
            <a:solidFill>
              <a:schemeClr val="tx1"/>
            </a:solidFill>
            <a:ln w="9525">
              <a:solidFill>
                <a:schemeClr val="tx1"/>
              </a:solidFill>
              <a:miter lim="800000"/>
              <a:headEnd/>
              <a:tailEnd/>
            </a:ln>
            <a:effectLst/>
          </p:spPr>
          <p:txBody>
            <a:bodyPr wrap="none" anchor="ctr"/>
            <a:lstStyle/>
            <a:p>
              <a:pPr algn="ctr"/>
              <a:endParaRPr lang="en-US"/>
            </a:p>
          </p:txBody>
        </p:sp>
        <p:sp>
          <p:nvSpPr>
            <p:cNvPr id="6" name="Oval 17" descr="Newsprint"/>
            <p:cNvSpPr>
              <a:spLocks noChangeArrowheads="1"/>
            </p:cNvSpPr>
            <p:nvPr/>
          </p:nvSpPr>
          <p:spPr bwMode="auto">
            <a:xfrm>
              <a:off x="3634" y="1820"/>
              <a:ext cx="1213" cy="1312"/>
            </a:xfrm>
            <a:prstGeom prst="ellipse">
              <a:avLst/>
            </a:prstGeom>
            <a:blipFill dpi="0" rotWithShape="0">
              <a:blip r:embed="rId3" cstate="print"/>
              <a:srcRect/>
              <a:tile tx="0" ty="0" sx="100000" sy="100000" flip="none" algn="tl"/>
            </a:blipFill>
            <a:ln w="9525">
              <a:solidFill>
                <a:schemeClr val="bg2"/>
              </a:solidFill>
              <a:round/>
              <a:headEnd/>
              <a:tailEnd/>
            </a:ln>
            <a:effectLst/>
          </p:spPr>
          <p:txBody>
            <a:bodyPr wrap="none" anchor="ctr"/>
            <a:lstStyle/>
            <a:p>
              <a:endParaRPr lang="en-US"/>
            </a:p>
          </p:txBody>
        </p:sp>
        <p:sp>
          <p:nvSpPr>
            <p:cNvPr id="7" name="Freeform 18"/>
            <p:cNvSpPr>
              <a:spLocks/>
            </p:cNvSpPr>
            <p:nvPr/>
          </p:nvSpPr>
          <p:spPr bwMode="auto">
            <a:xfrm>
              <a:off x="4385" y="2134"/>
              <a:ext cx="147" cy="201"/>
            </a:xfrm>
            <a:custGeom>
              <a:avLst/>
              <a:gdLst/>
              <a:ahLst/>
              <a:cxnLst>
                <a:cxn ang="0">
                  <a:pos x="32" y="122"/>
                </a:cxn>
                <a:cxn ang="0">
                  <a:pos x="80" y="234"/>
                </a:cxn>
                <a:cxn ang="0">
                  <a:pos x="112" y="346"/>
                </a:cxn>
                <a:cxn ang="0">
                  <a:pos x="144" y="506"/>
                </a:cxn>
                <a:cxn ang="0">
                  <a:pos x="224" y="474"/>
                </a:cxn>
                <a:cxn ang="0">
                  <a:pos x="336" y="442"/>
                </a:cxn>
                <a:cxn ang="0">
                  <a:pos x="464" y="386"/>
                </a:cxn>
                <a:cxn ang="0">
                  <a:pos x="400" y="146"/>
                </a:cxn>
                <a:cxn ang="0">
                  <a:pos x="376" y="66"/>
                </a:cxn>
                <a:cxn ang="0">
                  <a:pos x="304" y="50"/>
                </a:cxn>
                <a:cxn ang="0">
                  <a:pos x="80" y="34"/>
                </a:cxn>
                <a:cxn ang="0">
                  <a:pos x="0" y="42"/>
                </a:cxn>
                <a:cxn ang="0">
                  <a:pos x="40" y="138"/>
                </a:cxn>
                <a:cxn ang="0">
                  <a:pos x="32" y="122"/>
                </a:cxn>
              </a:cxnLst>
              <a:rect l="0" t="0" r="r" b="b"/>
              <a:pathLst>
                <a:path w="486" h="511">
                  <a:moveTo>
                    <a:pt x="32" y="122"/>
                  </a:moveTo>
                  <a:cubicBezTo>
                    <a:pt x="48" y="161"/>
                    <a:pt x="57" y="199"/>
                    <a:pt x="80" y="234"/>
                  </a:cubicBezTo>
                  <a:cubicBezTo>
                    <a:pt x="100" y="314"/>
                    <a:pt x="89" y="277"/>
                    <a:pt x="112" y="346"/>
                  </a:cubicBezTo>
                  <a:cubicBezTo>
                    <a:pt x="129" y="397"/>
                    <a:pt x="127" y="454"/>
                    <a:pt x="144" y="506"/>
                  </a:cubicBezTo>
                  <a:cubicBezTo>
                    <a:pt x="225" y="490"/>
                    <a:pt x="143" y="511"/>
                    <a:pt x="224" y="474"/>
                  </a:cubicBezTo>
                  <a:cubicBezTo>
                    <a:pt x="252" y="461"/>
                    <a:pt x="309" y="449"/>
                    <a:pt x="336" y="442"/>
                  </a:cubicBezTo>
                  <a:cubicBezTo>
                    <a:pt x="382" y="431"/>
                    <a:pt x="418" y="398"/>
                    <a:pt x="464" y="386"/>
                  </a:cubicBezTo>
                  <a:cubicBezTo>
                    <a:pt x="486" y="299"/>
                    <a:pt x="426" y="224"/>
                    <a:pt x="400" y="146"/>
                  </a:cubicBezTo>
                  <a:cubicBezTo>
                    <a:pt x="396" y="135"/>
                    <a:pt x="384" y="74"/>
                    <a:pt x="376" y="66"/>
                  </a:cubicBezTo>
                  <a:cubicBezTo>
                    <a:pt x="359" y="49"/>
                    <a:pt x="328" y="52"/>
                    <a:pt x="304" y="50"/>
                  </a:cubicBezTo>
                  <a:cubicBezTo>
                    <a:pt x="229" y="43"/>
                    <a:pt x="80" y="34"/>
                    <a:pt x="80" y="34"/>
                  </a:cubicBezTo>
                  <a:cubicBezTo>
                    <a:pt x="7" y="16"/>
                    <a:pt x="28" y="0"/>
                    <a:pt x="0" y="42"/>
                  </a:cubicBezTo>
                  <a:cubicBezTo>
                    <a:pt x="0" y="44"/>
                    <a:pt x="0" y="138"/>
                    <a:pt x="40" y="138"/>
                  </a:cubicBezTo>
                  <a:cubicBezTo>
                    <a:pt x="46" y="138"/>
                    <a:pt x="35" y="127"/>
                    <a:pt x="32" y="122"/>
                  </a:cubicBezTo>
                  <a:close/>
                </a:path>
              </a:pathLst>
            </a:custGeom>
            <a:solidFill>
              <a:schemeClr val="tx1"/>
            </a:solidFill>
            <a:ln w="19050">
              <a:solidFill>
                <a:schemeClr val="bg2"/>
              </a:solidFill>
              <a:round/>
              <a:headEnd/>
              <a:tailEnd/>
            </a:ln>
            <a:effectLst/>
          </p:spPr>
          <p:txBody>
            <a:bodyPr/>
            <a:lstStyle/>
            <a:p>
              <a:endParaRPr lang="en-US"/>
            </a:p>
          </p:txBody>
        </p:sp>
        <p:sp>
          <p:nvSpPr>
            <p:cNvPr id="8" name="Freeform 19"/>
            <p:cNvSpPr>
              <a:spLocks/>
            </p:cNvSpPr>
            <p:nvPr/>
          </p:nvSpPr>
          <p:spPr bwMode="auto">
            <a:xfrm>
              <a:off x="4214" y="2170"/>
              <a:ext cx="137" cy="136"/>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9" name="AutoShape 20"/>
            <p:cNvSpPr>
              <a:spLocks noChangeArrowheads="1"/>
            </p:cNvSpPr>
            <p:nvPr/>
          </p:nvSpPr>
          <p:spPr bwMode="auto">
            <a:xfrm>
              <a:off x="4555" y="2205"/>
              <a:ext cx="152" cy="107"/>
            </a:xfrm>
            <a:prstGeom prst="pentagon">
              <a:avLst/>
            </a:prstGeom>
            <a:solidFill>
              <a:schemeClr val="tx1"/>
            </a:solidFill>
            <a:ln w="9525">
              <a:solidFill>
                <a:schemeClr val="bg2"/>
              </a:solidFill>
              <a:miter lim="800000"/>
              <a:headEnd/>
              <a:tailEnd/>
            </a:ln>
            <a:effectLst/>
          </p:spPr>
          <p:txBody>
            <a:bodyPr wrap="none" anchor="ctr"/>
            <a:lstStyle/>
            <a:p>
              <a:endParaRPr lang="en-US"/>
            </a:p>
          </p:txBody>
        </p:sp>
        <p:sp>
          <p:nvSpPr>
            <p:cNvPr id="10" name="Freeform 21"/>
            <p:cNvSpPr>
              <a:spLocks/>
            </p:cNvSpPr>
            <p:nvPr/>
          </p:nvSpPr>
          <p:spPr bwMode="auto">
            <a:xfrm>
              <a:off x="4146" y="2669"/>
              <a:ext cx="239" cy="178"/>
            </a:xfrm>
            <a:custGeom>
              <a:avLst/>
              <a:gdLst/>
              <a:ahLst/>
              <a:cxnLst>
                <a:cxn ang="0">
                  <a:pos x="3" y="112"/>
                </a:cxn>
                <a:cxn ang="0">
                  <a:pos x="131" y="264"/>
                </a:cxn>
                <a:cxn ang="0">
                  <a:pos x="187" y="304"/>
                </a:cxn>
                <a:cxn ang="0">
                  <a:pos x="259" y="352"/>
                </a:cxn>
                <a:cxn ang="0">
                  <a:pos x="379" y="320"/>
                </a:cxn>
                <a:cxn ang="0">
                  <a:pos x="451" y="272"/>
                </a:cxn>
                <a:cxn ang="0">
                  <a:pos x="443" y="216"/>
                </a:cxn>
                <a:cxn ang="0">
                  <a:pos x="275" y="112"/>
                </a:cxn>
                <a:cxn ang="0">
                  <a:pos x="187" y="56"/>
                </a:cxn>
                <a:cxn ang="0">
                  <a:pos x="91" y="0"/>
                </a:cxn>
                <a:cxn ang="0">
                  <a:pos x="11" y="64"/>
                </a:cxn>
                <a:cxn ang="0">
                  <a:pos x="3" y="112"/>
                </a:cxn>
              </a:cxnLst>
              <a:rect l="0" t="0" r="r" b="b"/>
              <a:pathLst>
                <a:path w="451" h="352">
                  <a:moveTo>
                    <a:pt x="3" y="112"/>
                  </a:moveTo>
                  <a:cubicBezTo>
                    <a:pt x="56" y="152"/>
                    <a:pt x="91" y="212"/>
                    <a:pt x="131" y="264"/>
                  </a:cubicBezTo>
                  <a:cubicBezTo>
                    <a:pt x="136" y="271"/>
                    <a:pt x="177" y="297"/>
                    <a:pt x="187" y="304"/>
                  </a:cubicBezTo>
                  <a:cubicBezTo>
                    <a:pt x="207" y="335"/>
                    <a:pt x="226" y="335"/>
                    <a:pt x="259" y="352"/>
                  </a:cubicBezTo>
                  <a:cubicBezTo>
                    <a:pt x="300" y="342"/>
                    <a:pt x="338" y="328"/>
                    <a:pt x="379" y="320"/>
                  </a:cubicBezTo>
                  <a:cubicBezTo>
                    <a:pt x="412" y="303"/>
                    <a:pt x="431" y="303"/>
                    <a:pt x="451" y="272"/>
                  </a:cubicBezTo>
                  <a:cubicBezTo>
                    <a:pt x="448" y="253"/>
                    <a:pt x="448" y="234"/>
                    <a:pt x="443" y="216"/>
                  </a:cubicBezTo>
                  <a:cubicBezTo>
                    <a:pt x="429" y="168"/>
                    <a:pt x="317" y="141"/>
                    <a:pt x="275" y="112"/>
                  </a:cubicBezTo>
                  <a:cubicBezTo>
                    <a:pt x="190" y="52"/>
                    <a:pt x="264" y="87"/>
                    <a:pt x="187" y="56"/>
                  </a:cubicBezTo>
                  <a:cubicBezTo>
                    <a:pt x="158" y="27"/>
                    <a:pt x="124" y="22"/>
                    <a:pt x="91" y="0"/>
                  </a:cubicBezTo>
                  <a:cubicBezTo>
                    <a:pt x="59" y="11"/>
                    <a:pt x="11" y="64"/>
                    <a:pt x="11" y="64"/>
                  </a:cubicBezTo>
                  <a:cubicBezTo>
                    <a:pt x="0" y="96"/>
                    <a:pt x="3" y="80"/>
                    <a:pt x="3" y="112"/>
                  </a:cubicBezTo>
                  <a:close/>
                </a:path>
              </a:pathLst>
            </a:custGeom>
            <a:solidFill>
              <a:schemeClr val="tx1"/>
            </a:solidFill>
            <a:ln w="9525">
              <a:solidFill>
                <a:schemeClr val="bg2"/>
              </a:solidFill>
              <a:round/>
              <a:headEnd/>
              <a:tailEnd/>
            </a:ln>
            <a:effectLst/>
          </p:spPr>
          <p:txBody>
            <a:bodyPr/>
            <a:lstStyle/>
            <a:p>
              <a:endParaRPr lang="en-US"/>
            </a:p>
          </p:txBody>
        </p:sp>
        <p:sp>
          <p:nvSpPr>
            <p:cNvPr id="11" name="Freeform 22"/>
            <p:cNvSpPr>
              <a:spLocks/>
            </p:cNvSpPr>
            <p:nvPr/>
          </p:nvSpPr>
          <p:spPr bwMode="auto">
            <a:xfrm>
              <a:off x="4214" y="2562"/>
              <a:ext cx="200" cy="107"/>
            </a:xfrm>
            <a:custGeom>
              <a:avLst/>
              <a:gdLst/>
              <a:ahLst/>
              <a:cxnLst>
                <a:cxn ang="0">
                  <a:pos x="0" y="14"/>
                </a:cxn>
                <a:cxn ang="0">
                  <a:pos x="56" y="150"/>
                </a:cxn>
                <a:cxn ang="0">
                  <a:pos x="80" y="198"/>
                </a:cxn>
                <a:cxn ang="0">
                  <a:pos x="136" y="222"/>
                </a:cxn>
                <a:cxn ang="0">
                  <a:pos x="376" y="398"/>
                </a:cxn>
                <a:cxn ang="0">
                  <a:pos x="480" y="366"/>
                </a:cxn>
                <a:cxn ang="0">
                  <a:pos x="552" y="326"/>
                </a:cxn>
                <a:cxn ang="0">
                  <a:pos x="584" y="158"/>
                </a:cxn>
                <a:cxn ang="0">
                  <a:pos x="608" y="86"/>
                </a:cxn>
                <a:cxn ang="0">
                  <a:pos x="208" y="62"/>
                </a:cxn>
                <a:cxn ang="0">
                  <a:pos x="80" y="38"/>
                </a:cxn>
                <a:cxn ang="0">
                  <a:pos x="0" y="14"/>
                </a:cxn>
              </a:cxnLst>
              <a:rect l="0" t="0" r="r" b="b"/>
              <a:pathLst>
                <a:path w="608" h="398">
                  <a:moveTo>
                    <a:pt x="0" y="14"/>
                  </a:moveTo>
                  <a:cubicBezTo>
                    <a:pt x="23" y="60"/>
                    <a:pt x="34" y="105"/>
                    <a:pt x="56" y="150"/>
                  </a:cubicBezTo>
                  <a:cubicBezTo>
                    <a:pt x="64" y="166"/>
                    <a:pt x="63" y="187"/>
                    <a:pt x="80" y="198"/>
                  </a:cubicBezTo>
                  <a:cubicBezTo>
                    <a:pt x="97" y="209"/>
                    <a:pt x="118" y="212"/>
                    <a:pt x="136" y="222"/>
                  </a:cubicBezTo>
                  <a:cubicBezTo>
                    <a:pt x="213" y="265"/>
                    <a:pt x="326" y="323"/>
                    <a:pt x="376" y="398"/>
                  </a:cubicBezTo>
                  <a:cubicBezTo>
                    <a:pt x="412" y="392"/>
                    <a:pt x="448" y="384"/>
                    <a:pt x="480" y="366"/>
                  </a:cubicBezTo>
                  <a:cubicBezTo>
                    <a:pt x="563" y="320"/>
                    <a:pt x="498" y="344"/>
                    <a:pt x="552" y="326"/>
                  </a:cubicBezTo>
                  <a:cubicBezTo>
                    <a:pt x="593" y="244"/>
                    <a:pt x="549" y="342"/>
                    <a:pt x="584" y="158"/>
                  </a:cubicBezTo>
                  <a:cubicBezTo>
                    <a:pt x="589" y="133"/>
                    <a:pt x="608" y="86"/>
                    <a:pt x="608" y="86"/>
                  </a:cubicBezTo>
                  <a:cubicBezTo>
                    <a:pt x="479" y="0"/>
                    <a:pt x="604" y="77"/>
                    <a:pt x="208" y="62"/>
                  </a:cubicBezTo>
                  <a:cubicBezTo>
                    <a:pt x="168" y="60"/>
                    <a:pt x="120" y="44"/>
                    <a:pt x="80" y="38"/>
                  </a:cubicBezTo>
                  <a:cubicBezTo>
                    <a:pt x="53" y="29"/>
                    <a:pt x="27" y="23"/>
                    <a:pt x="0" y="14"/>
                  </a:cubicBezTo>
                  <a:close/>
                </a:path>
              </a:pathLst>
            </a:custGeom>
            <a:solidFill>
              <a:schemeClr val="tx1"/>
            </a:solidFill>
            <a:ln w="9525">
              <a:solidFill>
                <a:schemeClr val="bg2"/>
              </a:solidFill>
              <a:round/>
              <a:headEnd/>
              <a:tailEnd/>
            </a:ln>
            <a:effectLst/>
          </p:spPr>
          <p:txBody>
            <a:bodyPr/>
            <a:lstStyle/>
            <a:p>
              <a:endParaRPr lang="en-US"/>
            </a:p>
          </p:txBody>
        </p:sp>
        <p:sp>
          <p:nvSpPr>
            <p:cNvPr id="12" name="Freeform 23"/>
            <p:cNvSpPr>
              <a:spLocks/>
            </p:cNvSpPr>
            <p:nvPr/>
          </p:nvSpPr>
          <p:spPr bwMode="auto">
            <a:xfrm>
              <a:off x="4385" y="2348"/>
              <a:ext cx="180" cy="190"/>
            </a:xfrm>
            <a:custGeom>
              <a:avLst/>
              <a:gdLst/>
              <a:ahLst/>
              <a:cxnLst>
                <a:cxn ang="0">
                  <a:pos x="218" y="0"/>
                </a:cxn>
                <a:cxn ang="0">
                  <a:pos x="122" y="72"/>
                </a:cxn>
                <a:cxn ang="0">
                  <a:pos x="2" y="216"/>
                </a:cxn>
                <a:cxn ang="0">
                  <a:pos x="74" y="416"/>
                </a:cxn>
                <a:cxn ang="0">
                  <a:pos x="98" y="448"/>
                </a:cxn>
                <a:cxn ang="0">
                  <a:pos x="178" y="544"/>
                </a:cxn>
                <a:cxn ang="0">
                  <a:pos x="362" y="488"/>
                </a:cxn>
                <a:cxn ang="0">
                  <a:pos x="370" y="240"/>
                </a:cxn>
                <a:cxn ang="0">
                  <a:pos x="362" y="128"/>
                </a:cxn>
                <a:cxn ang="0">
                  <a:pos x="314" y="88"/>
                </a:cxn>
                <a:cxn ang="0">
                  <a:pos x="274" y="40"/>
                </a:cxn>
                <a:cxn ang="0">
                  <a:pos x="218" y="0"/>
                </a:cxn>
              </a:cxnLst>
              <a:rect l="0" t="0" r="r" b="b"/>
              <a:pathLst>
                <a:path w="419" h="544">
                  <a:moveTo>
                    <a:pt x="218" y="0"/>
                  </a:moveTo>
                  <a:cubicBezTo>
                    <a:pt x="186" y="24"/>
                    <a:pt x="154" y="48"/>
                    <a:pt x="122" y="72"/>
                  </a:cubicBezTo>
                  <a:cubicBezTo>
                    <a:pt x="72" y="109"/>
                    <a:pt x="74" y="180"/>
                    <a:pt x="2" y="216"/>
                  </a:cubicBezTo>
                  <a:cubicBezTo>
                    <a:pt x="41" y="401"/>
                    <a:pt x="0" y="323"/>
                    <a:pt x="74" y="416"/>
                  </a:cubicBezTo>
                  <a:cubicBezTo>
                    <a:pt x="82" y="426"/>
                    <a:pt x="91" y="437"/>
                    <a:pt x="98" y="448"/>
                  </a:cubicBezTo>
                  <a:cubicBezTo>
                    <a:pt x="127" y="491"/>
                    <a:pt x="124" y="531"/>
                    <a:pt x="178" y="544"/>
                  </a:cubicBezTo>
                  <a:cubicBezTo>
                    <a:pt x="246" y="534"/>
                    <a:pt x="301" y="519"/>
                    <a:pt x="362" y="488"/>
                  </a:cubicBezTo>
                  <a:cubicBezTo>
                    <a:pt x="419" y="402"/>
                    <a:pt x="381" y="470"/>
                    <a:pt x="370" y="240"/>
                  </a:cubicBezTo>
                  <a:cubicBezTo>
                    <a:pt x="368" y="203"/>
                    <a:pt x="371" y="164"/>
                    <a:pt x="362" y="128"/>
                  </a:cubicBezTo>
                  <a:cubicBezTo>
                    <a:pt x="359" y="113"/>
                    <a:pt x="324" y="96"/>
                    <a:pt x="314" y="88"/>
                  </a:cubicBezTo>
                  <a:cubicBezTo>
                    <a:pt x="235" y="22"/>
                    <a:pt x="337" y="103"/>
                    <a:pt x="274" y="40"/>
                  </a:cubicBezTo>
                  <a:cubicBezTo>
                    <a:pt x="253" y="19"/>
                    <a:pt x="231" y="26"/>
                    <a:pt x="218" y="0"/>
                  </a:cubicBezTo>
                  <a:close/>
                </a:path>
              </a:pathLst>
            </a:custGeom>
            <a:solidFill>
              <a:schemeClr val="tx1"/>
            </a:solidFill>
            <a:ln w="9525">
              <a:solidFill>
                <a:schemeClr val="bg2"/>
              </a:solidFill>
              <a:round/>
              <a:headEnd/>
              <a:tailEnd/>
            </a:ln>
            <a:effectLst/>
          </p:spPr>
          <p:txBody>
            <a:bodyPr/>
            <a:lstStyle/>
            <a:p>
              <a:endParaRPr lang="en-US"/>
            </a:p>
          </p:txBody>
        </p:sp>
        <p:sp>
          <p:nvSpPr>
            <p:cNvPr id="13" name="AutoShape 24"/>
            <p:cNvSpPr>
              <a:spLocks noChangeArrowheads="1"/>
            </p:cNvSpPr>
            <p:nvPr/>
          </p:nvSpPr>
          <p:spPr bwMode="auto">
            <a:xfrm>
              <a:off x="4282" y="2312"/>
              <a:ext cx="81" cy="179"/>
            </a:xfrm>
            <a:prstGeom prst="parallelogram">
              <a:avLst>
                <a:gd name="adj" fmla="val 25000"/>
              </a:avLst>
            </a:prstGeom>
            <a:solidFill>
              <a:schemeClr val="tx1"/>
            </a:solidFill>
            <a:ln w="9525">
              <a:solidFill>
                <a:schemeClr val="bg2"/>
              </a:solidFill>
              <a:miter lim="800000"/>
              <a:headEnd/>
              <a:tailEnd/>
            </a:ln>
            <a:effectLst/>
          </p:spPr>
          <p:txBody>
            <a:bodyPr wrap="none" anchor="ctr"/>
            <a:lstStyle/>
            <a:p>
              <a:endParaRPr lang="en-US"/>
            </a:p>
          </p:txBody>
        </p:sp>
        <p:sp>
          <p:nvSpPr>
            <p:cNvPr id="14" name="Line 25"/>
            <p:cNvSpPr>
              <a:spLocks noChangeShapeType="1"/>
            </p:cNvSpPr>
            <p:nvPr/>
          </p:nvSpPr>
          <p:spPr bwMode="auto">
            <a:xfrm flipH="1">
              <a:off x="4469" y="2098"/>
              <a:ext cx="347" cy="143"/>
            </a:xfrm>
            <a:prstGeom prst="line">
              <a:avLst/>
            </a:prstGeom>
            <a:noFill/>
            <a:ln w="25400">
              <a:solidFill>
                <a:schemeClr val="bg2"/>
              </a:solidFill>
              <a:round/>
              <a:headEnd/>
              <a:tailEnd type="triangle" w="med" len="med"/>
            </a:ln>
            <a:effectLst/>
          </p:spPr>
          <p:txBody>
            <a:bodyPr/>
            <a:lstStyle/>
            <a:p>
              <a:endParaRPr lang="en-US"/>
            </a:p>
          </p:txBody>
        </p:sp>
        <p:sp>
          <p:nvSpPr>
            <p:cNvPr id="15" name="Text Box 26"/>
            <p:cNvSpPr txBox="1">
              <a:spLocks noChangeArrowheads="1"/>
            </p:cNvSpPr>
            <p:nvPr/>
          </p:nvSpPr>
          <p:spPr bwMode="auto">
            <a:xfrm>
              <a:off x="4816" y="1926"/>
              <a:ext cx="659" cy="252"/>
            </a:xfrm>
            <a:prstGeom prst="rect">
              <a:avLst/>
            </a:prstGeom>
            <a:noFill/>
            <a:ln w="9525">
              <a:noFill/>
              <a:miter lim="800000"/>
              <a:headEnd/>
              <a:tailEnd/>
            </a:ln>
            <a:effectLst/>
          </p:spPr>
          <p:txBody>
            <a:bodyPr wrap="square">
              <a:spAutoFit/>
            </a:bodyPr>
            <a:lstStyle/>
            <a:p>
              <a:pPr>
                <a:spcBef>
                  <a:spcPct val="50000"/>
                </a:spcBef>
              </a:pPr>
              <a:r>
                <a:rPr lang="en-US" sz="1000" dirty="0" err="1">
                  <a:solidFill>
                    <a:schemeClr val="bg2"/>
                  </a:solidFill>
                  <a:latin typeface="Arial" charset="0"/>
                </a:rPr>
                <a:t>Silane</a:t>
              </a:r>
              <a:r>
                <a:rPr lang="en-US" sz="1000" dirty="0">
                  <a:solidFill>
                    <a:schemeClr val="bg2"/>
                  </a:solidFill>
                  <a:latin typeface="Arial" charset="0"/>
                </a:rPr>
                <a:t>-coated silica or glass</a:t>
              </a:r>
            </a:p>
          </p:txBody>
        </p:sp>
        <p:sp>
          <p:nvSpPr>
            <p:cNvPr id="16" name="Line 27"/>
            <p:cNvSpPr>
              <a:spLocks noChangeShapeType="1"/>
            </p:cNvSpPr>
            <p:nvPr/>
          </p:nvSpPr>
          <p:spPr bwMode="auto">
            <a:xfrm flipH="1">
              <a:off x="4692" y="2669"/>
              <a:ext cx="209" cy="71"/>
            </a:xfrm>
            <a:prstGeom prst="line">
              <a:avLst/>
            </a:prstGeom>
            <a:noFill/>
            <a:ln w="25400">
              <a:solidFill>
                <a:schemeClr val="bg2"/>
              </a:solidFill>
              <a:round/>
              <a:headEnd/>
              <a:tailEnd type="triangle" w="med" len="med"/>
            </a:ln>
            <a:effectLst/>
          </p:spPr>
          <p:txBody>
            <a:bodyPr/>
            <a:lstStyle/>
            <a:p>
              <a:endParaRPr lang="en-US"/>
            </a:p>
          </p:txBody>
        </p:sp>
        <p:sp>
          <p:nvSpPr>
            <p:cNvPr id="17" name="Text Box 28"/>
            <p:cNvSpPr txBox="1">
              <a:spLocks noChangeArrowheads="1"/>
            </p:cNvSpPr>
            <p:nvPr/>
          </p:nvSpPr>
          <p:spPr bwMode="auto">
            <a:xfrm>
              <a:off x="4841" y="1940"/>
              <a:ext cx="105" cy="288"/>
            </a:xfrm>
            <a:prstGeom prst="rect">
              <a:avLst/>
            </a:prstGeom>
            <a:noFill/>
            <a:ln w="9525">
              <a:noFill/>
              <a:miter lim="800000"/>
              <a:headEnd/>
              <a:tailEnd/>
            </a:ln>
            <a:effectLst/>
          </p:spPr>
          <p:txBody>
            <a:bodyPr wrap="none">
              <a:spAutoFit/>
            </a:bodyPr>
            <a:lstStyle/>
            <a:p>
              <a:endParaRPr lang="en-US"/>
            </a:p>
          </p:txBody>
        </p:sp>
        <p:sp>
          <p:nvSpPr>
            <p:cNvPr id="18" name="Text Box 29"/>
            <p:cNvSpPr txBox="1">
              <a:spLocks noChangeArrowheads="1"/>
            </p:cNvSpPr>
            <p:nvPr/>
          </p:nvSpPr>
          <p:spPr bwMode="auto">
            <a:xfrm>
              <a:off x="4930" y="2510"/>
              <a:ext cx="556" cy="446"/>
            </a:xfrm>
            <a:prstGeom prst="rect">
              <a:avLst/>
            </a:prstGeom>
            <a:noFill/>
            <a:ln w="9525">
              <a:noFill/>
              <a:miter lim="800000"/>
              <a:headEnd/>
              <a:tailEnd/>
            </a:ln>
            <a:effectLst/>
          </p:spPr>
          <p:txBody>
            <a:bodyPr wrap="square">
              <a:spAutoFit/>
            </a:bodyPr>
            <a:lstStyle/>
            <a:p>
              <a:pPr>
                <a:spcBef>
                  <a:spcPct val="50000"/>
                </a:spcBef>
              </a:pPr>
              <a:r>
                <a:rPr lang="en-US" sz="1000" dirty="0">
                  <a:solidFill>
                    <a:schemeClr val="bg2"/>
                  </a:solidFill>
                  <a:latin typeface="Arial" charset="0"/>
                </a:rPr>
                <a:t>Polymer matrix with colloidal silica</a:t>
              </a:r>
            </a:p>
          </p:txBody>
        </p:sp>
        <p:sp>
          <p:nvSpPr>
            <p:cNvPr id="19" name="Freeform 30"/>
            <p:cNvSpPr>
              <a:spLocks/>
            </p:cNvSpPr>
            <p:nvPr/>
          </p:nvSpPr>
          <p:spPr bwMode="auto">
            <a:xfrm>
              <a:off x="3736" y="2597"/>
              <a:ext cx="83" cy="107"/>
            </a:xfrm>
            <a:custGeom>
              <a:avLst/>
              <a:gdLst/>
              <a:ahLst/>
              <a:cxnLst>
                <a:cxn ang="0">
                  <a:pos x="74" y="0"/>
                </a:cxn>
                <a:cxn ang="0">
                  <a:pos x="26" y="184"/>
                </a:cxn>
                <a:cxn ang="0">
                  <a:pos x="18" y="280"/>
                </a:cxn>
                <a:cxn ang="0">
                  <a:pos x="66" y="304"/>
                </a:cxn>
                <a:cxn ang="0">
                  <a:pos x="162" y="360"/>
                </a:cxn>
                <a:cxn ang="0">
                  <a:pos x="274" y="384"/>
                </a:cxn>
                <a:cxn ang="0">
                  <a:pos x="330" y="368"/>
                </a:cxn>
                <a:cxn ang="0">
                  <a:pos x="346" y="344"/>
                </a:cxn>
                <a:cxn ang="0">
                  <a:pos x="370" y="328"/>
                </a:cxn>
                <a:cxn ang="0">
                  <a:pos x="434" y="256"/>
                </a:cxn>
                <a:cxn ang="0">
                  <a:pos x="458" y="232"/>
                </a:cxn>
                <a:cxn ang="0">
                  <a:pos x="426" y="160"/>
                </a:cxn>
                <a:cxn ang="0">
                  <a:pos x="226" y="80"/>
                </a:cxn>
                <a:cxn ang="0">
                  <a:pos x="74" y="0"/>
                </a:cxn>
              </a:cxnLst>
              <a:rect l="0" t="0" r="r" b="b"/>
              <a:pathLst>
                <a:path w="470" h="384">
                  <a:moveTo>
                    <a:pt x="74" y="0"/>
                  </a:moveTo>
                  <a:cubicBezTo>
                    <a:pt x="61" y="64"/>
                    <a:pt x="74" y="136"/>
                    <a:pt x="26" y="184"/>
                  </a:cubicBezTo>
                  <a:cubicBezTo>
                    <a:pt x="18" y="215"/>
                    <a:pt x="0" y="248"/>
                    <a:pt x="18" y="280"/>
                  </a:cubicBezTo>
                  <a:cubicBezTo>
                    <a:pt x="28" y="297"/>
                    <a:pt x="51" y="296"/>
                    <a:pt x="66" y="304"/>
                  </a:cubicBezTo>
                  <a:cubicBezTo>
                    <a:pt x="100" y="323"/>
                    <a:pt x="128" y="343"/>
                    <a:pt x="162" y="360"/>
                  </a:cubicBezTo>
                  <a:cubicBezTo>
                    <a:pt x="196" y="377"/>
                    <a:pt x="238" y="375"/>
                    <a:pt x="274" y="384"/>
                  </a:cubicBezTo>
                  <a:cubicBezTo>
                    <a:pt x="292" y="378"/>
                    <a:pt x="314" y="379"/>
                    <a:pt x="330" y="368"/>
                  </a:cubicBezTo>
                  <a:cubicBezTo>
                    <a:pt x="338" y="363"/>
                    <a:pt x="339" y="351"/>
                    <a:pt x="346" y="344"/>
                  </a:cubicBezTo>
                  <a:cubicBezTo>
                    <a:pt x="353" y="337"/>
                    <a:pt x="362" y="333"/>
                    <a:pt x="370" y="328"/>
                  </a:cubicBezTo>
                  <a:cubicBezTo>
                    <a:pt x="399" y="285"/>
                    <a:pt x="379" y="311"/>
                    <a:pt x="434" y="256"/>
                  </a:cubicBezTo>
                  <a:cubicBezTo>
                    <a:pt x="442" y="248"/>
                    <a:pt x="458" y="232"/>
                    <a:pt x="458" y="232"/>
                  </a:cubicBezTo>
                  <a:cubicBezTo>
                    <a:pt x="470" y="196"/>
                    <a:pt x="463" y="179"/>
                    <a:pt x="426" y="160"/>
                  </a:cubicBezTo>
                  <a:cubicBezTo>
                    <a:pt x="362" y="128"/>
                    <a:pt x="286" y="120"/>
                    <a:pt x="226" y="80"/>
                  </a:cubicBezTo>
                  <a:cubicBezTo>
                    <a:pt x="183" y="51"/>
                    <a:pt x="131" y="0"/>
                    <a:pt x="74" y="0"/>
                  </a:cubicBezTo>
                  <a:close/>
                </a:path>
              </a:pathLst>
            </a:custGeom>
            <a:solidFill>
              <a:schemeClr val="tx1"/>
            </a:solidFill>
            <a:ln w="9525">
              <a:solidFill>
                <a:schemeClr val="bg2"/>
              </a:solidFill>
              <a:round/>
              <a:headEnd/>
              <a:tailEnd/>
            </a:ln>
            <a:effectLst/>
          </p:spPr>
          <p:txBody>
            <a:bodyPr/>
            <a:lstStyle/>
            <a:p>
              <a:endParaRPr lang="en-US"/>
            </a:p>
          </p:txBody>
        </p:sp>
        <p:sp>
          <p:nvSpPr>
            <p:cNvPr id="20" name="Freeform 31"/>
            <p:cNvSpPr>
              <a:spLocks/>
            </p:cNvSpPr>
            <p:nvPr/>
          </p:nvSpPr>
          <p:spPr bwMode="auto">
            <a:xfrm>
              <a:off x="4589" y="2348"/>
              <a:ext cx="69" cy="101"/>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1" name="Freeform 32"/>
            <p:cNvSpPr>
              <a:spLocks/>
            </p:cNvSpPr>
            <p:nvPr/>
          </p:nvSpPr>
          <p:spPr bwMode="auto">
            <a:xfrm>
              <a:off x="3907" y="2491"/>
              <a:ext cx="136" cy="136"/>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2" name="Freeform 33"/>
            <p:cNvSpPr>
              <a:spLocks/>
            </p:cNvSpPr>
            <p:nvPr/>
          </p:nvSpPr>
          <p:spPr bwMode="auto">
            <a:xfrm>
              <a:off x="4078" y="2241"/>
              <a:ext cx="102" cy="107"/>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3" name="Freeform 34"/>
            <p:cNvSpPr>
              <a:spLocks/>
            </p:cNvSpPr>
            <p:nvPr/>
          </p:nvSpPr>
          <p:spPr bwMode="auto">
            <a:xfrm>
              <a:off x="3805" y="2205"/>
              <a:ext cx="68" cy="101"/>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4" name="Freeform 35"/>
            <p:cNvSpPr>
              <a:spLocks/>
            </p:cNvSpPr>
            <p:nvPr/>
          </p:nvSpPr>
          <p:spPr bwMode="auto">
            <a:xfrm>
              <a:off x="4419" y="2621"/>
              <a:ext cx="68" cy="113"/>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5" name="Freeform 36"/>
            <p:cNvSpPr>
              <a:spLocks/>
            </p:cNvSpPr>
            <p:nvPr/>
          </p:nvSpPr>
          <p:spPr bwMode="auto">
            <a:xfrm>
              <a:off x="4078" y="2562"/>
              <a:ext cx="68" cy="101"/>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6" name="Freeform 37"/>
            <p:cNvSpPr>
              <a:spLocks/>
            </p:cNvSpPr>
            <p:nvPr/>
          </p:nvSpPr>
          <p:spPr bwMode="auto">
            <a:xfrm>
              <a:off x="4692" y="2419"/>
              <a:ext cx="136" cy="137"/>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7" name="Freeform 38"/>
            <p:cNvSpPr>
              <a:spLocks/>
            </p:cNvSpPr>
            <p:nvPr/>
          </p:nvSpPr>
          <p:spPr bwMode="auto">
            <a:xfrm>
              <a:off x="4043" y="2811"/>
              <a:ext cx="171" cy="173"/>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8" name="Freeform 39"/>
            <p:cNvSpPr>
              <a:spLocks/>
            </p:cNvSpPr>
            <p:nvPr/>
          </p:nvSpPr>
          <p:spPr bwMode="auto">
            <a:xfrm>
              <a:off x="4521" y="2562"/>
              <a:ext cx="205" cy="142"/>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29" name="Freeform 40"/>
            <p:cNvSpPr>
              <a:spLocks/>
            </p:cNvSpPr>
            <p:nvPr/>
          </p:nvSpPr>
          <p:spPr bwMode="auto">
            <a:xfrm>
              <a:off x="4078" y="2384"/>
              <a:ext cx="136" cy="136"/>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30" name="Freeform 41"/>
            <p:cNvSpPr>
              <a:spLocks/>
            </p:cNvSpPr>
            <p:nvPr/>
          </p:nvSpPr>
          <p:spPr bwMode="auto">
            <a:xfrm>
              <a:off x="3771" y="2455"/>
              <a:ext cx="102" cy="101"/>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31" name="Freeform 42"/>
            <p:cNvSpPr>
              <a:spLocks/>
            </p:cNvSpPr>
            <p:nvPr/>
          </p:nvSpPr>
          <p:spPr bwMode="auto">
            <a:xfrm>
              <a:off x="4487" y="2776"/>
              <a:ext cx="136" cy="136"/>
            </a:xfrm>
            <a:custGeom>
              <a:avLst/>
              <a:gdLst/>
              <a:ahLst/>
              <a:cxnLst>
                <a:cxn ang="0">
                  <a:pos x="105" y="0"/>
                </a:cxn>
                <a:cxn ang="0">
                  <a:pos x="241" y="0"/>
                </a:cxn>
                <a:cxn ang="0">
                  <a:pos x="305" y="120"/>
                </a:cxn>
                <a:cxn ang="0">
                  <a:pos x="281" y="160"/>
                </a:cxn>
                <a:cxn ang="0">
                  <a:pos x="233" y="184"/>
                </a:cxn>
                <a:cxn ang="0">
                  <a:pos x="129" y="232"/>
                </a:cxn>
                <a:cxn ang="0">
                  <a:pos x="9" y="168"/>
                </a:cxn>
                <a:cxn ang="0">
                  <a:pos x="1" y="144"/>
                </a:cxn>
                <a:cxn ang="0">
                  <a:pos x="17" y="120"/>
                </a:cxn>
                <a:cxn ang="0">
                  <a:pos x="105" y="0"/>
                </a:cxn>
              </a:cxnLst>
              <a:rect l="0" t="0" r="r" b="b"/>
              <a:pathLst>
                <a:path w="305" h="232">
                  <a:moveTo>
                    <a:pt x="105" y="0"/>
                  </a:moveTo>
                  <a:cubicBezTo>
                    <a:pt x="150" y="0"/>
                    <a:pt x="196" y="0"/>
                    <a:pt x="241" y="0"/>
                  </a:cubicBezTo>
                  <a:lnTo>
                    <a:pt x="305" y="120"/>
                  </a:lnTo>
                  <a:cubicBezTo>
                    <a:pt x="297" y="133"/>
                    <a:pt x="291" y="148"/>
                    <a:pt x="281" y="160"/>
                  </a:cubicBezTo>
                  <a:cubicBezTo>
                    <a:pt x="264" y="180"/>
                    <a:pt x="254" y="174"/>
                    <a:pt x="233" y="184"/>
                  </a:cubicBezTo>
                  <a:cubicBezTo>
                    <a:pt x="199" y="201"/>
                    <a:pt x="166" y="220"/>
                    <a:pt x="129" y="232"/>
                  </a:cubicBezTo>
                  <a:cubicBezTo>
                    <a:pt x="87" y="215"/>
                    <a:pt x="47" y="193"/>
                    <a:pt x="9" y="168"/>
                  </a:cubicBezTo>
                  <a:cubicBezTo>
                    <a:pt x="6" y="160"/>
                    <a:pt x="0" y="152"/>
                    <a:pt x="1" y="144"/>
                  </a:cubicBezTo>
                  <a:cubicBezTo>
                    <a:pt x="3" y="135"/>
                    <a:pt x="13" y="129"/>
                    <a:pt x="17" y="120"/>
                  </a:cubicBezTo>
                  <a:cubicBezTo>
                    <a:pt x="42" y="69"/>
                    <a:pt x="65" y="40"/>
                    <a:pt x="105" y="0"/>
                  </a:cubicBezTo>
                  <a:close/>
                </a:path>
              </a:pathLst>
            </a:custGeom>
            <a:solidFill>
              <a:schemeClr val="tx1"/>
            </a:solidFill>
            <a:ln w="9525">
              <a:solidFill>
                <a:schemeClr val="bg2"/>
              </a:solidFill>
              <a:round/>
              <a:headEnd/>
              <a:tailEnd/>
            </a:ln>
            <a:effectLst/>
          </p:spPr>
          <p:txBody>
            <a:bodyPr/>
            <a:lstStyle/>
            <a:p>
              <a:endParaRPr lang="en-US"/>
            </a:p>
          </p:txBody>
        </p:sp>
        <p:sp>
          <p:nvSpPr>
            <p:cNvPr id="32" name="Freeform 43"/>
            <p:cNvSpPr>
              <a:spLocks/>
            </p:cNvSpPr>
            <p:nvPr/>
          </p:nvSpPr>
          <p:spPr bwMode="auto">
            <a:xfrm>
              <a:off x="4180" y="1991"/>
              <a:ext cx="117" cy="143"/>
            </a:xfrm>
            <a:custGeom>
              <a:avLst/>
              <a:gdLst/>
              <a:ahLst/>
              <a:cxnLst>
                <a:cxn ang="0">
                  <a:pos x="74" y="0"/>
                </a:cxn>
                <a:cxn ang="0">
                  <a:pos x="26" y="184"/>
                </a:cxn>
                <a:cxn ang="0">
                  <a:pos x="18" y="280"/>
                </a:cxn>
                <a:cxn ang="0">
                  <a:pos x="66" y="304"/>
                </a:cxn>
                <a:cxn ang="0">
                  <a:pos x="162" y="360"/>
                </a:cxn>
                <a:cxn ang="0">
                  <a:pos x="274" y="384"/>
                </a:cxn>
                <a:cxn ang="0">
                  <a:pos x="330" y="368"/>
                </a:cxn>
                <a:cxn ang="0">
                  <a:pos x="346" y="344"/>
                </a:cxn>
                <a:cxn ang="0">
                  <a:pos x="370" y="328"/>
                </a:cxn>
                <a:cxn ang="0">
                  <a:pos x="434" y="256"/>
                </a:cxn>
                <a:cxn ang="0">
                  <a:pos x="458" y="232"/>
                </a:cxn>
                <a:cxn ang="0">
                  <a:pos x="426" y="160"/>
                </a:cxn>
                <a:cxn ang="0">
                  <a:pos x="226" y="80"/>
                </a:cxn>
                <a:cxn ang="0">
                  <a:pos x="74" y="0"/>
                </a:cxn>
              </a:cxnLst>
              <a:rect l="0" t="0" r="r" b="b"/>
              <a:pathLst>
                <a:path w="470" h="384">
                  <a:moveTo>
                    <a:pt x="74" y="0"/>
                  </a:moveTo>
                  <a:cubicBezTo>
                    <a:pt x="61" y="64"/>
                    <a:pt x="74" y="136"/>
                    <a:pt x="26" y="184"/>
                  </a:cubicBezTo>
                  <a:cubicBezTo>
                    <a:pt x="18" y="215"/>
                    <a:pt x="0" y="248"/>
                    <a:pt x="18" y="280"/>
                  </a:cubicBezTo>
                  <a:cubicBezTo>
                    <a:pt x="28" y="297"/>
                    <a:pt x="51" y="296"/>
                    <a:pt x="66" y="304"/>
                  </a:cubicBezTo>
                  <a:cubicBezTo>
                    <a:pt x="100" y="323"/>
                    <a:pt x="128" y="343"/>
                    <a:pt x="162" y="360"/>
                  </a:cubicBezTo>
                  <a:cubicBezTo>
                    <a:pt x="196" y="377"/>
                    <a:pt x="238" y="375"/>
                    <a:pt x="274" y="384"/>
                  </a:cubicBezTo>
                  <a:cubicBezTo>
                    <a:pt x="292" y="378"/>
                    <a:pt x="314" y="379"/>
                    <a:pt x="330" y="368"/>
                  </a:cubicBezTo>
                  <a:cubicBezTo>
                    <a:pt x="338" y="363"/>
                    <a:pt x="339" y="351"/>
                    <a:pt x="346" y="344"/>
                  </a:cubicBezTo>
                  <a:cubicBezTo>
                    <a:pt x="353" y="337"/>
                    <a:pt x="362" y="333"/>
                    <a:pt x="370" y="328"/>
                  </a:cubicBezTo>
                  <a:cubicBezTo>
                    <a:pt x="399" y="285"/>
                    <a:pt x="379" y="311"/>
                    <a:pt x="434" y="256"/>
                  </a:cubicBezTo>
                  <a:cubicBezTo>
                    <a:pt x="442" y="248"/>
                    <a:pt x="458" y="232"/>
                    <a:pt x="458" y="232"/>
                  </a:cubicBezTo>
                  <a:cubicBezTo>
                    <a:pt x="470" y="196"/>
                    <a:pt x="463" y="179"/>
                    <a:pt x="426" y="160"/>
                  </a:cubicBezTo>
                  <a:cubicBezTo>
                    <a:pt x="362" y="128"/>
                    <a:pt x="286" y="120"/>
                    <a:pt x="226" y="80"/>
                  </a:cubicBezTo>
                  <a:cubicBezTo>
                    <a:pt x="183" y="51"/>
                    <a:pt x="131" y="0"/>
                    <a:pt x="74" y="0"/>
                  </a:cubicBezTo>
                  <a:close/>
                </a:path>
              </a:pathLst>
            </a:custGeom>
            <a:solidFill>
              <a:schemeClr val="tx1"/>
            </a:solidFill>
            <a:ln w="9525">
              <a:solidFill>
                <a:schemeClr val="bg2"/>
              </a:solidFill>
              <a:round/>
              <a:headEnd/>
              <a:tailEnd/>
            </a:ln>
            <a:effectLst/>
          </p:spPr>
          <p:txBody>
            <a:bodyPr/>
            <a:lstStyle/>
            <a:p>
              <a:endParaRPr lang="en-US"/>
            </a:p>
          </p:txBody>
        </p:sp>
        <p:sp>
          <p:nvSpPr>
            <p:cNvPr id="33" name="Freeform 44"/>
            <p:cNvSpPr>
              <a:spLocks/>
            </p:cNvSpPr>
            <p:nvPr/>
          </p:nvSpPr>
          <p:spPr bwMode="auto">
            <a:xfrm>
              <a:off x="3907" y="2277"/>
              <a:ext cx="171" cy="142"/>
            </a:xfrm>
            <a:custGeom>
              <a:avLst/>
              <a:gdLst/>
              <a:ahLst/>
              <a:cxnLst>
                <a:cxn ang="0">
                  <a:pos x="74" y="0"/>
                </a:cxn>
                <a:cxn ang="0">
                  <a:pos x="26" y="184"/>
                </a:cxn>
                <a:cxn ang="0">
                  <a:pos x="18" y="280"/>
                </a:cxn>
                <a:cxn ang="0">
                  <a:pos x="66" y="304"/>
                </a:cxn>
                <a:cxn ang="0">
                  <a:pos x="162" y="360"/>
                </a:cxn>
                <a:cxn ang="0">
                  <a:pos x="274" y="384"/>
                </a:cxn>
                <a:cxn ang="0">
                  <a:pos x="330" y="368"/>
                </a:cxn>
                <a:cxn ang="0">
                  <a:pos x="346" y="344"/>
                </a:cxn>
                <a:cxn ang="0">
                  <a:pos x="370" y="328"/>
                </a:cxn>
                <a:cxn ang="0">
                  <a:pos x="434" y="256"/>
                </a:cxn>
                <a:cxn ang="0">
                  <a:pos x="458" y="232"/>
                </a:cxn>
                <a:cxn ang="0">
                  <a:pos x="426" y="160"/>
                </a:cxn>
                <a:cxn ang="0">
                  <a:pos x="226" y="80"/>
                </a:cxn>
                <a:cxn ang="0">
                  <a:pos x="74" y="0"/>
                </a:cxn>
              </a:cxnLst>
              <a:rect l="0" t="0" r="r" b="b"/>
              <a:pathLst>
                <a:path w="470" h="384">
                  <a:moveTo>
                    <a:pt x="74" y="0"/>
                  </a:moveTo>
                  <a:cubicBezTo>
                    <a:pt x="61" y="64"/>
                    <a:pt x="74" y="136"/>
                    <a:pt x="26" y="184"/>
                  </a:cubicBezTo>
                  <a:cubicBezTo>
                    <a:pt x="18" y="215"/>
                    <a:pt x="0" y="248"/>
                    <a:pt x="18" y="280"/>
                  </a:cubicBezTo>
                  <a:cubicBezTo>
                    <a:pt x="28" y="297"/>
                    <a:pt x="51" y="296"/>
                    <a:pt x="66" y="304"/>
                  </a:cubicBezTo>
                  <a:cubicBezTo>
                    <a:pt x="100" y="323"/>
                    <a:pt x="128" y="343"/>
                    <a:pt x="162" y="360"/>
                  </a:cubicBezTo>
                  <a:cubicBezTo>
                    <a:pt x="196" y="377"/>
                    <a:pt x="238" y="375"/>
                    <a:pt x="274" y="384"/>
                  </a:cubicBezTo>
                  <a:cubicBezTo>
                    <a:pt x="292" y="378"/>
                    <a:pt x="314" y="379"/>
                    <a:pt x="330" y="368"/>
                  </a:cubicBezTo>
                  <a:cubicBezTo>
                    <a:pt x="338" y="363"/>
                    <a:pt x="339" y="351"/>
                    <a:pt x="346" y="344"/>
                  </a:cubicBezTo>
                  <a:cubicBezTo>
                    <a:pt x="353" y="337"/>
                    <a:pt x="362" y="333"/>
                    <a:pt x="370" y="328"/>
                  </a:cubicBezTo>
                  <a:cubicBezTo>
                    <a:pt x="399" y="285"/>
                    <a:pt x="379" y="311"/>
                    <a:pt x="434" y="256"/>
                  </a:cubicBezTo>
                  <a:cubicBezTo>
                    <a:pt x="442" y="248"/>
                    <a:pt x="458" y="232"/>
                    <a:pt x="458" y="232"/>
                  </a:cubicBezTo>
                  <a:cubicBezTo>
                    <a:pt x="470" y="196"/>
                    <a:pt x="463" y="179"/>
                    <a:pt x="426" y="160"/>
                  </a:cubicBezTo>
                  <a:cubicBezTo>
                    <a:pt x="362" y="128"/>
                    <a:pt x="286" y="120"/>
                    <a:pt x="226" y="80"/>
                  </a:cubicBezTo>
                  <a:cubicBezTo>
                    <a:pt x="183" y="51"/>
                    <a:pt x="131" y="0"/>
                    <a:pt x="74" y="0"/>
                  </a:cubicBezTo>
                  <a:close/>
                </a:path>
              </a:pathLst>
            </a:custGeom>
            <a:solidFill>
              <a:schemeClr val="tx1"/>
            </a:solidFill>
            <a:ln w="9525">
              <a:solidFill>
                <a:schemeClr val="bg2"/>
              </a:solidFill>
              <a:round/>
              <a:headEnd/>
              <a:tailEnd/>
            </a:ln>
            <a:effectLst/>
          </p:spPr>
          <p:txBody>
            <a:bodyPr/>
            <a:lstStyle/>
            <a:p>
              <a:endParaRPr lang="en-US"/>
            </a:p>
          </p:txBody>
        </p:sp>
        <p:sp>
          <p:nvSpPr>
            <p:cNvPr id="34" name="Freeform 45"/>
            <p:cNvSpPr>
              <a:spLocks/>
            </p:cNvSpPr>
            <p:nvPr/>
          </p:nvSpPr>
          <p:spPr bwMode="auto">
            <a:xfrm>
              <a:off x="3839" y="2669"/>
              <a:ext cx="185" cy="178"/>
            </a:xfrm>
            <a:custGeom>
              <a:avLst/>
              <a:gdLst/>
              <a:ahLst/>
              <a:cxnLst>
                <a:cxn ang="0">
                  <a:pos x="74" y="0"/>
                </a:cxn>
                <a:cxn ang="0">
                  <a:pos x="26" y="184"/>
                </a:cxn>
                <a:cxn ang="0">
                  <a:pos x="18" y="280"/>
                </a:cxn>
                <a:cxn ang="0">
                  <a:pos x="66" y="304"/>
                </a:cxn>
                <a:cxn ang="0">
                  <a:pos x="162" y="360"/>
                </a:cxn>
                <a:cxn ang="0">
                  <a:pos x="274" y="384"/>
                </a:cxn>
                <a:cxn ang="0">
                  <a:pos x="330" y="368"/>
                </a:cxn>
                <a:cxn ang="0">
                  <a:pos x="346" y="344"/>
                </a:cxn>
                <a:cxn ang="0">
                  <a:pos x="370" y="328"/>
                </a:cxn>
                <a:cxn ang="0">
                  <a:pos x="434" y="256"/>
                </a:cxn>
                <a:cxn ang="0">
                  <a:pos x="458" y="232"/>
                </a:cxn>
                <a:cxn ang="0">
                  <a:pos x="426" y="160"/>
                </a:cxn>
                <a:cxn ang="0">
                  <a:pos x="226" y="80"/>
                </a:cxn>
                <a:cxn ang="0">
                  <a:pos x="74" y="0"/>
                </a:cxn>
              </a:cxnLst>
              <a:rect l="0" t="0" r="r" b="b"/>
              <a:pathLst>
                <a:path w="470" h="384">
                  <a:moveTo>
                    <a:pt x="74" y="0"/>
                  </a:moveTo>
                  <a:cubicBezTo>
                    <a:pt x="61" y="64"/>
                    <a:pt x="74" y="136"/>
                    <a:pt x="26" y="184"/>
                  </a:cubicBezTo>
                  <a:cubicBezTo>
                    <a:pt x="18" y="215"/>
                    <a:pt x="0" y="248"/>
                    <a:pt x="18" y="280"/>
                  </a:cubicBezTo>
                  <a:cubicBezTo>
                    <a:pt x="28" y="297"/>
                    <a:pt x="51" y="296"/>
                    <a:pt x="66" y="304"/>
                  </a:cubicBezTo>
                  <a:cubicBezTo>
                    <a:pt x="100" y="323"/>
                    <a:pt x="128" y="343"/>
                    <a:pt x="162" y="360"/>
                  </a:cubicBezTo>
                  <a:cubicBezTo>
                    <a:pt x="196" y="377"/>
                    <a:pt x="238" y="375"/>
                    <a:pt x="274" y="384"/>
                  </a:cubicBezTo>
                  <a:cubicBezTo>
                    <a:pt x="292" y="378"/>
                    <a:pt x="314" y="379"/>
                    <a:pt x="330" y="368"/>
                  </a:cubicBezTo>
                  <a:cubicBezTo>
                    <a:pt x="338" y="363"/>
                    <a:pt x="339" y="351"/>
                    <a:pt x="346" y="344"/>
                  </a:cubicBezTo>
                  <a:cubicBezTo>
                    <a:pt x="353" y="337"/>
                    <a:pt x="362" y="333"/>
                    <a:pt x="370" y="328"/>
                  </a:cubicBezTo>
                  <a:cubicBezTo>
                    <a:pt x="399" y="285"/>
                    <a:pt x="379" y="311"/>
                    <a:pt x="434" y="256"/>
                  </a:cubicBezTo>
                  <a:cubicBezTo>
                    <a:pt x="442" y="248"/>
                    <a:pt x="458" y="232"/>
                    <a:pt x="458" y="232"/>
                  </a:cubicBezTo>
                  <a:cubicBezTo>
                    <a:pt x="470" y="196"/>
                    <a:pt x="463" y="179"/>
                    <a:pt x="426" y="160"/>
                  </a:cubicBezTo>
                  <a:cubicBezTo>
                    <a:pt x="362" y="128"/>
                    <a:pt x="286" y="120"/>
                    <a:pt x="226" y="80"/>
                  </a:cubicBezTo>
                  <a:cubicBezTo>
                    <a:pt x="183" y="51"/>
                    <a:pt x="131" y="0"/>
                    <a:pt x="74" y="0"/>
                  </a:cubicBezTo>
                  <a:close/>
                </a:path>
              </a:pathLst>
            </a:custGeom>
            <a:solidFill>
              <a:schemeClr val="tx1"/>
            </a:solidFill>
            <a:ln w="9525">
              <a:solidFill>
                <a:schemeClr val="bg2"/>
              </a:solidFill>
              <a:round/>
              <a:headEnd/>
              <a:tailEnd/>
            </a:ln>
            <a:effectLst/>
          </p:spPr>
          <p:txBody>
            <a:bodyPr/>
            <a:lstStyle/>
            <a:p>
              <a:endParaRPr lang="en-US"/>
            </a:p>
          </p:txBody>
        </p:sp>
        <p:sp>
          <p:nvSpPr>
            <p:cNvPr id="35" name="Freeform 46"/>
            <p:cNvSpPr>
              <a:spLocks/>
            </p:cNvSpPr>
            <p:nvPr/>
          </p:nvSpPr>
          <p:spPr bwMode="auto">
            <a:xfrm>
              <a:off x="3941" y="2063"/>
              <a:ext cx="181" cy="190"/>
            </a:xfrm>
            <a:custGeom>
              <a:avLst/>
              <a:gdLst/>
              <a:ahLst/>
              <a:cxnLst>
                <a:cxn ang="0">
                  <a:pos x="218" y="0"/>
                </a:cxn>
                <a:cxn ang="0">
                  <a:pos x="122" y="72"/>
                </a:cxn>
                <a:cxn ang="0">
                  <a:pos x="2" y="216"/>
                </a:cxn>
                <a:cxn ang="0">
                  <a:pos x="74" y="416"/>
                </a:cxn>
                <a:cxn ang="0">
                  <a:pos x="98" y="448"/>
                </a:cxn>
                <a:cxn ang="0">
                  <a:pos x="178" y="544"/>
                </a:cxn>
                <a:cxn ang="0">
                  <a:pos x="362" y="488"/>
                </a:cxn>
                <a:cxn ang="0">
                  <a:pos x="370" y="240"/>
                </a:cxn>
                <a:cxn ang="0">
                  <a:pos x="362" y="128"/>
                </a:cxn>
                <a:cxn ang="0">
                  <a:pos x="314" y="88"/>
                </a:cxn>
                <a:cxn ang="0">
                  <a:pos x="274" y="40"/>
                </a:cxn>
                <a:cxn ang="0">
                  <a:pos x="218" y="0"/>
                </a:cxn>
              </a:cxnLst>
              <a:rect l="0" t="0" r="r" b="b"/>
              <a:pathLst>
                <a:path w="419" h="544">
                  <a:moveTo>
                    <a:pt x="218" y="0"/>
                  </a:moveTo>
                  <a:cubicBezTo>
                    <a:pt x="186" y="24"/>
                    <a:pt x="154" y="48"/>
                    <a:pt x="122" y="72"/>
                  </a:cubicBezTo>
                  <a:cubicBezTo>
                    <a:pt x="72" y="109"/>
                    <a:pt x="74" y="180"/>
                    <a:pt x="2" y="216"/>
                  </a:cubicBezTo>
                  <a:cubicBezTo>
                    <a:pt x="41" y="401"/>
                    <a:pt x="0" y="323"/>
                    <a:pt x="74" y="416"/>
                  </a:cubicBezTo>
                  <a:cubicBezTo>
                    <a:pt x="82" y="426"/>
                    <a:pt x="91" y="437"/>
                    <a:pt x="98" y="448"/>
                  </a:cubicBezTo>
                  <a:cubicBezTo>
                    <a:pt x="127" y="491"/>
                    <a:pt x="124" y="531"/>
                    <a:pt x="178" y="544"/>
                  </a:cubicBezTo>
                  <a:cubicBezTo>
                    <a:pt x="246" y="534"/>
                    <a:pt x="301" y="519"/>
                    <a:pt x="362" y="488"/>
                  </a:cubicBezTo>
                  <a:cubicBezTo>
                    <a:pt x="419" y="402"/>
                    <a:pt x="381" y="470"/>
                    <a:pt x="370" y="240"/>
                  </a:cubicBezTo>
                  <a:cubicBezTo>
                    <a:pt x="368" y="203"/>
                    <a:pt x="371" y="164"/>
                    <a:pt x="362" y="128"/>
                  </a:cubicBezTo>
                  <a:cubicBezTo>
                    <a:pt x="359" y="113"/>
                    <a:pt x="324" y="96"/>
                    <a:pt x="314" y="88"/>
                  </a:cubicBezTo>
                  <a:cubicBezTo>
                    <a:pt x="235" y="22"/>
                    <a:pt x="337" y="103"/>
                    <a:pt x="274" y="40"/>
                  </a:cubicBezTo>
                  <a:cubicBezTo>
                    <a:pt x="253" y="19"/>
                    <a:pt x="231" y="26"/>
                    <a:pt x="218" y="0"/>
                  </a:cubicBezTo>
                  <a:close/>
                </a:path>
              </a:pathLst>
            </a:custGeom>
            <a:solidFill>
              <a:schemeClr val="tx1"/>
            </a:solidFill>
            <a:ln w="9525">
              <a:solidFill>
                <a:schemeClr val="bg2"/>
              </a:solidFill>
              <a:round/>
              <a:headEnd/>
              <a:tailEnd/>
            </a:ln>
            <a:effectLst/>
          </p:spPr>
          <p:txBody>
            <a:bodyPr/>
            <a:lstStyle/>
            <a:p>
              <a:endParaRPr lang="en-US"/>
            </a:p>
          </p:txBody>
        </p:sp>
        <p:sp>
          <p:nvSpPr>
            <p:cNvPr id="36" name="Freeform 47"/>
            <p:cNvSpPr>
              <a:spLocks/>
            </p:cNvSpPr>
            <p:nvPr/>
          </p:nvSpPr>
          <p:spPr bwMode="auto">
            <a:xfrm>
              <a:off x="4248" y="2883"/>
              <a:ext cx="181" cy="190"/>
            </a:xfrm>
            <a:custGeom>
              <a:avLst/>
              <a:gdLst/>
              <a:ahLst/>
              <a:cxnLst>
                <a:cxn ang="0">
                  <a:pos x="218" y="0"/>
                </a:cxn>
                <a:cxn ang="0">
                  <a:pos x="122" y="72"/>
                </a:cxn>
                <a:cxn ang="0">
                  <a:pos x="2" y="216"/>
                </a:cxn>
                <a:cxn ang="0">
                  <a:pos x="74" y="416"/>
                </a:cxn>
                <a:cxn ang="0">
                  <a:pos x="98" y="448"/>
                </a:cxn>
                <a:cxn ang="0">
                  <a:pos x="178" y="544"/>
                </a:cxn>
                <a:cxn ang="0">
                  <a:pos x="362" y="488"/>
                </a:cxn>
                <a:cxn ang="0">
                  <a:pos x="370" y="240"/>
                </a:cxn>
                <a:cxn ang="0">
                  <a:pos x="362" y="128"/>
                </a:cxn>
                <a:cxn ang="0">
                  <a:pos x="314" y="88"/>
                </a:cxn>
                <a:cxn ang="0">
                  <a:pos x="274" y="40"/>
                </a:cxn>
                <a:cxn ang="0">
                  <a:pos x="218" y="0"/>
                </a:cxn>
              </a:cxnLst>
              <a:rect l="0" t="0" r="r" b="b"/>
              <a:pathLst>
                <a:path w="419" h="544">
                  <a:moveTo>
                    <a:pt x="218" y="0"/>
                  </a:moveTo>
                  <a:cubicBezTo>
                    <a:pt x="186" y="24"/>
                    <a:pt x="154" y="48"/>
                    <a:pt x="122" y="72"/>
                  </a:cubicBezTo>
                  <a:cubicBezTo>
                    <a:pt x="72" y="109"/>
                    <a:pt x="74" y="180"/>
                    <a:pt x="2" y="216"/>
                  </a:cubicBezTo>
                  <a:cubicBezTo>
                    <a:pt x="41" y="401"/>
                    <a:pt x="0" y="323"/>
                    <a:pt x="74" y="416"/>
                  </a:cubicBezTo>
                  <a:cubicBezTo>
                    <a:pt x="82" y="426"/>
                    <a:pt x="91" y="437"/>
                    <a:pt x="98" y="448"/>
                  </a:cubicBezTo>
                  <a:cubicBezTo>
                    <a:pt x="127" y="491"/>
                    <a:pt x="124" y="531"/>
                    <a:pt x="178" y="544"/>
                  </a:cubicBezTo>
                  <a:cubicBezTo>
                    <a:pt x="246" y="534"/>
                    <a:pt x="301" y="519"/>
                    <a:pt x="362" y="488"/>
                  </a:cubicBezTo>
                  <a:cubicBezTo>
                    <a:pt x="419" y="402"/>
                    <a:pt x="381" y="470"/>
                    <a:pt x="370" y="240"/>
                  </a:cubicBezTo>
                  <a:cubicBezTo>
                    <a:pt x="368" y="203"/>
                    <a:pt x="371" y="164"/>
                    <a:pt x="362" y="128"/>
                  </a:cubicBezTo>
                  <a:cubicBezTo>
                    <a:pt x="359" y="113"/>
                    <a:pt x="324" y="96"/>
                    <a:pt x="314" y="88"/>
                  </a:cubicBezTo>
                  <a:cubicBezTo>
                    <a:pt x="235" y="22"/>
                    <a:pt x="337" y="103"/>
                    <a:pt x="274" y="40"/>
                  </a:cubicBezTo>
                  <a:cubicBezTo>
                    <a:pt x="253" y="19"/>
                    <a:pt x="231" y="26"/>
                    <a:pt x="218" y="0"/>
                  </a:cubicBezTo>
                  <a:close/>
                </a:path>
              </a:pathLst>
            </a:custGeom>
            <a:solidFill>
              <a:schemeClr val="tx1"/>
            </a:solidFill>
            <a:ln w="9525">
              <a:solidFill>
                <a:schemeClr val="bg2"/>
              </a:solidFill>
              <a:round/>
              <a:headEnd/>
              <a:tailEnd/>
            </a:ln>
            <a:effectLst/>
          </p:spPr>
          <p:txBody>
            <a:bodyPr/>
            <a:lstStyle/>
            <a:p>
              <a:endParaRPr lang="en-US"/>
            </a:p>
          </p:txBody>
        </p:sp>
      </p:grpSp>
      <p:pic>
        <p:nvPicPr>
          <p:cNvPr id="37" name="Picture 4"/>
          <p:cNvPicPr>
            <a:picLocks noChangeAspect="1" noChangeArrowheads="1"/>
          </p:cNvPicPr>
          <p:nvPr/>
        </p:nvPicPr>
        <p:blipFill>
          <a:blip r:embed="rId4" cstate="print"/>
          <a:srcRect/>
          <a:stretch>
            <a:fillRect/>
          </a:stretch>
        </p:blipFill>
        <p:spPr bwMode="auto">
          <a:xfrm>
            <a:off x="5867400" y="4191000"/>
            <a:ext cx="2742337" cy="1835150"/>
          </a:xfrm>
          <a:prstGeom prst="rect">
            <a:avLst/>
          </a:prstGeom>
          <a:noFill/>
          <a:ln w="57150">
            <a:solidFill>
              <a:schemeClr val="tx1"/>
            </a:solidFill>
            <a:miter lim="800000"/>
            <a:headEnd/>
            <a:tailEnd/>
          </a:ln>
        </p:spPr>
      </p:pic>
    </p:spTree>
    <p:extLst>
      <p:ext uri="{BB962C8B-B14F-4D97-AF65-F5344CB8AC3E}">
        <p14:creationId xmlns:p14="http://schemas.microsoft.com/office/powerpoint/2010/main" xmlns="" val="6811715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066800"/>
            <a:ext cx="9448800" cy="5334000"/>
          </a:xfrm>
        </p:spPr>
        <p:txBody>
          <a:bodyPr>
            <a:normAutofit lnSpcReduction="10000"/>
          </a:bodyPr>
          <a:lstStyle/>
          <a:p>
            <a:pPr lvl="3">
              <a:lnSpc>
                <a:spcPct val="160000"/>
              </a:lnSpc>
              <a:buFont typeface="Courier New" pitchFamily="49" charset="0"/>
              <a:buChar char="o"/>
            </a:pPr>
            <a:r>
              <a:rPr lang="en-US" sz="2400" dirty="0" smtClean="0">
                <a:latin typeface="Times New Roman" pitchFamily="18" charset="0"/>
                <a:cs typeface="Times New Roman" pitchFamily="18" charset="0"/>
              </a:rPr>
              <a:t>Surface smoothness and reasonably good strength – used in </a:t>
            </a:r>
            <a:r>
              <a:rPr lang="en-US" sz="2400" dirty="0" err="1" smtClean="0">
                <a:latin typeface="Times New Roman" pitchFamily="18" charset="0"/>
                <a:cs typeface="Times New Roman" pitchFamily="18" charset="0"/>
              </a:rPr>
              <a:t>anteriors</a:t>
            </a:r>
            <a:r>
              <a:rPr lang="en-US" sz="2400" dirty="0" smtClean="0">
                <a:latin typeface="Times New Roman" pitchFamily="18" charset="0"/>
                <a:cs typeface="Times New Roman" pitchFamily="18" charset="0"/>
              </a:rPr>
              <a:t>  including Class IV</a:t>
            </a:r>
          </a:p>
          <a:p>
            <a:pPr lvl="3">
              <a:lnSpc>
                <a:spcPct val="160000"/>
              </a:lnSpc>
              <a:buFont typeface="Courier New" pitchFamily="49" charset="0"/>
              <a:buChar char="o"/>
            </a:pPr>
            <a:r>
              <a:rPr lang="en-US" sz="2400" dirty="0" smtClean="0">
                <a:latin typeface="Times New Roman" pitchFamily="18" charset="0"/>
                <a:cs typeface="Times New Roman" pitchFamily="18" charset="0"/>
              </a:rPr>
              <a:t>Few practical differences between hybrid and SPF composites - two terms used interchangeably  </a:t>
            </a:r>
          </a:p>
          <a:p>
            <a:pPr lvl="3">
              <a:lnSpc>
                <a:spcPct val="160000"/>
              </a:lnSpc>
              <a:buFont typeface="Courier New" pitchFamily="49" charset="0"/>
              <a:buChar char="o"/>
            </a:pPr>
            <a:r>
              <a:rPr lang="en-US" sz="2400" dirty="0" smtClean="0">
                <a:latin typeface="Times New Roman" pitchFamily="18" charset="0"/>
                <a:cs typeface="Times New Roman" pitchFamily="18" charset="0"/>
              </a:rPr>
              <a:t>Provides a smooth “</a:t>
            </a:r>
            <a:r>
              <a:rPr lang="en-US" sz="2400" dirty="0" err="1" smtClean="0">
                <a:latin typeface="Times New Roman" pitchFamily="18" charset="0"/>
                <a:cs typeface="Times New Roman" pitchFamily="18" charset="0"/>
              </a:rPr>
              <a:t>Platina</a:t>
            </a:r>
            <a:r>
              <a:rPr lang="en-US" sz="2400" dirty="0" smtClean="0">
                <a:latin typeface="Times New Roman" pitchFamily="18" charset="0"/>
                <a:cs typeface="Times New Roman" pitchFamily="18" charset="0"/>
              </a:rPr>
              <a:t>-like” surface texture in finished restoration.</a:t>
            </a:r>
          </a:p>
          <a:p>
            <a:pPr lvl="3">
              <a:lnSpc>
                <a:spcPct val="160000"/>
              </a:lnSpc>
              <a:buFont typeface="Courier New" pitchFamily="49" charset="0"/>
              <a:buChar char="o"/>
            </a:pPr>
            <a:r>
              <a:rPr lang="en-US" sz="2400" dirty="0" smtClean="0">
                <a:latin typeface="Times New Roman" pitchFamily="18" charset="0"/>
                <a:cs typeface="Times New Roman" pitchFamily="18" charset="0"/>
              </a:rPr>
              <a:t>Currently these are the predominant direct esthetic restorative material used.  </a:t>
            </a:r>
          </a:p>
          <a:p>
            <a:pPr lvl="3">
              <a:lnSpc>
                <a:spcPct val="160000"/>
              </a:lnSpc>
              <a:buFont typeface="Courier New" pitchFamily="49" charset="0"/>
              <a:buChar char="o"/>
            </a:pPr>
            <a:r>
              <a:rPr lang="en-US" sz="2400" dirty="0" smtClean="0">
                <a:latin typeface="Times New Roman" pitchFamily="18" charset="0"/>
                <a:cs typeface="Times New Roman" pitchFamily="18" charset="0"/>
              </a:rPr>
              <a:t>Have almost universal clinical applicability</a:t>
            </a:r>
          </a:p>
          <a:p>
            <a:pPr>
              <a:lnSpc>
                <a:spcPct val="160000"/>
              </a:lnSpc>
              <a:buFont typeface="Courier New" pitchFamily="49" charset="0"/>
              <a:buChar char="o"/>
            </a:pPr>
            <a:endParaRPr lang="en-US" dirty="0"/>
          </a:p>
        </p:txBody>
      </p:sp>
      <p:sp>
        <p:nvSpPr>
          <p:cNvPr id="3" name="Title 2"/>
          <p:cNvSpPr>
            <a:spLocks noGrp="1"/>
          </p:cNvSpPr>
          <p:nvPr>
            <p:ph type="title"/>
          </p:nvPr>
        </p:nvSpPr>
        <p:spPr>
          <a:xfrm>
            <a:off x="381000" y="304800"/>
            <a:ext cx="8229600" cy="1219200"/>
          </a:xfrm>
        </p:spPr>
        <p:txBody>
          <a:bodyPr>
            <a:normAutofit fontScale="90000"/>
          </a:bodyPr>
          <a:lstStyle/>
          <a:p>
            <a:pPr algn="ctr"/>
            <a:r>
              <a:rPr lang="en-US" sz="4400" b="1" dirty="0" smtClean="0">
                <a:solidFill>
                  <a:srgbClr val="FFFF00"/>
                </a:solidFill>
                <a:latin typeface="Times New Roman" pitchFamily="18" charset="0"/>
                <a:cs typeface="Times New Roman" pitchFamily="18" charset="0"/>
              </a:rPr>
              <a:t>Clinical considerations  </a:t>
            </a:r>
            <a:br>
              <a:rPr lang="en-US" sz="4400" b="1" dirty="0" smtClean="0">
                <a:solidFill>
                  <a:srgbClr val="FFFF00"/>
                </a:solidFill>
                <a:latin typeface="Times New Roman" pitchFamily="18" charset="0"/>
                <a:cs typeface="Times New Roman" pitchFamily="18" charset="0"/>
              </a:rPr>
            </a:b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6632"/>
            <a:ext cx="8856984" cy="4719852"/>
          </a:xfrm>
        </p:spPr>
        <p:txBody>
          <a:bodyPr>
            <a:normAutofit/>
          </a:bodyPr>
          <a:lstStyle/>
          <a:p>
            <a:pPr lvl="3">
              <a:buNone/>
            </a:pPr>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778084966"/>
              </p:ext>
            </p:extLst>
          </p:nvPr>
        </p:nvGraphicFramePr>
        <p:xfrm>
          <a:off x="457200" y="457200"/>
          <a:ext cx="8229600" cy="6015653"/>
        </p:xfrm>
        <a:graphic>
          <a:graphicData uri="http://schemas.openxmlformats.org/drawingml/2006/table">
            <a:tbl>
              <a:tblPr firstRow="1" bandRow="1">
                <a:tableStyleId>{F5AB1C69-6EDB-4FF4-983F-18BD219EF322}</a:tableStyleId>
              </a:tblPr>
              <a:tblGrid>
                <a:gridCol w="4352192"/>
                <a:gridCol w="3877408"/>
              </a:tblGrid>
              <a:tr h="692739">
                <a:tc>
                  <a:txBody>
                    <a:bodyPr/>
                    <a:lstStyle/>
                    <a:p>
                      <a:pPr>
                        <a:lnSpc>
                          <a:spcPct val="200000"/>
                        </a:lnSpc>
                        <a:buFont typeface="Arial" pitchFamily="34" charset="0"/>
                        <a:buNone/>
                      </a:pPr>
                      <a:r>
                        <a:rPr lang="en-US" sz="2400" dirty="0" smtClean="0"/>
                        <a:t>Advantages </a:t>
                      </a:r>
                      <a:endParaRPr lang="en-US" sz="2400" dirty="0">
                        <a:latin typeface="Times New Roman" pitchFamily="18" charset="0"/>
                        <a:cs typeface="Times New Roman" pitchFamily="18" charset="0"/>
                      </a:endParaRPr>
                    </a:p>
                  </a:txBody>
                  <a:tcPr/>
                </a:tc>
                <a:tc>
                  <a:txBody>
                    <a:bodyPr/>
                    <a:lstStyle/>
                    <a:p>
                      <a:pPr>
                        <a:lnSpc>
                          <a:spcPct val="200000"/>
                        </a:lnSpc>
                        <a:buFont typeface="Arial" pitchFamily="34" charset="0"/>
                        <a:buNone/>
                      </a:pPr>
                      <a:r>
                        <a:rPr lang="en-US" sz="2400" dirty="0" smtClean="0"/>
                        <a:t>Disadvantages </a:t>
                      </a:r>
                      <a:endParaRPr lang="en-US" sz="2400" dirty="0">
                        <a:latin typeface="Times New Roman" pitchFamily="18" charset="0"/>
                        <a:cs typeface="Times New Roman" pitchFamily="18" charset="0"/>
                      </a:endParaRPr>
                    </a:p>
                  </a:txBody>
                  <a:tcPr/>
                </a:tc>
              </a:tr>
              <a:tr h="5192693">
                <a:tc>
                  <a:txBody>
                    <a:bodyPr/>
                    <a:lstStyle/>
                    <a:p>
                      <a:pPr marL="0" marR="0" lvl="0" indent="0" algn="l" defTabSz="914400" rtl="0" eaLnBrk="1" fontAlgn="base" latinLnBrk="0" hangingPunct="1">
                        <a:lnSpc>
                          <a:spcPct val="200000"/>
                        </a:lnSpc>
                        <a:spcBef>
                          <a:spcPct val="20000"/>
                        </a:spcBef>
                        <a:spcAft>
                          <a:spcPct val="10000"/>
                        </a:spcAft>
                        <a:buClrTx/>
                        <a:buSzTx/>
                        <a:buFont typeface="Arial" pitchFamily="34" charset="0"/>
                        <a:buChar char="•"/>
                        <a:tabLst/>
                      </a:pPr>
                      <a:r>
                        <a:rPr kumimoji="0" lang="en-US" sz="2400" u="none" strike="noStrike" cap="none" normalizeH="0" baseline="0" dirty="0" smtClean="0">
                          <a:ln>
                            <a:noFill/>
                          </a:ln>
                          <a:effectLst/>
                        </a:rPr>
                        <a:t>  Good physical properties</a:t>
                      </a:r>
                    </a:p>
                    <a:p>
                      <a:pPr marL="0" marR="0" lvl="0" indent="0" algn="l" defTabSz="914400" rtl="0" eaLnBrk="1" fontAlgn="base" latinLnBrk="0" hangingPunct="1">
                        <a:lnSpc>
                          <a:spcPct val="200000"/>
                        </a:lnSpc>
                        <a:spcBef>
                          <a:spcPct val="20000"/>
                        </a:spcBef>
                        <a:spcAft>
                          <a:spcPct val="10000"/>
                        </a:spcAft>
                        <a:buClrTx/>
                        <a:buSzTx/>
                        <a:buFont typeface="Arial" pitchFamily="34" charset="0"/>
                        <a:buChar char="•"/>
                        <a:tabLst/>
                      </a:pPr>
                      <a:r>
                        <a:rPr kumimoji="0" lang="en-US" sz="2400" u="none" strike="noStrike" cap="none" normalizeH="0" baseline="0" dirty="0" smtClean="0">
                          <a:ln>
                            <a:noFill/>
                          </a:ln>
                          <a:effectLst/>
                        </a:rPr>
                        <a:t>  Improve wear resistance</a:t>
                      </a:r>
                    </a:p>
                    <a:p>
                      <a:pPr marL="0" marR="0" lvl="0" indent="0" algn="l" defTabSz="914400" rtl="0" eaLnBrk="1" fontAlgn="base" latinLnBrk="0" hangingPunct="1">
                        <a:lnSpc>
                          <a:spcPct val="200000"/>
                        </a:lnSpc>
                        <a:spcBef>
                          <a:spcPct val="20000"/>
                        </a:spcBef>
                        <a:spcAft>
                          <a:spcPct val="10000"/>
                        </a:spcAft>
                        <a:buClrTx/>
                        <a:buSzTx/>
                        <a:buFont typeface="Arial" pitchFamily="34" charset="0"/>
                        <a:buChar char="•"/>
                        <a:tabLst/>
                      </a:pPr>
                      <a:r>
                        <a:rPr kumimoji="0" lang="en-US" sz="2400" u="none" strike="noStrike" cap="none" normalizeH="0" baseline="0" dirty="0" smtClean="0">
                          <a:ln>
                            <a:noFill/>
                          </a:ln>
                          <a:effectLst/>
                        </a:rPr>
                        <a:t>  Superior surface    </a:t>
                      </a:r>
                    </a:p>
                    <a:p>
                      <a:pPr marL="0" marR="0" lvl="0" indent="0" algn="l" defTabSz="914400" rtl="0" eaLnBrk="1" fontAlgn="base" latinLnBrk="0" hangingPunct="1">
                        <a:lnSpc>
                          <a:spcPct val="200000"/>
                        </a:lnSpc>
                        <a:spcBef>
                          <a:spcPct val="20000"/>
                        </a:spcBef>
                        <a:spcAft>
                          <a:spcPct val="10000"/>
                        </a:spcAft>
                        <a:buClrTx/>
                        <a:buSzTx/>
                        <a:buFont typeface="Arial" pitchFamily="34" charset="0"/>
                        <a:buNone/>
                        <a:tabLst/>
                      </a:pPr>
                      <a:r>
                        <a:rPr kumimoji="0" lang="en-US" sz="2400" u="none" strike="noStrike" cap="none" normalizeH="0" baseline="0" dirty="0" smtClean="0">
                          <a:ln>
                            <a:noFill/>
                          </a:ln>
                          <a:effectLst/>
                        </a:rPr>
                        <a:t>    morphology</a:t>
                      </a:r>
                    </a:p>
                    <a:p>
                      <a:pPr marL="0" marR="0" lvl="0" indent="0" algn="l" defTabSz="914400" rtl="0" eaLnBrk="1" fontAlgn="base" latinLnBrk="0" hangingPunct="1">
                        <a:lnSpc>
                          <a:spcPct val="200000"/>
                        </a:lnSpc>
                        <a:spcBef>
                          <a:spcPct val="20000"/>
                        </a:spcBef>
                        <a:spcAft>
                          <a:spcPct val="10000"/>
                        </a:spcAft>
                        <a:buClrTx/>
                        <a:buSzTx/>
                        <a:buFont typeface="Arial" pitchFamily="34" charset="0"/>
                        <a:buChar char="•"/>
                        <a:tabLst/>
                      </a:pPr>
                      <a:r>
                        <a:rPr kumimoji="0" lang="en-US" sz="2400" u="none" strike="noStrike" cap="none" normalizeH="0" baseline="0" dirty="0" smtClean="0">
                          <a:ln>
                            <a:noFill/>
                          </a:ln>
                          <a:effectLst/>
                        </a:rPr>
                        <a:t>  Good esthetics</a:t>
                      </a:r>
                    </a:p>
                    <a:p>
                      <a:pPr>
                        <a:lnSpc>
                          <a:spcPct val="200000"/>
                        </a:lnSpc>
                        <a:buFont typeface="Arial" pitchFamily="34" charset="0"/>
                        <a:buChar char="•"/>
                      </a:pPr>
                      <a:endParaRPr lang="en-US" sz="2400" dirty="0">
                        <a:solidFill>
                          <a:schemeClr val="bg2"/>
                        </a:solidFill>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200000"/>
                        </a:lnSpc>
                        <a:spcBef>
                          <a:spcPts val="0"/>
                        </a:spcBef>
                        <a:spcAft>
                          <a:spcPts val="0"/>
                        </a:spcAft>
                        <a:buClrTx/>
                        <a:buSzTx/>
                        <a:buFont typeface="Arial" pitchFamily="34" charset="0"/>
                        <a:buChar char="•"/>
                        <a:tabLst/>
                        <a:defRPr/>
                      </a:pPr>
                      <a:r>
                        <a:rPr kumimoji="0" lang="en-US" sz="2400" u="none" strike="noStrike" cap="none" normalizeH="0" baseline="0" dirty="0" smtClean="0">
                          <a:ln>
                            <a:noFill/>
                          </a:ln>
                          <a:effectLst/>
                        </a:rPr>
                        <a:t>  Increased surface    </a:t>
                      </a:r>
                    </a:p>
                    <a:p>
                      <a:pPr marL="0" marR="0" lvl="0" indent="0" algn="l" defTabSz="914400" rtl="0" eaLnBrk="1" fontAlgn="auto" latinLnBrk="0" hangingPunct="1">
                        <a:lnSpc>
                          <a:spcPct val="200000"/>
                        </a:lnSpc>
                        <a:spcBef>
                          <a:spcPts val="0"/>
                        </a:spcBef>
                        <a:spcAft>
                          <a:spcPts val="0"/>
                        </a:spcAft>
                        <a:buClrTx/>
                        <a:buSzTx/>
                        <a:buFont typeface="Arial" pitchFamily="34" charset="0"/>
                        <a:buNone/>
                        <a:tabLst/>
                        <a:defRPr/>
                      </a:pPr>
                      <a:r>
                        <a:rPr kumimoji="0" lang="en-US" sz="2400" u="none" strike="noStrike" cap="none" normalizeH="0" baseline="0" dirty="0" smtClean="0">
                          <a:ln>
                            <a:noFill/>
                          </a:ln>
                          <a:effectLst/>
                        </a:rPr>
                        <a:t>    roughness with time</a:t>
                      </a:r>
                    </a:p>
                    <a:p>
                      <a:pPr>
                        <a:lnSpc>
                          <a:spcPct val="200000"/>
                        </a:lnSpc>
                        <a:buFont typeface="Arial" pitchFamily="34" charset="0"/>
                        <a:buChar char="•"/>
                      </a:pPr>
                      <a:endParaRPr lang="en-US" sz="2400" dirty="0">
                        <a:solidFill>
                          <a:schemeClr val="bg2"/>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xmlns="" val="9338445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6664" y="990600"/>
            <a:ext cx="8424936" cy="5262979"/>
          </a:xfrm>
          <a:prstGeom prst="rect">
            <a:avLst/>
          </a:prstGeom>
        </p:spPr>
        <p:txBody>
          <a:bodyPr wrap="square">
            <a:spAutoFit/>
          </a:bodyPr>
          <a:lstStyle/>
          <a:p>
            <a:pPr>
              <a:lnSpc>
                <a:spcPct val="200000"/>
              </a:lnSpc>
              <a:buNone/>
            </a:pPr>
            <a:r>
              <a:rPr lang="en-US" sz="2400" dirty="0">
                <a:latin typeface="Times New Roman" pitchFamily="18" charset="0"/>
                <a:cs typeface="Times New Roman" pitchFamily="18" charset="0"/>
              </a:rPr>
              <a:t>Polymerize by the addition mechanism that is initiated by the free radicals</a:t>
            </a:r>
          </a:p>
          <a:p>
            <a:pPr lvl="1">
              <a:lnSpc>
                <a:spcPct val="200000"/>
              </a:lnSpc>
              <a:buFont typeface="Wingdings" pitchFamily="2" charset="2"/>
              <a:buChar char="Ø"/>
            </a:pPr>
            <a:r>
              <a:rPr lang="en-US" sz="2400" dirty="0" smtClean="0">
                <a:latin typeface="Times New Roman" pitchFamily="18" charset="0"/>
                <a:cs typeface="Times New Roman" pitchFamily="18" charset="0"/>
              </a:rPr>
              <a:t> Chemical </a:t>
            </a:r>
            <a:r>
              <a:rPr lang="en-US" sz="2400" dirty="0">
                <a:latin typeface="Times New Roman" pitchFamily="18" charset="0"/>
                <a:cs typeface="Times New Roman" pitchFamily="18" charset="0"/>
              </a:rPr>
              <a:t>activation</a:t>
            </a:r>
          </a:p>
          <a:p>
            <a:pPr lvl="1">
              <a:lnSpc>
                <a:spcPct val="200000"/>
              </a:lnSpc>
              <a:buFont typeface="Wingdings" pitchFamily="2" charset="2"/>
              <a:buChar char="Ø"/>
            </a:pPr>
            <a:r>
              <a:rPr lang="en-US" sz="2400" dirty="0" smtClean="0">
                <a:latin typeface="Times New Roman" pitchFamily="18" charset="0"/>
                <a:cs typeface="Times New Roman" pitchFamily="18" charset="0"/>
              </a:rPr>
              <a:t> Light </a:t>
            </a:r>
            <a:r>
              <a:rPr lang="en-US" sz="2400" dirty="0">
                <a:latin typeface="Times New Roman" pitchFamily="18" charset="0"/>
                <a:cs typeface="Times New Roman" pitchFamily="18" charset="0"/>
              </a:rPr>
              <a:t>curing (external energy – light)</a:t>
            </a:r>
          </a:p>
          <a:p>
            <a:pPr lvl="1">
              <a:lnSpc>
                <a:spcPct val="200000"/>
              </a:lnSpc>
              <a:buFont typeface="Wingdings" pitchFamily="2" charset="2"/>
              <a:buChar char="Ø"/>
            </a:pPr>
            <a:r>
              <a:rPr lang="en-US" sz="2400" dirty="0" smtClean="0">
                <a:latin typeface="Times New Roman" pitchFamily="18" charset="0"/>
                <a:cs typeface="Times New Roman" pitchFamily="18" charset="0"/>
              </a:rPr>
              <a:t> Dual cure</a:t>
            </a:r>
            <a:endParaRPr lang="en-US" sz="2400" dirty="0">
              <a:latin typeface="Times New Roman" pitchFamily="18" charset="0"/>
              <a:cs typeface="Times New Roman" pitchFamily="18" charset="0"/>
            </a:endParaRPr>
          </a:p>
          <a:p>
            <a:pPr lvl="1">
              <a:lnSpc>
                <a:spcPct val="200000"/>
              </a:lnSpc>
              <a:buFont typeface="Wingdings" pitchFamily="2" charset="2"/>
              <a:buChar char="Ø"/>
            </a:pPr>
            <a:r>
              <a:rPr lang="en-US" sz="2400" dirty="0" smtClean="0">
                <a:latin typeface="Times New Roman" pitchFamily="18" charset="0"/>
                <a:cs typeface="Times New Roman" pitchFamily="18" charset="0"/>
              </a:rPr>
              <a:t> Post </a:t>
            </a:r>
            <a:r>
              <a:rPr lang="en-US" sz="2400" dirty="0">
                <a:latin typeface="Times New Roman" pitchFamily="18" charset="0"/>
                <a:cs typeface="Times New Roman" pitchFamily="18" charset="0"/>
              </a:rPr>
              <a:t>light curing- heat curing for inlays</a:t>
            </a:r>
          </a:p>
          <a:p>
            <a:pPr>
              <a:lnSpc>
                <a:spcPct val="200000"/>
              </a:lnSpc>
              <a:buFont typeface="Wingdings" pitchFamily="2" charset="2"/>
              <a:buChar char="Ø"/>
            </a:pPr>
            <a:endParaRPr lang="en-US" sz="2400" dirty="0">
              <a:latin typeface="Times New Roman" pitchFamily="18" charset="0"/>
              <a:cs typeface="Times New Roman" pitchFamily="18" charset="0"/>
            </a:endParaRPr>
          </a:p>
        </p:txBody>
      </p:sp>
      <p:sp>
        <p:nvSpPr>
          <p:cNvPr id="3" name="TextBox 2"/>
          <p:cNvSpPr txBox="1"/>
          <p:nvPr/>
        </p:nvSpPr>
        <p:spPr>
          <a:xfrm>
            <a:off x="948408" y="381000"/>
            <a:ext cx="7128792" cy="523220"/>
          </a:xfrm>
          <a:prstGeom prst="rect">
            <a:avLst/>
          </a:prstGeom>
          <a:noFill/>
        </p:spPr>
        <p:txBody>
          <a:bodyPr wrap="square" rtlCol="0">
            <a:spAutoFit/>
          </a:bodyPr>
          <a:lstStyle/>
          <a:p>
            <a:pPr algn="ctr"/>
            <a:r>
              <a:rPr lang="en-US" sz="2800" b="1" dirty="0" smtClean="0">
                <a:solidFill>
                  <a:srgbClr val="FFFF00"/>
                </a:solidFill>
                <a:latin typeface="Times New Roman" pitchFamily="18" charset="0"/>
                <a:cs typeface="Times New Roman" pitchFamily="18" charset="0"/>
              </a:rPr>
              <a:t>POLYMERIZATION OF COMPOSITES</a:t>
            </a:r>
            <a:endParaRPr lang="en-IN" sz="28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8953192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04800"/>
            <a:ext cx="8784976" cy="7263527"/>
          </a:xfrm>
          <a:prstGeom prst="rect">
            <a:avLst/>
          </a:prstGeom>
        </p:spPr>
        <p:txBody>
          <a:bodyPr wrap="square">
            <a:spAutoFit/>
          </a:bodyPr>
          <a:lstStyle/>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lnSpc>
                <a:spcPct val="150000"/>
              </a:lnSpc>
              <a:buFont typeface="Arial" pitchFamily="34" charset="0"/>
              <a:buChar char="•"/>
            </a:pPr>
            <a:r>
              <a:rPr lang="en-US" sz="2400" dirty="0" smtClean="0">
                <a:latin typeface="Times New Roman" pitchFamily="18" charset="0"/>
                <a:cs typeface="Times New Roman" pitchFamily="18" charset="0"/>
              </a:rPr>
              <a:t>Supplied as two paste or powder liquid systems one contain an   </a:t>
            </a:r>
          </a:p>
          <a:p>
            <a:pPr>
              <a:lnSpc>
                <a:spcPct val="150000"/>
              </a:lnSpc>
            </a:pPr>
            <a:r>
              <a:rPr lang="en-US" sz="2400" dirty="0" smtClean="0">
                <a:latin typeface="Times New Roman" pitchFamily="18" charset="0"/>
                <a:cs typeface="Times New Roman" pitchFamily="18" charset="0"/>
              </a:rPr>
              <a:t>  initiator, </a:t>
            </a:r>
            <a:r>
              <a:rPr lang="en-US" sz="2400" dirty="0" err="1" smtClean="0">
                <a:latin typeface="Times New Roman" pitchFamily="18" charset="0"/>
                <a:cs typeface="Times New Roman" pitchFamily="18" charset="0"/>
              </a:rPr>
              <a:t>benzoyl</a:t>
            </a:r>
            <a:r>
              <a:rPr lang="en-US" sz="2400" dirty="0" smtClean="0">
                <a:latin typeface="Times New Roman" pitchFamily="18" charset="0"/>
                <a:cs typeface="Times New Roman" pitchFamily="18" charset="0"/>
              </a:rPr>
              <a:t> peroxide, and the other  is a tertiary aromatic    </a:t>
            </a:r>
          </a:p>
          <a:p>
            <a:pPr>
              <a:lnSpc>
                <a:spcPct val="150000"/>
              </a:lnSpc>
            </a:pPr>
            <a:r>
              <a:rPr lang="en-US" sz="2400" dirty="0" smtClean="0">
                <a:latin typeface="Times New Roman" pitchFamily="18" charset="0"/>
                <a:cs typeface="Times New Roman" pitchFamily="18" charset="0"/>
              </a:rPr>
              <a:t>  amine  accelerator ( N,N </a:t>
            </a:r>
            <a:r>
              <a:rPr lang="en-US" sz="2400" dirty="0" err="1" smtClean="0">
                <a:latin typeface="Times New Roman" pitchFamily="18" charset="0"/>
                <a:cs typeface="Times New Roman" pitchFamily="18" charset="0"/>
              </a:rPr>
              <a:t>dimethyl</a:t>
            </a:r>
            <a:r>
              <a:rPr lang="en-US" sz="2400" dirty="0" smtClean="0">
                <a:latin typeface="Times New Roman" pitchFamily="18" charset="0"/>
                <a:cs typeface="Times New Roman" pitchFamily="18" charset="0"/>
              </a:rPr>
              <a:t> P-</a:t>
            </a:r>
            <a:r>
              <a:rPr lang="en-US" sz="2400" dirty="0" err="1" smtClean="0">
                <a:latin typeface="Times New Roman" pitchFamily="18" charset="0"/>
                <a:cs typeface="Times New Roman" pitchFamily="18" charset="0"/>
              </a:rPr>
              <a:t>toludine</a:t>
            </a:r>
            <a:r>
              <a:rPr lang="en-US" sz="2400" dirty="0" smtClean="0">
                <a:latin typeface="Times New Roman" pitchFamily="18" charset="0"/>
                <a:cs typeface="Times New Roman" pitchFamily="18" charset="0"/>
              </a:rPr>
              <a:t>).</a:t>
            </a:r>
          </a:p>
          <a:p>
            <a:pPr>
              <a:lnSpc>
                <a:spcPct val="150000"/>
              </a:lnSpc>
              <a:buFont typeface="Arial" pitchFamily="34" charset="0"/>
              <a:buChar char="•"/>
            </a:pPr>
            <a:endParaRPr lang="en-US" sz="2400" dirty="0">
              <a:latin typeface="Times New Roman" pitchFamily="18" charset="0"/>
              <a:cs typeface="Times New Roman" pitchFamily="18" charset="0"/>
            </a:endParaRPr>
          </a:p>
          <a:p>
            <a:pPr>
              <a:lnSpc>
                <a:spcPct val="150000"/>
              </a:lnSpc>
              <a:buFont typeface="Arial" pitchFamily="34" charset="0"/>
              <a:buChar char="•"/>
            </a:pPr>
            <a:r>
              <a:rPr lang="en-US" sz="2400" dirty="0">
                <a:latin typeface="Times New Roman" pitchFamily="18" charset="0"/>
                <a:cs typeface="Times New Roman" pitchFamily="18" charset="0"/>
              </a:rPr>
              <a:t>When the two pastes are </a:t>
            </a:r>
            <a:r>
              <a:rPr lang="en-US" sz="2400" dirty="0" err="1">
                <a:latin typeface="Times New Roman" pitchFamily="18" charset="0"/>
                <a:cs typeface="Times New Roman" pitchFamily="18" charset="0"/>
              </a:rPr>
              <a:t>spatulated</a:t>
            </a:r>
            <a:r>
              <a:rPr lang="en-US" sz="2400" dirty="0">
                <a:latin typeface="Times New Roman" pitchFamily="18" charset="0"/>
                <a:cs typeface="Times New Roman" pitchFamily="18" charset="0"/>
              </a:rPr>
              <a:t>, the amine reacts with the </a:t>
            </a:r>
            <a:r>
              <a:rPr lang="en-US" sz="2400" dirty="0" smtClean="0">
                <a:latin typeface="Times New Roman" pitchFamily="18" charset="0"/>
                <a:cs typeface="Times New Roman" pitchFamily="18" charset="0"/>
              </a:rPr>
              <a:t>  </a:t>
            </a:r>
          </a:p>
          <a:p>
            <a:pPr>
              <a:lnSpc>
                <a:spcPct val="150000"/>
              </a:lnSpc>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Benzoylperoxide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to form free radicals and polymerization is </a:t>
            </a:r>
            <a:r>
              <a:rPr lang="en-US" sz="2400" dirty="0" smtClean="0">
                <a:latin typeface="Times New Roman" pitchFamily="18" charset="0"/>
                <a:cs typeface="Times New Roman" pitchFamily="18" charset="0"/>
              </a:rPr>
              <a:t>     </a:t>
            </a:r>
          </a:p>
          <a:p>
            <a:pPr>
              <a:lnSpc>
                <a:spcPct val="150000"/>
              </a:lnSpc>
            </a:pPr>
            <a:r>
              <a:rPr lang="en-US" sz="2400" dirty="0" smtClean="0">
                <a:latin typeface="Times New Roman" pitchFamily="18" charset="0"/>
                <a:cs typeface="Times New Roman" pitchFamily="18" charset="0"/>
              </a:rPr>
              <a:t>   initiated.</a:t>
            </a:r>
          </a:p>
          <a:p>
            <a:pPr>
              <a:buBlip>
                <a:blip r:embed="rId3"/>
              </a:buBlip>
            </a:pPr>
            <a:endParaRPr lang="en-US" sz="2400" b="1" dirty="0">
              <a:solidFill>
                <a:schemeClr val="bg1"/>
              </a:solidFill>
              <a:latin typeface="Times New Roman" pitchFamily="18" charset="0"/>
              <a:cs typeface="Times New Roman" pitchFamily="18" charset="0"/>
            </a:endParaRPr>
          </a:p>
          <a:p>
            <a:r>
              <a:rPr lang="en-US" sz="2800" b="1" i="1" dirty="0" smtClean="0">
                <a:solidFill>
                  <a:schemeClr val="bg1"/>
                </a:solidFill>
                <a:latin typeface="Times New Roman" pitchFamily="18" charset="0"/>
                <a:cs typeface="Times New Roman" pitchFamily="18" charset="0"/>
              </a:rPr>
              <a:t>Advantages – </a:t>
            </a:r>
            <a:endParaRPr lang="en-US" sz="2800" b="1" dirty="0">
              <a:solidFill>
                <a:schemeClr val="bg1"/>
              </a:solidFill>
              <a:latin typeface="Times New Roman" pitchFamily="18" charset="0"/>
              <a:cs typeface="Times New Roman" pitchFamily="18" charset="0"/>
            </a:endParaRPr>
          </a:p>
          <a:p>
            <a:pPr lvl="1">
              <a:buFont typeface="Arial" pitchFamily="34" charset="0"/>
              <a:buChar char="•"/>
            </a:pPr>
            <a:r>
              <a:rPr lang="en-US" sz="2400" dirty="0" smtClean="0">
                <a:latin typeface="Times New Roman" pitchFamily="18" charset="0"/>
                <a:cs typeface="Times New Roman" pitchFamily="18" charset="0"/>
              </a:rPr>
              <a:t> Even </a:t>
            </a:r>
            <a:r>
              <a:rPr lang="en-US" sz="2400" dirty="0">
                <a:latin typeface="Times New Roman" pitchFamily="18" charset="0"/>
                <a:cs typeface="Times New Roman" pitchFamily="18" charset="0"/>
              </a:rPr>
              <a:t>polymerization throughout the restoration to maximum </a:t>
            </a:r>
            <a:r>
              <a:rPr lang="en-US" sz="2400" dirty="0" smtClean="0">
                <a:latin typeface="Times New Roman" pitchFamily="18" charset="0"/>
                <a:cs typeface="Times New Roman" pitchFamily="18" charset="0"/>
              </a:rPr>
              <a:t>   </a:t>
            </a:r>
          </a:p>
          <a:p>
            <a:pPr lvl="1"/>
            <a:r>
              <a:rPr lang="en-US" sz="2400" dirty="0" smtClean="0">
                <a:latin typeface="Times New Roman" pitchFamily="18" charset="0"/>
                <a:cs typeface="Times New Roman" pitchFamily="18" charset="0"/>
              </a:rPr>
              <a:t>  75</a:t>
            </a:r>
            <a:r>
              <a:rPr lang="en-US" sz="2400" dirty="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 </a:t>
            </a:r>
          </a:p>
        </p:txBody>
      </p:sp>
      <p:sp>
        <p:nvSpPr>
          <p:cNvPr id="3" name="TextBox 2"/>
          <p:cNvSpPr txBox="1"/>
          <p:nvPr/>
        </p:nvSpPr>
        <p:spPr>
          <a:xfrm>
            <a:off x="611560" y="86916"/>
            <a:ext cx="8208912" cy="400110"/>
          </a:xfrm>
          <a:prstGeom prst="rect">
            <a:avLst/>
          </a:prstGeom>
          <a:noFill/>
        </p:spPr>
        <p:txBody>
          <a:bodyPr wrap="square" rtlCol="0">
            <a:spAutoFit/>
          </a:bodyPr>
          <a:lstStyle/>
          <a:p>
            <a:pPr algn="ctr"/>
            <a:r>
              <a:rPr lang="en-US" sz="2000" b="1" dirty="0" smtClean="0">
                <a:solidFill>
                  <a:srgbClr val="FFFF00"/>
                </a:solidFill>
                <a:latin typeface="Times New Roman" pitchFamily="18" charset="0"/>
                <a:cs typeface="Times New Roman" pitchFamily="18" charset="0"/>
              </a:rPr>
              <a:t>CHEMICALLY ACTIVATED RESINS</a:t>
            </a:r>
            <a:endParaRPr lang="en-IN" sz="20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764136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838200"/>
            <a:ext cx="8534400" cy="4955203"/>
          </a:xfrm>
          <a:prstGeom prst="rect">
            <a:avLst/>
          </a:prstGeom>
        </p:spPr>
        <p:txBody>
          <a:bodyPr wrap="square">
            <a:spAutoFit/>
          </a:bodyPr>
          <a:lstStyle/>
          <a:p>
            <a:r>
              <a:rPr lang="en-US" sz="2800" b="1" dirty="0" smtClean="0">
                <a:solidFill>
                  <a:schemeClr val="bg1"/>
                </a:solidFill>
                <a:latin typeface="Times New Roman" pitchFamily="18" charset="0"/>
                <a:cs typeface="Times New Roman" pitchFamily="18" charset="0"/>
              </a:rPr>
              <a:t> </a:t>
            </a:r>
          </a:p>
          <a:p>
            <a:pPr lvl="1">
              <a:buFont typeface="Wingdings" pitchFamily="2" charset="2"/>
              <a:buChar char="Ø"/>
            </a:pPr>
            <a:r>
              <a:rPr lang="en-US" sz="2400" dirty="0" smtClean="0">
                <a:latin typeface="Times New Roman" pitchFamily="18" charset="0"/>
                <a:cs typeface="Times New Roman" pitchFamily="18" charset="0"/>
              </a:rPr>
              <a:t> Impossible to avoid incorporation of air into the mix forms pores and weakens the structure.</a:t>
            </a:r>
          </a:p>
          <a:p>
            <a:pPr lvl="1">
              <a:buFont typeface="Wingdings" pitchFamily="2" charset="2"/>
              <a:buChar char="Ø"/>
            </a:pPr>
            <a:endParaRPr lang="en-US" sz="2400" dirty="0" smtClean="0">
              <a:latin typeface="Times New Roman" pitchFamily="18" charset="0"/>
              <a:cs typeface="Times New Roman" pitchFamily="18" charset="0"/>
            </a:endParaRPr>
          </a:p>
          <a:p>
            <a:pPr lvl="1">
              <a:buFont typeface="Wingdings" pitchFamily="2" charset="2"/>
              <a:buChar char="Ø"/>
            </a:pPr>
            <a:r>
              <a:rPr lang="en-US" sz="2400" dirty="0" smtClean="0">
                <a:latin typeface="Times New Roman" pitchFamily="18" charset="0"/>
                <a:cs typeface="Times New Roman" pitchFamily="18" charset="0"/>
              </a:rPr>
              <a:t> Oxygen inhibition of polymerization during curing</a:t>
            </a:r>
          </a:p>
          <a:p>
            <a:pPr lvl="1">
              <a:buFont typeface="Wingdings" pitchFamily="2" charset="2"/>
              <a:buChar char="Ø"/>
            </a:pPr>
            <a:endParaRPr lang="en-US" sz="2400" dirty="0" smtClean="0">
              <a:latin typeface="Times New Roman" pitchFamily="18" charset="0"/>
              <a:cs typeface="Times New Roman" pitchFamily="18" charset="0"/>
            </a:endParaRPr>
          </a:p>
          <a:p>
            <a:pPr lvl="1">
              <a:buFont typeface="Wingdings" pitchFamily="2" charset="2"/>
              <a:buChar char="Ø"/>
            </a:pPr>
            <a:r>
              <a:rPr lang="en-US" sz="2400" dirty="0" smtClean="0">
                <a:latin typeface="Times New Roman" pitchFamily="18" charset="0"/>
                <a:cs typeface="Times New Roman" pitchFamily="18" charset="0"/>
              </a:rPr>
              <a:t> No control over the working time</a:t>
            </a:r>
          </a:p>
          <a:p>
            <a:pPr lvl="1">
              <a:buFont typeface="Wingdings" pitchFamily="2" charset="2"/>
              <a:buChar char="Ø"/>
            </a:pPr>
            <a:endParaRPr lang="en-US" sz="2400" dirty="0" smtClean="0">
              <a:latin typeface="Times New Roman" pitchFamily="18" charset="0"/>
              <a:cs typeface="Times New Roman" pitchFamily="18" charset="0"/>
            </a:endParaRPr>
          </a:p>
          <a:p>
            <a:pPr lvl="1">
              <a:buFont typeface="Wingdings" pitchFamily="2" charset="2"/>
              <a:buChar char="Ø"/>
            </a:pPr>
            <a:r>
              <a:rPr lang="en-US" sz="2400" dirty="0" smtClean="0">
                <a:latin typeface="Times New Roman" pitchFamily="18" charset="0"/>
                <a:cs typeface="Times New Roman" pitchFamily="18" charset="0"/>
              </a:rPr>
              <a:t> Both insertion and contouring must be completed quickly   </a:t>
            </a:r>
          </a:p>
          <a:p>
            <a:pPr lvl="1"/>
            <a:r>
              <a:rPr lang="en-US" sz="2400" dirty="0" smtClean="0">
                <a:latin typeface="Times New Roman" pitchFamily="18" charset="0"/>
                <a:cs typeface="Times New Roman" pitchFamily="18" charset="0"/>
              </a:rPr>
              <a:t>    once the resin components are mixed and placed into the </a:t>
            </a:r>
          </a:p>
          <a:p>
            <a:pPr lvl="1"/>
            <a:r>
              <a:rPr lang="en-US" sz="2400" dirty="0" smtClean="0">
                <a:latin typeface="Times New Roman" pitchFamily="18" charset="0"/>
                <a:cs typeface="Times New Roman" pitchFamily="18" charset="0"/>
              </a:rPr>
              <a:t>    cavity</a:t>
            </a:r>
          </a:p>
          <a:p>
            <a:pPr lvl="1">
              <a:buFont typeface="Wingdings" pitchFamily="2" charset="2"/>
              <a:buChar char="Ø"/>
            </a:pPr>
            <a:endParaRPr lang="en-US" sz="2400" dirty="0" smtClean="0">
              <a:latin typeface="Times New Roman" pitchFamily="18" charset="0"/>
              <a:cs typeface="Times New Roman" pitchFamily="18" charset="0"/>
            </a:endParaRPr>
          </a:p>
          <a:p>
            <a:pPr lvl="1">
              <a:buFont typeface="Wingdings" pitchFamily="2" charset="2"/>
              <a:buChar char="Ø"/>
            </a:pPr>
            <a:r>
              <a:rPr lang="en-US" sz="2400" dirty="0" smtClean="0">
                <a:latin typeface="Times New Roman" pitchFamily="18" charset="0"/>
                <a:cs typeface="Times New Roman" pitchFamily="18" charset="0"/>
              </a:rPr>
              <a:t> Often discolors after 3-5 yrs of intraoral service</a:t>
            </a:r>
            <a:endParaRPr lang="en-US" sz="2400" dirty="0">
              <a:latin typeface="Times New Roman" pitchFamily="18" charset="0"/>
              <a:cs typeface="Times New Roman" pitchFamily="18" charset="0"/>
            </a:endParaRPr>
          </a:p>
        </p:txBody>
      </p:sp>
      <p:sp>
        <p:nvSpPr>
          <p:cNvPr id="3" name="TextBox 2"/>
          <p:cNvSpPr txBox="1"/>
          <p:nvPr/>
        </p:nvSpPr>
        <p:spPr>
          <a:xfrm>
            <a:off x="457200" y="344269"/>
            <a:ext cx="2954655" cy="646331"/>
          </a:xfrm>
          <a:prstGeom prst="rect">
            <a:avLst/>
          </a:prstGeom>
          <a:noFill/>
        </p:spPr>
        <p:txBody>
          <a:bodyPr wrap="none" rtlCol="0">
            <a:spAutoFit/>
          </a:bodyPr>
          <a:lstStyle/>
          <a:p>
            <a:r>
              <a:rPr lang="en-US" sz="3600" b="1" i="1" dirty="0" smtClean="0">
                <a:solidFill>
                  <a:schemeClr val="bg1"/>
                </a:solidFill>
                <a:latin typeface="Times New Roman" pitchFamily="18" charset="0"/>
                <a:cs typeface="Times New Roman" pitchFamily="18" charset="0"/>
              </a:rPr>
              <a:t>Disadvantages</a:t>
            </a:r>
            <a:endParaRPr lang="en-US" sz="36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538152" cy="5715000"/>
          </a:xfrm>
        </p:spPr>
        <p:txBody>
          <a:bodyPr>
            <a:noAutofit/>
          </a:bodyPr>
          <a:lstStyle/>
          <a:p>
            <a:pPr>
              <a:lnSpc>
                <a:spcPct val="150000"/>
              </a:lnSpc>
            </a:pPr>
            <a:r>
              <a:rPr lang="en-US" sz="2400" dirty="0" smtClean="0">
                <a:latin typeface="Times New Roman" pitchFamily="18" charset="0"/>
                <a:cs typeface="Times New Roman" pitchFamily="18" charset="0"/>
              </a:rPr>
              <a:t>Developed  to overcome the problems of chemical activation</a:t>
            </a:r>
          </a:p>
          <a:p>
            <a:pPr>
              <a:lnSpc>
                <a:spcPct val="150000"/>
              </a:lnSpc>
            </a:pPr>
            <a:endParaRPr lang="en-US" sz="2400" dirty="0" smtClean="0">
              <a:latin typeface="Times New Roman" pitchFamily="18" charset="0"/>
              <a:cs typeface="Times New Roman" pitchFamily="18" charset="0"/>
            </a:endParaRPr>
          </a:p>
          <a:p>
            <a:pPr>
              <a:lnSpc>
                <a:spcPct val="150000"/>
              </a:lnSpc>
            </a:pPr>
            <a:r>
              <a:rPr lang="en-US" sz="2400" dirty="0" smtClean="0">
                <a:latin typeface="Times New Roman" pitchFamily="18" charset="0"/>
                <a:cs typeface="Times New Roman" pitchFamily="18" charset="0"/>
              </a:rPr>
              <a:t>The first light activated systems were formulated for UV light to initiate free radicals. Today, the UV light is  replaced by visible blue light-activated systems</a:t>
            </a:r>
          </a:p>
          <a:p>
            <a:pPr>
              <a:lnSpc>
                <a:spcPct val="150000"/>
              </a:lnSpc>
            </a:pPr>
            <a:endParaRPr lang="en-US" sz="2400" dirty="0" smtClean="0">
              <a:latin typeface="Times New Roman" pitchFamily="18" charset="0"/>
              <a:cs typeface="Times New Roman" pitchFamily="18" charset="0"/>
            </a:endParaRPr>
          </a:p>
          <a:p>
            <a:pPr>
              <a:lnSpc>
                <a:spcPct val="150000"/>
              </a:lnSpc>
            </a:pPr>
            <a:r>
              <a:rPr lang="en-US" sz="2400" dirty="0" smtClean="0">
                <a:latin typeface="Times New Roman" pitchFamily="18" charset="0"/>
                <a:cs typeface="Times New Roman" pitchFamily="18" charset="0"/>
              </a:rPr>
              <a:t>Light curable composites are supplied as a single paste contained in a light-proof syringe</a:t>
            </a:r>
          </a:p>
          <a:p>
            <a:pPr>
              <a:lnSpc>
                <a:spcPct val="150000"/>
              </a:lnSpc>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a:xfrm>
            <a:off x="1188720" y="228600"/>
            <a:ext cx="7498080" cy="715962"/>
          </a:xfrm>
          <a:ln>
            <a:noFill/>
          </a:ln>
          <a:effectLst>
            <a:outerShdw blurRad="190500" dist="228600" dir="2700000" algn="ctr">
              <a:srgbClr val="000000">
                <a:alpha val="30000"/>
              </a:srgbClr>
            </a:outerShdw>
            <a:softEdge rad="127000"/>
          </a:effectLst>
          <a:scene3d>
            <a:camera prst="orthographicFront">
              <a:rot lat="0" lon="0" rev="0"/>
            </a:camera>
            <a:lightRig rig="glow" dir="t">
              <a:rot lat="0" lon="0" rev="4800000"/>
            </a:lightRig>
          </a:scene3d>
          <a:sp3d prstMaterial="matte">
            <a:bevelT w="127000" h="63500"/>
          </a:sp3d>
        </p:spPr>
        <p:txBody>
          <a:bodyPr>
            <a:noAutofit/>
          </a:bodyPr>
          <a:lstStyle/>
          <a:p>
            <a:r>
              <a:rPr lang="en-US" sz="4800" dirty="0" smtClean="0"/>
              <a:t>        </a:t>
            </a:r>
            <a:r>
              <a:rPr lang="en-US" sz="3600" b="1" dirty="0" smtClean="0">
                <a:solidFill>
                  <a:srgbClr val="FFFF00"/>
                </a:solidFill>
                <a:latin typeface="Times New Roman" pitchFamily="18" charset="0"/>
                <a:cs typeface="Times New Roman" pitchFamily="18" charset="0"/>
              </a:rPr>
              <a:t>Light-cured composites</a:t>
            </a:r>
            <a:endParaRPr lang="en-US" sz="36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629695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562600"/>
          </a:xfrm>
        </p:spPr>
        <p:txBody>
          <a:bodyPr/>
          <a:lstStyle/>
          <a:p>
            <a:r>
              <a:rPr lang="en-US" sz="2800" dirty="0" smtClean="0">
                <a:latin typeface="Times New Roman" pitchFamily="18" charset="0"/>
                <a:cs typeface="Times New Roman" pitchFamily="18" charset="0"/>
              </a:rPr>
              <a:t>The free radical initiating system, consists of a </a:t>
            </a:r>
            <a:r>
              <a:rPr lang="en-US" sz="2800" dirty="0" err="1" smtClean="0">
                <a:latin typeface="Times New Roman" pitchFamily="18" charset="0"/>
                <a:cs typeface="Times New Roman" pitchFamily="18" charset="0"/>
              </a:rPr>
              <a:t>photosensitizer</a:t>
            </a:r>
            <a:r>
              <a:rPr lang="en-US" sz="2800" dirty="0" smtClean="0">
                <a:latin typeface="Times New Roman" pitchFamily="18" charset="0"/>
                <a:cs typeface="Times New Roman" pitchFamily="18" charset="0"/>
              </a:rPr>
              <a:t> and an amine initiator, is contained in this paste</a:t>
            </a:r>
          </a:p>
          <a:p>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Camphorquinone</a:t>
            </a:r>
            <a:r>
              <a:rPr lang="en-US" sz="2800" dirty="0" smtClean="0">
                <a:latin typeface="Times New Roman" pitchFamily="18" charset="0"/>
                <a:cs typeface="Times New Roman" pitchFamily="18" charset="0"/>
              </a:rPr>
              <a:t> (CQ) is </a:t>
            </a:r>
            <a:r>
              <a:rPr lang="en-US" sz="2800" dirty="0" err="1" smtClean="0">
                <a:latin typeface="Times New Roman" pitchFamily="18" charset="0"/>
                <a:cs typeface="Times New Roman" pitchFamily="18" charset="0"/>
              </a:rPr>
              <a:t>photosensitizer</a:t>
            </a:r>
            <a:r>
              <a:rPr lang="en-US" sz="2800" dirty="0" smtClean="0">
                <a:latin typeface="Times New Roman" pitchFamily="18" charset="0"/>
                <a:cs typeface="Times New Roman" pitchFamily="18" charset="0"/>
              </a:rPr>
              <a:t> - absorbs blue light with wavelengths between 400 and 500nm</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Amine initiator is </a:t>
            </a:r>
            <a:r>
              <a:rPr lang="en-US" sz="2800" dirty="0" err="1" smtClean="0">
                <a:latin typeface="Times New Roman" pitchFamily="18" charset="0"/>
                <a:cs typeface="Times New Roman" pitchFamily="18" charset="0"/>
              </a:rPr>
              <a:t>Dimethyl-aminoethylmethacrylate</a:t>
            </a:r>
            <a:r>
              <a:rPr lang="en-US" sz="2800" dirty="0" smtClean="0">
                <a:latin typeface="Times New Roman" pitchFamily="18" charset="0"/>
                <a:cs typeface="Times New Roman" pitchFamily="18" charset="0"/>
              </a:rPr>
              <a:t> (DMAEMA) in case of visible light and </a:t>
            </a:r>
            <a:r>
              <a:rPr lang="en-US" sz="2800" dirty="0" err="1" smtClean="0">
                <a:latin typeface="Times New Roman" pitchFamily="18" charset="0"/>
                <a:cs typeface="Times New Roman" pitchFamily="18" charset="0"/>
              </a:rPr>
              <a:t>Benzoyl-methylether</a:t>
            </a:r>
            <a:r>
              <a:rPr lang="en-US" sz="2800" dirty="0" smtClean="0">
                <a:latin typeface="Times New Roman" pitchFamily="18" charset="0"/>
                <a:cs typeface="Times New Roman" pitchFamily="18" charset="0"/>
              </a:rPr>
              <a:t> in case of UV light polymerization  </a:t>
            </a:r>
          </a:p>
          <a:p>
            <a:endParaRPr lang="en-US" dirty="0"/>
          </a:p>
        </p:txBody>
      </p:sp>
      <p:sp>
        <p:nvSpPr>
          <p:cNvPr id="3" name="Title 2"/>
          <p:cNvSpPr>
            <a:spLocks noGrp="1"/>
          </p:cNvSpPr>
          <p:nvPr>
            <p:ph type="title"/>
          </p:nvPr>
        </p:nvSpPr>
        <p:spPr>
          <a:xfrm>
            <a:off x="457200" y="152400"/>
            <a:ext cx="8229600" cy="304800"/>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664" y="152400"/>
            <a:ext cx="8394136" cy="5715000"/>
          </a:xfrm>
        </p:spPr>
        <p:txBody>
          <a:bodyPr>
            <a:normAutofit/>
          </a:bodyPr>
          <a:lstStyle/>
          <a:p>
            <a:pPr algn="ctr">
              <a:lnSpc>
                <a:spcPct val="200000"/>
              </a:lnSpc>
              <a:buFont typeface="Wingdings" pitchFamily="2" charset="2"/>
              <a:buChar char="v"/>
            </a:pPr>
            <a:r>
              <a:rPr lang="en-US" sz="2800" dirty="0" smtClean="0">
                <a:latin typeface="Times New Roman" pitchFamily="18" charset="0"/>
                <a:cs typeface="Times New Roman" pitchFamily="18" charset="0"/>
              </a:rPr>
              <a:t> </a:t>
            </a:r>
            <a:endParaRPr lang="en-US" sz="2800" b="1" dirty="0" smtClean="0">
              <a:solidFill>
                <a:srgbClr val="FFFF00"/>
              </a:solidFill>
              <a:latin typeface="Times New Roman" pitchFamily="18" charset="0"/>
              <a:cs typeface="Times New Roman" pitchFamily="18" charset="0"/>
            </a:endParaRPr>
          </a:p>
          <a:p>
            <a:pPr lvl="0">
              <a:lnSpc>
                <a:spcPct val="200000"/>
              </a:lnSpc>
              <a:buFont typeface="Wingdings" pitchFamily="2" charset="2"/>
              <a:buChar char="v"/>
            </a:pPr>
            <a:r>
              <a:rPr lang="en-US" sz="2400" dirty="0" smtClean="0">
                <a:latin typeface="Times New Roman" pitchFamily="18" charset="0"/>
                <a:cs typeface="Times New Roman" pitchFamily="18" charset="0"/>
              </a:rPr>
              <a:t>Easy to use, single paste system</a:t>
            </a:r>
          </a:p>
          <a:p>
            <a:pPr lvl="0">
              <a:lnSpc>
                <a:spcPct val="200000"/>
              </a:lnSpc>
              <a:buFont typeface="Wingdings" pitchFamily="2" charset="2"/>
              <a:buChar char="v"/>
            </a:pPr>
            <a:r>
              <a:rPr lang="en-US" sz="2400" dirty="0" smtClean="0">
                <a:latin typeface="Times New Roman" pitchFamily="18" charset="0"/>
                <a:cs typeface="Times New Roman" pitchFamily="18" charset="0"/>
              </a:rPr>
              <a:t>Less porosity </a:t>
            </a:r>
          </a:p>
          <a:p>
            <a:pPr lvl="0">
              <a:lnSpc>
                <a:spcPct val="200000"/>
              </a:lnSpc>
              <a:buFont typeface="Wingdings" pitchFamily="2" charset="2"/>
              <a:buChar char="v"/>
            </a:pPr>
            <a:r>
              <a:rPr lang="en-US" sz="2400" dirty="0" smtClean="0">
                <a:latin typeface="Times New Roman" pitchFamily="18" charset="0"/>
                <a:cs typeface="Times New Roman" pitchFamily="18" charset="0"/>
              </a:rPr>
              <a:t> Color stability </a:t>
            </a:r>
          </a:p>
          <a:p>
            <a:pPr lvl="0">
              <a:lnSpc>
                <a:spcPct val="200000"/>
              </a:lnSpc>
              <a:buFont typeface="Wingdings" pitchFamily="2" charset="2"/>
              <a:buChar char="v"/>
            </a:pPr>
            <a:r>
              <a:rPr lang="en-US" sz="2400" dirty="0" smtClean="0">
                <a:latin typeface="Times New Roman" pitchFamily="18" charset="0"/>
                <a:cs typeface="Times New Roman" pitchFamily="18" charset="0"/>
              </a:rPr>
              <a:t>Allow operator to complete insertion and contouring before curing is initiated </a:t>
            </a:r>
          </a:p>
          <a:p>
            <a:pPr>
              <a:lnSpc>
                <a:spcPct val="200000"/>
              </a:lnSpc>
              <a:buFont typeface="Wingdings" pitchFamily="2" charset="2"/>
              <a:buChar char="v"/>
            </a:pPr>
            <a:endParaRPr lang="en-US" sz="2800" dirty="0">
              <a:latin typeface="Times New Roman" pitchFamily="18" charset="0"/>
              <a:cs typeface="Times New Roman" pitchFamily="18" charset="0"/>
            </a:endParaRPr>
          </a:p>
        </p:txBody>
      </p:sp>
      <p:sp>
        <p:nvSpPr>
          <p:cNvPr id="4" name="TextBox 3"/>
          <p:cNvSpPr txBox="1"/>
          <p:nvPr/>
        </p:nvSpPr>
        <p:spPr>
          <a:xfrm>
            <a:off x="3030394" y="268069"/>
            <a:ext cx="2608406" cy="646331"/>
          </a:xfrm>
          <a:prstGeom prst="rect">
            <a:avLst/>
          </a:prstGeom>
          <a:noFill/>
        </p:spPr>
        <p:txBody>
          <a:bodyPr wrap="none" rtlCol="0">
            <a:spAutoFit/>
          </a:bodyPr>
          <a:lstStyle/>
          <a:p>
            <a:r>
              <a:rPr lang="en-US" sz="3600" b="1" dirty="0" smtClean="0">
                <a:solidFill>
                  <a:srgbClr val="FFFF00"/>
                </a:solidFill>
                <a:latin typeface="Times New Roman" pitchFamily="18" charset="0"/>
                <a:cs typeface="Times New Roman" pitchFamily="18" charset="0"/>
              </a:rPr>
              <a:t>Advantages </a:t>
            </a:r>
            <a:endParaRPr lang="en-US" sz="3600" dirty="0"/>
          </a:p>
        </p:txBody>
      </p:sp>
    </p:spTree>
    <p:extLst>
      <p:ext uri="{BB962C8B-B14F-4D97-AF65-F5344CB8AC3E}">
        <p14:creationId xmlns:p14="http://schemas.microsoft.com/office/powerpoint/2010/main" xmlns="" val="23928578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562600"/>
          </a:xfrm>
        </p:spPr>
        <p:txBody>
          <a:bodyPr/>
          <a:lstStyle/>
          <a:p>
            <a:pPr>
              <a:lnSpc>
                <a:spcPct val="170000"/>
              </a:lnSpc>
            </a:pPr>
            <a:r>
              <a:rPr lang="en-US" sz="2800" dirty="0" smtClean="0">
                <a:latin typeface="Times New Roman" pitchFamily="18" charset="0"/>
                <a:cs typeface="Times New Roman" pitchFamily="18" charset="0"/>
              </a:rPr>
              <a:t>They are not as sensitive to oxygen inhibition as the chemical cured systems</a:t>
            </a:r>
          </a:p>
          <a:p>
            <a:pPr>
              <a:lnSpc>
                <a:spcPct val="170000"/>
              </a:lnSpc>
            </a:pPr>
            <a:r>
              <a:rPr lang="en-US" sz="2800" dirty="0" smtClean="0">
                <a:latin typeface="Times New Roman" pitchFamily="18" charset="0"/>
                <a:cs typeface="Times New Roman" pitchFamily="18" charset="0"/>
              </a:rPr>
              <a:t>Better mechanical properties</a:t>
            </a:r>
          </a:p>
          <a:p>
            <a:pPr>
              <a:lnSpc>
                <a:spcPct val="170000"/>
              </a:lnSpc>
            </a:pPr>
            <a:r>
              <a:rPr lang="en-US" sz="2800" dirty="0" smtClean="0">
                <a:latin typeface="Times New Roman" pitchFamily="18" charset="0"/>
                <a:cs typeface="Times New Roman" pitchFamily="18" charset="0"/>
              </a:rPr>
              <a:t>Setting time – faster cure; an exposure of 40 seconds or less is required to light cure a 2mm thick layer.</a:t>
            </a:r>
          </a:p>
          <a:p>
            <a:endParaRPr lang="en-US" dirty="0"/>
          </a:p>
        </p:txBody>
      </p:sp>
      <p:sp>
        <p:nvSpPr>
          <p:cNvPr id="3" name="Title 2"/>
          <p:cNvSpPr>
            <a:spLocks noGrp="1"/>
          </p:cNvSpPr>
          <p:nvPr>
            <p:ph type="title"/>
          </p:nvPr>
        </p:nvSpPr>
        <p:spPr/>
        <p:txBody>
          <a:bodyPr/>
          <a:lstStyle/>
          <a:p>
            <a:r>
              <a:rPr lang="en-US" dirty="0" smtClean="0"/>
              <a:t>  </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466144" cy="6019800"/>
          </a:xfrm>
        </p:spPr>
        <p:txBody>
          <a:bodyPr>
            <a:normAutofit/>
          </a:bodyPr>
          <a:lstStyle/>
          <a:p>
            <a:pPr algn="ctr">
              <a:buNone/>
            </a:pPr>
            <a:r>
              <a:rPr lang="en-US" sz="5100" b="1" dirty="0" smtClean="0">
                <a:solidFill>
                  <a:srgbClr val="FFFF00"/>
                </a:solidFill>
                <a:latin typeface="Times New Roman" pitchFamily="18" charset="0"/>
                <a:cs typeface="Times New Roman" pitchFamily="18" charset="0"/>
              </a:rPr>
              <a:t>Disadvantages </a:t>
            </a:r>
          </a:p>
          <a:p>
            <a:pPr lvl="0">
              <a:lnSpc>
                <a:spcPct val="170000"/>
              </a:lnSpc>
            </a:pPr>
            <a:r>
              <a:rPr lang="en-US" sz="2800" dirty="0" smtClean="0">
                <a:latin typeface="Times New Roman" pitchFamily="18" charset="0"/>
                <a:cs typeface="Times New Roman" pitchFamily="18" charset="0"/>
              </a:rPr>
              <a:t>They must be applied incrementally when the bulk exceeds approx. 2 – 3mm</a:t>
            </a:r>
          </a:p>
          <a:p>
            <a:pPr lvl="0">
              <a:lnSpc>
                <a:spcPct val="170000"/>
              </a:lnSpc>
            </a:pPr>
            <a:r>
              <a:rPr lang="en-US" sz="2800" dirty="0" smtClean="0">
                <a:latin typeface="Times New Roman" pitchFamily="18" charset="0"/>
                <a:cs typeface="Times New Roman" pitchFamily="18" charset="0"/>
              </a:rPr>
              <a:t>Limited depth of light penetration </a:t>
            </a:r>
          </a:p>
          <a:p>
            <a:pPr lvl="0">
              <a:lnSpc>
                <a:spcPct val="170000"/>
              </a:lnSpc>
            </a:pPr>
            <a:r>
              <a:rPr lang="en-US" sz="2800" dirty="0" smtClean="0">
                <a:latin typeface="Times New Roman" pitchFamily="18" charset="0"/>
                <a:cs typeface="Times New Roman" pitchFamily="18" charset="0"/>
              </a:rPr>
              <a:t>Time consuming</a:t>
            </a:r>
          </a:p>
          <a:p>
            <a:pPr lvl="0">
              <a:lnSpc>
                <a:spcPct val="170000"/>
              </a:lnSpc>
            </a:pPr>
            <a:r>
              <a:rPr lang="en-US" sz="2800" dirty="0" smtClean="0">
                <a:latin typeface="Times New Roman" pitchFamily="18" charset="0"/>
                <a:cs typeface="Times New Roman" pitchFamily="18" charset="0"/>
              </a:rPr>
              <a:t>Relatively poor accessibility in certain posterior and interproximal locations</a:t>
            </a:r>
          </a:p>
          <a:p>
            <a:pPr lvl="0">
              <a:lnSpc>
                <a:spcPct val="170000"/>
              </a:lnSpc>
            </a:pPr>
            <a:endParaRPr lang="en-US" sz="3200" dirty="0" smtClean="0">
              <a:latin typeface="Times New Roman" pitchFamily="18" charset="0"/>
              <a:cs typeface="Times New Roman" pitchFamily="18" charset="0"/>
            </a:endParaRPr>
          </a:p>
          <a:p>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9476654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943600"/>
          </a:xfrm>
        </p:spPr>
        <p:txBody>
          <a:bodyPr>
            <a:normAutofit fontScale="92500" lnSpcReduction="20000"/>
          </a:bodyPr>
          <a:lstStyle/>
          <a:p>
            <a:pPr>
              <a:lnSpc>
                <a:spcPct val="170000"/>
              </a:lnSpc>
            </a:pPr>
            <a:r>
              <a:rPr lang="en-US" sz="2800" dirty="0" smtClean="0">
                <a:latin typeface="Times New Roman" pitchFamily="18" charset="0"/>
                <a:cs typeface="Times New Roman" pitchFamily="18" charset="0"/>
              </a:rPr>
              <a:t>Variable exposure times because of </a:t>
            </a:r>
            <a:r>
              <a:rPr lang="en-US" sz="2800" b="1" dirty="0" smtClean="0">
                <a:solidFill>
                  <a:schemeClr val="bg1"/>
                </a:solidFill>
                <a:latin typeface="Times New Roman" pitchFamily="18" charset="0"/>
                <a:cs typeface="Times New Roman" pitchFamily="18" charset="0"/>
              </a:rPr>
              <a:t>shade differences</a:t>
            </a:r>
            <a:r>
              <a:rPr lang="en-US" sz="2800" dirty="0" smtClean="0">
                <a:solidFill>
                  <a:schemeClr val="bg1"/>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resulting in longer exposure times for darker shades and/or increased opacity</a:t>
            </a:r>
          </a:p>
          <a:p>
            <a:pPr lvl="0">
              <a:lnSpc>
                <a:spcPct val="170000"/>
              </a:lnSpc>
            </a:pPr>
            <a:r>
              <a:rPr lang="en-US" sz="2800" dirty="0" smtClean="0">
                <a:latin typeface="Times New Roman" pitchFamily="18" charset="0"/>
                <a:cs typeface="Times New Roman" pitchFamily="18" charset="0"/>
              </a:rPr>
              <a:t>Sensitivity to ambient light – leads to formation of a skin or crust when an opened tube is exposed</a:t>
            </a:r>
          </a:p>
          <a:p>
            <a:pPr lvl="0">
              <a:lnSpc>
                <a:spcPct val="170000"/>
              </a:lnSpc>
            </a:pPr>
            <a:r>
              <a:rPr lang="en-US" sz="2800" dirty="0" smtClean="0">
                <a:latin typeface="Times New Roman" pitchFamily="18" charset="0"/>
                <a:cs typeface="Times New Roman" pitchFamily="18" charset="0"/>
              </a:rPr>
              <a:t>Expensive - light curing unit</a:t>
            </a:r>
          </a:p>
          <a:p>
            <a:pPr lvl="0">
              <a:lnSpc>
                <a:spcPct val="170000"/>
              </a:lnSpc>
            </a:pPr>
            <a:r>
              <a:rPr lang="en-US" sz="2800" dirty="0" smtClean="0">
                <a:latin typeface="Times New Roman" pitchFamily="18" charset="0"/>
                <a:cs typeface="Times New Roman" pitchFamily="18" charset="0"/>
              </a:rPr>
              <a:t>Shrinkage towards light source</a:t>
            </a:r>
          </a:p>
          <a:p>
            <a:pPr lvl="0">
              <a:lnSpc>
                <a:spcPct val="170000"/>
              </a:lnSpc>
            </a:pPr>
            <a:r>
              <a:rPr lang="en-US" sz="2800" dirty="0" smtClean="0">
                <a:latin typeface="Times New Roman" pitchFamily="18" charset="0"/>
                <a:cs typeface="Times New Roman" pitchFamily="18" charset="0"/>
              </a:rPr>
              <a:t>Ocular damage – can cause retinal damage if one looks directly at the beam.</a:t>
            </a:r>
            <a:endParaRPr lang="en-US" dirty="0"/>
          </a:p>
        </p:txBody>
      </p:sp>
      <p:sp>
        <p:nvSpPr>
          <p:cNvPr id="3" name="Title 2"/>
          <p:cNvSpPr>
            <a:spLocks noGrp="1"/>
          </p:cNvSpPr>
          <p:nvPr>
            <p:ph type="title"/>
          </p:nvPr>
        </p:nvSpPr>
        <p:spPr>
          <a:xfrm>
            <a:off x="457200" y="152400"/>
            <a:ext cx="8229600" cy="609600"/>
          </a:xfrm>
        </p:spPr>
        <p:txBody>
          <a:bodyPr>
            <a:normAutofit fontScale="90000"/>
          </a:bodyPr>
          <a:lstStyle/>
          <a:p>
            <a:r>
              <a:rPr lang="en-US" dirty="0" smtClean="0"/>
              <a:t>  </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1553074497"/>
              </p:ext>
            </p:extLst>
          </p:nvPr>
        </p:nvGraphicFramePr>
        <p:xfrm>
          <a:off x="457200" y="404664"/>
          <a:ext cx="8382000" cy="6096000"/>
        </p:xfrm>
        <a:graphic>
          <a:graphicData uri="http://schemas.openxmlformats.org/drawingml/2006/table">
            <a:tbl>
              <a:tblPr>
                <a:tableStyleId>{5940675A-B579-460E-94D1-54222C63F5DA}</a:tableStyleId>
              </a:tblPr>
              <a:tblGrid>
                <a:gridCol w="4263887"/>
                <a:gridCol w="4118113"/>
              </a:tblGrid>
              <a:tr h="720811">
                <a:tc>
                  <a:txBody>
                    <a:bodyPr/>
                    <a:lstStyle/>
                    <a:p>
                      <a:pPr marL="0" marR="0" lvl="0" indent="0" algn="ctr" defTabSz="914400" rtl="0" eaLnBrk="1" fontAlgn="base" latinLnBrk="0" hangingPunct="1">
                        <a:lnSpc>
                          <a:spcPct val="135000"/>
                        </a:lnSpc>
                        <a:spcBef>
                          <a:spcPct val="20000"/>
                        </a:spcBef>
                        <a:spcAft>
                          <a:spcPct val="10000"/>
                        </a:spcAft>
                        <a:buClrTx/>
                        <a:buSzTx/>
                        <a:buFontTx/>
                        <a:buNone/>
                        <a:tabLst/>
                      </a:pPr>
                      <a:r>
                        <a:rPr kumimoji="0" lang="en-US" sz="2400" u="none" strike="noStrike" cap="none" normalizeH="0" baseline="0" dirty="0" smtClean="0">
                          <a:ln>
                            <a:noFill/>
                          </a:ln>
                          <a:effectLst/>
                        </a:rPr>
                        <a:t>Chemical</a:t>
                      </a:r>
                      <a:endParaRPr kumimoji="0" lang="en-US" sz="2400" b="1" i="0" u="none" strike="noStrike" cap="none" normalizeH="0" baseline="0" dirty="0" smtClean="0">
                        <a:ln>
                          <a:noFill/>
                        </a:ln>
                        <a:solidFill>
                          <a:schemeClr val="accent4">
                            <a:lumMod val="75000"/>
                          </a:schemeClr>
                        </a:solidFill>
                        <a:effectLst/>
                        <a:latin typeface="Comic Sans MS" pitchFamily="66" charset="0"/>
                      </a:endParaRPr>
                    </a:p>
                  </a:txBody>
                  <a:tcPr horzOverflow="overflow"/>
                </a:tc>
                <a:tc>
                  <a:txBody>
                    <a:bodyPr/>
                    <a:lstStyle/>
                    <a:p>
                      <a:pPr marL="0" marR="0" lvl="0" indent="0" algn="ctr" defTabSz="914400" rtl="0" eaLnBrk="1" fontAlgn="base" latinLnBrk="0" hangingPunct="1">
                        <a:lnSpc>
                          <a:spcPct val="135000"/>
                        </a:lnSpc>
                        <a:spcBef>
                          <a:spcPct val="20000"/>
                        </a:spcBef>
                        <a:spcAft>
                          <a:spcPct val="10000"/>
                        </a:spcAft>
                        <a:buClrTx/>
                        <a:buSzTx/>
                        <a:buFontTx/>
                        <a:buNone/>
                        <a:tabLst/>
                      </a:pPr>
                      <a:r>
                        <a:rPr kumimoji="0" lang="en-US" sz="2400" u="none" strike="noStrike" cap="none" normalizeH="0" baseline="0" dirty="0" smtClean="0">
                          <a:ln>
                            <a:noFill/>
                          </a:ln>
                          <a:effectLst/>
                        </a:rPr>
                        <a:t>Light cure</a:t>
                      </a:r>
                      <a:endParaRPr kumimoji="0" lang="en-US" sz="2400" b="1" i="0" u="none" strike="noStrike" cap="none" normalizeH="0" baseline="0" dirty="0" smtClean="0">
                        <a:ln>
                          <a:noFill/>
                        </a:ln>
                        <a:solidFill>
                          <a:schemeClr val="accent4">
                            <a:lumMod val="75000"/>
                          </a:schemeClr>
                        </a:solidFill>
                        <a:effectLst/>
                        <a:latin typeface="Comic Sans MS" pitchFamily="66" charset="0"/>
                      </a:endParaRPr>
                    </a:p>
                  </a:txBody>
                  <a:tcPr horzOverflow="overflow"/>
                </a:tc>
              </a:tr>
              <a:tr h="655034">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Polymerization is central</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Peripheral</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r>
              <a:tr h="725426">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Curing is one phase</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Done in increments</a:t>
                      </a:r>
                      <a:endParaRPr kumimoji="0" lang="en-US" sz="2000" b="1" i="0" u="none" strike="noStrike" cap="none" normalizeH="0" baseline="0" dirty="0" smtClean="0">
                        <a:ln>
                          <a:noFill/>
                        </a:ln>
                        <a:solidFill>
                          <a:srgbClr val="F52D61"/>
                        </a:solidFill>
                        <a:effectLst/>
                        <a:latin typeface="Comic Sans MS" pitchFamily="66" charset="0"/>
                      </a:endParaRPr>
                    </a:p>
                  </a:txBody>
                  <a:tcPr horzOverflow="overflow"/>
                </a:tc>
              </a:tr>
              <a:tr h="655034">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Sets within 45 seconds after mixing</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Sets only after light activation</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r>
              <a:tr h="655034">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No control over working time</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Working time under control</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r>
              <a:tr h="719559">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Shrinkage towards centre of bulk</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Shrinkage towards light source</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r>
              <a:tr h="655034">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Air may get incorporated</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Less chance of air entrapment</a:t>
                      </a:r>
                      <a:endParaRPr kumimoji="0" lang="en-US" sz="2000" b="1" i="0" u="none" strike="noStrike" cap="none" normalizeH="0" baseline="0" dirty="0" smtClean="0">
                        <a:ln>
                          <a:noFill/>
                        </a:ln>
                        <a:solidFill>
                          <a:srgbClr val="F52D61"/>
                        </a:solidFill>
                        <a:effectLst/>
                        <a:latin typeface="Comic Sans MS" pitchFamily="66" charset="0"/>
                      </a:endParaRPr>
                    </a:p>
                  </a:txBody>
                  <a:tcPr horzOverflow="overflow"/>
                </a:tc>
              </a:tr>
              <a:tr h="655034">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More wastage of material</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Less wastage</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r>
              <a:tr h="655034">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Not properly finished</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35000"/>
                        </a:lnSpc>
                        <a:spcBef>
                          <a:spcPct val="20000"/>
                        </a:spcBef>
                        <a:spcAft>
                          <a:spcPct val="10000"/>
                        </a:spcAft>
                        <a:buClrTx/>
                        <a:buSzTx/>
                        <a:buFontTx/>
                        <a:buNone/>
                        <a:tabLst/>
                      </a:pPr>
                      <a:r>
                        <a:rPr kumimoji="0" lang="en-US" sz="2000" u="none" strike="noStrike" cap="none" normalizeH="0" baseline="0" dirty="0" smtClean="0">
                          <a:ln>
                            <a:noFill/>
                          </a:ln>
                          <a:effectLst/>
                        </a:rPr>
                        <a:t>Better finish</a:t>
                      </a:r>
                      <a:endParaRPr kumimoji="0" lang="en-US" sz="2000" b="0" i="0" u="none" strike="noStrike" cap="none" normalizeH="0" baseline="0" dirty="0" smtClean="0">
                        <a:ln>
                          <a:noFill/>
                        </a:ln>
                        <a:solidFill>
                          <a:srgbClr val="E0FCFB"/>
                        </a:solidFill>
                        <a:effectLst/>
                        <a:latin typeface="Comic Sans MS" pitchFamily="66" charset="0"/>
                      </a:endParaRPr>
                    </a:p>
                  </a:txBody>
                  <a:tcPr horzOverflow="overflow"/>
                </a:tc>
              </a:tr>
            </a:tbl>
          </a:graphicData>
        </a:graphic>
      </p:graphicFrame>
    </p:spTree>
    <p:extLst>
      <p:ext uri="{BB962C8B-B14F-4D97-AF65-F5344CB8AC3E}">
        <p14:creationId xmlns:p14="http://schemas.microsoft.com/office/powerpoint/2010/main" xmlns="" val="3485098788"/>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7498080" cy="5791200"/>
          </a:xfrm>
        </p:spPr>
        <p:txBody>
          <a:bodyPr/>
          <a:lstStyle/>
          <a:p>
            <a:r>
              <a:rPr lang="en-US" sz="3600" dirty="0" smtClean="0">
                <a:latin typeface="Times New Roman" pitchFamily="18" charset="0"/>
                <a:cs typeface="Times New Roman" pitchFamily="18" charset="0"/>
              </a:rPr>
              <a:t>Chemically cured composite </a:t>
            </a:r>
          </a:p>
          <a:p>
            <a:pPr lvl="2"/>
            <a:r>
              <a:rPr lang="en-US" sz="2800" dirty="0" smtClean="0">
                <a:latin typeface="Times New Roman" pitchFamily="18" charset="0"/>
                <a:cs typeface="Times New Roman" pitchFamily="18" charset="0"/>
              </a:rPr>
              <a:t>Syringes </a:t>
            </a:r>
          </a:p>
          <a:p>
            <a:pPr lvl="2"/>
            <a:r>
              <a:rPr lang="en-US" sz="2800" dirty="0" smtClean="0">
                <a:latin typeface="Times New Roman" pitchFamily="18" charset="0"/>
                <a:cs typeface="Times New Roman" pitchFamily="18" charset="0"/>
              </a:rPr>
              <a:t>Tubes </a:t>
            </a:r>
          </a:p>
          <a:p>
            <a:pPr lvl="2"/>
            <a:endParaRPr lang="en-US" dirty="0" smtClean="0"/>
          </a:p>
          <a:p>
            <a:pPr lvl="2">
              <a:buNone/>
            </a:pPr>
            <a:endParaRPr lang="en-US" dirty="0" smtClean="0"/>
          </a:p>
          <a:p>
            <a:r>
              <a:rPr lang="en-US" sz="3600" dirty="0" smtClean="0">
                <a:latin typeface="Times New Roman" pitchFamily="18" charset="0"/>
                <a:cs typeface="Times New Roman" pitchFamily="18" charset="0"/>
              </a:rPr>
              <a:t>Light-cured composite –</a:t>
            </a:r>
          </a:p>
          <a:p>
            <a:pPr lvl="2"/>
            <a:r>
              <a:rPr lang="en-US" sz="2800" dirty="0" smtClean="0">
                <a:latin typeface="Times New Roman" pitchFamily="18" charset="0"/>
                <a:cs typeface="Times New Roman" pitchFamily="18" charset="0"/>
              </a:rPr>
              <a:t>Syringes</a:t>
            </a:r>
          </a:p>
        </p:txBody>
      </p:sp>
      <p:pic>
        <p:nvPicPr>
          <p:cNvPr id="6" name="Picture 5" descr="P:\Picture Support\Products\AP-X PLT Plastic Package.jpg"/>
          <p:cNvPicPr>
            <a:picLocks noChangeAspect="1" noChangeArrowheads="1"/>
          </p:cNvPicPr>
          <p:nvPr/>
        </p:nvPicPr>
        <p:blipFill>
          <a:blip r:embed="rId3" cstate="print"/>
          <a:srcRect/>
          <a:stretch>
            <a:fillRect/>
          </a:stretch>
        </p:blipFill>
        <p:spPr bwMode="auto">
          <a:xfrm>
            <a:off x="5257800" y="4343400"/>
            <a:ext cx="3200400" cy="1764220"/>
          </a:xfrm>
          <a:prstGeom prst="rect">
            <a:avLst/>
          </a:prstGeom>
          <a:noFill/>
        </p:spPr>
      </p:pic>
      <p:pic>
        <p:nvPicPr>
          <p:cNvPr id="8" name="Picture 14" descr="Enlarge picture">
            <a:hlinkClick r:id="rId4"/>
          </p:cNvPr>
          <p:cNvPicPr>
            <a:picLocks noChangeAspect="1" noChangeArrowheads="1"/>
          </p:cNvPicPr>
          <p:nvPr/>
        </p:nvPicPr>
        <p:blipFill>
          <a:blip r:embed="rId5" cstate="print"/>
          <a:srcRect/>
          <a:stretch>
            <a:fillRect/>
          </a:stretch>
        </p:blipFill>
        <p:spPr>
          <a:xfrm>
            <a:off x="762000" y="4343400"/>
            <a:ext cx="3200400" cy="1752600"/>
          </a:xfrm>
          <a:prstGeom prst="rect">
            <a:avLst/>
          </a:prstGeom>
          <a:ln/>
        </p:spPr>
      </p:pic>
      <p:pic>
        <p:nvPicPr>
          <p:cNvPr id="9" name="Picture 11" descr="Mediawebserver"/>
          <p:cNvPicPr>
            <a:picLocks noChangeAspect="1" noChangeArrowheads="1"/>
          </p:cNvPicPr>
          <p:nvPr/>
        </p:nvPicPr>
        <p:blipFill>
          <a:blip r:embed="rId6" cstate="print"/>
          <a:srcRect l="12000" t="2985" r="10001" b="10448"/>
          <a:stretch>
            <a:fillRect/>
          </a:stretch>
        </p:blipFill>
        <p:spPr bwMode="auto">
          <a:xfrm>
            <a:off x="6324600" y="1219200"/>
            <a:ext cx="2590800" cy="1752600"/>
          </a:xfrm>
          <a:prstGeom prst="rect">
            <a:avLst/>
          </a:prstGeom>
          <a:noFill/>
          <a:ln w="57150" cmpd="thickThin">
            <a:solidFill>
              <a:srgbClr val="000000"/>
            </a:solidFill>
            <a:miter lim="800000"/>
            <a:headEnd/>
            <a:tailEnd/>
          </a:ln>
        </p:spPr>
      </p:pic>
      <p:sp>
        <p:nvSpPr>
          <p:cNvPr id="7" name="TextBox 6"/>
          <p:cNvSpPr txBox="1"/>
          <p:nvPr/>
        </p:nvSpPr>
        <p:spPr>
          <a:xfrm>
            <a:off x="5791200" y="3505200"/>
            <a:ext cx="1943161" cy="800219"/>
          </a:xfrm>
          <a:prstGeom prst="rect">
            <a:avLst/>
          </a:prstGeom>
          <a:noFill/>
        </p:spPr>
        <p:txBody>
          <a:bodyPr wrap="none" rtlCol="0">
            <a:spAutoFit/>
          </a:bodyPr>
          <a:lstStyle/>
          <a:p>
            <a:pPr marL="0" lvl="2">
              <a:buFont typeface="Arial" pitchFamily="34" charset="0"/>
              <a:buChar char="•"/>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Compules</a:t>
            </a:r>
            <a:endParaRPr lang="en-US" sz="2800"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14427269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7498080" cy="5715000"/>
          </a:xfrm>
        </p:spPr>
        <p:txBody>
          <a:bodyPr>
            <a:normAutofit/>
          </a:bodyPr>
          <a:lstStyle/>
          <a:p>
            <a:r>
              <a:rPr lang="en-US" sz="2400" dirty="0" smtClean="0">
                <a:latin typeface="Times New Roman" pitchFamily="18" charset="0"/>
                <a:cs typeface="Times New Roman" pitchFamily="18" charset="0"/>
              </a:rPr>
              <a:t>Consists of two light curable pastes, one containing benzoyl peroxide and the other paste containing the aromatic tertiary amine. </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When these two pastes are mixed and then exposed to light, light curing is promoted by the amine/CQ combination and the chemical curing is promoted by the amine/BP interaction</a:t>
            </a: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a:xfrm>
            <a:off x="1188720" y="381000"/>
            <a:ext cx="7498080" cy="563562"/>
          </a:xfrm>
        </p:spPr>
        <p:txBody>
          <a:bodyPr>
            <a:noAutofit/>
          </a:bodyPr>
          <a:lstStyle/>
          <a:p>
            <a:r>
              <a:rPr lang="en-US" sz="3600" b="1" dirty="0" smtClean="0">
                <a:solidFill>
                  <a:srgbClr val="FFFF00"/>
                </a:solidFill>
                <a:latin typeface="Times New Roman" pitchFamily="18" charset="0"/>
                <a:cs typeface="Times New Roman" pitchFamily="18" charset="0"/>
              </a:rPr>
              <a:t>                Dual-cure resins </a:t>
            </a:r>
            <a:endParaRPr lang="en-US" sz="36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56851862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27038"/>
            <a:ext cx="7498080" cy="639762"/>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r>
              <a:rPr lang="en-US" b="1" dirty="0" smtClean="0">
                <a:latin typeface="Times New Roman" pitchFamily="18" charset="0"/>
                <a:cs typeface="Times New Roman" pitchFamily="18" charset="0"/>
              </a:rPr>
              <a:t>           Curing lamps </a:t>
            </a:r>
            <a:endParaRPr lang="en-US" b="1" dirty="0">
              <a:latin typeface="Times New Roman" pitchFamily="18" charset="0"/>
              <a:cs typeface="Times New Roman" pitchFamily="18" charset="0"/>
            </a:endParaRPr>
          </a:p>
        </p:txBody>
      </p:sp>
      <p:graphicFrame>
        <p:nvGraphicFramePr>
          <p:cNvPr id="9" name="Table 8"/>
          <p:cNvGraphicFramePr>
            <a:graphicFrameLocks noGrp="1"/>
          </p:cNvGraphicFramePr>
          <p:nvPr/>
        </p:nvGraphicFramePr>
        <p:xfrm>
          <a:off x="438912" y="1386688"/>
          <a:ext cx="6096000" cy="4023512"/>
        </p:xfrm>
        <a:graphic>
          <a:graphicData uri="http://schemas.openxmlformats.org/drawingml/2006/table">
            <a:tbl>
              <a:tblPr firstRow="1" bandRow="1">
                <a:tableStyleId>{5C22544A-7EE6-4342-B048-85BDC9FD1C3A}</a:tableStyleId>
              </a:tblPr>
              <a:tblGrid>
                <a:gridCol w="3276600"/>
                <a:gridCol w="2819400"/>
              </a:tblGrid>
              <a:tr h="2870200">
                <a:tc>
                  <a:txBody>
                    <a:bodyPr/>
                    <a:lstStyle/>
                    <a:p>
                      <a:endParaRPr lang="en-US" dirty="0"/>
                    </a:p>
                  </a:txBody>
                  <a:tcPr/>
                </a:tc>
                <a:tc>
                  <a:txBody>
                    <a:bodyPr/>
                    <a:lstStyle/>
                    <a:p>
                      <a:endParaRPr lang="en-US" dirty="0"/>
                    </a:p>
                  </a:txBody>
                  <a:tcPr/>
                </a:tc>
              </a:tr>
              <a:tr h="1153312">
                <a:tc>
                  <a:txBody>
                    <a:bodyPr/>
                    <a:lstStyle/>
                    <a:p>
                      <a:r>
                        <a:rPr lang="en-US" dirty="0" smtClean="0"/>
                        <a:t>Table-top devices </a:t>
                      </a:r>
                      <a:endParaRPr lang="en-US" dirty="0"/>
                    </a:p>
                  </a:txBody>
                  <a:tcPr/>
                </a:tc>
                <a:tc>
                  <a:txBody>
                    <a:bodyPr/>
                    <a:lstStyle/>
                    <a:p>
                      <a:r>
                        <a:rPr lang="en-US" dirty="0" smtClean="0"/>
                        <a:t>Hand-held/gun type devices </a:t>
                      </a:r>
                      <a:endParaRPr lang="en-US" dirty="0"/>
                    </a:p>
                  </a:txBody>
                  <a:tcPr/>
                </a:tc>
              </a:tr>
            </a:tbl>
          </a:graphicData>
        </a:graphic>
      </p:graphicFrame>
      <p:pic>
        <p:nvPicPr>
          <p:cNvPr id="10" name="Picture 4" descr="005"/>
          <p:cNvPicPr>
            <a:picLocks noChangeAspect="1" noChangeArrowheads="1"/>
          </p:cNvPicPr>
          <p:nvPr/>
        </p:nvPicPr>
        <p:blipFill>
          <a:blip r:embed="rId3" cstate="print">
            <a:lum contrast="6000"/>
          </a:blip>
          <a:srcRect t="1428" r="5714" b="10768"/>
          <a:stretch>
            <a:fillRect/>
          </a:stretch>
        </p:blipFill>
        <p:spPr>
          <a:xfrm>
            <a:off x="591312" y="1676400"/>
            <a:ext cx="2971800" cy="2133600"/>
          </a:xfrm>
          <a:prstGeom prst="rect">
            <a:avLst/>
          </a:prstGeom>
          <a:noFill/>
          <a:ln/>
        </p:spPr>
      </p:pic>
      <p:pic>
        <p:nvPicPr>
          <p:cNvPr id="11" name="Picture 3"/>
          <p:cNvPicPr>
            <a:picLocks noChangeAspect="1" noChangeArrowheads="1"/>
          </p:cNvPicPr>
          <p:nvPr/>
        </p:nvPicPr>
        <p:blipFill>
          <a:blip r:embed="rId4" cstate="print"/>
          <a:srcRect/>
          <a:stretch>
            <a:fillRect/>
          </a:stretch>
        </p:blipFill>
        <p:spPr bwMode="auto">
          <a:xfrm>
            <a:off x="3791712" y="1600201"/>
            <a:ext cx="2551404" cy="2438399"/>
          </a:xfrm>
          <a:prstGeom prst="rect">
            <a:avLst/>
          </a:prstGeom>
          <a:noFill/>
          <a:ln w="9525">
            <a:noFill/>
            <a:miter lim="800000"/>
            <a:headEnd/>
            <a:tailEnd/>
          </a:ln>
          <a:effectLst/>
        </p:spPr>
      </p:pic>
      <p:graphicFrame>
        <p:nvGraphicFramePr>
          <p:cNvPr id="12" name="Table 11"/>
          <p:cNvGraphicFramePr>
            <a:graphicFrameLocks noGrp="1"/>
          </p:cNvGraphicFramePr>
          <p:nvPr>
            <p:extLst>
              <p:ext uri="{D42A27DB-BD31-4B8C-83A1-F6EECF244321}">
                <p14:modId xmlns:p14="http://schemas.microsoft.com/office/powerpoint/2010/main" xmlns="" val="2082686206"/>
              </p:ext>
            </p:extLst>
          </p:nvPr>
        </p:nvGraphicFramePr>
        <p:xfrm>
          <a:off x="6534912" y="1371599"/>
          <a:ext cx="2209800" cy="4038600"/>
        </p:xfrm>
        <a:graphic>
          <a:graphicData uri="http://schemas.openxmlformats.org/drawingml/2006/table">
            <a:tbl>
              <a:tblPr firstRow="1" bandRow="1">
                <a:tableStyleId>{5C22544A-7EE6-4342-B048-85BDC9FD1C3A}</a:tableStyleId>
              </a:tblPr>
              <a:tblGrid>
                <a:gridCol w="2209800"/>
              </a:tblGrid>
              <a:tr h="2849880">
                <a:tc>
                  <a:txBody>
                    <a:bodyPr/>
                    <a:lstStyle/>
                    <a:p>
                      <a:endParaRPr lang="en-US" dirty="0"/>
                    </a:p>
                  </a:txBody>
                  <a:tcPr/>
                </a:tc>
              </a:tr>
              <a:tr h="1143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Fiber-optic</a:t>
                      </a:r>
                      <a:r>
                        <a:rPr lang="en-US" baseline="0" dirty="0" smtClean="0"/>
                        <a:t> </a:t>
                      </a:r>
                      <a:r>
                        <a:rPr lang="en-US" dirty="0" err="1" smtClean="0"/>
                        <a:t>handpiece</a:t>
                      </a:r>
                      <a:r>
                        <a:rPr lang="en-US" dirty="0" smtClean="0"/>
                        <a:t> attachment</a:t>
                      </a:r>
                    </a:p>
                    <a:p>
                      <a:endParaRPr lang="en-US" dirty="0"/>
                    </a:p>
                  </a:txBody>
                  <a:tcPr/>
                </a:tc>
              </a:tr>
            </a:tbl>
          </a:graphicData>
        </a:graphic>
      </p:graphicFrame>
      <p:pic>
        <p:nvPicPr>
          <p:cNvPr id="13" name="Picture 5"/>
          <p:cNvPicPr>
            <a:picLocks noChangeAspect="1" noChangeArrowheads="1"/>
          </p:cNvPicPr>
          <p:nvPr/>
        </p:nvPicPr>
        <p:blipFill>
          <a:blip r:embed="rId5" cstate="print"/>
          <a:srcRect/>
          <a:stretch>
            <a:fillRect/>
          </a:stretch>
        </p:blipFill>
        <p:spPr bwMode="auto">
          <a:xfrm>
            <a:off x="6687312" y="1670297"/>
            <a:ext cx="2057400" cy="2033629"/>
          </a:xfrm>
          <a:prstGeom prst="rect">
            <a:avLst/>
          </a:prstGeom>
          <a:noFill/>
          <a:ln w="9525">
            <a:noFill/>
            <a:miter lim="800000"/>
            <a:headEnd/>
            <a:tailEnd/>
          </a:ln>
        </p:spPr>
      </p:pic>
    </p:spTree>
    <p:extLst>
      <p:ext uri="{BB962C8B-B14F-4D97-AF65-F5344CB8AC3E}">
        <p14:creationId xmlns:p14="http://schemas.microsoft.com/office/powerpoint/2010/main" xmlns="" val="29367567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66800"/>
            <a:ext cx="7632848" cy="6420347"/>
          </a:xfrm>
          <a:prstGeom prst="rect">
            <a:avLst/>
          </a:prstGeom>
        </p:spPr>
        <p:txBody>
          <a:bodyPr wrap="square">
            <a:spAutoFit/>
          </a:bodyPr>
          <a:lstStyle/>
          <a:p>
            <a:pPr lvl="0">
              <a:lnSpc>
                <a:spcPct val="150000"/>
              </a:lnSpc>
              <a:buFont typeface="Wingdings" pitchFamily="2" charset="2"/>
              <a:buChar char="Ø"/>
            </a:pPr>
            <a:r>
              <a:rPr lang="en-US" sz="2400" dirty="0" smtClean="0">
                <a:latin typeface="Times New Roman" pitchFamily="18" charset="0"/>
                <a:cs typeface="Times New Roman" pitchFamily="18" charset="0"/>
              </a:rPr>
              <a:t> UV light </a:t>
            </a:r>
          </a:p>
          <a:p>
            <a:pPr lvl="0">
              <a:lnSpc>
                <a:spcPct val="150000"/>
              </a:lnSpc>
              <a:buFont typeface="Wingdings" pitchFamily="2" charset="2"/>
              <a:buChar char="Ø"/>
            </a:pPr>
            <a:endParaRPr lang="en-US" sz="2400" dirty="0">
              <a:latin typeface="Times New Roman" pitchFamily="18" charset="0"/>
              <a:cs typeface="Times New Roman" pitchFamily="18" charset="0"/>
            </a:endParaRPr>
          </a:p>
          <a:p>
            <a:pPr lvl="0">
              <a:lnSpc>
                <a:spcPct val="150000"/>
              </a:lnSpc>
              <a:buFont typeface="Wingdings" pitchFamily="2" charset="2"/>
              <a:buChar char="Ø"/>
            </a:pPr>
            <a:r>
              <a:rPr lang="en-US" sz="2400" dirty="0" smtClean="0">
                <a:latin typeface="Times New Roman" pitchFamily="18" charset="0"/>
                <a:cs typeface="Times New Roman" pitchFamily="18" charset="0"/>
              </a:rPr>
              <a:t> Quartz-Tungsten </a:t>
            </a:r>
            <a:r>
              <a:rPr lang="en-US" sz="2400" dirty="0">
                <a:latin typeface="Times New Roman" pitchFamily="18" charset="0"/>
                <a:cs typeface="Times New Roman" pitchFamily="18" charset="0"/>
              </a:rPr>
              <a:t>halogen light units (QTH)</a:t>
            </a:r>
          </a:p>
          <a:p>
            <a:pPr lvl="0">
              <a:lnSpc>
                <a:spcPct val="150000"/>
              </a:lnSpc>
              <a:buFont typeface="Wingdings" pitchFamily="2" charset="2"/>
              <a:buChar char="Ø"/>
            </a:pPr>
            <a:endParaRPr lang="en-US" sz="2400" dirty="0">
              <a:latin typeface="Times New Roman" pitchFamily="18" charset="0"/>
              <a:cs typeface="Times New Roman" pitchFamily="18" charset="0"/>
            </a:endParaRPr>
          </a:p>
          <a:p>
            <a:pPr lvl="0">
              <a:lnSpc>
                <a:spcPct val="150000"/>
              </a:lnSpc>
              <a:buFont typeface="Wingdings" pitchFamily="2" charset="2"/>
              <a:buChar char="Ø"/>
            </a:pPr>
            <a:r>
              <a:rPr lang="en-US" sz="2400" dirty="0" smtClean="0">
                <a:latin typeface="Times New Roman" pitchFamily="18" charset="0"/>
                <a:cs typeface="Times New Roman" pitchFamily="18" charset="0"/>
              </a:rPr>
              <a:t> Plasma-arc </a:t>
            </a:r>
            <a:r>
              <a:rPr lang="en-US" sz="2400" dirty="0">
                <a:latin typeface="Times New Roman" pitchFamily="18" charset="0"/>
                <a:cs typeface="Times New Roman" pitchFamily="18" charset="0"/>
              </a:rPr>
              <a:t>(PAC) light </a:t>
            </a:r>
            <a:r>
              <a:rPr lang="en-US" sz="2400" dirty="0" smtClean="0">
                <a:latin typeface="Times New Roman" pitchFamily="18" charset="0"/>
                <a:cs typeface="Times New Roman" pitchFamily="18" charset="0"/>
              </a:rPr>
              <a:t>unit</a:t>
            </a:r>
          </a:p>
          <a:p>
            <a:pPr lvl="0">
              <a:lnSpc>
                <a:spcPct val="150000"/>
              </a:lnSpc>
              <a:buFont typeface="Wingdings" pitchFamily="2" charset="2"/>
              <a:buChar char="Ø"/>
            </a:pPr>
            <a:endParaRPr lang="en-US" sz="2400" dirty="0" smtClean="0">
              <a:latin typeface="Times New Roman" pitchFamily="18" charset="0"/>
              <a:cs typeface="Times New Roman" pitchFamily="18" charset="0"/>
            </a:endParaRPr>
          </a:p>
          <a:p>
            <a:pPr>
              <a:lnSpc>
                <a:spcPct val="150000"/>
              </a:lnSpc>
              <a:buFont typeface="Wingdings" pitchFamily="2" charset="2"/>
              <a:buChar char="Ø"/>
            </a:pPr>
            <a:r>
              <a:rPr lang="en-US" sz="2400" dirty="0" smtClean="0">
                <a:latin typeface="Times New Roman" pitchFamily="18" charset="0"/>
                <a:cs typeface="Times New Roman" pitchFamily="18" charset="0"/>
              </a:rPr>
              <a:t> Light-emitting </a:t>
            </a:r>
            <a:r>
              <a:rPr lang="en-US" sz="2400" dirty="0">
                <a:latin typeface="Times New Roman" pitchFamily="18" charset="0"/>
                <a:cs typeface="Times New Roman" pitchFamily="18" charset="0"/>
              </a:rPr>
              <a:t>diode (</a:t>
            </a:r>
            <a:r>
              <a:rPr lang="en-US" sz="2400" dirty="0" smtClean="0">
                <a:latin typeface="Times New Roman" pitchFamily="18" charset="0"/>
                <a:cs typeface="Times New Roman" pitchFamily="18" charset="0"/>
              </a:rPr>
              <a:t>LED)</a:t>
            </a:r>
            <a:endParaRPr lang="en-US" sz="2400" dirty="0">
              <a:latin typeface="Times New Roman" pitchFamily="18" charset="0"/>
              <a:cs typeface="Times New Roman" pitchFamily="18" charset="0"/>
            </a:endParaRPr>
          </a:p>
          <a:p>
            <a:pPr lvl="0">
              <a:lnSpc>
                <a:spcPct val="150000"/>
              </a:lnSpc>
              <a:buFont typeface="Wingdings" pitchFamily="2" charset="2"/>
              <a:buChar char="Ø"/>
            </a:pPr>
            <a:endParaRPr lang="en-US" sz="2400" dirty="0" smtClean="0">
              <a:latin typeface="Times New Roman" pitchFamily="18" charset="0"/>
              <a:cs typeface="Times New Roman" pitchFamily="18" charset="0"/>
            </a:endParaRPr>
          </a:p>
          <a:p>
            <a:pPr lvl="0">
              <a:lnSpc>
                <a:spcPct val="150000"/>
              </a:lnSpc>
              <a:buFont typeface="Wingdings" pitchFamily="2" charset="2"/>
              <a:buChar char="Ø"/>
            </a:pPr>
            <a:r>
              <a:rPr lang="en-US" sz="2400" dirty="0" smtClean="0">
                <a:latin typeface="Times New Roman" pitchFamily="18" charset="0"/>
                <a:cs typeface="Times New Roman" pitchFamily="18" charset="0"/>
              </a:rPr>
              <a:t> Argon </a:t>
            </a:r>
            <a:r>
              <a:rPr lang="en-US" sz="2400" dirty="0">
                <a:latin typeface="Times New Roman" pitchFamily="18" charset="0"/>
                <a:cs typeface="Times New Roman" pitchFamily="18" charset="0"/>
              </a:rPr>
              <a:t>laser</a:t>
            </a:r>
          </a:p>
          <a:p>
            <a:pPr lvl="0">
              <a:lnSpc>
                <a:spcPct val="150000"/>
              </a:lnSpc>
              <a:buFont typeface="Wingdings" pitchFamily="2" charset="2"/>
              <a:buChar char="Ø"/>
            </a:pPr>
            <a:endParaRPr lang="en-US" sz="2400" dirty="0">
              <a:latin typeface="Times New Roman" pitchFamily="18" charset="0"/>
              <a:cs typeface="Times New Roman" pitchFamily="18" charset="0"/>
            </a:endParaRPr>
          </a:p>
          <a:p>
            <a:pPr>
              <a:lnSpc>
                <a:spcPct val="150000"/>
              </a:lnSpc>
              <a:buFont typeface="Wingdings" pitchFamily="2" charset="2"/>
              <a:buChar char="Ø"/>
            </a:pPr>
            <a:endParaRPr lang="en-US" dirty="0"/>
          </a:p>
          <a:p>
            <a:pPr>
              <a:lnSpc>
                <a:spcPct val="150000"/>
              </a:lnSpc>
              <a:buFont typeface="Wingdings" pitchFamily="2" charset="2"/>
              <a:buChar char="Ø"/>
            </a:pPr>
            <a:endParaRPr lang="en-US" dirty="0"/>
          </a:p>
        </p:txBody>
      </p:sp>
      <p:sp>
        <p:nvSpPr>
          <p:cNvPr id="3" name="TextBox 2"/>
          <p:cNvSpPr txBox="1"/>
          <p:nvPr/>
        </p:nvSpPr>
        <p:spPr>
          <a:xfrm>
            <a:off x="1143000" y="381000"/>
            <a:ext cx="6912768" cy="584775"/>
          </a:xfrm>
          <a:prstGeom prst="rect">
            <a:avLst/>
          </a:prstGeom>
          <a:noFill/>
        </p:spPr>
        <p:txBody>
          <a:bodyPr wrap="square" rtlCol="0">
            <a:spAutoFit/>
          </a:bodyPr>
          <a:lstStyle/>
          <a:p>
            <a:pPr algn="ctr"/>
            <a:r>
              <a:rPr lang="en-US" sz="3200" b="1" dirty="0" smtClean="0">
                <a:solidFill>
                  <a:srgbClr val="FFFF00"/>
                </a:solidFill>
                <a:latin typeface="Times New Roman" pitchFamily="18" charset="0"/>
                <a:cs typeface="Times New Roman" pitchFamily="18" charset="0"/>
              </a:rPr>
              <a:t>LIGHT CURING UNITS</a:t>
            </a:r>
            <a:endParaRPr lang="en-IN" sz="32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9065366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850776"/>
            <a:ext cx="7790688" cy="5702424"/>
          </a:xfrm>
        </p:spPr>
        <p:txBody>
          <a:bodyPr>
            <a:normAutofit lnSpcReduction="10000"/>
          </a:bodyPr>
          <a:lstStyle/>
          <a:p>
            <a:pPr algn="ctr">
              <a:buNone/>
            </a:pPr>
            <a:endParaRPr lang="en-US" sz="2400" b="1" dirty="0">
              <a:solidFill>
                <a:srgbClr val="FFFF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Came into existence in the early 1970s - as </a:t>
            </a:r>
            <a:r>
              <a:rPr lang="en-US" sz="2400" dirty="0" err="1" smtClean="0">
                <a:latin typeface="Times New Roman" pitchFamily="18" charset="0"/>
                <a:cs typeface="Times New Roman" pitchFamily="18" charset="0"/>
              </a:rPr>
              <a:t>Nuva</a:t>
            </a:r>
            <a:r>
              <a:rPr lang="en-US" sz="2400" dirty="0" smtClean="0">
                <a:latin typeface="Times New Roman" pitchFamily="18" charset="0"/>
                <a:cs typeface="Times New Roman" pitchFamily="18" charset="0"/>
              </a:rPr>
              <a:t> light (</a:t>
            </a:r>
            <a:r>
              <a:rPr lang="en-US" sz="2400" dirty="0" err="1" smtClean="0">
                <a:latin typeface="Times New Roman" pitchFamily="18" charset="0"/>
                <a:cs typeface="Times New Roman" pitchFamily="18" charset="0"/>
              </a:rPr>
              <a:t>Dentsply</a:t>
            </a:r>
            <a:r>
              <a:rPr lang="en-US" sz="2400" dirty="0" smtClean="0">
                <a:latin typeface="Times New Roman" pitchFamily="18" charset="0"/>
                <a:cs typeface="Times New Roman" pitchFamily="18" charset="0"/>
              </a:rPr>
              <a:t>/Caulk).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Works at 360 to 400 nm range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Disadvantages – </a:t>
            </a:r>
          </a:p>
          <a:p>
            <a:pPr lvl="1">
              <a:buFont typeface="Courier New" pitchFamily="49" charset="0"/>
              <a:buChar char="o"/>
            </a:pPr>
            <a:r>
              <a:rPr lang="en-US" sz="2400" dirty="0" smtClean="0">
                <a:latin typeface="Times New Roman" pitchFamily="18" charset="0"/>
                <a:cs typeface="Times New Roman" pitchFamily="18" charset="0"/>
              </a:rPr>
              <a:t>Because of spectral distribution of UV light, it may cause damage to eye and soft tissue burns</a:t>
            </a:r>
          </a:p>
          <a:p>
            <a:pPr lvl="1">
              <a:buFont typeface="Courier New" pitchFamily="49" charset="0"/>
              <a:buChar char="o"/>
            </a:pPr>
            <a:r>
              <a:rPr lang="en-US" sz="2400" dirty="0" smtClean="0">
                <a:latin typeface="Times New Roman" pitchFamily="18" charset="0"/>
                <a:cs typeface="Times New Roman" pitchFamily="18" charset="0"/>
              </a:rPr>
              <a:t>Depth of cure achieved was less</a:t>
            </a:r>
          </a:p>
          <a:p>
            <a:pPr lvl="1">
              <a:buFont typeface="Courier New" pitchFamily="49" charset="0"/>
              <a:buChar char="o"/>
            </a:pPr>
            <a:r>
              <a:rPr lang="en-US" sz="2400" dirty="0" smtClean="0">
                <a:latin typeface="Times New Roman" pitchFamily="18" charset="0"/>
                <a:cs typeface="Times New Roman" pitchFamily="18" charset="0"/>
              </a:rPr>
              <a:t>Lack of penetration through tooth structure</a:t>
            </a:r>
          </a:p>
          <a:p>
            <a:pPr lvl="1">
              <a:buFont typeface="Courier New" pitchFamily="49" charset="0"/>
              <a:buChar char="o"/>
            </a:pPr>
            <a:r>
              <a:rPr lang="en-US" sz="2400" dirty="0" smtClean="0">
                <a:latin typeface="Times New Roman" pitchFamily="18" charset="0"/>
                <a:cs typeface="Times New Roman" pitchFamily="18" charset="0"/>
              </a:rPr>
              <a:t>Possibility of selectively altering the oral flora of the patient’s mouth.</a:t>
            </a:r>
          </a:p>
          <a:p>
            <a:pPr lvl="1">
              <a:buFont typeface="Courier New" pitchFamily="49" charset="0"/>
              <a:buChar char="o"/>
            </a:pPr>
            <a:r>
              <a:rPr lang="en-US" sz="2400" dirty="0" smtClean="0">
                <a:latin typeface="Times New Roman" pitchFamily="18" charset="0"/>
                <a:cs typeface="Times New Roman" pitchFamily="18" charset="0"/>
              </a:rPr>
              <a:t>Intensity of light source decreased rapidly with use.</a:t>
            </a:r>
          </a:p>
          <a:p>
            <a:endParaRPr lang="en-US" dirty="0" smtClean="0"/>
          </a:p>
          <a:p>
            <a:endParaRPr lang="en-US" dirty="0" smtClean="0"/>
          </a:p>
          <a:p>
            <a:endParaRPr lang="en-US" dirty="0" smtClean="0"/>
          </a:p>
          <a:p>
            <a:endParaRPr lang="en-US" dirty="0"/>
          </a:p>
        </p:txBody>
      </p:sp>
      <p:sp>
        <p:nvSpPr>
          <p:cNvPr id="4" name="TextBox 3"/>
          <p:cNvSpPr txBox="1"/>
          <p:nvPr/>
        </p:nvSpPr>
        <p:spPr>
          <a:xfrm>
            <a:off x="2428635" y="294382"/>
            <a:ext cx="4200765" cy="1077218"/>
          </a:xfrm>
          <a:prstGeom prst="rect">
            <a:avLst/>
          </a:prstGeom>
          <a:noFill/>
        </p:spPr>
        <p:txBody>
          <a:bodyPr wrap="none" rtlCol="0">
            <a:spAutoFit/>
          </a:bodyPr>
          <a:lstStyle/>
          <a:p>
            <a:r>
              <a:rPr lang="en-US" sz="3200" b="1" dirty="0" smtClean="0">
                <a:solidFill>
                  <a:srgbClr val="FFFF00"/>
                </a:solidFill>
                <a:latin typeface="Times New Roman" pitchFamily="18" charset="0"/>
                <a:cs typeface="Times New Roman" pitchFamily="18" charset="0"/>
              </a:rPr>
              <a:t>UV light curing system</a:t>
            </a:r>
          </a:p>
          <a:p>
            <a:endParaRPr lang="en-US" sz="3200" dirty="0"/>
          </a:p>
        </p:txBody>
      </p:sp>
    </p:spTree>
    <p:extLst>
      <p:ext uri="{BB962C8B-B14F-4D97-AF65-F5344CB8AC3E}">
        <p14:creationId xmlns:p14="http://schemas.microsoft.com/office/powerpoint/2010/main" xmlns="" val="146166791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590800"/>
            <a:ext cx="6217096" cy="6400800"/>
          </a:xfrm>
        </p:spPr>
        <p:txBody>
          <a:bodyPr>
            <a:normAutofit/>
          </a:bodyPr>
          <a:lstStyle/>
          <a:p>
            <a:pPr>
              <a:buNone/>
            </a:pPr>
            <a:endParaRPr lang="en-US" sz="2400" dirty="0" smtClean="0">
              <a:solidFill>
                <a:schemeClr val="accent4">
                  <a:lumMod val="75000"/>
                </a:schemeClr>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Minimum output should never drop below 300mW/cm</a:t>
            </a:r>
            <a:r>
              <a:rPr lang="en-US" sz="2400" baseline="30000" dirty="0" smtClean="0">
                <a:latin typeface="Times New Roman" pitchFamily="18" charset="0"/>
                <a:cs typeface="Times New Roman" pitchFamily="18" charset="0"/>
              </a:rPr>
              <a:t>2</a:t>
            </a:r>
          </a:p>
          <a:p>
            <a:pPr>
              <a:buNone/>
            </a:pPr>
            <a:endParaRPr lang="en-US" sz="2400" baseline="300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 typical resin composite requires an energy density of 16J cm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(400 mW/cm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X </a:t>
            </a:r>
            <a:r>
              <a:rPr lang="en-US" sz="2400" dirty="0" smtClean="0">
                <a:latin typeface="Times New Roman" pitchFamily="18" charset="0"/>
                <a:cs typeface="Times New Roman" pitchFamily="18" charset="0"/>
              </a:rPr>
              <a:t>40 seconds =16,000mWs/ cm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for polymerization</a:t>
            </a:r>
            <a:r>
              <a:rPr lang="en-US" sz="2800" dirty="0" smtClean="0">
                <a:latin typeface="Times New Roman" pitchFamily="18" charset="0"/>
                <a:cs typeface="Times New Roman" pitchFamily="18" charset="0"/>
              </a:rPr>
              <a:t>.</a:t>
            </a:r>
          </a:p>
          <a:p>
            <a:pPr>
              <a:buNone/>
            </a:pPr>
            <a:endParaRPr lang="en-US" sz="2800" dirty="0" smtClean="0">
              <a:latin typeface="Times New Roman" pitchFamily="18" charset="0"/>
              <a:cs typeface="Times New Roman" pitchFamily="18" charset="0"/>
            </a:endParaRPr>
          </a:p>
          <a:p>
            <a:pPr>
              <a:buNone/>
            </a:pPr>
            <a:endParaRPr lang="en-US" sz="2800" dirty="0" smtClean="0">
              <a:solidFill>
                <a:schemeClr val="accent4">
                  <a:lumMod val="75000"/>
                </a:schemeClr>
              </a:solidFill>
              <a:latin typeface="Berlin Sans FB Demi" pitchFamily="34" charset="0"/>
            </a:endParaRPr>
          </a:p>
          <a:p>
            <a:pPr>
              <a:buNone/>
            </a:pPr>
            <a:endParaRPr lang="en-US" sz="2800" dirty="0" smtClean="0">
              <a:solidFill>
                <a:schemeClr val="accent4">
                  <a:lumMod val="75000"/>
                </a:schemeClr>
              </a:solidFill>
              <a:latin typeface="Berlin Sans FB Demi" pitchFamily="34" charset="0"/>
            </a:endParaRPr>
          </a:p>
          <a:p>
            <a:pPr>
              <a:buNone/>
            </a:pPr>
            <a:endParaRPr lang="en-US" sz="2800" dirty="0">
              <a:solidFill>
                <a:schemeClr val="accent4">
                  <a:lumMod val="75000"/>
                </a:schemeClr>
              </a:solidFill>
              <a:latin typeface="Berlin Sans FB Demi" pitchFamily="34" charset="0"/>
            </a:endParaRPr>
          </a:p>
        </p:txBody>
      </p:sp>
      <p:pic>
        <p:nvPicPr>
          <p:cNvPr id="1027" name="Picture 3"/>
          <p:cNvPicPr>
            <a:picLocks noChangeAspect="1" noChangeArrowheads="1"/>
          </p:cNvPicPr>
          <p:nvPr/>
        </p:nvPicPr>
        <p:blipFill>
          <a:blip r:embed="rId3" cstate="print"/>
          <a:srcRect/>
          <a:stretch>
            <a:fillRect/>
          </a:stretch>
        </p:blipFill>
        <p:spPr bwMode="auto">
          <a:xfrm>
            <a:off x="6477000" y="2819400"/>
            <a:ext cx="2332892" cy="3276600"/>
          </a:xfrm>
          <a:prstGeom prst="rect">
            <a:avLst/>
          </a:prstGeom>
          <a:noFill/>
          <a:ln w="9525">
            <a:noFill/>
            <a:miter lim="800000"/>
            <a:headEnd/>
            <a:tailEnd/>
          </a:ln>
          <a:effectLst/>
        </p:spPr>
      </p:pic>
      <p:sp>
        <p:nvSpPr>
          <p:cNvPr id="4" name="TextBox 3"/>
          <p:cNvSpPr txBox="1"/>
          <p:nvPr/>
        </p:nvSpPr>
        <p:spPr>
          <a:xfrm>
            <a:off x="1308427" y="232827"/>
            <a:ext cx="6006773" cy="1138773"/>
          </a:xfrm>
          <a:prstGeom prst="rect">
            <a:avLst/>
          </a:prstGeom>
          <a:noFill/>
        </p:spPr>
        <p:txBody>
          <a:bodyPr wrap="none" rtlCol="0">
            <a:spAutoFit/>
          </a:bodyPr>
          <a:lstStyle/>
          <a:p>
            <a:pPr lvl="0"/>
            <a:r>
              <a:rPr lang="en-US" sz="3200" b="1" dirty="0" smtClean="0">
                <a:solidFill>
                  <a:srgbClr val="FFFF00"/>
                </a:solidFill>
                <a:latin typeface="Times New Roman" pitchFamily="18" charset="0"/>
                <a:cs typeface="Times New Roman" pitchFamily="18" charset="0"/>
              </a:rPr>
              <a:t>Quartz-tungsten halogen lamps</a:t>
            </a:r>
            <a:r>
              <a:rPr lang="en-US" sz="3600" b="1" dirty="0" smtClean="0">
                <a:solidFill>
                  <a:schemeClr val="accent4">
                    <a:lumMod val="75000"/>
                  </a:schemeClr>
                </a:solidFill>
                <a:latin typeface="Times New Roman" pitchFamily="18" charset="0"/>
                <a:cs typeface="Times New Roman" pitchFamily="18" charset="0"/>
              </a:rPr>
              <a:t>:-</a:t>
            </a:r>
            <a:endParaRPr lang="en-US" sz="3600" dirty="0" smtClean="0">
              <a:solidFill>
                <a:schemeClr val="accent4">
                  <a:lumMod val="75000"/>
                </a:schemeClr>
              </a:solidFill>
              <a:latin typeface="Times New Roman" pitchFamily="18" charset="0"/>
              <a:cs typeface="Times New Roman" pitchFamily="18" charset="0"/>
            </a:endParaRPr>
          </a:p>
          <a:p>
            <a:endParaRPr lang="en-US" sz="3200" dirty="0"/>
          </a:p>
        </p:txBody>
      </p:sp>
      <p:sp>
        <p:nvSpPr>
          <p:cNvPr id="5" name="TextBox 4"/>
          <p:cNvSpPr txBox="1"/>
          <p:nvPr/>
        </p:nvSpPr>
        <p:spPr>
          <a:xfrm>
            <a:off x="381000" y="1219200"/>
            <a:ext cx="8382000" cy="1938992"/>
          </a:xfrm>
          <a:prstGeom prst="rect">
            <a:avLst/>
          </a:prstGeom>
          <a:noFill/>
        </p:spPr>
        <p:txBody>
          <a:bodyPr wrap="square" rtlCol="0">
            <a:spAutoFit/>
          </a:bodyPr>
          <a:lstStyle/>
          <a:p>
            <a:pPr>
              <a:buClr>
                <a:srgbClr val="FFFF00"/>
              </a:buClr>
              <a:buFont typeface="Arial" pitchFamily="34" charset="0"/>
              <a:buChar char="•"/>
            </a:pPr>
            <a:r>
              <a:rPr lang="en-US" sz="2400" dirty="0" smtClean="0">
                <a:latin typeface="Times New Roman" pitchFamily="18" charset="0"/>
                <a:cs typeface="Times New Roman" pitchFamily="18" charset="0"/>
              </a:rPr>
              <a:t> Have a quartz bulb with a tungsten filament that irradiates   </a:t>
            </a:r>
          </a:p>
          <a:p>
            <a:pPr>
              <a:buClr>
                <a:srgbClr val="FFFF00"/>
              </a:buClr>
            </a:pPr>
            <a:r>
              <a:rPr lang="en-US" sz="2400" dirty="0" smtClean="0">
                <a:latin typeface="Times New Roman" pitchFamily="18" charset="0"/>
                <a:cs typeface="Times New Roman" pitchFamily="18" charset="0"/>
              </a:rPr>
              <a:t>  both UV and white light that must be filtered to remove heat  </a:t>
            </a:r>
          </a:p>
          <a:p>
            <a:pPr>
              <a:buClr>
                <a:srgbClr val="FFFF00"/>
              </a:buClr>
            </a:pPr>
            <a:r>
              <a:rPr lang="en-US" sz="2400" dirty="0" smtClean="0">
                <a:latin typeface="Times New Roman" pitchFamily="18" charset="0"/>
                <a:cs typeface="Times New Roman" pitchFamily="18" charset="0"/>
              </a:rPr>
              <a:t>  and all wavelengths except those in the violet-blue range    </a:t>
            </a:r>
          </a:p>
          <a:p>
            <a:pPr>
              <a:buClr>
                <a:srgbClr val="FFFF00"/>
              </a:buClr>
            </a:pPr>
            <a:r>
              <a:rPr lang="en-US" sz="2400" dirty="0" smtClean="0">
                <a:latin typeface="Times New Roman" pitchFamily="18" charset="0"/>
                <a:cs typeface="Times New Roman" pitchFamily="18" charset="0"/>
              </a:rPr>
              <a:t>  (~400 to 500 nm)</a:t>
            </a:r>
          </a:p>
          <a:p>
            <a:endParaRPr lang="en-US" sz="2400" dirty="0"/>
          </a:p>
        </p:txBody>
      </p:sp>
    </p:spTree>
    <p:extLst>
      <p:ext uri="{BB962C8B-B14F-4D97-AF65-F5344CB8AC3E}">
        <p14:creationId xmlns:p14="http://schemas.microsoft.com/office/powerpoint/2010/main" xmlns="" val="36609511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003"/>
          <p:cNvPicPr>
            <a:picLocks noGrp="1" noChangeAspect="1" noChangeArrowheads="1"/>
          </p:cNvPicPr>
          <p:nvPr>
            <p:ph idx="1"/>
          </p:nvPr>
        </p:nvPicPr>
        <p:blipFill>
          <a:blip r:embed="rId3" cstate="print"/>
          <a:srcRect l="48036" t="50000" b="7408"/>
          <a:stretch>
            <a:fillRect/>
          </a:stretch>
        </p:blipFill>
        <p:spPr>
          <a:xfrm>
            <a:off x="457200" y="408856"/>
            <a:ext cx="8229600" cy="5458544"/>
          </a:xfrm>
          <a:prstGeom prst="rect">
            <a:avLst/>
          </a:prstGeom>
          <a:noFill/>
          <a:ln/>
        </p:spPr>
      </p:pic>
      <p:sp>
        <p:nvSpPr>
          <p:cNvPr id="2" name="Title 1"/>
          <p:cNvSpPr>
            <a:spLocks noGrp="1"/>
          </p:cNvSpPr>
          <p:nvPr>
            <p:ph type="title"/>
          </p:nvPr>
        </p:nvSpPr>
        <p:spPr>
          <a:xfrm>
            <a:off x="838200" y="6096000"/>
            <a:ext cx="7543800" cy="914400"/>
          </a:xfrm>
        </p:spPr>
        <p:txBody>
          <a:bodyPr>
            <a:noAutofit/>
          </a:bodyPr>
          <a:lstStyle/>
          <a:p>
            <a:pPr algn="ctr"/>
            <a:r>
              <a:rPr lang="en-US" sz="3200" b="1" dirty="0" smtClean="0">
                <a:solidFill>
                  <a:srgbClr val="FFFF00"/>
                </a:solidFill>
                <a:latin typeface="Times New Roman" pitchFamily="18" charset="0"/>
                <a:cs typeface="Times New Roman" pitchFamily="18" charset="0"/>
              </a:rPr>
              <a:t>Description of the equipment  </a:t>
            </a:r>
            <a:br>
              <a:rPr lang="en-US" sz="3200" b="1" dirty="0" smtClean="0">
                <a:solidFill>
                  <a:srgbClr val="FFFF00"/>
                </a:solidFill>
                <a:latin typeface="Times New Roman" pitchFamily="18" charset="0"/>
                <a:cs typeface="Times New Roman" pitchFamily="18" charset="0"/>
              </a:rPr>
            </a:br>
            <a:endParaRPr lang="en-US" sz="32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0492887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336" y="311696"/>
            <a:ext cx="5471864" cy="6165304"/>
          </a:xfrm>
        </p:spPr>
        <p:txBody>
          <a:bodyPr>
            <a:noAutofit/>
          </a:bodyPr>
          <a:lstStyle/>
          <a:p>
            <a:pPr>
              <a:buFont typeface="Wingdings" pitchFamily="2" charset="2"/>
              <a:buChar char="v"/>
            </a:pPr>
            <a:r>
              <a:rPr lang="en-US" dirty="0" smtClean="0">
                <a:solidFill>
                  <a:srgbClr val="FFFF00"/>
                </a:solidFill>
                <a:latin typeface="Times New Roman" pitchFamily="18" charset="0"/>
                <a:cs typeface="Times New Roman" pitchFamily="18" charset="0"/>
              </a:rPr>
              <a:t>Enhanced halogen light : </a:t>
            </a:r>
            <a:r>
              <a:rPr lang="en-US" dirty="0" smtClean="0"/>
              <a:t>  </a:t>
            </a:r>
          </a:p>
          <a:p>
            <a:pPr>
              <a:buNone/>
            </a:pPr>
            <a:r>
              <a:rPr lang="en-US" sz="2400" i="1" dirty="0" smtClean="0">
                <a:solidFill>
                  <a:srgbClr val="FFFF00"/>
                </a:solidFill>
                <a:latin typeface="Times New Roman" pitchFamily="18" charset="0"/>
                <a:cs typeface="Times New Roman" pitchFamily="18" charset="0"/>
              </a:rPr>
              <a:t>                             Christensen;JADA;2002</a:t>
            </a:r>
            <a:endParaRPr lang="en-US" i="1" dirty="0" smtClean="0">
              <a:solidFill>
                <a:srgbClr val="FFFF00"/>
              </a:solidFill>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Provide greater curing intensity and faster cure</a:t>
            </a:r>
          </a:p>
          <a:p>
            <a:pPr>
              <a:buFont typeface="Wingdings" pitchFamily="2" charset="2"/>
              <a:buChar char="ü"/>
            </a:pPr>
            <a:r>
              <a:rPr lang="en-US" sz="2400" dirty="0" smtClean="0">
                <a:latin typeface="Times New Roman" pitchFamily="18" charset="0"/>
                <a:cs typeface="Times New Roman" pitchFamily="18" charset="0"/>
              </a:rPr>
              <a:t>Accomplished is by the use of light guides that diminish in size as they exit from the curing light</a:t>
            </a:r>
          </a:p>
          <a:p>
            <a:pPr>
              <a:buFont typeface="Wingdings" pitchFamily="2" charset="2"/>
              <a:buChar char="ü"/>
            </a:pPr>
            <a:r>
              <a:rPr lang="en-US" sz="2400" dirty="0" smtClean="0">
                <a:latin typeface="Times New Roman" pitchFamily="18" charset="0"/>
                <a:cs typeface="Times New Roman" pitchFamily="18" charset="0"/>
              </a:rPr>
              <a:t>The </a:t>
            </a:r>
            <a:r>
              <a:rPr lang="en-US" sz="2400" i="1" dirty="0" smtClean="0">
                <a:latin typeface="Times New Roman" pitchFamily="18" charset="0"/>
                <a:cs typeface="Times New Roman" pitchFamily="18" charset="0"/>
              </a:rPr>
              <a:t>turbo tip</a:t>
            </a:r>
            <a:r>
              <a:rPr lang="en-US" sz="2400" dirty="0" smtClean="0">
                <a:latin typeface="Times New Roman" pitchFamily="18" charset="0"/>
                <a:cs typeface="Times New Roman" pitchFamily="18" charset="0"/>
              </a:rPr>
              <a:t> (Kerr) exemplifies this concept. For </a:t>
            </a:r>
            <a:r>
              <a:rPr lang="en-US" sz="2400" dirty="0" err="1" smtClean="0">
                <a:latin typeface="Times New Roman" pitchFamily="18" charset="0"/>
                <a:cs typeface="Times New Roman" pitchFamily="18" charset="0"/>
              </a:rPr>
              <a:t>e.g.Optilux</a:t>
            </a:r>
            <a:r>
              <a:rPr lang="en-US" sz="2400" dirty="0" smtClean="0">
                <a:latin typeface="Times New Roman" pitchFamily="18" charset="0"/>
                <a:cs typeface="Times New Roman" pitchFamily="18" charset="0"/>
              </a:rPr>
              <a:t> 501 (Kerr).</a:t>
            </a:r>
          </a:p>
          <a:p>
            <a:pPr>
              <a:buFont typeface="Wingdings" pitchFamily="2" charset="2"/>
              <a:buChar char="ü"/>
            </a:pPr>
            <a:r>
              <a:rPr lang="en-US" sz="2400" dirty="0" smtClean="0">
                <a:latin typeface="Times New Roman" pitchFamily="18" charset="0"/>
                <a:cs typeface="Times New Roman" pitchFamily="18" charset="0"/>
              </a:rPr>
              <a:t>The turbo tip decreases the time Tip cause an increase in heat, and also the cost is more than that of the standard curing light</a:t>
            </a:r>
            <a:r>
              <a:rPr lang="en-US" sz="2800" dirty="0" smtClean="0">
                <a:latin typeface="Times New Roman" pitchFamily="18" charset="0"/>
                <a:cs typeface="Times New Roman" pitchFamily="18" charset="0"/>
              </a:rPr>
              <a:t>.</a:t>
            </a:r>
          </a:p>
          <a:p>
            <a:pPr>
              <a:buFont typeface="Wingdings" pitchFamily="2" charset="2"/>
              <a:buChar char="ü"/>
            </a:pPr>
            <a:r>
              <a:rPr lang="en-US" sz="2400" dirty="0" smtClean="0">
                <a:latin typeface="Times New Roman" pitchFamily="18" charset="0"/>
                <a:cs typeface="Times New Roman" pitchFamily="18" charset="0"/>
              </a:rPr>
              <a:t>necessary to cure by about 50%</a:t>
            </a:r>
          </a:p>
        </p:txBody>
      </p:sp>
      <p:pic>
        <p:nvPicPr>
          <p:cNvPr id="87043" name="Picture 3"/>
          <p:cNvPicPr>
            <a:picLocks noChangeAspect="1" noChangeArrowheads="1"/>
          </p:cNvPicPr>
          <p:nvPr/>
        </p:nvPicPr>
        <p:blipFill>
          <a:blip r:embed="rId3" cstate="print"/>
          <a:srcRect l="19382" t="27603" r="7605" b="25879"/>
          <a:stretch>
            <a:fillRect/>
          </a:stretch>
        </p:blipFill>
        <p:spPr bwMode="auto">
          <a:xfrm>
            <a:off x="5715000" y="1447800"/>
            <a:ext cx="3092824"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7045" name="Picture 5"/>
          <p:cNvPicPr>
            <a:picLocks noChangeAspect="1" noChangeArrowheads="1"/>
          </p:cNvPicPr>
          <p:nvPr/>
        </p:nvPicPr>
        <p:blipFill>
          <a:blip r:embed="rId4" cstate="print"/>
          <a:srcRect/>
          <a:stretch>
            <a:fillRect/>
          </a:stretch>
        </p:blipFill>
        <p:spPr bwMode="auto">
          <a:xfrm>
            <a:off x="5562600" y="3810000"/>
            <a:ext cx="30480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08080080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7498080" cy="4800600"/>
          </a:xfrm>
        </p:spPr>
        <p:txBody>
          <a:bodyPr>
            <a:normAutofit/>
          </a:bodyPr>
          <a:lstStyle/>
          <a:p>
            <a:pPr>
              <a:lnSpc>
                <a:spcPct val="125000"/>
              </a:lnSpc>
            </a:pPr>
            <a:r>
              <a:rPr lang="en-US" sz="2400" dirty="0" smtClean="0">
                <a:latin typeface="Times New Roman" pitchFamily="18" charset="0"/>
                <a:cs typeface="Times New Roman" pitchFamily="18" charset="0"/>
              </a:rPr>
              <a:t>Swiss Master light </a:t>
            </a:r>
          </a:p>
          <a:p>
            <a:pPr>
              <a:lnSpc>
                <a:spcPct val="125000"/>
              </a:lnSpc>
            </a:pPr>
            <a:r>
              <a:rPr lang="en-US" sz="2400" dirty="0" smtClean="0">
                <a:latin typeface="Times New Roman" pitchFamily="18" charset="0"/>
                <a:cs typeface="Times New Roman" pitchFamily="18" charset="0"/>
              </a:rPr>
              <a:t>Very intense light </a:t>
            </a:r>
          </a:p>
          <a:p>
            <a:pPr>
              <a:lnSpc>
                <a:spcPct val="125000"/>
              </a:lnSpc>
            </a:pPr>
            <a:r>
              <a:rPr lang="en-US" sz="2400" dirty="0" smtClean="0">
                <a:latin typeface="Times New Roman" pitchFamily="18" charset="0"/>
                <a:cs typeface="Times New Roman" pitchFamily="18" charset="0"/>
              </a:rPr>
              <a:t>Water-cooling</a:t>
            </a:r>
          </a:p>
          <a:p>
            <a:pPr>
              <a:lnSpc>
                <a:spcPct val="125000"/>
              </a:lnSpc>
            </a:pPr>
            <a:r>
              <a:rPr lang="en-US" sz="2400" dirty="0" smtClean="0">
                <a:latin typeface="Times New Roman" pitchFamily="18" charset="0"/>
                <a:cs typeface="Times New Roman" pitchFamily="18" charset="0"/>
              </a:rPr>
              <a:t>Advantages </a:t>
            </a:r>
          </a:p>
          <a:p>
            <a:pPr lvl="1">
              <a:lnSpc>
                <a:spcPct val="125000"/>
              </a:lnSpc>
            </a:pPr>
            <a:r>
              <a:rPr lang="en-US" sz="2400" dirty="0" smtClean="0">
                <a:latin typeface="Times New Roman" pitchFamily="18" charset="0"/>
                <a:cs typeface="Times New Roman" pitchFamily="18" charset="0"/>
              </a:rPr>
              <a:t>Built-in radiometer</a:t>
            </a:r>
          </a:p>
          <a:p>
            <a:pPr lvl="1">
              <a:lnSpc>
                <a:spcPct val="125000"/>
              </a:lnSpc>
            </a:pPr>
            <a:r>
              <a:rPr lang="en-US" sz="2400" dirty="0" smtClean="0">
                <a:latin typeface="Times New Roman" pitchFamily="18" charset="0"/>
                <a:cs typeface="Times New Roman" pitchFamily="18" charset="0"/>
              </a:rPr>
              <a:t>Disposable curing tips</a:t>
            </a:r>
          </a:p>
          <a:p>
            <a:pPr lvl="1">
              <a:lnSpc>
                <a:spcPct val="125000"/>
              </a:lnSpc>
            </a:pPr>
            <a:r>
              <a:rPr lang="en-US" sz="2400" dirty="0" smtClean="0">
                <a:latin typeface="Times New Roman" pitchFamily="18" charset="0"/>
                <a:cs typeface="Times New Roman" pitchFamily="18" charset="0"/>
              </a:rPr>
              <a:t>Faster curing</a:t>
            </a:r>
          </a:p>
          <a:p>
            <a:endParaRPr lang="en-US" dirty="0"/>
          </a:p>
        </p:txBody>
      </p:sp>
      <p:sp>
        <p:nvSpPr>
          <p:cNvPr id="4" name="TextBox 3"/>
          <p:cNvSpPr txBox="1"/>
          <p:nvPr/>
        </p:nvSpPr>
        <p:spPr>
          <a:xfrm>
            <a:off x="457200" y="152400"/>
            <a:ext cx="7863050" cy="1138773"/>
          </a:xfrm>
          <a:prstGeom prst="rect">
            <a:avLst/>
          </a:prstGeom>
          <a:noFill/>
        </p:spPr>
        <p:txBody>
          <a:bodyPr wrap="none" rtlCol="0">
            <a:spAutoFit/>
          </a:bodyPr>
          <a:lstStyle/>
          <a:p>
            <a:pPr lvl="1">
              <a:buNone/>
            </a:pPr>
            <a:endParaRPr lang="en-US" sz="2200" dirty="0" smtClean="0">
              <a:latin typeface="Perpetua" pitchFamily="18" charset="0"/>
            </a:endParaRPr>
          </a:p>
          <a:p>
            <a:r>
              <a:rPr lang="en-US" sz="2400" b="1" dirty="0" smtClean="0">
                <a:solidFill>
                  <a:srgbClr val="FFFF00"/>
                </a:solidFill>
                <a:latin typeface="Times New Roman" pitchFamily="18" charset="0"/>
                <a:cs typeface="Times New Roman" pitchFamily="18" charset="0"/>
              </a:rPr>
              <a:t>High-intensity halogen curing lights </a:t>
            </a:r>
            <a:r>
              <a:rPr lang="en-US" sz="2800" dirty="0" smtClean="0"/>
              <a:t>– </a:t>
            </a:r>
            <a:r>
              <a:rPr lang="en-US" dirty="0" smtClean="0">
                <a:solidFill>
                  <a:srgbClr val="FFFF00"/>
                </a:solidFill>
                <a:latin typeface="Times New Roman" pitchFamily="18" charset="0"/>
                <a:cs typeface="Times New Roman" pitchFamily="18" charset="0"/>
              </a:rPr>
              <a:t>Christensen;JADA,Apr2004</a:t>
            </a:r>
          </a:p>
          <a:p>
            <a:endParaRPr lang="en-US" dirty="0"/>
          </a:p>
        </p:txBody>
      </p:sp>
    </p:spTree>
    <p:extLst>
      <p:ext uri="{BB962C8B-B14F-4D97-AF65-F5344CB8AC3E}">
        <p14:creationId xmlns:p14="http://schemas.microsoft.com/office/powerpoint/2010/main" xmlns="" val="36716694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608" y="457200"/>
            <a:ext cx="8243192" cy="3455284"/>
          </a:xfrm>
        </p:spPr>
        <p:txBody>
          <a:bodyPr>
            <a:noAutofit/>
          </a:bodyPr>
          <a:lstStyle/>
          <a:p>
            <a:pPr marL="18288" indent="0">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Two electrodes with a large voltage potential ionize a gas (Xenon gas) that emits light.</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PAC light produces a high intensity limited spectrum light that is filtered to blue light in the range of 460 – 490 nm</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Typically an exposure of 10 seconds from a PAC light is equivalent to 40 seconds from a QTH light. Use of 2 mm increments is still required.</a:t>
            </a:r>
          </a:p>
          <a:p>
            <a:pPr>
              <a:buNone/>
            </a:pP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2" name="Title 1"/>
          <p:cNvSpPr>
            <a:spLocks noGrp="1"/>
          </p:cNvSpPr>
          <p:nvPr>
            <p:ph type="title"/>
          </p:nvPr>
        </p:nvSpPr>
        <p:spPr>
          <a:xfrm>
            <a:off x="990600" y="76200"/>
            <a:ext cx="7498080" cy="715962"/>
          </a:xfrm>
        </p:spPr>
        <p:txBody>
          <a:bodyPr>
            <a:noAutofit/>
          </a:bodyPr>
          <a:lstStyle/>
          <a:p>
            <a:r>
              <a:rPr lang="en-US" sz="4800" dirty="0" smtClean="0"/>
              <a:t>         </a:t>
            </a:r>
            <a:r>
              <a:rPr lang="en-US" sz="3600" b="1" dirty="0" smtClean="0">
                <a:solidFill>
                  <a:srgbClr val="FFFF00"/>
                </a:solidFill>
                <a:latin typeface="Times New Roman" pitchFamily="18" charset="0"/>
                <a:cs typeface="Times New Roman" pitchFamily="18" charset="0"/>
              </a:rPr>
              <a:t>Plasma-arc curing units </a:t>
            </a:r>
            <a:endParaRPr lang="en-US" sz="3600" b="1" dirty="0">
              <a:solidFill>
                <a:srgbClr val="FFFF00"/>
              </a:solidFill>
              <a:latin typeface="Times New Roman" pitchFamily="18" charset="0"/>
              <a:cs typeface="Times New Roman" pitchFamily="18" charset="0"/>
            </a:endParaRPr>
          </a:p>
        </p:txBody>
      </p:sp>
      <p:pic>
        <p:nvPicPr>
          <p:cNvPr id="4" name="Picture 5"/>
          <p:cNvPicPr>
            <a:picLocks noChangeAspect="1" noChangeArrowheads="1"/>
          </p:cNvPicPr>
          <p:nvPr/>
        </p:nvPicPr>
        <p:blipFill>
          <a:blip r:embed="rId3" cstate="print">
            <a:lum bright="-20000"/>
          </a:blip>
          <a:srcRect/>
          <a:stretch>
            <a:fillRect/>
          </a:stretch>
        </p:blipFill>
        <p:spPr bwMode="auto">
          <a:xfrm>
            <a:off x="228600" y="4724400"/>
            <a:ext cx="4495800" cy="1981200"/>
          </a:xfrm>
          <a:prstGeom prst="rect">
            <a:avLst/>
          </a:prstGeom>
          <a:noFill/>
          <a:ln w="9525">
            <a:noFill/>
            <a:miter lim="800000"/>
            <a:headEnd/>
            <a:tailEnd/>
          </a:ln>
        </p:spPr>
      </p:pic>
      <p:pic>
        <p:nvPicPr>
          <p:cNvPr id="6" name="Picture 8" descr="Q_Lux_Plasma_300px"/>
          <p:cNvPicPr>
            <a:picLocks noChangeAspect="1" noChangeArrowheads="1"/>
          </p:cNvPicPr>
          <p:nvPr/>
        </p:nvPicPr>
        <p:blipFill>
          <a:blip r:embed="rId4" cstate="print">
            <a:lum contrast="12000"/>
          </a:blip>
          <a:srcRect/>
          <a:stretch>
            <a:fillRect/>
          </a:stretch>
        </p:blipFill>
        <p:spPr>
          <a:xfrm>
            <a:off x="4953000" y="4724400"/>
            <a:ext cx="3886200" cy="1914694"/>
          </a:xfrm>
          <a:prstGeom prst="rect">
            <a:avLst/>
          </a:prstGeom>
          <a:noFill/>
          <a:ln w="57150" cmpd="thickThin">
            <a:solidFill>
              <a:srgbClr val="000000"/>
            </a:solidFill>
          </a:ln>
        </p:spPr>
      </p:pic>
    </p:spTree>
    <p:extLst>
      <p:ext uri="{BB962C8B-B14F-4D97-AF65-F5344CB8AC3E}">
        <p14:creationId xmlns:p14="http://schemas.microsoft.com/office/powerpoint/2010/main" xmlns="" val="72189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76672"/>
            <a:ext cx="8568952" cy="6096000"/>
          </a:xfrm>
        </p:spPr>
        <p:txBody>
          <a:bodyPr>
            <a:normAutofit lnSpcReduction="10000"/>
          </a:bodyPr>
          <a:lstStyle/>
          <a:p>
            <a:pPr lvl="0">
              <a:buNone/>
            </a:pPr>
            <a:r>
              <a:rPr lang="en-US" sz="2400" b="1" dirty="0" smtClean="0">
                <a:solidFill>
                  <a:srgbClr val="FFFF00"/>
                </a:solidFill>
                <a:latin typeface="Times New Roman" pitchFamily="18" charset="0"/>
                <a:cs typeface="Times New Roman" pitchFamily="18" charset="0"/>
              </a:rPr>
              <a:t>Advantages </a:t>
            </a:r>
          </a:p>
          <a:p>
            <a:pPr lvl="0">
              <a:buNone/>
            </a:pPr>
            <a:endParaRPr lang="en-US" sz="2400" b="1" dirty="0" smtClean="0">
              <a:solidFill>
                <a:srgbClr val="FFFF00"/>
              </a:solidFill>
              <a:latin typeface="Times New Roman" pitchFamily="18" charset="0"/>
              <a:cs typeface="Times New Roman" pitchFamily="18" charset="0"/>
            </a:endParaRPr>
          </a:p>
          <a:p>
            <a:pPr lvl="1">
              <a:buFont typeface="Courier New" pitchFamily="49" charset="0"/>
              <a:buChar char="o"/>
            </a:pPr>
            <a:r>
              <a:rPr lang="en-US" sz="2400" dirty="0" smtClean="0">
                <a:latin typeface="Times New Roman" pitchFamily="18" charset="0"/>
                <a:cs typeface="Times New Roman" pitchFamily="18" charset="0"/>
              </a:rPr>
              <a:t>Shorter polymerization time (3-5 seconds)</a:t>
            </a:r>
          </a:p>
          <a:p>
            <a:pPr lvl="1">
              <a:buFont typeface="Courier New" pitchFamily="49" charset="0"/>
              <a:buChar char="o"/>
            </a:pPr>
            <a:r>
              <a:rPr lang="en-US" sz="2400" dirty="0" smtClean="0">
                <a:latin typeface="Times New Roman" pitchFamily="18" charset="0"/>
                <a:cs typeface="Times New Roman" pitchFamily="18" charset="0"/>
              </a:rPr>
              <a:t>Shorter curing times makes overall procedures shorter and more integrated </a:t>
            </a:r>
          </a:p>
          <a:p>
            <a:pPr lvl="1">
              <a:buNone/>
            </a:pPr>
            <a:endParaRPr lang="en-US" sz="2400" dirty="0" smtClean="0"/>
          </a:p>
          <a:p>
            <a:pPr>
              <a:buNone/>
            </a:pPr>
            <a:r>
              <a:rPr lang="en-US" sz="2400" b="1" dirty="0" smtClean="0">
                <a:solidFill>
                  <a:srgbClr val="FFFF00"/>
                </a:solidFill>
                <a:latin typeface="Times New Roman" pitchFamily="18" charset="0"/>
                <a:cs typeface="Times New Roman" pitchFamily="18" charset="0"/>
              </a:rPr>
              <a:t>Disadvantages </a:t>
            </a:r>
          </a:p>
          <a:p>
            <a:pPr>
              <a:buNone/>
            </a:pPr>
            <a:endParaRPr lang="en-US" sz="2400" b="1" dirty="0" smtClean="0">
              <a:solidFill>
                <a:srgbClr val="FFFF00"/>
              </a:solidFill>
              <a:latin typeface="Times New Roman" pitchFamily="18" charset="0"/>
              <a:cs typeface="Times New Roman" pitchFamily="18" charset="0"/>
            </a:endParaRPr>
          </a:p>
          <a:p>
            <a:pPr lvl="1">
              <a:buFont typeface="Courier New" pitchFamily="49" charset="0"/>
              <a:buChar char="o"/>
            </a:pPr>
            <a:r>
              <a:rPr lang="en-US" sz="2400" dirty="0" smtClean="0">
                <a:latin typeface="Times New Roman" pitchFamily="18" charset="0"/>
                <a:cs typeface="Times New Roman" pitchFamily="18" charset="0"/>
              </a:rPr>
              <a:t>Heat production  </a:t>
            </a:r>
          </a:p>
          <a:p>
            <a:pPr lvl="1">
              <a:buFont typeface="Courier New" pitchFamily="49" charset="0"/>
              <a:buChar char="o"/>
            </a:pPr>
            <a:r>
              <a:rPr lang="en-US" sz="2400" dirty="0" smtClean="0">
                <a:latin typeface="Times New Roman" pitchFamily="18" charset="0"/>
                <a:cs typeface="Times New Roman" pitchFamily="18" charset="0"/>
              </a:rPr>
              <a:t>Expensive.</a:t>
            </a:r>
          </a:p>
          <a:p>
            <a:pPr lvl="1">
              <a:buFont typeface="Courier New" pitchFamily="49" charset="0"/>
              <a:buChar char="o"/>
            </a:pPr>
            <a:r>
              <a:rPr lang="en-US" sz="2400" dirty="0" smtClean="0">
                <a:latin typeface="Times New Roman" pitchFamily="18" charset="0"/>
                <a:cs typeface="Times New Roman" pitchFamily="18" charset="0"/>
              </a:rPr>
              <a:t>Most of the devices are large, heavy and bulky.</a:t>
            </a:r>
          </a:p>
          <a:p>
            <a:pPr lvl="1">
              <a:buFont typeface="Courier New" pitchFamily="49" charset="0"/>
              <a:buChar char="o"/>
            </a:pPr>
            <a:r>
              <a:rPr lang="en-US" sz="2400" dirty="0" smtClean="0">
                <a:latin typeface="Times New Roman" pitchFamily="18" charset="0"/>
                <a:cs typeface="Times New Roman" pitchFamily="18" charset="0"/>
              </a:rPr>
              <a:t>Continuous spectrum must be narrowed by filter systems.</a:t>
            </a:r>
          </a:p>
          <a:p>
            <a:pPr lvl="1">
              <a:buFont typeface="Courier New" pitchFamily="49" charset="0"/>
              <a:buChar char="o"/>
            </a:pPr>
            <a:r>
              <a:rPr lang="en-US" sz="2400" dirty="0" smtClean="0">
                <a:latin typeface="Times New Roman" pitchFamily="18" charset="0"/>
                <a:cs typeface="Times New Roman" pitchFamily="18" charset="0"/>
              </a:rPr>
              <a:t>PAC lights can burn soft tissue if the tissue is left exposed to it for standard curing times recommended by adhesive manufactures, so caution must be exercised.</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53970860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90600"/>
            <a:ext cx="6120680" cy="4876800"/>
          </a:xfrm>
        </p:spPr>
        <p:txBody>
          <a:bodyPr>
            <a:noAutofit/>
          </a:bodyPr>
          <a:lstStyle/>
          <a:p>
            <a:r>
              <a:rPr lang="en-US" sz="2400" dirty="0" smtClean="0">
                <a:latin typeface="Times New Roman" pitchFamily="18" charset="0"/>
                <a:cs typeface="Times New Roman" pitchFamily="18" charset="0"/>
              </a:rPr>
              <a:t>The first laser, a pulsed ruby laser, was developed by Theodore H. </a:t>
            </a:r>
            <a:r>
              <a:rPr lang="en-US" sz="2400" dirty="0" err="1" smtClean="0">
                <a:latin typeface="Times New Roman" pitchFamily="18" charset="0"/>
                <a:cs typeface="Times New Roman" pitchFamily="18" charset="0"/>
              </a:rPr>
              <a:t>Maiman</a:t>
            </a:r>
            <a:r>
              <a:rPr lang="en-US" sz="2400" dirty="0" smtClean="0">
                <a:latin typeface="Times New Roman" pitchFamily="18" charset="0"/>
                <a:cs typeface="Times New Roman" pitchFamily="18" charset="0"/>
              </a:rPr>
              <a:t> in 1960</a:t>
            </a:r>
          </a:p>
          <a:p>
            <a:pPr marL="18288" indent="0">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Argon laser emit a monochromatic coherent light in </a:t>
            </a:r>
            <a:r>
              <a:rPr lang="en-US" sz="2400" dirty="0" smtClean="0">
                <a:solidFill>
                  <a:schemeClr val="bg1"/>
                </a:solidFill>
                <a:latin typeface="Times New Roman" pitchFamily="18" charset="0"/>
                <a:cs typeface="Times New Roman" pitchFamily="18" charset="0"/>
              </a:rPr>
              <a:t>wavelength (488nm) </a:t>
            </a:r>
            <a:r>
              <a:rPr lang="en-US" sz="2400" dirty="0" smtClean="0">
                <a:latin typeface="Times New Roman" pitchFamily="18" charset="0"/>
                <a:cs typeface="Times New Roman" pitchFamily="18" charset="0"/>
              </a:rPr>
              <a:t>that cover the blue light region of the visible light spectrum.</a:t>
            </a:r>
          </a:p>
          <a:p>
            <a:pPr marL="18288" indent="0">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Does not employ filters.</a:t>
            </a:r>
          </a:p>
          <a:p>
            <a:pPr marL="18288" indent="0">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Five seconds argon laser exposure results in a resin composite cure at 2mm depth  </a:t>
            </a:r>
          </a:p>
          <a:p>
            <a:pPr>
              <a:buNone/>
            </a:pPr>
            <a:r>
              <a:rPr lang="en-US" sz="2400" b="1" dirty="0" smtClean="0">
                <a:solidFill>
                  <a:srgbClr val="FFFF00"/>
                </a:solidFill>
                <a:latin typeface="Times New Roman" pitchFamily="18" charset="0"/>
                <a:cs typeface="Times New Roman" pitchFamily="18" charset="0"/>
              </a:rPr>
              <a:t>         </a:t>
            </a:r>
          </a:p>
          <a:p>
            <a:pPr>
              <a:buNone/>
            </a:pPr>
            <a:r>
              <a:rPr lang="en-US" sz="2400" b="1" dirty="0" smtClean="0">
                <a:solidFill>
                  <a:srgbClr val="FFFF00"/>
                </a:solidFill>
                <a:latin typeface="Times New Roman" pitchFamily="18" charset="0"/>
                <a:cs typeface="Times New Roman" pitchFamily="18" charset="0"/>
              </a:rPr>
              <a:t>               </a:t>
            </a:r>
            <a:endParaRPr lang="en-US" sz="2400" i="1" dirty="0"/>
          </a:p>
        </p:txBody>
      </p:sp>
      <p:sp>
        <p:nvSpPr>
          <p:cNvPr id="2" name="Title 1"/>
          <p:cNvSpPr>
            <a:spLocks noGrp="1"/>
          </p:cNvSpPr>
          <p:nvPr>
            <p:ph type="title"/>
          </p:nvPr>
        </p:nvSpPr>
        <p:spPr>
          <a:xfrm>
            <a:off x="1722120" y="457200"/>
            <a:ext cx="7498080" cy="838200"/>
          </a:xfrm>
        </p:spPr>
        <p:txBody>
          <a:bodyPr>
            <a:normAutofit fontScale="90000"/>
          </a:bodyPr>
          <a:lstStyle/>
          <a:p>
            <a:r>
              <a:rPr lang="en-US" dirty="0" smtClean="0"/>
              <a:t>     </a:t>
            </a:r>
            <a:r>
              <a:rPr lang="en-US" sz="3100" b="1" dirty="0" smtClean="0">
                <a:solidFill>
                  <a:srgbClr val="FFFF00"/>
                </a:solidFill>
                <a:latin typeface="Times New Roman" pitchFamily="18" charset="0"/>
                <a:cs typeface="Times New Roman" pitchFamily="18" charset="0"/>
              </a:rPr>
              <a:t>Argon Laser curing units                                                           	</a:t>
            </a:r>
            <a:endParaRPr lang="en-US" sz="2000" b="1" dirty="0">
              <a:solidFill>
                <a:srgbClr val="FFFF00"/>
              </a:solidFill>
              <a:latin typeface="Times New Roman" pitchFamily="18" charset="0"/>
              <a:cs typeface="Times New Roman" pitchFamily="18" charset="0"/>
            </a:endParaRPr>
          </a:p>
        </p:txBody>
      </p:sp>
      <p:graphicFrame>
        <p:nvGraphicFramePr>
          <p:cNvPr id="8" name="Table 7"/>
          <p:cNvGraphicFramePr>
            <a:graphicFrameLocks noGrp="1"/>
          </p:cNvGraphicFramePr>
          <p:nvPr/>
        </p:nvGraphicFramePr>
        <p:xfrm>
          <a:off x="6400800" y="939800"/>
          <a:ext cx="2590800" cy="4470400"/>
        </p:xfrm>
        <a:graphic>
          <a:graphicData uri="http://schemas.openxmlformats.org/drawingml/2006/table">
            <a:tbl>
              <a:tblPr firstRow="1" bandRow="1">
                <a:tableStyleId>{5C22544A-7EE6-4342-B048-85BDC9FD1C3A}</a:tableStyleId>
              </a:tblPr>
              <a:tblGrid>
                <a:gridCol w="2590800"/>
              </a:tblGrid>
              <a:tr h="3556000">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baseline="0" dirty="0" err="1" smtClean="0">
                          <a:solidFill>
                            <a:schemeClr val="dk1"/>
                          </a:solidFill>
                          <a:latin typeface="+mn-lt"/>
                          <a:ea typeface="+mn-ea"/>
                          <a:cs typeface="+mn-cs"/>
                        </a:rPr>
                        <a:t>LaserMed</a:t>
                      </a:r>
                      <a:r>
                        <a:rPr kumimoji="0" lang="en-US" sz="1800" kern="1200" baseline="0" dirty="0" smtClean="0">
                          <a:solidFill>
                            <a:schemeClr val="dk1"/>
                          </a:solidFill>
                          <a:latin typeface="+mn-lt"/>
                          <a:ea typeface="+mn-ea"/>
                          <a:cs typeface="+mn-cs"/>
                        </a:rPr>
                        <a:t> laser curing light</a:t>
                      </a:r>
                    </a:p>
                    <a:p>
                      <a:endParaRPr lang="en-US" dirty="0"/>
                    </a:p>
                  </a:txBody>
                  <a:tcPr/>
                </a:tc>
              </a:tr>
            </a:tbl>
          </a:graphicData>
        </a:graphic>
      </p:graphicFrame>
      <p:pic>
        <p:nvPicPr>
          <p:cNvPr id="9" name="Picture 2"/>
          <p:cNvPicPr>
            <a:picLocks noChangeAspect="1" noChangeArrowheads="1"/>
          </p:cNvPicPr>
          <p:nvPr/>
        </p:nvPicPr>
        <p:blipFill>
          <a:blip r:embed="rId3" cstate="print"/>
          <a:srcRect/>
          <a:stretch>
            <a:fillRect/>
          </a:stretch>
        </p:blipFill>
        <p:spPr bwMode="auto">
          <a:xfrm>
            <a:off x="6553200" y="990600"/>
            <a:ext cx="2226624" cy="3429000"/>
          </a:xfrm>
          <a:prstGeom prst="rect">
            <a:avLst/>
          </a:prstGeom>
          <a:noFill/>
          <a:ln w="9525">
            <a:noFill/>
            <a:miter lim="800000"/>
            <a:headEnd/>
            <a:tailEnd/>
          </a:ln>
          <a:effectLst/>
        </p:spPr>
      </p:pic>
      <p:sp>
        <p:nvSpPr>
          <p:cNvPr id="6" name="TextBox 5"/>
          <p:cNvSpPr txBox="1"/>
          <p:nvPr/>
        </p:nvSpPr>
        <p:spPr>
          <a:xfrm>
            <a:off x="4302843" y="6028492"/>
            <a:ext cx="4383957" cy="677108"/>
          </a:xfrm>
          <a:prstGeom prst="rect">
            <a:avLst/>
          </a:prstGeom>
          <a:noFill/>
        </p:spPr>
        <p:txBody>
          <a:bodyPr wrap="none" rtlCol="0">
            <a:spAutoFit/>
          </a:bodyPr>
          <a:lstStyle/>
          <a:p>
            <a:r>
              <a:rPr lang="en-US" sz="2000" b="1" dirty="0" smtClean="0">
                <a:solidFill>
                  <a:srgbClr val="FFFF00"/>
                </a:solidFill>
                <a:latin typeface="Times New Roman" pitchFamily="18" charset="0"/>
                <a:cs typeface="Times New Roman" pitchFamily="18" charset="0"/>
              </a:rPr>
              <a:t>(</a:t>
            </a:r>
            <a:r>
              <a:rPr lang="en-US" b="1" i="1" dirty="0" smtClean="0">
                <a:solidFill>
                  <a:srgbClr val="FFFF00"/>
                </a:solidFill>
                <a:latin typeface="Times New Roman" pitchFamily="18" charset="0"/>
                <a:cs typeface="Times New Roman" pitchFamily="18" charset="0"/>
              </a:rPr>
              <a:t>Mark G Fleming; J Can Dent Assoc; 1999)</a:t>
            </a:r>
            <a:endParaRPr lang="en-US" sz="2000" i="1" dirty="0" smtClean="0"/>
          </a:p>
          <a:p>
            <a:endParaRPr lang="en-US" dirty="0"/>
          </a:p>
        </p:txBody>
      </p:sp>
    </p:spTree>
    <p:extLst>
      <p:ext uri="{BB962C8B-B14F-4D97-AF65-F5344CB8AC3E}">
        <p14:creationId xmlns:p14="http://schemas.microsoft.com/office/powerpoint/2010/main" xmlns="" val="209656253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40" y="1447800"/>
            <a:ext cx="8438760" cy="6705600"/>
          </a:xfrm>
        </p:spPr>
        <p:txBody>
          <a:bodyPr>
            <a:normAutofit/>
          </a:bodyPr>
          <a:lstStyle/>
          <a:p>
            <a:pPr lvl="0">
              <a:buFont typeface="Wingdings" pitchFamily="2" charset="2"/>
              <a:buChar char="v"/>
            </a:pPr>
            <a:r>
              <a:rPr lang="en-US" sz="2400" dirty="0" smtClean="0">
                <a:latin typeface="Times New Roman" pitchFamily="18" charset="0"/>
                <a:cs typeface="Times New Roman" pitchFamily="18" charset="0"/>
              </a:rPr>
              <a:t>The thoroughness and depth of composite resin </a:t>
            </a:r>
          </a:p>
          <a:p>
            <a:pPr lvl="0">
              <a:buNone/>
            </a:pPr>
            <a:r>
              <a:rPr lang="en-US" sz="2400" dirty="0" smtClean="0">
                <a:latin typeface="Times New Roman" pitchFamily="18" charset="0"/>
                <a:cs typeface="Times New Roman" pitchFamily="18" charset="0"/>
              </a:rPr>
              <a:t>    polymerization  </a:t>
            </a:r>
          </a:p>
          <a:p>
            <a:pPr lvl="0">
              <a:buNone/>
            </a:pPr>
            <a:endParaRPr lang="en-US" sz="2400" dirty="0" smtClean="0">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Less unpolymerized monomer is found  </a:t>
            </a:r>
          </a:p>
          <a:p>
            <a:pPr lvl="0">
              <a:buFont typeface="Wingdings" pitchFamily="2" charset="2"/>
              <a:buChar char="v"/>
            </a:pPr>
            <a:endParaRPr lang="en-US" sz="2400" dirty="0" smtClean="0">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Laser-cured bond strengths did not decrease with increasing distance, whereas there was a significant decrease in VLC bond strengths at distance greater than 0.5 mm</a:t>
            </a:r>
          </a:p>
          <a:p>
            <a:pPr lvl="0">
              <a:buNone/>
            </a:pPr>
            <a:endParaRPr lang="en-US" sz="2400" dirty="0" smtClean="0">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Less time consuming.</a:t>
            </a:r>
          </a:p>
        </p:txBody>
      </p:sp>
      <p:graphicFrame>
        <p:nvGraphicFramePr>
          <p:cNvPr id="6" name="Table 5"/>
          <p:cNvGraphicFramePr>
            <a:graphicFrameLocks noGrp="1"/>
          </p:cNvGraphicFramePr>
          <p:nvPr>
            <p:extLst>
              <p:ext uri="{D42A27DB-BD31-4B8C-83A1-F6EECF244321}">
                <p14:modId xmlns:p14="http://schemas.microsoft.com/office/powerpoint/2010/main" xmlns="" val="1154740815"/>
              </p:ext>
            </p:extLst>
          </p:nvPr>
        </p:nvGraphicFramePr>
        <p:xfrm>
          <a:off x="6705600" y="1295400"/>
          <a:ext cx="2209800" cy="1981200"/>
        </p:xfrm>
        <a:graphic>
          <a:graphicData uri="http://schemas.openxmlformats.org/drawingml/2006/table">
            <a:tbl>
              <a:tblPr firstRow="1" bandRow="1">
                <a:tableStyleId>{5C22544A-7EE6-4342-B048-85BDC9FD1C3A}</a:tableStyleId>
              </a:tblPr>
              <a:tblGrid>
                <a:gridCol w="2209800"/>
              </a:tblGrid>
              <a:tr h="1450307">
                <a:tc>
                  <a:txBody>
                    <a:bodyPr/>
                    <a:lstStyle/>
                    <a:p>
                      <a:endParaRPr lang="en-US" sz="2800" dirty="0"/>
                    </a:p>
                  </a:txBody>
                  <a:tcPr/>
                </a:tc>
              </a:tr>
              <a:tr h="530893">
                <a:tc>
                  <a:txBody>
                    <a:bodyPr/>
                    <a:lstStyle/>
                    <a:p>
                      <a:r>
                        <a:rPr lang="en-US" sz="2400" dirty="0" err="1" smtClean="0"/>
                        <a:t>Accu</a:t>
                      </a:r>
                      <a:r>
                        <a:rPr lang="en-US" sz="2400" baseline="0" dirty="0" smtClean="0"/>
                        <a:t> </a:t>
                      </a:r>
                      <a:r>
                        <a:rPr lang="en-US" sz="2400" dirty="0" smtClean="0"/>
                        <a:t>cure 3000</a:t>
                      </a:r>
                      <a:endParaRPr lang="en-US" sz="2400" dirty="0"/>
                    </a:p>
                  </a:txBody>
                  <a:tcPr/>
                </a:tc>
              </a:tr>
            </a:tbl>
          </a:graphicData>
        </a:graphic>
      </p:graphicFrame>
      <p:pic>
        <p:nvPicPr>
          <p:cNvPr id="7" name="Picture 3"/>
          <p:cNvPicPr>
            <a:picLocks noChangeAspect="1" noChangeArrowheads="1"/>
          </p:cNvPicPr>
          <p:nvPr/>
        </p:nvPicPr>
        <p:blipFill>
          <a:blip r:embed="rId3" cstate="print"/>
          <a:srcRect/>
          <a:stretch>
            <a:fillRect/>
          </a:stretch>
        </p:blipFill>
        <p:spPr bwMode="auto">
          <a:xfrm>
            <a:off x="6705599" y="1295400"/>
            <a:ext cx="2263895" cy="1447800"/>
          </a:xfrm>
          <a:prstGeom prst="rect">
            <a:avLst/>
          </a:prstGeom>
          <a:noFill/>
          <a:ln w="9525">
            <a:noFill/>
            <a:miter lim="800000"/>
            <a:headEnd/>
            <a:tailEnd/>
          </a:ln>
          <a:effectLst/>
        </p:spPr>
      </p:pic>
      <p:sp>
        <p:nvSpPr>
          <p:cNvPr id="5" name="TextBox 4"/>
          <p:cNvSpPr txBox="1"/>
          <p:nvPr/>
        </p:nvSpPr>
        <p:spPr>
          <a:xfrm>
            <a:off x="2941370" y="338316"/>
            <a:ext cx="2621230" cy="1261884"/>
          </a:xfrm>
          <a:prstGeom prst="rect">
            <a:avLst/>
          </a:prstGeom>
          <a:noFill/>
        </p:spPr>
        <p:txBody>
          <a:bodyPr wrap="none" rtlCol="0">
            <a:spAutoFit/>
          </a:bodyPr>
          <a:lstStyle/>
          <a:p>
            <a:pPr lvl="0"/>
            <a:r>
              <a:rPr lang="en-US" sz="3600" b="1" dirty="0" smtClean="0">
                <a:solidFill>
                  <a:srgbClr val="FFFF00"/>
                </a:solidFill>
                <a:latin typeface="Times New Roman" pitchFamily="18" charset="0"/>
                <a:cs typeface="Times New Roman" pitchFamily="18" charset="0"/>
              </a:rPr>
              <a:t>Advantages</a:t>
            </a:r>
            <a:r>
              <a:rPr lang="en-US" sz="4000" b="1" dirty="0" smtClean="0">
                <a:solidFill>
                  <a:srgbClr val="FFFF00"/>
                </a:solidFill>
                <a:latin typeface="Times New Roman" pitchFamily="18" charset="0"/>
                <a:cs typeface="Times New Roman" pitchFamily="18" charset="0"/>
              </a:rPr>
              <a:t> </a:t>
            </a:r>
          </a:p>
          <a:p>
            <a:endParaRPr lang="en-US" sz="3600" dirty="0"/>
          </a:p>
        </p:txBody>
      </p:sp>
    </p:spTree>
    <p:extLst>
      <p:ext uri="{BB962C8B-B14F-4D97-AF65-F5344CB8AC3E}">
        <p14:creationId xmlns:p14="http://schemas.microsoft.com/office/powerpoint/2010/main" xmlns="" val="67800779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762000"/>
            <a:ext cx="8682168" cy="5715000"/>
          </a:xfrm>
        </p:spPr>
        <p:txBody>
          <a:bodyPr>
            <a:normAutofit/>
          </a:bodyPr>
          <a:lstStyle/>
          <a:p>
            <a:pPr>
              <a:buNone/>
            </a:pPr>
            <a:endParaRPr lang="en-US" sz="2400" b="1" dirty="0" smtClean="0">
              <a:solidFill>
                <a:srgbClr val="FFFF00"/>
              </a:solidFill>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 Cumbersome and occupies considerably more space.</a:t>
            </a:r>
          </a:p>
          <a:p>
            <a:pPr marL="18288" lvl="0" indent="0">
              <a:buNone/>
            </a:pP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Generate a substantial amount of heat.</a:t>
            </a:r>
          </a:p>
          <a:p>
            <a:pPr marL="18288" lvl="0" indent="0">
              <a:buNone/>
            </a:pPr>
            <a:endParaRPr lang="en-US" sz="2400" dirty="0" smtClean="0">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Extreme care must be exercised to avoid direct exposure of the patients eye, as exposure could result in immediate visual damage.  </a:t>
            </a:r>
          </a:p>
          <a:p>
            <a:pPr lvl="0">
              <a:buNone/>
            </a:pPr>
            <a:endParaRPr lang="en-US" sz="2400" dirty="0" smtClean="0">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The greater depth of penetration and intensity of the laser beam results in a rapid polymerization with no chance for stress relaxation.  </a:t>
            </a:r>
          </a:p>
          <a:p>
            <a:pPr lvl="0">
              <a:buNone/>
            </a:pPr>
            <a:endParaRPr lang="en-US" sz="2400" dirty="0" smtClean="0">
              <a:latin typeface="Times New Roman" pitchFamily="18" charset="0"/>
              <a:cs typeface="Times New Roman" pitchFamily="18" charset="0"/>
            </a:endParaRPr>
          </a:p>
          <a:p>
            <a:pPr marL="18288" lvl="0" indent="0">
              <a:buNone/>
            </a:pPr>
            <a:r>
              <a:rPr lang="en-US" sz="2400" dirty="0" smtClean="0">
                <a:latin typeface="Times New Roman" pitchFamily="18" charset="0"/>
                <a:cs typeface="Times New Roman" pitchFamily="18" charset="0"/>
              </a:rPr>
              <a:t>  </a:t>
            </a:r>
          </a:p>
          <a:p>
            <a:pPr>
              <a:buNone/>
            </a:pPr>
            <a:endParaRPr lang="en-US" dirty="0"/>
          </a:p>
        </p:txBody>
      </p:sp>
      <p:sp>
        <p:nvSpPr>
          <p:cNvPr id="4" name="TextBox 3"/>
          <p:cNvSpPr txBox="1"/>
          <p:nvPr/>
        </p:nvSpPr>
        <p:spPr>
          <a:xfrm>
            <a:off x="2835801" y="171271"/>
            <a:ext cx="3031599" cy="1200329"/>
          </a:xfrm>
          <a:prstGeom prst="rect">
            <a:avLst/>
          </a:prstGeom>
          <a:noFill/>
        </p:spPr>
        <p:txBody>
          <a:bodyPr wrap="none" rtlCol="0">
            <a:spAutoFit/>
          </a:bodyPr>
          <a:lstStyle/>
          <a:p>
            <a:r>
              <a:rPr lang="en-US" sz="3600" b="1" dirty="0" smtClean="0">
                <a:solidFill>
                  <a:srgbClr val="FFFF00"/>
                </a:solidFill>
                <a:latin typeface="Times New Roman" pitchFamily="18" charset="0"/>
                <a:cs typeface="Times New Roman" pitchFamily="18" charset="0"/>
              </a:rPr>
              <a:t>Disadvantages</a:t>
            </a:r>
          </a:p>
          <a:p>
            <a:endParaRPr lang="en-US" sz="3600" dirty="0"/>
          </a:p>
        </p:txBody>
      </p:sp>
    </p:spTree>
    <p:extLst>
      <p:ext uri="{BB962C8B-B14F-4D97-AF65-F5344CB8AC3E}">
        <p14:creationId xmlns:p14="http://schemas.microsoft.com/office/powerpoint/2010/main" xmlns="" val="24696859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7498080" cy="1728192"/>
          </a:xfrm>
        </p:spPr>
        <p:txBody>
          <a:bodyPr>
            <a:noAutofit/>
          </a:bodyPr>
          <a:lstStyle/>
          <a:p>
            <a:r>
              <a:rPr lang="en-US" sz="2400" dirty="0" smtClean="0">
                <a:latin typeface="Times New Roman" pitchFamily="18" charset="0"/>
                <a:cs typeface="Times New Roman" pitchFamily="18" charset="0"/>
              </a:rPr>
              <a:t>In 1995, Mills et al proposed using solid state light emitting diode technology</a:t>
            </a:r>
          </a:p>
          <a:p>
            <a:r>
              <a:rPr lang="en-US" sz="2400" dirty="0" smtClean="0">
                <a:latin typeface="Times New Roman" pitchFamily="18" charset="0"/>
                <a:cs typeface="Times New Roman" pitchFamily="18" charset="0"/>
              </a:rPr>
              <a:t>Use junction of doped semiconductors (p-n junction) for the generation of a monochromatic light</a:t>
            </a:r>
          </a:p>
          <a:p>
            <a:r>
              <a:rPr lang="en-US" sz="2400" dirty="0" smtClean="0">
                <a:latin typeface="Times New Roman" pitchFamily="18" charset="0"/>
                <a:cs typeface="Times New Roman" pitchFamily="18" charset="0"/>
              </a:rPr>
              <a:t>Principle </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a:xfrm>
            <a:off x="1493520" y="228600"/>
            <a:ext cx="7498080" cy="639762"/>
          </a:xfrm>
        </p:spPr>
        <p:txBody>
          <a:bodyPr>
            <a:noAutofit/>
          </a:bodyPr>
          <a:lstStyle/>
          <a:p>
            <a:r>
              <a:rPr lang="en-US" sz="3600" b="1" dirty="0" smtClean="0">
                <a:solidFill>
                  <a:srgbClr val="FFFF00"/>
                </a:solidFill>
                <a:latin typeface="Times New Roman" pitchFamily="18" charset="0"/>
                <a:cs typeface="Times New Roman" pitchFamily="18" charset="0"/>
              </a:rPr>
              <a:t>          Light-emitting diode </a:t>
            </a:r>
            <a:endParaRPr lang="en-US" sz="3600" b="1" dirty="0">
              <a:solidFill>
                <a:srgbClr val="FFFF00"/>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cstate="print">
            <a:lum bright="-20000" contrast="20000"/>
          </a:blip>
          <a:srcRect/>
          <a:stretch>
            <a:fillRect/>
          </a:stretch>
        </p:blipFill>
        <p:spPr bwMode="auto">
          <a:xfrm>
            <a:off x="1691680" y="3200399"/>
            <a:ext cx="6172200" cy="3429001"/>
          </a:xfrm>
          <a:prstGeom prst="rect">
            <a:avLst/>
          </a:prstGeom>
          <a:noFill/>
          <a:ln w="9525">
            <a:noFill/>
            <a:miter lim="800000"/>
            <a:headEnd/>
            <a:tailEnd/>
          </a:ln>
        </p:spPr>
      </p:pic>
    </p:spTree>
    <p:extLst>
      <p:ext uri="{BB962C8B-B14F-4D97-AF65-F5344CB8AC3E}">
        <p14:creationId xmlns:p14="http://schemas.microsoft.com/office/powerpoint/2010/main" xmlns="" val="120164396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6400800"/>
          </a:xfrm>
        </p:spPr>
        <p:txBody>
          <a:bodyPr>
            <a:normAutofit/>
          </a:bodyPr>
          <a:lstStyle/>
          <a:p>
            <a:pPr>
              <a:buNone/>
            </a:pPr>
            <a:r>
              <a:rPr lang="en-US" sz="2400" b="1" dirty="0" smtClean="0">
                <a:solidFill>
                  <a:srgbClr val="FFFF00"/>
                </a:solidFill>
                <a:latin typeface="Times New Roman" pitchFamily="18" charset="0"/>
                <a:cs typeface="Times New Roman" pitchFamily="18" charset="0"/>
              </a:rPr>
              <a:t>Generations of LED’S – </a:t>
            </a:r>
          </a:p>
          <a:p>
            <a:pPr>
              <a:buBlip>
                <a:blip r:embed="rId3"/>
              </a:buBlip>
            </a:pPr>
            <a:r>
              <a:rPr lang="en-US" sz="2400" dirty="0" smtClean="0">
                <a:latin typeface="Times New Roman" pitchFamily="18" charset="0"/>
                <a:cs typeface="Times New Roman" pitchFamily="18" charset="0"/>
              </a:rPr>
              <a:t>First generation - relatively low-powered chips offering a comparative low output and poor curing performance compared with conventional QTH lights</a:t>
            </a:r>
          </a:p>
          <a:p>
            <a:pPr>
              <a:buBlip>
                <a:blip r:embed="rId3"/>
              </a:buBlip>
            </a:pPr>
            <a:r>
              <a:rPr lang="en-US" sz="2400" dirty="0" smtClean="0">
                <a:latin typeface="Times New Roman" pitchFamily="18" charset="0"/>
                <a:cs typeface="Times New Roman" pitchFamily="18" charset="0"/>
              </a:rPr>
              <a:t>Second generation - have a single high-powered diode with multiple emission areas E.g. Elipar Freelight 2</a:t>
            </a:r>
          </a:p>
          <a:p>
            <a:pPr>
              <a:buBlip>
                <a:blip r:embed="rId3"/>
              </a:buBlip>
            </a:pPr>
            <a:endParaRPr lang="en-US" sz="2400" dirty="0" smtClean="0">
              <a:latin typeface="Times New Roman" pitchFamily="18" charset="0"/>
              <a:cs typeface="Times New Roman" pitchFamily="18" charset="0"/>
            </a:endParaRPr>
          </a:p>
          <a:p>
            <a:pPr>
              <a:buBlip>
                <a:blip r:embed="rId3"/>
              </a:buBlip>
            </a:pPr>
            <a:endParaRPr lang="en-US" sz="2400" dirty="0" smtClean="0">
              <a:latin typeface="Times New Roman" pitchFamily="18" charset="0"/>
              <a:cs typeface="Times New Roman" pitchFamily="18" charset="0"/>
            </a:endParaRPr>
          </a:p>
          <a:p>
            <a:pPr>
              <a:buBlip>
                <a:blip r:embed="rId3"/>
              </a:buBlip>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lvl="0">
              <a:buBlip>
                <a:blip r:embed="rId3"/>
              </a:buBlip>
            </a:pPr>
            <a:r>
              <a:rPr lang="en-US" sz="2400" dirty="0" smtClean="0">
                <a:latin typeface="Times New Roman" pitchFamily="18" charset="0"/>
                <a:cs typeface="Times New Roman" pitchFamily="18" charset="0"/>
              </a:rPr>
              <a:t>Third generation - they have two or more diode frequencies and emit light in different ranges to activate CQ. E.g. – UltraLume 5</a:t>
            </a:r>
          </a:p>
          <a:p>
            <a:pPr>
              <a:buNone/>
            </a:pPr>
            <a:endParaRPr lang="en-US" sz="2800" dirty="0">
              <a:solidFill>
                <a:schemeClr val="accent4">
                  <a:lumMod val="75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xmlns="" val="4210197213"/>
              </p:ext>
            </p:extLst>
          </p:nvPr>
        </p:nvGraphicFramePr>
        <p:xfrm>
          <a:off x="1524000" y="2895600"/>
          <a:ext cx="5410200" cy="2851031"/>
        </p:xfrm>
        <a:graphic>
          <a:graphicData uri="http://schemas.openxmlformats.org/drawingml/2006/table">
            <a:tbl>
              <a:tblPr firstRow="1" bandRow="1">
                <a:tableStyleId>{5C22544A-7EE6-4342-B048-85BDC9FD1C3A}</a:tableStyleId>
              </a:tblPr>
              <a:tblGrid>
                <a:gridCol w="2669032"/>
                <a:gridCol w="2741168"/>
              </a:tblGrid>
              <a:tr h="2485271">
                <a:tc>
                  <a:txBody>
                    <a:bodyPr/>
                    <a:lstStyle/>
                    <a:p>
                      <a:endParaRPr lang="en-US" dirty="0"/>
                    </a:p>
                  </a:txBody>
                  <a:tcPr/>
                </a:tc>
                <a:tc>
                  <a:txBody>
                    <a:bodyPr/>
                    <a:lstStyle/>
                    <a:p>
                      <a:endParaRPr lang="en-US" dirty="0"/>
                    </a:p>
                  </a:txBody>
                  <a:tcPr/>
                </a:tc>
              </a:tr>
              <a:tr h="351641">
                <a:tc>
                  <a:txBody>
                    <a:bodyPr/>
                    <a:lstStyle/>
                    <a:p>
                      <a:r>
                        <a:rPr lang="en-US" dirty="0" smtClean="0"/>
                        <a:t>Elipar Freelight 2</a:t>
                      </a:r>
                      <a:endParaRPr lang="en-US" dirty="0"/>
                    </a:p>
                  </a:txBody>
                  <a:tcPr/>
                </a:tc>
                <a:tc>
                  <a:txBody>
                    <a:bodyPr/>
                    <a:lstStyle/>
                    <a:p>
                      <a:r>
                        <a:rPr lang="en-US" dirty="0" err="1" smtClean="0"/>
                        <a:t>Jetlite</a:t>
                      </a:r>
                      <a:r>
                        <a:rPr lang="en-US" dirty="0" smtClean="0"/>
                        <a:t>  5000</a:t>
                      </a:r>
                      <a:endParaRPr lang="en-US" dirty="0"/>
                    </a:p>
                  </a:txBody>
                  <a:tcPr/>
                </a:tc>
              </a:tr>
            </a:tbl>
          </a:graphicData>
        </a:graphic>
      </p:graphicFrame>
      <p:pic>
        <p:nvPicPr>
          <p:cNvPr id="7" name="Picture 10" descr="Mediawebserver"/>
          <p:cNvPicPr>
            <a:picLocks noChangeAspect="1" noChangeArrowheads="1"/>
          </p:cNvPicPr>
          <p:nvPr/>
        </p:nvPicPr>
        <p:blipFill>
          <a:blip r:embed="rId4" cstate="print">
            <a:lum bright="-6000" contrast="18000"/>
          </a:blip>
          <a:srcRect t="3030"/>
          <a:stretch>
            <a:fillRect/>
          </a:stretch>
        </p:blipFill>
        <p:spPr>
          <a:xfrm>
            <a:off x="1752600" y="3124200"/>
            <a:ext cx="2286000" cy="1986135"/>
          </a:xfrm>
          <a:prstGeom prst="rect">
            <a:avLst/>
          </a:prstGeom>
          <a:noFill/>
          <a:ln w="57150" cmpd="thickThin">
            <a:solidFill>
              <a:schemeClr val="tx1"/>
            </a:solidFill>
          </a:ln>
        </p:spPr>
      </p:pic>
      <p:pic>
        <p:nvPicPr>
          <p:cNvPr id="8" name="Picture 2"/>
          <p:cNvPicPr>
            <a:picLocks noChangeAspect="1" noChangeArrowheads="1"/>
          </p:cNvPicPr>
          <p:nvPr/>
        </p:nvPicPr>
        <p:blipFill>
          <a:blip r:embed="rId5" cstate="print"/>
          <a:srcRect/>
          <a:stretch>
            <a:fillRect/>
          </a:stretch>
        </p:blipFill>
        <p:spPr bwMode="auto">
          <a:xfrm>
            <a:off x="4394092" y="3124200"/>
            <a:ext cx="2286000" cy="20513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3548366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52400"/>
            <a:ext cx="8826184" cy="6477000"/>
          </a:xfrm>
        </p:spPr>
        <p:txBody>
          <a:bodyPr>
            <a:normAutofit/>
          </a:bodyPr>
          <a:lstStyle/>
          <a:p>
            <a:pPr>
              <a:buNone/>
            </a:pPr>
            <a:r>
              <a:rPr lang="en-US" sz="2800" b="1" dirty="0" smtClean="0">
                <a:solidFill>
                  <a:srgbClr val="FFFF00"/>
                </a:solidFill>
                <a:latin typeface="Times New Roman" pitchFamily="18" charset="0"/>
                <a:cs typeface="Times New Roman" pitchFamily="18" charset="0"/>
              </a:rPr>
              <a:t>Advantages - </a:t>
            </a:r>
            <a:endParaRPr lang="en-US" sz="3600" b="1" dirty="0" smtClean="0">
              <a:solidFill>
                <a:srgbClr val="FFFF00"/>
              </a:solidFill>
              <a:latin typeface="Times New Roman" pitchFamily="18" charset="0"/>
              <a:cs typeface="Times New Roman" pitchFamily="18" charset="0"/>
            </a:endParaRPr>
          </a:p>
          <a:p>
            <a:pPr lvl="1">
              <a:buBlip>
                <a:blip r:embed="rId3"/>
              </a:buBlip>
            </a:pPr>
            <a:r>
              <a:rPr lang="en-US" sz="2400" dirty="0" smtClean="0">
                <a:latin typeface="Times New Roman" pitchFamily="18" charset="0"/>
                <a:cs typeface="Times New Roman" pitchFamily="18" charset="0"/>
              </a:rPr>
              <a:t>Consistent output, with no bulbs to change  </a:t>
            </a:r>
          </a:p>
          <a:p>
            <a:pPr lvl="1">
              <a:buBlip>
                <a:blip r:embed="rId3"/>
              </a:buBlip>
            </a:pPr>
            <a:r>
              <a:rPr lang="en-US" sz="2400" dirty="0" smtClean="0">
                <a:latin typeface="Times New Roman" pitchFamily="18" charset="0"/>
                <a:cs typeface="Times New Roman" pitchFamily="18" charset="0"/>
              </a:rPr>
              <a:t>No need for filter systems</a:t>
            </a:r>
          </a:p>
          <a:p>
            <a:pPr lvl="1">
              <a:buBlip>
                <a:blip r:embed="rId3"/>
              </a:buBlip>
            </a:pPr>
            <a:r>
              <a:rPr lang="en-US" sz="2400" dirty="0" smtClean="0">
                <a:latin typeface="Times New Roman" pitchFamily="18" charset="0"/>
                <a:cs typeface="Times New Roman" pitchFamily="18" charset="0"/>
              </a:rPr>
              <a:t>High efficiency leads to:</a:t>
            </a:r>
          </a:p>
          <a:p>
            <a:pPr lvl="2">
              <a:buBlip>
                <a:blip r:embed="rId3"/>
              </a:buBlip>
            </a:pPr>
            <a:r>
              <a:rPr lang="en-US" sz="2400" dirty="0" smtClean="0">
                <a:latin typeface="Times New Roman" pitchFamily="18" charset="0"/>
                <a:cs typeface="Times New Roman" pitchFamily="18" charset="0"/>
              </a:rPr>
              <a:t>Low temperature development (no ventilation fan required)</a:t>
            </a:r>
          </a:p>
          <a:p>
            <a:pPr lvl="2">
              <a:buBlip>
                <a:blip r:embed="rId3"/>
              </a:buBlip>
            </a:pPr>
            <a:r>
              <a:rPr lang="en-US" sz="2400" dirty="0" smtClean="0">
                <a:latin typeface="Times New Roman" pitchFamily="18" charset="0"/>
                <a:cs typeface="Times New Roman" pitchFamily="18" charset="0"/>
              </a:rPr>
              <a:t>Low power consumption (battery-operation is possible)</a:t>
            </a:r>
          </a:p>
          <a:p>
            <a:pPr lvl="1">
              <a:buBlip>
                <a:blip r:embed="rId3"/>
              </a:buBlip>
            </a:pPr>
            <a:r>
              <a:rPr lang="en-US" sz="2400" dirty="0" smtClean="0">
                <a:latin typeface="Times New Roman" pitchFamily="18" charset="0"/>
                <a:cs typeface="Times New Roman" pitchFamily="18" charset="0"/>
              </a:rPr>
              <a:t>Frame can be easily cleaned, since no slots for a ventilation fan are needed</a:t>
            </a:r>
          </a:p>
          <a:p>
            <a:pPr lvl="1">
              <a:buBlip>
                <a:blip r:embed="rId3"/>
              </a:buBlip>
            </a:pPr>
            <a:r>
              <a:rPr lang="en-US" sz="2400" dirty="0" smtClean="0">
                <a:latin typeface="Times New Roman" pitchFamily="18" charset="0"/>
                <a:cs typeface="Times New Roman" pitchFamily="18" charset="0"/>
              </a:rPr>
              <a:t>Long service life of LED’S</a:t>
            </a:r>
          </a:p>
          <a:p>
            <a:pPr lvl="1">
              <a:buBlip>
                <a:blip r:embed="rId3"/>
              </a:buBlip>
            </a:pPr>
            <a:r>
              <a:rPr lang="en-US" sz="2400" dirty="0" smtClean="0">
                <a:latin typeface="Times New Roman" pitchFamily="18" charset="0"/>
                <a:cs typeface="Times New Roman" pitchFamily="18" charset="0"/>
              </a:rPr>
              <a:t>Quiet</a:t>
            </a:r>
          </a:p>
          <a:p>
            <a:pPr lvl="1">
              <a:buBlip>
                <a:blip r:embed="rId3"/>
              </a:buBlip>
            </a:pPr>
            <a:r>
              <a:rPr lang="en-US" sz="2400" dirty="0" smtClean="0">
                <a:latin typeface="Times New Roman" pitchFamily="18" charset="0"/>
                <a:cs typeface="Times New Roman" pitchFamily="18" charset="0"/>
              </a:rPr>
              <a:t>Cordless, light weight</a:t>
            </a:r>
          </a:p>
          <a:p>
            <a:endParaRPr lang="en-US" sz="2400" dirty="0"/>
          </a:p>
        </p:txBody>
      </p:sp>
    </p:spTree>
    <p:extLst>
      <p:ext uri="{BB962C8B-B14F-4D97-AF65-F5344CB8AC3E}">
        <p14:creationId xmlns:p14="http://schemas.microsoft.com/office/powerpoint/2010/main" xmlns="" val="9979747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2680"/>
            <a:ext cx="8640960" cy="2739211"/>
          </a:xfrm>
          <a:prstGeom prst="rect">
            <a:avLst/>
          </a:prstGeom>
        </p:spPr>
        <p:txBody>
          <a:bodyPr wrap="square">
            <a:spAutoFit/>
          </a:bodyPr>
          <a:lstStyle/>
          <a:p>
            <a:pPr>
              <a:buNone/>
            </a:pPr>
            <a:r>
              <a:rPr lang="en-US" sz="2800" b="1" dirty="0">
                <a:solidFill>
                  <a:srgbClr val="FFFF00"/>
                </a:solidFill>
                <a:latin typeface="Times New Roman" pitchFamily="18" charset="0"/>
                <a:cs typeface="Times New Roman" pitchFamily="18" charset="0"/>
              </a:rPr>
              <a:t>Disadvantages </a:t>
            </a:r>
            <a:r>
              <a:rPr lang="en-US" sz="2800" b="1" dirty="0" smtClean="0">
                <a:solidFill>
                  <a:srgbClr val="FFFF00"/>
                </a:solidFill>
                <a:latin typeface="Times New Roman" pitchFamily="18" charset="0"/>
                <a:cs typeface="Times New Roman" pitchFamily="18" charset="0"/>
              </a:rPr>
              <a:t>– </a:t>
            </a:r>
          </a:p>
          <a:p>
            <a:pPr lvl="1">
              <a:buBlip>
                <a:blip r:embed="rId3"/>
              </a:buBlip>
            </a:pPr>
            <a:r>
              <a:rPr lang="en-US" sz="2400" dirty="0" smtClean="0">
                <a:latin typeface="Times New Roman" pitchFamily="18" charset="0"/>
                <a:cs typeface="Times New Roman" pitchFamily="18" charset="0"/>
              </a:rPr>
              <a:t>Due </a:t>
            </a:r>
            <a:r>
              <a:rPr lang="en-US" sz="2400" dirty="0">
                <a:latin typeface="Times New Roman" pitchFamily="18" charset="0"/>
                <a:cs typeface="Times New Roman" pitchFamily="18" charset="0"/>
              </a:rPr>
              <a:t>to the narrow emission spectrum LEDs can only polymerize materials with an absorption maximum between 430 and 480 nm (</a:t>
            </a:r>
            <a:r>
              <a:rPr lang="en-US" sz="2400" dirty="0" err="1">
                <a:latin typeface="Times New Roman" pitchFamily="18" charset="0"/>
                <a:cs typeface="Times New Roman" pitchFamily="18" charset="0"/>
              </a:rPr>
              <a:t>camphorquinone</a:t>
            </a:r>
            <a:r>
              <a:rPr lang="en-US" sz="2400" dirty="0">
                <a:latin typeface="Times New Roman" pitchFamily="18" charset="0"/>
                <a:cs typeface="Times New Roman" pitchFamily="18" charset="0"/>
              </a:rPr>
              <a:t> as </a:t>
            </a:r>
            <a:r>
              <a:rPr lang="en-US" sz="2400" dirty="0" err="1">
                <a:latin typeface="Times New Roman" pitchFamily="18" charset="0"/>
                <a:cs typeface="Times New Roman" pitchFamily="18" charset="0"/>
              </a:rPr>
              <a:t>photoinitiator</a:t>
            </a:r>
            <a:r>
              <a:rPr lang="en-US" sz="2400" dirty="0">
                <a:latin typeface="Times New Roman" pitchFamily="18" charset="0"/>
                <a:cs typeface="Times New Roman" pitchFamily="18" charset="0"/>
              </a:rPr>
              <a:t>)</a:t>
            </a:r>
          </a:p>
          <a:p>
            <a:pPr lvl="1">
              <a:buBlip>
                <a:blip r:embed="rId3"/>
              </a:buBlip>
            </a:pPr>
            <a:r>
              <a:rPr lang="en-US" sz="2400" dirty="0" smtClean="0">
                <a:latin typeface="Times New Roman" pitchFamily="18" charset="0"/>
                <a:cs typeface="Times New Roman" pitchFamily="18" charset="0"/>
              </a:rPr>
              <a:t>Slower </a:t>
            </a:r>
            <a:r>
              <a:rPr lang="en-US" sz="2400" dirty="0">
                <a:latin typeface="Times New Roman" pitchFamily="18" charset="0"/>
                <a:cs typeface="Times New Roman" pitchFamily="18" charset="0"/>
              </a:rPr>
              <a:t>than PAC</a:t>
            </a:r>
          </a:p>
          <a:p>
            <a:pPr lvl="1">
              <a:buBlip>
                <a:blip r:embed="rId3"/>
              </a:buBlip>
            </a:pPr>
            <a:r>
              <a:rPr lang="en-US" sz="2400" dirty="0">
                <a:latin typeface="Times New Roman" pitchFamily="18" charset="0"/>
                <a:cs typeface="Times New Roman" pitchFamily="18" charset="0"/>
              </a:rPr>
              <a:t>Batteries must be recharged</a:t>
            </a:r>
          </a:p>
          <a:p>
            <a:pPr lvl="1">
              <a:buBlip>
                <a:blip r:embed="rId3"/>
              </a:buBlip>
            </a:pPr>
            <a:r>
              <a:rPr lang="en-US" sz="2400" dirty="0">
                <a:latin typeface="Times New Roman" pitchFamily="18" charset="0"/>
                <a:cs typeface="Times New Roman" pitchFamily="18" charset="0"/>
              </a:rPr>
              <a:t>Cost more than halogen lamps</a:t>
            </a:r>
          </a:p>
        </p:txBody>
      </p:sp>
      <p:sp>
        <p:nvSpPr>
          <p:cNvPr id="2" name="Rectangle 1"/>
          <p:cNvSpPr/>
          <p:nvPr/>
        </p:nvSpPr>
        <p:spPr>
          <a:xfrm>
            <a:off x="611560" y="3121223"/>
            <a:ext cx="5760640" cy="3046988"/>
          </a:xfrm>
          <a:prstGeom prst="rect">
            <a:avLst/>
          </a:prstGeom>
        </p:spPr>
        <p:txBody>
          <a:bodyPr wrap="square">
            <a:spAutoFit/>
          </a:bodyPr>
          <a:lstStyle/>
          <a:p>
            <a:pPr>
              <a:buNone/>
            </a:pPr>
            <a:r>
              <a:rPr lang="en-US" sz="2400" dirty="0">
                <a:solidFill>
                  <a:srgbClr val="FFFF00"/>
                </a:solidFill>
                <a:latin typeface="Times New Roman" pitchFamily="18" charset="0"/>
                <a:cs typeface="Times New Roman" pitchFamily="18" charset="0"/>
              </a:rPr>
              <a:t>Dissipation of heat produced during LEDs use  - </a:t>
            </a:r>
          </a:p>
          <a:p>
            <a:pPr>
              <a:buBlip>
                <a:blip r:embed="rId4"/>
              </a:buBlip>
            </a:pPr>
            <a:r>
              <a:rPr lang="en-US" sz="2400" dirty="0">
                <a:latin typeface="Times New Roman" pitchFamily="18" charset="0"/>
                <a:cs typeface="Times New Roman" pitchFamily="18" charset="0"/>
              </a:rPr>
              <a:t>Critical for the durability of the LED based system</a:t>
            </a:r>
          </a:p>
          <a:p>
            <a:pPr>
              <a:buBlip>
                <a:blip r:embed="rId4"/>
              </a:buBlip>
            </a:pPr>
            <a:r>
              <a:rPr lang="en-US" sz="2400" dirty="0">
                <a:latin typeface="Times New Roman" pitchFamily="18" charset="0"/>
                <a:cs typeface="Times New Roman" pitchFamily="18" charset="0"/>
              </a:rPr>
              <a:t>The heat is dissipated by use of heat sink </a:t>
            </a:r>
            <a:r>
              <a:rPr lang="en-US" sz="2400" dirty="0" smtClean="0">
                <a:latin typeface="Times New Roman" pitchFamily="18" charset="0"/>
                <a:cs typeface="Times New Roman" pitchFamily="18" charset="0"/>
              </a:rPr>
              <a:t>With </a:t>
            </a:r>
            <a:r>
              <a:rPr lang="en-US" sz="2400" dirty="0">
                <a:latin typeface="Times New Roman" pitchFamily="18" charset="0"/>
                <a:cs typeface="Times New Roman" pitchFamily="18" charset="0"/>
              </a:rPr>
              <a:t>heat sink; it uses a highly thermally conductive aluminum integrated in the housing</a:t>
            </a:r>
            <a:endParaRPr lang="en-US" sz="2400" dirty="0">
              <a:solidFill>
                <a:schemeClr val="accent4">
                  <a:lumMod val="75000"/>
                </a:schemeClr>
              </a:solidFill>
              <a:latin typeface="Times New Roman" pitchFamily="18" charset="0"/>
              <a:cs typeface="Times New Roman" pitchFamily="18" charset="0"/>
            </a:endParaRPr>
          </a:p>
        </p:txBody>
      </p:sp>
      <p:pic>
        <p:nvPicPr>
          <p:cNvPr id="5" name="Picture 3" descr="C:\Documents and Settings\Administrator\Desktop\Mediawebserver(2).jpg"/>
          <p:cNvPicPr>
            <a:picLocks noChangeAspect="1" noChangeArrowheads="1"/>
          </p:cNvPicPr>
          <p:nvPr/>
        </p:nvPicPr>
        <p:blipFill>
          <a:blip r:embed="rId5" cstate="print"/>
          <a:srcRect/>
          <a:stretch>
            <a:fillRect/>
          </a:stretch>
        </p:blipFill>
        <p:spPr bwMode="auto">
          <a:xfrm>
            <a:off x="6660232" y="3508583"/>
            <a:ext cx="2095500" cy="2641600"/>
          </a:xfrm>
          <a:prstGeom prst="rect">
            <a:avLst/>
          </a:prstGeom>
          <a:noFill/>
        </p:spPr>
      </p:pic>
    </p:spTree>
    <p:extLst>
      <p:ext uri="{BB962C8B-B14F-4D97-AF65-F5344CB8AC3E}">
        <p14:creationId xmlns:p14="http://schemas.microsoft.com/office/powerpoint/2010/main" xmlns="" val="34254272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light cure"/>
          <p:cNvPicPr>
            <a:picLocks noChangeAspect="1" noChangeArrowheads="1"/>
          </p:cNvPicPr>
          <p:nvPr/>
        </p:nvPicPr>
        <p:blipFill>
          <a:blip r:embed="rId3" cstate="print">
            <a:lum bright="6000" contrast="12000"/>
          </a:blip>
          <a:srcRect l="49057" t="3011" r="3682" b="51347"/>
          <a:stretch>
            <a:fillRect/>
          </a:stretch>
        </p:blipFill>
        <p:spPr>
          <a:xfrm>
            <a:off x="1143000" y="1191106"/>
            <a:ext cx="6781800" cy="5514494"/>
          </a:xfrm>
          <a:prstGeom prst="rect">
            <a:avLst/>
          </a:prstGeom>
          <a:noFill/>
          <a:ln w="57150" cmpd="thickThin">
            <a:solidFill>
              <a:srgbClr val="000000"/>
            </a:solidFill>
          </a:ln>
        </p:spPr>
      </p:pic>
      <p:sp>
        <p:nvSpPr>
          <p:cNvPr id="5" name="Title 4"/>
          <p:cNvSpPr>
            <a:spLocks noGrp="1"/>
          </p:cNvSpPr>
          <p:nvPr>
            <p:ph type="title"/>
          </p:nvPr>
        </p:nvSpPr>
        <p:spPr>
          <a:xfrm>
            <a:off x="1645920" y="0"/>
            <a:ext cx="7498080" cy="1143000"/>
          </a:xfrm>
        </p:spPr>
        <p:txBody>
          <a:bodyPr/>
          <a:lstStyle/>
          <a:p>
            <a:r>
              <a:rPr lang="en-US" sz="2800" b="1" dirty="0" smtClean="0">
                <a:solidFill>
                  <a:srgbClr val="FFFF00"/>
                </a:solidFill>
                <a:latin typeface="Times New Roman" pitchFamily="18" charset="0"/>
                <a:cs typeface="Times New Roman" pitchFamily="18" charset="0"/>
              </a:rPr>
              <a:t>           Light curing variables </a:t>
            </a:r>
            <a:endParaRPr lang="en-US" sz="28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11063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012"/>
          <p:cNvPicPr>
            <a:picLocks noGrp="1" noChangeAspect="1" noChangeArrowheads="1"/>
          </p:cNvPicPr>
          <p:nvPr>
            <p:ph idx="1"/>
          </p:nvPr>
        </p:nvPicPr>
        <p:blipFill>
          <a:blip r:embed="rId3" cstate="print">
            <a:lum bright="-6000" contrast="24000"/>
          </a:blip>
          <a:srcRect t="71213"/>
          <a:stretch>
            <a:fillRect/>
          </a:stretch>
        </p:blipFill>
        <p:spPr>
          <a:xfrm>
            <a:off x="179512" y="116632"/>
            <a:ext cx="8784976" cy="6336704"/>
          </a:xfrm>
          <a:noFill/>
          <a:ln/>
        </p:spPr>
      </p:pic>
      <p:sp>
        <p:nvSpPr>
          <p:cNvPr id="5" name="Slide Number Placeholder 4"/>
          <p:cNvSpPr>
            <a:spLocks noGrp="1"/>
          </p:cNvSpPr>
          <p:nvPr>
            <p:ph type="sldNum" sz="quarter" idx="15"/>
          </p:nvPr>
        </p:nvSpPr>
        <p:spPr/>
        <p:txBody>
          <a:bodyPr/>
          <a:lstStyle/>
          <a:p>
            <a:fld id="{38AE781B-03DA-41B0-9D3D-8DFE1719500A}" type="slidenum">
              <a:rPr lang="en-IN" smtClean="0"/>
              <a:pPr/>
              <a:t>83</a:t>
            </a:fld>
            <a:endParaRPr lang="en-IN"/>
          </a:p>
        </p:txBody>
      </p:sp>
      <p:sp>
        <p:nvSpPr>
          <p:cNvPr id="2" name="Title 1"/>
          <p:cNvSpPr>
            <a:spLocks noGrp="1"/>
          </p:cNvSpPr>
          <p:nvPr>
            <p:ph type="title"/>
          </p:nvPr>
        </p:nvSpPr>
        <p:spPr/>
        <p:txBody>
          <a:bodyPr/>
          <a:lstStyle/>
          <a:p>
            <a:r>
              <a:rPr lang="en-US" dirty="0" smtClean="0"/>
              <a:t>CURING TECHNIQUES</a:t>
            </a:r>
            <a:endParaRPr lang="en-IN" dirty="0"/>
          </a:p>
        </p:txBody>
      </p:sp>
    </p:spTree>
    <p:extLst>
      <p:ext uri="{BB962C8B-B14F-4D97-AF65-F5344CB8AC3E}">
        <p14:creationId xmlns:p14="http://schemas.microsoft.com/office/powerpoint/2010/main" xmlns="" val="104500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838200"/>
            <a:ext cx="7714488" cy="5791200"/>
          </a:xfrm>
        </p:spPr>
        <p:txBody>
          <a:bodyPr>
            <a:normAutofit/>
          </a:bodyPr>
          <a:lstStyle/>
          <a:p>
            <a:r>
              <a:rPr lang="en-US" sz="2800" dirty="0" smtClean="0">
                <a:latin typeface="Times New Roman" pitchFamily="18" charset="0"/>
                <a:cs typeface="Times New Roman" pitchFamily="18" charset="0"/>
              </a:rPr>
              <a:t>Uniform continuous – </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Soft start technique –</a:t>
            </a:r>
          </a:p>
          <a:p>
            <a:pPr lvl="1"/>
            <a:r>
              <a:rPr lang="en-US" sz="2400" dirty="0" smtClean="0">
                <a:latin typeface="Times New Roman" pitchFamily="18" charset="0"/>
                <a:cs typeface="Times New Roman" pitchFamily="18" charset="0"/>
              </a:rPr>
              <a:t>Stepped cured </a:t>
            </a:r>
          </a:p>
          <a:p>
            <a:pPr lvl="1"/>
            <a:r>
              <a:rPr lang="en-US" sz="2400" dirty="0" smtClean="0">
                <a:latin typeface="Times New Roman" pitchFamily="18" charset="0"/>
                <a:cs typeface="Times New Roman" pitchFamily="18" charset="0"/>
              </a:rPr>
              <a:t>Ramped cured </a:t>
            </a:r>
          </a:p>
          <a:p>
            <a:pPr lvl="1"/>
            <a:r>
              <a:rPr lang="en-US" sz="2400" dirty="0" smtClean="0">
                <a:latin typeface="Times New Roman" pitchFamily="18" charset="0"/>
                <a:cs typeface="Times New Roman" pitchFamily="18" charset="0"/>
              </a:rPr>
              <a:t>Pulse-curing </a:t>
            </a:r>
            <a:endParaRPr lang="en-US" sz="2400" dirty="0">
              <a:latin typeface="Times New Roman" pitchFamily="18" charset="0"/>
              <a:cs typeface="Times New Roman" pitchFamily="18" charset="0"/>
            </a:endParaRPr>
          </a:p>
        </p:txBody>
      </p:sp>
      <p:sp>
        <p:nvSpPr>
          <p:cNvPr id="2" name="Title 1"/>
          <p:cNvSpPr>
            <a:spLocks noGrp="1"/>
          </p:cNvSpPr>
          <p:nvPr>
            <p:ph type="title"/>
          </p:nvPr>
        </p:nvSpPr>
        <p:spPr>
          <a:xfrm>
            <a:off x="1435608" y="274638"/>
            <a:ext cx="7498080" cy="639762"/>
          </a:xfrm>
        </p:spPr>
        <p:txBody>
          <a:bodyPr>
            <a:noAutofit/>
          </a:bodyPr>
          <a:lstStyle/>
          <a:p>
            <a:r>
              <a:rPr lang="en-US" sz="2800" b="1" dirty="0" smtClean="0">
                <a:solidFill>
                  <a:srgbClr val="FFFF00"/>
                </a:solidFill>
                <a:latin typeface="Times New Roman" pitchFamily="18" charset="0"/>
                <a:cs typeface="Times New Roman" pitchFamily="18" charset="0"/>
              </a:rPr>
              <a:t>              Curing techniques </a:t>
            </a:r>
            <a:endParaRPr lang="en-US" sz="28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9948330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9" name="Rectangle 3"/>
          <p:cNvSpPr>
            <a:spLocks noGrp="1" noChangeArrowheads="1"/>
          </p:cNvSpPr>
          <p:nvPr>
            <p:ph idx="1"/>
          </p:nvPr>
        </p:nvSpPr>
        <p:spPr>
          <a:xfrm>
            <a:off x="3635896" y="908720"/>
            <a:ext cx="3886200" cy="4495800"/>
          </a:xfrm>
        </p:spPr>
        <p:txBody>
          <a:bodyPr/>
          <a:lstStyle/>
          <a:p>
            <a:pPr>
              <a:buNone/>
            </a:pPr>
            <a:endParaRPr lang="en-US" dirty="0"/>
          </a:p>
        </p:txBody>
      </p:sp>
      <p:sp>
        <p:nvSpPr>
          <p:cNvPr id="5" name="Slide Number Placeholder 4"/>
          <p:cNvSpPr>
            <a:spLocks noGrp="1"/>
          </p:cNvSpPr>
          <p:nvPr>
            <p:ph type="sldNum" sz="quarter" idx="15"/>
          </p:nvPr>
        </p:nvSpPr>
        <p:spPr/>
        <p:txBody>
          <a:bodyPr/>
          <a:lstStyle/>
          <a:p>
            <a:fld id="{38AE781B-03DA-41B0-9D3D-8DFE1719500A}" type="slidenum">
              <a:rPr lang="en-IN" smtClean="0"/>
              <a:pPr/>
              <a:t>85</a:t>
            </a:fld>
            <a:endParaRPr lang="en-IN"/>
          </a:p>
        </p:txBody>
      </p:sp>
      <p:sp>
        <p:nvSpPr>
          <p:cNvPr id="219138" name="Rectangle 2"/>
          <p:cNvSpPr>
            <a:spLocks noGrp="1" noChangeArrowheads="1"/>
          </p:cNvSpPr>
          <p:nvPr>
            <p:ph type="title"/>
          </p:nvPr>
        </p:nvSpPr>
        <p:spPr/>
        <p:txBody>
          <a:bodyPr/>
          <a:lstStyle/>
          <a:p>
            <a:pPr algn="ctr"/>
            <a:r>
              <a:rPr lang="en-US" sz="3800" dirty="0"/>
              <a:t>UNIFORM CONTINUOUS CURE</a:t>
            </a:r>
          </a:p>
        </p:txBody>
      </p:sp>
      <p:pic>
        <p:nvPicPr>
          <p:cNvPr id="219140" name="Picture 4" descr="UNFORM CONTINUOUS CURE"/>
          <p:cNvPicPr>
            <a:picLocks noChangeAspect="1" noChangeArrowheads="1"/>
          </p:cNvPicPr>
          <p:nvPr/>
        </p:nvPicPr>
        <p:blipFill>
          <a:blip r:embed="rId3" cstate="print"/>
          <a:srcRect/>
          <a:stretch>
            <a:fillRect/>
          </a:stretch>
        </p:blipFill>
        <p:spPr bwMode="auto">
          <a:xfrm>
            <a:off x="378412" y="639982"/>
            <a:ext cx="8424936" cy="4357718"/>
          </a:xfrm>
          <a:prstGeom prst="rect">
            <a:avLst/>
          </a:prstGeom>
          <a:noFill/>
        </p:spPr>
      </p:pic>
    </p:spTree>
    <p:extLst>
      <p:ext uri="{BB962C8B-B14F-4D97-AF65-F5344CB8AC3E}">
        <p14:creationId xmlns:p14="http://schemas.microsoft.com/office/powerpoint/2010/main" xmlns="" val="368676788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38AE781B-03DA-41B0-9D3D-8DFE1719500A}" type="slidenum">
              <a:rPr lang="en-IN" smtClean="0"/>
              <a:pPr/>
              <a:t>86</a:t>
            </a:fld>
            <a:endParaRPr lang="en-IN"/>
          </a:p>
        </p:txBody>
      </p:sp>
      <p:sp>
        <p:nvSpPr>
          <p:cNvPr id="218114" name="Rectangle 2"/>
          <p:cNvSpPr>
            <a:spLocks noGrp="1" noChangeArrowheads="1"/>
          </p:cNvSpPr>
          <p:nvPr>
            <p:ph type="title"/>
          </p:nvPr>
        </p:nvSpPr>
        <p:spPr/>
        <p:txBody>
          <a:bodyPr/>
          <a:lstStyle/>
          <a:p>
            <a:pPr algn="ctr"/>
            <a:r>
              <a:rPr lang="en-US"/>
              <a:t>STEP CURE</a:t>
            </a:r>
          </a:p>
        </p:txBody>
      </p:sp>
      <p:pic>
        <p:nvPicPr>
          <p:cNvPr id="218116" name="Picture 4" descr="STEP CURE"/>
          <p:cNvPicPr>
            <a:picLocks noChangeAspect="1" noChangeArrowheads="1"/>
          </p:cNvPicPr>
          <p:nvPr/>
        </p:nvPicPr>
        <p:blipFill>
          <a:blip r:embed="rId3" cstate="print"/>
          <a:srcRect/>
          <a:stretch>
            <a:fillRect/>
          </a:stretch>
        </p:blipFill>
        <p:spPr bwMode="auto">
          <a:xfrm>
            <a:off x="323528" y="332656"/>
            <a:ext cx="8640960" cy="4286280"/>
          </a:xfrm>
          <a:prstGeom prst="rect">
            <a:avLst/>
          </a:prstGeom>
          <a:noFill/>
        </p:spPr>
      </p:pic>
    </p:spTree>
    <p:extLst>
      <p:ext uri="{BB962C8B-B14F-4D97-AF65-F5344CB8AC3E}">
        <p14:creationId xmlns:p14="http://schemas.microsoft.com/office/powerpoint/2010/main" xmlns="" val="354464023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38AE781B-03DA-41B0-9D3D-8DFE1719500A}" type="slidenum">
              <a:rPr lang="en-IN" smtClean="0"/>
              <a:pPr/>
              <a:t>87</a:t>
            </a:fld>
            <a:endParaRPr lang="en-IN"/>
          </a:p>
        </p:txBody>
      </p:sp>
      <p:sp>
        <p:nvSpPr>
          <p:cNvPr id="217090" name="Rectangle 2"/>
          <p:cNvSpPr>
            <a:spLocks noGrp="1" noChangeArrowheads="1"/>
          </p:cNvSpPr>
          <p:nvPr>
            <p:ph type="title"/>
          </p:nvPr>
        </p:nvSpPr>
        <p:spPr/>
        <p:txBody>
          <a:bodyPr/>
          <a:lstStyle/>
          <a:p>
            <a:pPr algn="ctr"/>
            <a:r>
              <a:rPr lang="en-US"/>
              <a:t>RAMP CURE</a:t>
            </a:r>
          </a:p>
        </p:txBody>
      </p:sp>
      <p:pic>
        <p:nvPicPr>
          <p:cNvPr id="217092" name="Picture 4" descr="RAMP CURE"/>
          <p:cNvPicPr>
            <a:picLocks noChangeAspect="1" noChangeArrowheads="1"/>
          </p:cNvPicPr>
          <p:nvPr/>
        </p:nvPicPr>
        <p:blipFill>
          <a:blip r:embed="rId3" cstate="print"/>
          <a:srcRect/>
          <a:stretch>
            <a:fillRect/>
          </a:stretch>
        </p:blipFill>
        <p:spPr bwMode="auto">
          <a:xfrm>
            <a:off x="179512" y="332656"/>
            <a:ext cx="8568952" cy="4286280"/>
          </a:xfrm>
          <a:prstGeom prst="rect">
            <a:avLst/>
          </a:prstGeom>
          <a:noFill/>
        </p:spPr>
      </p:pic>
    </p:spTree>
    <p:extLst>
      <p:ext uri="{BB962C8B-B14F-4D97-AF65-F5344CB8AC3E}">
        <p14:creationId xmlns:p14="http://schemas.microsoft.com/office/powerpoint/2010/main" xmlns="" val="125721716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38AE781B-03DA-41B0-9D3D-8DFE1719500A}" type="slidenum">
              <a:rPr lang="en-IN" smtClean="0"/>
              <a:pPr/>
              <a:t>88</a:t>
            </a:fld>
            <a:endParaRPr lang="en-IN"/>
          </a:p>
        </p:txBody>
      </p:sp>
      <p:sp>
        <p:nvSpPr>
          <p:cNvPr id="216066" name="Rectangle 2"/>
          <p:cNvSpPr>
            <a:spLocks noGrp="1" noChangeArrowheads="1"/>
          </p:cNvSpPr>
          <p:nvPr>
            <p:ph type="title"/>
          </p:nvPr>
        </p:nvSpPr>
        <p:spPr/>
        <p:txBody>
          <a:bodyPr/>
          <a:lstStyle/>
          <a:p>
            <a:pPr algn="ctr"/>
            <a:r>
              <a:rPr lang="en-US"/>
              <a:t>PULSE- DELAY CURE</a:t>
            </a:r>
          </a:p>
        </p:txBody>
      </p:sp>
      <p:pic>
        <p:nvPicPr>
          <p:cNvPr id="216068" name="Picture 4" descr="PULSE-DELAY CURE"/>
          <p:cNvPicPr>
            <a:picLocks noChangeAspect="1" noChangeArrowheads="1"/>
          </p:cNvPicPr>
          <p:nvPr/>
        </p:nvPicPr>
        <p:blipFill>
          <a:blip r:embed="rId3" cstate="print"/>
          <a:srcRect/>
          <a:stretch>
            <a:fillRect/>
          </a:stretch>
        </p:blipFill>
        <p:spPr bwMode="auto">
          <a:xfrm>
            <a:off x="611560" y="692696"/>
            <a:ext cx="8208912" cy="4143404"/>
          </a:xfrm>
          <a:prstGeom prst="rect">
            <a:avLst/>
          </a:prstGeom>
          <a:noFill/>
        </p:spPr>
      </p:pic>
    </p:spTree>
    <p:extLst>
      <p:ext uri="{BB962C8B-B14F-4D97-AF65-F5344CB8AC3E}">
        <p14:creationId xmlns:p14="http://schemas.microsoft.com/office/powerpoint/2010/main" xmlns="" val="58664804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38AE781B-03DA-41B0-9D3D-8DFE1719500A}" type="slidenum">
              <a:rPr lang="en-IN" smtClean="0"/>
              <a:pPr/>
              <a:t>89</a:t>
            </a:fld>
            <a:endParaRPr lang="en-IN"/>
          </a:p>
        </p:txBody>
      </p:sp>
      <p:sp>
        <p:nvSpPr>
          <p:cNvPr id="220162" name="Rectangle 2"/>
          <p:cNvSpPr>
            <a:spLocks noGrp="1" noChangeArrowheads="1"/>
          </p:cNvSpPr>
          <p:nvPr>
            <p:ph type="title"/>
          </p:nvPr>
        </p:nvSpPr>
        <p:spPr>
          <a:xfrm>
            <a:off x="539552" y="5445224"/>
            <a:ext cx="7709480" cy="914400"/>
          </a:xfrm>
        </p:spPr>
        <p:txBody>
          <a:bodyPr/>
          <a:lstStyle/>
          <a:p>
            <a:pPr algn="ctr"/>
            <a:r>
              <a:rPr lang="en-US" dirty="0"/>
              <a:t>HIGH ENERGY PULSE CURE</a:t>
            </a:r>
          </a:p>
        </p:txBody>
      </p:sp>
      <p:pic>
        <p:nvPicPr>
          <p:cNvPr id="220164" name="Picture 4" descr="HIGH ENERGY PULSE CURE"/>
          <p:cNvPicPr>
            <a:picLocks noChangeAspect="1" noChangeArrowheads="1"/>
          </p:cNvPicPr>
          <p:nvPr/>
        </p:nvPicPr>
        <p:blipFill>
          <a:blip r:embed="rId3" cstate="print"/>
          <a:srcRect/>
          <a:stretch>
            <a:fillRect/>
          </a:stretch>
        </p:blipFill>
        <p:spPr bwMode="auto">
          <a:xfrm>
            <a:off x="539552" y="332656"/>
            <a:ext cx="8208912" cy="4500594"/>
          </a:xfrm>
          <a:prstGeom prst="rect">
            <a:avLst/>
          </a:prstGeom>
          <a:noFill/>
        </p:spPr>
      </p:pic>
    </p:spTree>
    <p:extLst>
      <p:ext uri="{BB962C8B-B14F-4D97-AF65-F5344CB8AC3E}">
        <p14:creationId xmlns:p14="http://schemas.microsoft.com/office/powerpoint/2010/main" xmlns="" val="420677067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a:p>
        </p:txBody>
      </p:sp>
      <p:graphicFrame>
        <p:nvGraphicFramePr>
          <p:cNvPr id="4" name="Diagram 3"/>
          <p:cNvGraphicFramePr/>
          <p:nvPr>
            <p:extLst>
              <p:ext uri="{D42A27DB-BD31-4B8C-83A1-F6EECF244321}">
                <p14:modId xmlns:p14="http://schemas.microsoft.com/office/powerpoint/2010/main" xmlns="" val="1562776242"/>
              </p:ext>
            </p:extLst>
          </p:nvPr>
        </p:nvGraphicFramePr>
        <p:xfrm>
          <a:off x="1295400" y="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Object 3"/>
          <p:cNvPicPr>
            <a:picLocks noChangeArrowheads="1"/>
          </p:cNvPicPr>
          <p:nvPr/>
        </p:nvPicPr>
        <p:blipFill>
          <a:blip r:embed="rId7" cstate="print"/>
          <a:srcRect l="-4202" t="-6877" r="-6651" b="-1814"/>
          <a:stretch>
            <a:fillRect/>
          </a:stretch>
        </p:blipFill>
        <p:spPr bwMode="auto">
          <a:xfrm>
            <a:off x="1043608" y="3769415"/>
            <a:ext cx="2286000" cy="2438400"/>
          </a:xfrm>
          <a:prstGeom prst="rect">
            <a:avLst/>
          </a:prstGeom>
          <a:noFill/>
          <a:ln w="9525">
            <a:noFill/>
            <a:miter lim="800000"/>
            <a:headEnd/>
            <a:tailEnd/>
          </a:ln>
        </p:spPr>
      </p:pic>
      <p:pic>
        <p:nvPicPr>
          <p:cNvPr id="1027" name="Object 4"/>
          <p:cNvPicPr>
            <a:picLocks noChangeArrowheads="1"/>
          </p:cNvPicPr>
          <p:nvPr/>
        </p:nvPicPr>
        <p:blipFill>
          <a:blip r:embed="rId8" cstate="print"/>
          <a:srcRect l="-4222" t="-6662" r="-7121" b="-1811"/>
          <a:stretch>
            <a:fillRect/>
          </a:stretch>
        </p:blipFill>
        <p:spPr bwMode="auto">
          <a:xfrm>
            <a:off x="3800365" y="3769415"/>
            <a:ext cx="2438400" cy="2438400"/>
          </a:xfrm>
          <a:prstGeom prst="rect">
            <a:avLst/>
          </a:prstGeom>
          <a:noFill/>
          <a:ln w="9525">
            <a:noFill/>
            <a:miter lim="800000"/>
            <a:headEnd/>
            <a:tailEnd/>
          </a:ln>
        </p:spPr>
      </p:pic>
      <p:pic>
        <p:nvPicPr>
          <p:cNvPr id="1028" name="Object 5"/>
          <p:cNvPicPr>
            <a:picLocks noChangeArrowheads="1"/>
          </p:cNvPicPr>
          <p:nvPr/>
        </p:nvPicPr>
        <p:blipFill>
          <a:blip r:embed="rId9" cstate="print"/>
          <a:srcRect l="-4861" t="-6184" r="-23344" b="-1601"/>
          <a:stretch>
            <a:fillRect/>
          </a:stretch>
        </p:blipFill>
        <p:spPr bwMode="auto">
          <a:xfrm>
            <a:off x="6660232" y="3655115"/>
            <a:ext cx="1981200" cy="2667000"/>
          </a:xfrm>
          <a:prstGeom prst="rect">
            <a:avLst/>
          </a:prstGeom>
          <a:noFill/>
          <a:ln w="9525">
            <a:noFill/>
            <a:miter lim="800000"/>
            <a:headEnd/>
            <a:tailEnd/>
          </a:ln>
        </p:spPr>
      </p:pic>
    </p:spTree>
    <p:extLst>
      <p:ext uri="{BB962C8B-B14F-4D97-AF65-F5344CB8AC3E}">
        <p14:creationId xmlns:p14="http://schemas.microsoft.com/office/powerpoint/2010/main" xmlns="" val="40818867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60648"/>
            <a:ext cx="8568952" cy="6400800"/>
          </a:xfrm>
        </p:spPr>
        <p:txBody>
          <a:bodyPr>
            <a:normAutofit/>
          </a:bodyPr>
          <a:lstStyle/>
          <a:p>
            <a:pPr>
              <a:lnSpc>
                <a:spcPct val="125000"/>
              </a:lnSpc>
            </a:pPr>
            <a:r>
              <a:rPr lang="en-US" sz="2200" b="1" dirty="0" smtClean="0">
                <a:solidFill>
                  <a:srgbClr val="FFFF00"/>
                </a:solidFill>
                <a:latin typeface="Times New Roman" pitchFamily="18" charset="0"/>
                <a:cs typeface="Times New Roman" pitchFamily="18" charset="0"/>
              </a:rPr>
              <a:t>WORKING &amp; SETTING TIME</a:t>
            </a:r>
          </a:p>
          <a:p>
            <a:pPr lvl="1">
              <a:lnSpc>
                <a:spcPct val="125000"/>
              </a:lnSpc>
              <a:buBlip>
                <a:blip r:embed="rId3"/>
              </a:buBlip>
            </a:pPr>
            <a:r>
              <a:rPr lang="en-US" sz="2400" dirty="0" smtClean="0">
                <a:latin typeface="Times New Roman" pitchFamily="18" charset="0"/>
                <a:cs typeface="Times New Roman" pitchFamily="18" charset="0"/>
              </a:rPr>
              <a:t>Light cure: surface hardens in 60-90 sec</a:t>
            </a:r>
          </a:p>
          <a:p>
            <a:pPr lvl="1">
              <a:lnSpc>
                <a:spcPct val="125000"/>
              </a:lnSpc>
              <a:buBlip>
                <a:blip r:embed="rId3"/>
              </a:buBlip>
            </a:pPr>
            <a:r>
              <a:rPr lang="en-US" sz="2400" dirty="0" smtClean="0">
                <a:latin typeface="Times New Roman" pitchFamily="18" charset="0"/>
                <a:cs typeface="Times New Roman" pitchFamily="18" charset="0"/>
              </a:rPr>
              <a:t>Chemical cure: 3-5 min</a:t>
            </a:r>
          </a:p>
          <a:p>
            <a:pPr>
              <a:lnSpc>
                <a:spcPct val="125000"/>
              </a:lnSpc>
            </a:pPr>
            <a:r>
              <a:rPr lang="en-US" sz="2400" b="1" dirty="0" smtClean="0">
                <a:solidFill>
                  <a:srgbClr val="FFFF00"/>
                </a:solidFill>
                <a:latin typeface="Times New Roman" pitchFamily="18" charset="0"/>
                <a:cs typeface="Times New Roman" pitchFamily="18" charset="0"/>
              </a:rPr>
              <a:t>Thermal properties – </a:t>
            </a:r>
          </a:p>
          <a:p>
            <a:pPr lvl="2">
              <a:lnSpc>
                <a:spcPct val="125000"/>
              </a:lnSpc>
              <a:buBlip>
                <a:blip r:embed="rId3"/>
              </a:buBlip>
            </a:pPr>
            <a:r>
              <a:rPr lang="en-US" sz="2400" dirty="0" smtClean="0">
                <a:latin typeface="Times New Roman" pitchFamily="18" charset="0"/>
                <a:cs typeface="Times New Roman" pitchFamily="18" charset="0"/>
              </a:rPr>
              <a:t>LCTE - to 38 ×10</a:t>
            </a:r>
            <a:r>
              <a:rPr lang="en-US" sz="2400" baseline="30000" dirty="0" smtClean="0">
                <a:latin typeface="Times New Roman" pitchFamily="18" charset="0"/>
                <a:cs typeface="Times New Roman" pitchFamily="18" charset="0"/>
              </a:rPr>
              <a:t>-6</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C for composites with fine particles to 55 to 68×10</a:t>
            </a:r>
            <a:r>
              <a:rPr lang="en-US" sz="2400" baseline="30000" dirty="0" smtClean="0">
                <a:latin typeface="Times New Roman" pitchFamily="18" charset="0"/>
                <a:cs typeface="Times New Roman" pitchFamily="18" charset="0"/>
              </a:rPr>
              <a:t>-6</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C for composites with microfine particles. </a:t>
            </a:r>
          </a:p>
          <a:p>
            <a:pPr lvl="2">
              <a:lnSpc>
                <a:spcPct val="125000"/>
              </a:lnSpc>
              <a:buBlip>
                <a:blip r:embed="rId3"/>
              </a:buBlip>
            </a:pPr>
            <a:r>
              <a:rPr lang="en-US" sz="2400" dirty="0" smtClean="0">
                <a:latin typeface="Times New Roman" pitchFamily="18" charset="0"/>
                <a:cs typeface="Times New Roman" pitchFamily="18" charset="0"/>
              </a:rPr>
              <a:t>The thermal conductivity of composites with fine particles (25 to 30 ×10</a:t>
            </a:r>
            <a:r>
              <a:rPr lang="en-US" sz="2400" baseline="30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cal/sec/cm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C/cm]) is greater than that of composites with microfine particles (12 to 15 ×10</a:t>
            </a:r>
            <a:r>
              <a:rPr lang="en-US" sz="2400" baseline="30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cal/sec/cm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C/cm]).</a:t>
            </a:r>
          </a:p>
        </p:txBody>
      </p:sp>
    </p:spTree>
    <p:extLst>
      <p:ext uri="{BB962C8B-B14F-4D97-AF65-F5344CB8AC3E}">
        <p14:creationId xmlns:p14="http://schemas.microsoft.com/office/powerpoint/2010/main" xmlns="" val="34034499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78466"/>
            <a:ext cx="6606480" cy="3139321"/>
          </a:xfrm>
          <a:prstGeom prst="rect">
            <a:avLst/>
          </a:prstGeom>
        </p:spPr>
        <p:txBody>
          <a:bodyPr wrap="square">
            <a:spAutoFit/>
          </a:bodyPr>
          <a:lstStyle/>
          <a:p>
            <a:pPr>
              <a:lnSpc>
                <a:spcPct val="125000"/>
              </a:lnSpc>
            </a:pPr>
            <a:r>
              <a:rPr lang="en-US" sz="2400" b="1" dirty="0">
                <a:solidFill>
                  <a:srgbClr val="FFFF00"/>
                </a:solidFill>
                <a:latin typeface="Times New Roman" pitchFamily="18" charset="0"/>
                <a:cs typeface="Times New Roman" pitchFamily="18" charset="0"/>
              </a:rPr>
              <a:t>Polymerization shrinkage – </a:t>
            </a:r>
          </a:p>
          <a:p>
            <a:pPr lvl="2">
              <a:buBlip>
                <a:blip r:embed="rId3"/>
              </a:buBlip>
            </a:pPr>
            <a:r>
              <a:rPr lang="en-US" sz="2400" dirty="0">
                <a:latin typeface="Times New Roman" pitchFamily="18" charset="0"/>
                <a:cs typeface="Times New Roman" pitchFamily="18" charset="0"/>
              </a:rPr>
              <a:t>Multipurpose composite – 0.7 to 1.4%</a:t>
            </a:r>
          </a:p>
          <a:p>
            <a:pPr lvl="2">
              <a:buBlip>
                <a:blip r:embed="rId3"/>
              </a:buBlip>
            </a:pPr>
            <a:r>
              <a:rPr lang="en-US" sz="2400" dirty="0" err="1">
                <a:latin typeface="Times New Roman" pitchFamily="18" charset="0"/>
                <a:cs typeface="Times New Roman" pitchFamily="18" charset="0"/>
              </a:rPr>
              <a:t>Microfill</a:t>
            </a:r>
            <a:r>
              <a:rPr lang="en-US" sz="2400" dirty="0">
                <a:latin typeface="Times New Roman" pitchFamily="18" charset="0"/>
                <a:cs typeface="Times New Roman" pitchFamily="18" charset="0"/>
              </a:rPr>
              <a:t> composite – 2 to 3%</a:t>
            </a:r>
          </a:p>
          <a:p>
            <a:pPr lvl="2">
              <a:buBlip>
                <a:blip r:embed="rId3"/>
              </a:buBlip>
            </a:pPr>
            <a:r>
              <a:rPr lang="en-US" sz="2400" dirty="0">
                <a:latin typeface="Times New Roman" pitchFamily="18" charset="0"/>
                <a:cs typeface="Times New Roman" pitchFamily="18" charset="0"/>
              </a:rPr>
              <a:t>Packable composite – 0.6 to 0.9%</a:t>
            </a:r>
          </a:p>
          <a:p>
            <a:pPr lvl="2">
              <a:buBlip>
                <a:blip r:embed="rId3"/>
              </a:buBlip>
            </a:pPr>
            <a:r>
              <a:rPr lang="en-US" sz="2400" dirty="0" err="1">
                <a:latin typeface="Times New Roman" pitchFamily="18" charset="0"/>
                <a:cs typeface="Times New Roman" pitchFamily="18" charset="0"/>
              </a:rPr>
              <a:t>Macrofilled</a:t>
            </a:r>
            <a:r>
              <a:rPr lang="en-US" sz="2400" dirty="0">
                <a:latin typeface="Times New Roman" pitchFamily="18" charset="0"/>
                <a:cs typeface="Times New Roman" pitchFamily="18" charset="0"/>
              </a:rPr>
              <a:t> composite – 1.2 to 1.3%</a:t>
            </a:r>
          </a:p>
          <a:p>
            <a:pPr lvl="2">
              <a:buBlip>
                <a:blip r:embed="rId3"/>
              </a:buBlip>
            </a:pPr>
            <a:r>
              <a:rPr lang="en-US" sz="2400" dirty="0">
                <a:latin typeface="Times New Roman" pitchFamily="18" charset="0"/>
                <a:cs typeface="Times New Roman" pitchFamily="18" charset="0"/>
              </a:rPr>
              <a:t>Small particle filled composite – 2 to 3%</a:t>
            </a:r>
          </a:p>
          <a:p>
            <a:pPr lvl="2">
              <a:buBlip>
                <a:blip r:embed="rId3"/>
              </a:buBlip>
            </a:pPr>
            <a:r>
              <a:rPr lang="en-US" sz="2400" dirty="0" err="1">
                <a:latin typeface="Times New Roman" pitchFamily="18" charset="0"/>
                <a:cs typeface="Times New Roman" pitchFamily="18" charset="0"/>
              </a:rPr>
              <a:t>Nanocomposite</a:t>
            </a:r>
            <a:r>
              <a:rPr lang="en-US" sz="2400" dirty="0">
                <a:latin typeface="Times New Roman" pitchFamily="18" charset="0"/>
                <a:cs typeface="Times New Roman" pitchFamily="18" charset="0"/>
              </a:rPr>
              <a:t> and other types – yet to be determined </a:t>
            </a:r>
          </a:p>
        </p:txBody>
      </p:sp>
      <p:pic>
        <p:nvPicPr>
          <p:cNvPr id="3" name="Picture 6" descr="Picture12"/>
          <p:cNvPicPr>
            <a:picLocks noChangeAspect="1" noChangeArrowheads="1"/>
          </p:cNvPicPr>
          <p:nvPr/>
        </p:nvPicPr>
        <p:blipFill>
          <a:blip r:embed="rId4" cstate="print">
            <a:lum bright="-12000" contrast="30000"/>
          </a:blip>
          <a:srcRect l="17867" t="18242" r="4570" b="17834"/>
          <a:stretch>
            <a:fillRect/>
          </a:stretch>
        </p:blipFill>
        <p:spPr>
          <a:xfrm>
            <a:off x="4932040" y="4365104"/>
            <a:ext cx="3124200" cy="2359422"/>
          </a:xfrm>
          <a:prstGeom prst="rect">
            <a:avLst/>
          </a:prstGeom>
          <a:noFill/>
          <a:ln w="57150" cmpd="thickThin">
            <a:solidFill>
              <a:srgbClr val="000000"/>
            </a:solidFill>
          </a:ln>
        </p:spPr>
      </p:pic>
    </p:spTree>
    <p:extLst>
      <p:ext uri="{BB962C8B-B14F-4D97-AF65-F5344CB8AC3E}">
        <p14:creationId xmlns:p14="http://schemas.microsoft.com/office/powerpoint/2010/main" xmlns="" val="423320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7790688" cy="6552728"/>
          </a:xfrm>
        </p:spPr>
        <p:txBody>
          <a:bodyPr>
            <a:normAutofit fontScale="25000" lnSpcReduction="20000"/>
          </a:bodyPr>
          <a:lstStyle/>
          <a:p>
            <a:pPr>
              <a:buNone/>
            </a:pPr>
            <a:r>
              <a:rPr lang="en-US" sz="9600" b="1" dirty="0" smtClean="0">
                <a:solidFill>
                  <a:srgbClr val="FFFF00"/>
                </a:solidFill>
                <a:latin typeface="Times New Roman" pitchFamily="18" charset="0"/>
                <a:cs typeface="Times New Roman" pitchFamily="18" charset="0"/>
              </a:rPr>
              <a:t>Marginal integrity/marginal leakage – </a:t>
            </a:r>
          </a:p>
          <a:p>
            <a:pPr>
              <a:buNone/>
            </a:pPr>
            <a:r>
              <a:rPr lang="en-US" sz="7400" b="1" dirty="0" smtClean="0">
                <a:solidFill>
                  <a:srgbClr val="FFFF00"/>
                </a:solidFill>
                <a:latin typeface="Times New Roman" pitchFamily="18" charset="0"/>
                <a:cs typeface="Times New Roman" pitchFamily="18" charset="0"/>
              </a:rPr>
              <a:t>                                                                 (</a:t>
            </a:r>
            <a:r>
              <a:rPr lang="en-US" sz="7400" b="1" i="1" dirty="0" smtClean="0">
                <a:solidFill>
                  <a:srgbClr val="FFFF00"/>
                </a:solidFill>
                <a:latin typeface="Times New Roman" pitchFamily="18" charset="0"/>
                <a:cs typeface="Times New Roman" pitchFamily="18" charset="0"/>
              </a:rPr>
              <a:t>J of General Dentistry; Claudine </a:t>
            </a:r>
            <a:r>
              <a:rPr lang="en-US" sz="7400" i="1" dirty="0" err="1" smtClean="0">
                <a:solidFill>
                  <a:srgbClr val="FFFF00"/>
                </a:solidFill>
                <a:latin typeface="Times New Roman" pitchFamily="18" charset="0"/>
                <a:cs typeface="Times New Roman" pitchFamily="18" charset="0"/>
              </a:rPr>
              <a:t>Agosta</a:t>
            </a:r>
            <a:r>
              <a:rPr lang="en-US" sz="7400" i="1" dirty="0" smtClean="0">
                <a:solidFill>
                  <a:srgbClr val="FFFF00"/>
                </a:solidFill>
                <a:latin typeface="Times New Roman" pitchFamily="18" charset="0"/>
                <a:cs typeface="Times New Roman" pitchFamily="18" charset="0"/>
              </a:rPr>
              <a:t>; 2003)</a:t>
            </a:r>
            <a:endParaRPr lang="en-US" sz="7400" dirty="0" smtClean="0">
              <a:solidFill>
                <a:srgbClr val="FFFF00"/>
              </a:solidFill>
              <a:latin typeface="Times New Roman" pitchFamily="18" charset="0"/>
              <a:cs typeface="Times New Roman" pitchFamily="18" charset="0"/>
            </a:endParaRPr>
          </a:p>
          <a:p>
            <a:pPr>
              <a:buBlip>
                <a:blip r:embed="rId3"/>
              </a:buBlip>
            </a:pPr>
            <a:endParaRPr lang="en-US" sz="6000" dirty="0" smtClean="0">
              <a:latin typeface="Times New Roman" pitchFamily="18" charset="0"/>
              <a:cs typeface="Times New Roman" pitchFamily="18" charset="0"/>
            </a:endParaRPr>
          </a:p>
          <a:p>
            <a:pPr>
              <a:buBlip>
                <a:blip r:embed="rId3"/>
              </a:buBlip>
            </a:pPr>
            <a:r>
              <a:rPr lang="en-US" sz="9600" dirty="0" smtClean="0">
                <a:latin typeface="Times New Roman" pitchFamily="18" charset="0"/>
                <a:cs typeface="Times New Roman" pitchFamily="18" charset="0"/>
              </a:rPr>
              <a:t>Factors contributing to microleakage – </a:t>
            </a:r>
          </a:p>
          <a:p>
            <a:pPr lvl="1">
              <a:buBlip>
                <a:blip r:embed="rId4"/>
              </a:buBlip>
            </a:pPr>
            <a:r>
              <a:rPr lang="en-US" sz="9600" dirty="0" smtClean="0">
                <a:latin typeface="Times New Roman" pitchFamily="18" charset="0"/>
                <a:cs typeface="Times New Roman" pitchFamily="18" charset="0"/>
              </a:rPr>
              <a:t>Polymerization shrinkage</a:t>
            </a:r>
          </a:p>
          <a:p>
            <a:pPr lvl="1">
              <a:buBlip>
                <a:blip r:embed="rId4"/>
              </a:buBlip>
            </a:pPr>
            <a:r>
              <a:rPr lang="en-US" sz="9600" dirty="0" smtClean="0">
                <a:latin typeface="Times New Roman" pitchFamily="18" charset="0"/>
                <a:cs typeface="Times New Roman" pitchFamily="18" charset="0"/>
              </a:rPr>
              <a:t>Difference in CFTE between tooth and composite</a:t>
            </a:r>
          </a:p>
          <a:p>
            <a:pPr lvl="1">
              <a:buBlip>
                <a:blip r:embed="rId4"/>
              </a:buBlip>
            </a:pPr>
            <a:r>
              <a:rPr lang="en-US" sz="9600" dirty="0" smtClean="0">
                <a:latin typeface="Times New Roman" pitchFamily="18" charset="0"/>
                <a:cs typeface="Times New Roman" pitchFamily="18" charset="0"/>
              </a:rPr>
              <a:t>Modulus of elasticity </a:t>
            </a:r>
          </a:p>
          <a:p>
            <a:pPr lvl="1">
              <a:buNone/>
            </a:pPr>
            <a:endParaRPr lang="en-US" sz="9600" dirty="0" smtClean="0">
              <a:latin typeface="Times New Roman" pitchFamily="18" charset="0"/>
              <a:cs typeface="Times New Roman" pitchFamily="18" charset="0"/>
            </a:endParaRPr>
          </a:p>
          <a:p>
            <a:pPr>
              <a:buBlip>
                <a:blip r:embed="rId3"/>
              </a:buBlip>
            </a:pPr>
            <a:r>
              <a:rPr lang="en-US" sz="9600" dirty="0" smtClean="0">
                <a:latin typeface="Times New Roman" pitchFamily="18" charset="0"/>
                <a:cs typeface="Times New Roman" pitchFamily="18" charset="0"/>
              </a:rPr>
              <a:t>Marginal defects related to </a:t>
            </a:r>
            <a:r>
              <a:rPr lang="en-US" sz="9600" dirty="0" err="1" smtClean="0">
                <a:latin typeface="Times New Roman" pitchFamily="18" charset="0"/>
                <a:cs typeface="Times New Roman" pitchFamily="18" charset="0"/>
              </a:rPr>
              <a:t>occlusal</a:t>
            </a:r>
            <a:r>
              <a:rPr lang="en-US" sz="9600" dirty="0" smtClean="0">
                <a:latin typeface="Times New Roman" pitchFamily="18" charset="0"/>
                <a:cs typeface="Times New Roman" pitchFamily="18" charset="0"/>
              </a:rPr>
              <a:t> loading - Four types  </a:t>
            </a:r>
          </a:p>
          <a:p>
            <a:pPr lvl="1">
              <a:buNone/>
            </a:pPr>
            <a:r>
              <a:rPr lang="en-US" sz="9600" dirty="0">
                <a:latin typeface="Times New Roman" pitchFamily="18" charset="0"/>
                <a:cs typeface="Times New Roman" pitchFamily="18" charset="0"/>
              </a:rPr>
              <a:t>To enhance the marginal adaptation, reducing the microleakage of composite restorations - 5 ways  </a:t>
            </a:r>
            <a:r>
              <a:rPr lang="en-US" sz="9600" dirty="0">
                <a:solidFill>
                  <a:srgbClr val="FFFF00"/>
                </a:solidFill>
                <a:latin typeface="Times New Roman" pitchFamily="18" charset="0"/>
                <a:cs typeface="Times New Roman" pitchFamily="18" charset="0"/>
              </a:rPr>
              <a:t>(Cheung, J </a:t>
            </a:r>
            <a:r>
              <a:rPr lang="en-US" sz="9600" dirty="0" err="1">
                <a:solidFill>
                  <a:srgbClr val="FFFF00"/>
                </a:solidFill>
                <a:latin typeface="Times New Roman" pitchFamily="18" charset="0"/>
                <a:cs typeface="Times New Roman" pitchFamily="18" charset="0"/>
              </a:rPr>
              <a:t>prosth</a:t>
            </a:r>
            <a:r>
              <a:rPr lang="en-US" sz="9600" dirty="0">
                <a:solidFill>
                  <a:srgbClr val="FFFF00"/>
                </a:solidFill>
                <a:latin typeface="Times New Roman" pitchFamily="18" charset="0"/>
                <a:cs typeface="Times New Roman" pitchFamily="18" charset="0"/>
              </a:rPr>
              <a:t> Dent,1990)</a:t>
            </a:r>
          </a:p>
          <a:p>
            <a:pPr lvl="2">
              <a:buBlip>
                <a:blip r:embed="rId5"/>
              </a:buBlip>
            </a:pPr>
            <a:r>
              <a:rPr lang="en-US" sz="9600" dirty="0">
                <a:latin typeface="Times New Roman" pitchFamily="18" charset="0"/>
                <a:cs typeface="Times New Roman" pitchFamily="18" charset="0"/>
              </a:rPr>
              <a:t>Acid etch technique</a:t>
            </a:r>
          </a:p>
          <a:p>
            <a:pPr lvl="2">
              <a:buBlip>
                <a:blip r:embed="rId5"/>
              </a:buBlip>
            </a:pPr>
            <a:r>
              <a:rPr lang="en-US" sz="9600" dirty="0">
                <a:latin typeface="Times New Roman" pitchFamily="18" charset="0"/>
                <a:cs typeface="Times New Roman" pitchFamily="18" charset="0"/>
              </a:rPr>
              <a:t>Dentin bonding</a:t>
            </a:r>
          </a:p>
          <a:p>
            <a:pPr lvl="2">
              <a:buBlip>
                <a:blip r:embed="rId5"/>
              </a:buBlip>
            </a:pPr>
            <a:r>
              <a:rPr lang="en-US" sz="9600" dirty="0">
                <a:latin typeface="Times New Roman" pitchFamily="18" charset="0"/>
                <a:cs typeface="Times New Roman" pitchFamily="18" charset="0"/>
              </a:rPr>
              <a:t>Cavity design</a:t>
            </a:r>
          </a:p>
          <a:p>
            <a:pPr lvl="2">
              <a:buBlip>
                <a:blip r:embed="rId5"/>
              </a:buBlip>
            </a:pPr>
            <a:r>
              <a:rPr lang="en-US" sz="9600" dirty="0">
                <a:latin typeface="Times New Roman" pitchFamily="18" charset="0"/>
                <a:cs typeface="Times New Roman" pitchFamily="18" charset="0"/>
              </a:rPr>
              <a:t>Incremental technique</a:t>
            </a:r>
          </a:p>
          <a:p>
            <a:pPr lvl="2">
              <a:buBlip>
                <a:blip r:embed="rId5"/>
              </a:buBlip>
            </a:pPr>
            <a:r>
              <a:rPr lang="en-US" sz="9600" dirty="0">
                <a:latin typeface="Times New Roman" pitchFamily="18" charset="0"/>
                <a:cs typeface="Times New Roman" pitchFamily="18" charset="0"/>
              </a:rPr>
              <a:t>Sealing the margins-unfilled resin</a:t>
            </a:r>
          </a:p>
          <a:p>
            <a:pPr lvl="2">
              <a:buBlip>
                <a:blip r:embed="rId5"/>
              </a:buBlip>
            </a:pPr>
            <a:endParaRPr lang="en-US" sz="6000" dirty="0">
              <a:latin typeface="Times New Roman" pitchFamily="18" charset="0"/>
              <a:cs typeface="Times New Roman" pitchFamily="18" charset="0"/>
            </a:endParaRPr>
          </a:p>
          <a:p>
            <a:pPr marL="18288" indent="0">
              <a:buNone/>
            </a:pPr>
            <a:r>
              <a:rPr lang="en-US" sz="6000" dirty="0">
                <a:solidFill>
                  <a:srgbClr val="FFFF00"/>
                </a:solidFill>
                <a:latin typeface="Times New Roman" pitchFamily="18" charset="0"/>
                <a:cs typeface="Times New Roman" pitchFamily="18" charset="0"/>
              </a:rPr>
              <a:t> </a:t>
            </a:r>
          </a:p>
          <a:p>
            <a:pPr lvl="1">
              <a:buNone/>
            </a:pPr>
            <a:endParaRPr lang="en-US" sz="6000" dirty="0">
              <a:solidFill>
                <a:schemeClr val="tx2">
                  <a:lumMod val="60000"/>
                  <a:lumOff val="4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9739602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23528" y="1819948"/>
            <a:ext cx="8227640" cy="3657599"/>
          </a:xfrm>
        </p:spPr>
        <p:txBody>
          <a:bodyPr>
            <a:noAutofit/>
          </a:bodyPr>
          <a:lstStyle/>
          <a:p>
            <a:r>
              <a:rPr lang="en-US" sz="2400" dirty="0" smtClean="0">
                <a:latin typeface="Times New Roman" pitchFamily="18" charset="0"/>
                <a:cs typeface="Times New Roman" pitchFamily="18" charset="0"/>
              </a:rPr>
              <a:t>Incremental placement technique –</a:t>
            </a:r>
          </a:p>
          <a:p>
            <a:pPr lvl="2">
              <a:lnSpc>
                <a:spcPct val="160000"/>
              </a:lnSpc>
              <a:buFontTx/>
              <a:buBlip>
                <a:blip r:embed="rId3"/>
              </a:buBlip>
            </a:pPr>
            <a:r>
              <a:rPr lang="en-US" sz="1800" dirty="0" smtClean="0">
                <a:latin typeface="Times New Roman" pitchFamily="18" charset="0"/>
                <a:cs typeface="Times New Roman" pitchFamily="18" charset="0"/>
              </a:rPr>
              <a:t>Horizontal technique</a:t>
            </a:r>
          </a:p>
          <a:p>
            <a:pPr lvl="2">
              <a:lnSpc>
                <a:spcPct val="160000"/>
              </a:lnSpc>
              <a:buFontTx/>
              <a:buBlip>
                <a:blip r:embed="rId3"/>
              </a:buBlip>
            </a:pPr>
            <a:r>
              <a:rPr lang="en-US" sz="1800" dirty="0" smtClean="0">
                <a:latin typeface="Times New Roman" pitchFamily="18" charset="0"/>
                <a:cs typeface="Times New Roman" pitchFamily="18" charset="0"/>
              </a:rPr>
              <a:t>Three-site technique</a:t>
            </a:r>
          </a:p>
          <a:p>
            <a:pPr lvl="2">
              <a:lnSpc>
                <a:spcPct val="160000"/>
              </a:lnSpc>
              <a:buFontTx/>
              <a:buBlip>
                <a:blip r:embed="rId3"/>
              </a:buBlip>
            </a:pPr>
            <a:r>
              <a:rPr lang="en-US" sz="1800" dirty="0" smtClean="0">
                <a:latin typeface="Times New Roman" pitchFamily="18" charset="0"/>
                <a:cs typeface="Times New Roman" pitchFamily="18" charset="0"/>
              </a:rPr>
              <a:t>Oblique technique</a:t>
            </a:r>
          </a:p>
          <a:p>
            <a:pPr lvl="2">
              <a:lnSpc>
                <a:spcPct val="160000"/>
              </a:lnSpc>
              <a:buFontTx/>
              <a:buBlip>
                <a:blip r:embed="rId3"/>
              </a:buBlip>
            </a:pPr>
            <a:r>
              <a:rPr lang="en-US" sz="1800" dirty="0" smtClean="0">
                <a:latin typeface="Times New Roman" pitchFamily="18" charset="0"/>
                <a:cs typeface="Times New Roman" pitchFamily="18" charset="0"/>
              </a:rPr>
              <a:t>Successive cusp build-up technique</a:t>
            </a:r>
          </a:p>
          <a:p>
            <a:pPr lvl="2">
              <a:lnSpc>
                <a:spcPct val="160000"/>
              </a:lnSpc>
              <a:buFontTx/>
              <a:buBlip>
                <a:blip r:embed="rId3"/>
              </a:buBlip>
            </a:pPr>
            <a:r>
              <a:rPr lang="en-US" sz="1800" dirty="0" smtClean="0">
                <a:latin typeface="Times New Roman" pitchFamily="18" charset="0"/>
                <a:cs typeface="Times New Roman" pitchFamily="18" charset="0"/>
              </a:rPr>
              <a:t>Modified successive cusp build-up </a:t>
            </a:r>
          </a:p>
          <a:p>
            <a:pPr lvl="2">
              <a:lnSpc>
                <a:spcPct val="160000"/>
              </a:lnSpc>
              <a:buFontTx/>
              <a:buBlip>
                <a:blip r:embed="rId3"/>
              </a:buBlip>
            </a:pPr>
            <a:r>
              <a:rPr lang="en-US" sz="1800" dirty="0" smtClean="0">
                <a:latin typeface="Times New Roman" pitchFamily="18" charset="0"/>
                <a:cs typeface="Times New Roman" pitchFamily="18" charset="0"/>
              </a:rPr>
              <a:t>Split incremental technique</a:t>
            </a:r>
          </a:p>
          <a:p>
            <a:pPr lvl="2">
              <a:lnSpc>
                <a:spcPct val="160000"/>
              </a:lnSpc>
              <a:buNone/>
            </a:pPr>
            <a:endParaRPr lang="en-US" sz="18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Direct shrinkage technique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Bulk technique  </a:t>
            </a:r>
            <a:endParaRPr lang="en-US" sz="2400" dirty="0">
              <a:latin typeface="Times New Roman" pitchFamily="18" charset="0"/>
              <a:cs typeface="Times New Roman" pitchFamily="18" charset="0"/>
            </a:endParaRPr>
          </a:p>
        </p:txBody>
      </p:sp>
      <p:sp>
        <p:nvSpPr>
          <p:cNvPr id="2" name="Title 1"/>
          <p:cNvSpPr>
            <a:spLocks noGrp="1"/>
          </p:cNvSpPr>
          <p:nvPr>
            <p:ph type="title"/>
          </p:nvPr>
        </p:nvSpPr>
        <p:spPr>
          <a:xfrm>
            <a:off x="1435608" y="274638"/>
            <a:ext cx="7498080" cy="792162"/>
          </a:xfrm>
        </p:spPr>
        <p:txBody>
          <a:bodyPr>
            <a:normAutofit fontScale="90000"/>
          </a:bodyPr>
          <a:lstStyle/>
          <a:p>
            <a:pPr algn="ctr"/>
            <a:r>
              <a:rPr lang="en-US" sz="3100" b="1" dirty="0" smtClean="0">
                <a:solidFill>
                  <a:srgbClr val="FFFF00"/>
                </a:solidFill>
                <a:latin typeface="Times New Roman" pitchFamily="18" charset="0"/>
                <a:cs typeface="Times New Roman" pitchFamily="18" charset="0"/>
              </a:rPr>
              <a:t>Placement techniques </a:t>
            </a:r>
            <a:r>
              <a:rPr lang="en-US" dirty="0" smtClean="0"/>
              <a:t>- </a:t>
            </a:r>
            <a:r>
              <a:rPr lang="en-US" sz="2000" i="1" dirty="0" smtClean="0">
                <a:solidFill>
                  <a:srgbClr val="FFFF00"/>
                </a:solidFill>
                <a:latin typeface="Times New Roman" pitchFamily="18" charset="0"/>
                <a:cs typeface="Times New Roman" pitchFamily="18" charset="0"/>
              </a:rPr>
              <a:t>(</a:t>
            </a:r>
            <a:r>
              <a:rPr lang="en-US" sz="2000" i="1" dirty="0" err="1" smtClean="0">
                <a:solidFill>
                  <a:srgbClr val="FFFF00"/>
                </a:solidFill>
                <a:latin typeface="Times New Roman" pitchFamily="18" charset="0"/>
                <a:cs typeface="Times New Roman" pitchFamily="18" charset="0"/>
              </a:rPr>
              <a:t>Deliperi</a:t>
            </a:r>
            <a:r>
              <a:rPr lang="en-US" sz="2000" i="1" dirty="0" smtClean="0">
                <a:solidFill>
                  <a:srgbClr val="FFFF00"/>
                </a:solidFill>
                <a:latin typeface="Times New Roman" pitchFamily="18" charset="0"/>
                <a:cs typeface="Times New Roman" pitchFamily="18" charset="0"/>
              </a:rPr>
              <a:t> &amp; Bardwell, </a:t>
            </a:r>
            <a:r>
              <a:rPr lang="en-US" sz="2000" i="1" dirty="0" err="1" smtClean="0">
                <a:solidFill>
                  <a:srgbClr val="FFFF00"/>
                </a:solidFill>
                <a:latin typeface="Times New Roman" pitchFamily="18" charset="0"/>
                <a:cs typeface="Times New Roman" pitchFamily="18" charset="0"/>
              </a:rPr>
              <a:t>JADA,Oct</a:t>
            </a:r>
            <a:r>
              <a:rPr lang="en-US" sz="2000" i="1" dirty="0" smtClean="0">
                <a:solidFill>
                  <a:srgbClr val="FFFF00"/>
                </a:solidFill>
                <a:latin typeface="Times New Roman" pitchFamily="18" charset="0"/>
                <a:cs typeface="Times New Roman" pitchFamily="18" charset="0"/>
              </a:rPr>
              <a:t> 2002)</a:t>
            </a:r>
            <a:endParaRPr lang="en-US" sz="2000" dirty="0">
              <a:solidFill>
                <a:srgbClr val="FFFF00"/>
              </a:solidFill>
              <a:latin typeface="Times New Roman" pitchFamily="18" charset="0"/>
              <a:cs typeface="Times New Roman" pitchFamily="18" charset="0"/>
            </a:endParaRPr>
          </a:p>
        </p:txBody>
      </p:sp>
      <p:pic>
        <p:nvPicPr>
          <p:cNvPr id="6" name="Picture 23" descr="direct shrink tech"/>
          <p:cNvPicPr>
            <a:picLocks noChangeAspect="1" noChangeArrowheads="1"/>
          </p:cNvPicPr>
          <p:nvPr/>
        </p:nvPicPr>
        <p:blipFill>
          <a:blip r:embed="rId4" cstate="print">
            <a:lum contrast="18000"/>
          </a:blip>
          <a:srcRect l="12711" t="6944" r="13783" b="44444"/>
          <a:stretch>
            <a:fillRect/>
          </a:stretch>
        </p:blipFill>
        <p:spPr>
          <a:xfrm>
            <a:off x="6096000" y="4267200"/>
            <a:ext cx="2743200" cy="2400300"/>
          </a:xfrm>
          <a:prstGeom prst="rect">
            <a:avLst/>
          </a:prstGeom>
          <a:noFill/>
          <a:ln w="57150" cmpd="thickThin">
            <a:solidFill>
              <a:srgbClr val="000000"/>
            </a:solidFill>
          </a:ln>
        </p:spPr>
      </p:pic>
    </p:spTree>
    <p:extLst>
      <p:ext uri="{BB962C8B-B14F-4D97-AF65-F5344CB8AC3E}">
        <p14:creationId xmlns:p14="http://schemas.microsoft.com/office/powerpoint/2010/main" xmlns="" val="290311288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1219200" y="228600"/>
          <a:ext cx="5562600" cy="2286000"/>
        </p:xfrm>
        <a:graphic>
          <a:graphicData uri="http://schemas.openxmlformats.org/drawingml/2006/table">
            <a:tbl>
              <a:tblPr firstRow="1" bandRow="1">
                <a:tableStyleId>{5C22544A-7EE6-4342-B048-85BDC9FD1C3A}</a:tableStyleId>
              </a:tblPr>
              <a:tblGrid>
                <a:gridCol w="5562600"/>
              </a:tblGrid>
              <a:tr h="370840">
                <a:tc>
                  <a:txBody>
                    <a:bodyPr/>
                    <a:lstStyle/>
                    <a:p>
                      <a:r>
                        <a:rPr lang="en-US" dirty="0" smtClean="0"/>
                        <a:t>Three-site technique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tc>
              </a:tr>
            </a:tbl>
          </a:graphicData>
        </a:graphic>
      </p:graphicFrame>
      <p:pic>
        <p:nvPicPr>
          <p:cNvPr id="8" name="Picture 13" descr="Picture4"/>
          <p:cNvPicPr>
            <a:picLocks noChangeAspect="1" noChangeArrowheads="1"/>
          </p:cNvPicPr>
          <p:nvPr/>
        </p:nvPicPr>
        <p:blipFill>
          <a:blip r:embed="rId3" cstate="print">
            <a:lum bright="-12000" contrast="18000"/>
          </a:blip>
          <a:srcRect l="2466" t="42683" r="61777" b="34146"/>
          <a:stretch>
            <a:fillRect/>
          </a:stretch>
        </p:blipFill>
        <p:spPr bwMode="auto">
          <a:xfrm>
            <a:off x="1371600" y="762000"/>
            <a:ext cx="1447800" cy="1329645"/>
          </a:xfrm>
          <a:prstGeom prst="rect">
            <a:avLst/>
          </a:prstGeom>
          <a:noFill/>
          <a:ln w="57150" cmpd="thickThin">
            <a:solidFill>
              <a:srgbClr val="000000"/>
            </a:solidFill>
            <a:miter lim="800000"/>
            <a:headEnd/>
            <a:tailEnd/>
          </a:ln>
        </p:spPr>
      </p:pic>
      <p:pic>
        <p:nvPicPr>
          <p:cNvPr id="9" name="Picture 12" descr="Picture4"/>
          <p:cNvPicPr>
            <a:picLocks noChangeAspect="1" noChangeArrowheads="1"/>
          </p:cNvPicPr>
          <p:nvPr/>
        </p:nvPicPr>
        <p:blipFill>
          <a:blip r:embed="rId3" cstate="print">
            <a:lum bright="-12000" contrast="18000"/>
          </a:blip>
          <a:srcRect l="57249" t="3659" r="8760" b="64635"/>
          <a:stretch>
            <a:fillRect/>
          </a:stretch>
        </p:blipFill>
        <p:spPr bwMode="auto">
          <a:xfrm>
            <a:off x="3124200" y="762000"/>
            <a:ext cx="1378730" cy="1300163"/>
          </a:xfrm>
          <a:prstGeom prst="rect">
            <a:avLst/>
          </a:prstGeom>
          <a:noFill/>
          <a:ln w="57150" cmpd="thickThin">
            <a:solidFill>
              <a:srgbClr val="000000"/>
            </a:solidFill>
            <a:miter lim="800000"/>
            <a:headEnd/>
            <a:tailEnd/>
          </a:ln>
        </p:spPr>
      </p:pic>
      <p:pic>
        <p:nvPicPr>
          <p:cNvPr id="10" name="Picture 14" descr="Picture4"/>
          <p:cNvPicPr>
            <a:picLocks noChangeAspect="1" noChangeArrowheads="1"/>
          </p:cNvPicPr>
          <p:nvPr/>
        </p:nvPicPr>
        <p:blipFill>
          <a:blip r:embed="rId3" cstate="print">
            <a:lum bright="-12000" contrast="18000"/>
          </a:blip>
          <a:srcRect l="54251" t="73170" r="7526" b="1422"/>
          <a:stretch>
            <a:fillRect/>
          </a:stretch>
        </p:blipFill>
        <p:spPr bwMode="auto">
          <a:xfrm>
            <a:off x="4800600" y="762000"/>
            <a:ext cx="1676400" cy="1277257"/>
          </a:xfrm>
          <a:prstGeom prst="rect">
            <a:avLst/>
          </a:prstGeom>
          <a:noFill/>
          <a:ln w="57150" cmpd="thickThin">
            <a:solidFill>
              <a:srgbClr val="000000"/>
            </a:solidFill>
            <a:miter lim="800000"/>
            <a:headEnd/>
            <a:tailEnd/>
          </a:ln>
        </p:spPr>
      </p:pic>
      <p:graphicFrame>
        <p:nvGraphicFramePr>
          <p:cNvPr id="11" name="Table 10"/>
          <p:cNvGraphicFramePr>
            <a:graphicFrameLocks noGrp="1"/>
          </p:cNvGraphicFramePr>
          <p:nvPr/>
        </p:nvGraphicFramePr>
        <p:xfrm>
          <a:off x="1371600" y="2819400"/>
          <a:ext cx="2667000" cy="3108960"/>
        </p:xfrm>
        <a:graphic>
          <a:graphicData uri="http://schemas.openxmlformats.org/drawingml/2006/table">
            <a:tbl>
              <a:tblPr firstRow="1" bandRow="1">
                <a:tableStyleId>{5C22544A-7EE6-4342-B048-85BDC9FD1C3A}</a:tableStyleId>
              </a:tblPr>
              <a:tblGrid>
                <a:gridCol w="2667000"/>
              </a:tblGrid>
              <a:tr h="2717800">
                <a:tc>
                  <a:txBody>
                    <a:bodyPr/>
                    <a:lstStyle/>
                    <a:p>
                      <a:r>
                        <a:rPr lang="en-US" dirty="0" smtClean="0"/>
                        <a:t>Oblique technique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tc>
              </a:tr>
            </a:tbl>
          </a:graphicData>
        </a:graphic>
      </p:graphicFrame>
      <p:pic>
        <p:nvPicPr>
          <p:cNvPr id="13" name="Picture 5" descr="increment"/>
          <p:cNvPicPr>
            <a:picLocks noChangeAspect="1" noChangeArrowheads="1"/>
          </p:cNvPicPr>
          <p:nvPr/>
        </p:nvPicPr>
        <p:blipFill>
          <a:blip r:embed="rId4" cstate="print"/>
          <a:srcRect l="6030" t="2425" r="15578" b="60634"/>
          <a:stretch>
            <a:fillRect/>
          </a:stretch>
        </p:blipFill>
        <p:spPr>
          <a:xfrm>
            <a:off x="1524000" y="3429000"/>
            <a:ext cx="2209800" cy="1864519"/>
          </a:xfrm>
          <a:prstGeom prst="rect">
            <a:avLst/>
          </a:prstGeom>
          <a:noFill/>
          <a:ln w="57150" cmpd="thickThin">
            <a:solidFill>
              <a:srgbClr val="000000"/>
            </a:solidFill>
          </a:ln>
        </p:spPr>
      </p:pic>
      <p:graphicFrame>
        <p:nvGraphicFramePr>
          <p:cNvPr id="15" name="Table 14"/>
          <p:cNvGraphicFramePr>
            <a:graphicFrameLocks noGrp="1"/>
          </p:cNvGraphicFramePr>
          <p:nvPr/>
        </p:nvGraphicFramePr>
        <p:xfrm>
          <a:off x="4267200" y="2819400"/>
          <a:ext cx="2667000" cy="2560320"/>
        </p:xfrm>
        <a:graphic>
          <a:graphicData uri="http://schemas.openxmlformats.org/drawingml/2006/table">
            <a:tbl>
              <a:tblPr firstRow="1" bandRow="1">
                <a:tableStyleId>{5C22544A-7EE6-4342-B048-85BDC9FD1C3A}</a:tableStyleId>
              </a:tblPr>
              <a:tblGrid>
                <a:gridCol w="2667000"/>
              </a:tblGrid>
              <a:tr h="370840">
                <a:tc>
                  <a:txBody>
                    <a:bodyPr/>
                    <a:lstStyle/>
                    <a:p>
                      <a:r>
                        <a:rPr lang="en-US" dirty="0" smtClean="0"/>
                        <a:t>Successive cusp build-up</a:t>
                      </a:r>
                      <a:r>
                        <a:rPr lang="en-US" baseline="0" dirty="0" smtClean="0"/>
                        <a:t> technique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a:txBody>
                  <a:tcPr/>
                </a:tc>
              </a:tr>
            </a:tbl>
          </a:graphicData>
        </a:graphic>
      </p:graphicFrame>
      <p:pic>
        <p:nvPicPr>
          <p:cNvPr id="16" name="Picture 5" descr="increment"/>
          <p:cNvPicPr>
            <a:picLocks noChangeAspect="1" noChangeArrowheads="1"/>
          </p:cNvPicPr>
          <p:nvPr/>
        </p:nvPicPr>
        <p:blipFill>
          <a:blip r:embed="rId5" cstate="print"/>
          <a:srcRect l="6030" t="51175" r="9547" b="11786"/>
          <a:stretch>
            <a:fillRect/>
          </a:stretch>
        </p:blipFill>
        <p:spPr>
          <a:xfrm>
            <a:off x="4343400" y="3581400"/>
            <a:ext cx="2182091" cy="1714500"/>
          </a:xfrm>
          <a:prstGeom prst="rect">
            <a:avLst/>
          </a:prstGeom>
          <a:noFill/>
          <a:ln w="57150" cmpd="thickThin">
            <a:solidFill>
              <a:srgbClr val="000000"/>
            </a:solidFill>
          </a:ln>
        </p:spPr>
      </p:pic>
    </p:spTree>
    <p:extLst>
      <p:ext uri="{BB962C8B-B14F-4D97-AF65-F5344CB8AC3E}">
        <p14:creationId xmlns:p14="http://schemas.microsoft.com/office/powerpoint/2010/main" xmlns="" val="16217165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6391" y="119336"/>
            <a:ext cx="7498080" cy="1008112"/>
          </a:xfrm>
        </p:spPr>
        <p:txBody>
          <a:bodyPr>
            <a:normAutofit/>
          </a:bodyPr>
          <a:lstStyle/>
          <a:p>
            <a:pPr>
              <a:buNone/>
            </a:pPr>
            <a:r>
              <a:rPr lang="en-US" sz="2400" dirty="0" smtClean="0">
                <a:solidFill>
                  <a:srgbClr val="FFFF00"/>
                </a:solidFill>
                <a:latin typeface="Times New Roman" pitchFamily="18" charset="0"/>
                <a:cs typeface="Times New Roman" pitchFamily="18" charset="0"/>
              </a:rPr>
              <a:t>Split-incremental technique – (</a:t>
            </a:r>
            <a:r>
              <a:rPr lang="en-US" sz="1800" i="1" dirty="0" smtClean="0">
                <a:solidFill>
                  <a:srgbClr val="FFFF00"/>
                </a:solidFill>
                <a:latin typeface="Times New Roman" pitchFamily="18" charset="0"/>
                <a:cs typeface="Times New Roman" pitchFamily="18" charset="0"/>
              </a:rPr>
              <a:t>Hassan and </a:t>
            </a:r>
            <a:r>
              <a:rPr lang="en-US" sz="1800" i="1" dirty="0" err="1" smtClean="0">
                <a:solidFill>
                  <a:srgbClr val="FFFF00"/>
                </a:solidFill>
                <a:latin typeface="Times New Roman" pitchFamily="18" charset="0"/>
                <a:cs typeface="Times New Roman" pitchFamily="18" charset="0"/>
              </a:rPr>
              <a:t>Kheir</a:t>
            </a:r>
            <a:r>
              <a:rPr lang="en-US" sz="1800" i="1" dirty="0" smtClean="0">
                <a:solidFill>
                  <a:srgbClr val="FFFF00"/>
                </a:solidFill>
                <a:latin typeface="Times New Roman" pitchFamily="18" charset="0"/>
                <a:cs typeface="Times New Roman" pitchFamily="18" charset="0"/>
              </a:rPr>
              <a:t>; General dentistry; 2005</a:t>
            </a:r>
            <a:r>
              <a:rPr lang="en-US" sz="1800" dirty="0" smtClean="0">
                <a:solidFill>
                  <a:srgbClr val="FFFF00"/>
                </a:solidFill>
                <a:latin typeface="Times New Roman" pitchFamily="18" charset="0"/>
                <a:cs typeface="Times New Roman" pitchFamily="18" charset="0"/>
              </a:rPr>
              <a:t> )</a:t>
            </a:r>
            <a:endParaRPr lang="en-US" sz="1800" dirty="0">
              <a:solidFill>
                <a:srgbClr val="FFFF00"/>
              </a:solidFill>
              <a:latin typeface="Times New Roman" pitchFamily="18" charset="0"/>
              <a:cs typeface="Times New Roman" pitchFamily="18" charset="0"/>
            </a:endParaRPr>
          </a:p>
        </p:txBody>
      </p:sp>
      <p:pic>
        <p:nvPicPr>
          <p:cNvPr id="10242" name="Picture 8"/>
          <p:cNvPicPr>
            <a:picLocks noChangeAspect="1" noChangeArrowheads="1"/>
          </p:cNvPicPr>
          <p:nvPr/>
        </p:nvPicPr>
        <p:blipFill>
          <a:blip r:embed="rId3" cstate="print">
            <a:lum contrast="6000"/>
          </a:blip>
          <a:srcRect l="8681" t="17191" r="9132" b="12781"/>
          <a:stretch>
            <a:fillRect/>
          </a:stretch>
        </p:blipFill>
        <p:spPr bwMode="auto">
          <a:xfrm>
            <a:off x="755576" y="1052736"/>
            <a:ext cx="7699711" cy="5616624"/>
          </a:xfrm>
          <a:prstGeom prst="rect">
            <a:avLst/>
          </a:prstGeom>
          <a:noFill/>
          <a:ln w="9525">
            <a:noFill/>
            <a:miter lim="800000"/>
            <a:headEnd/>
            <a:tailEnd/>
          </a:ln>
        </p:spPr>
      </p:pic>
    </p:spTree>
    <p:extLst>
      <p:ext uri="{BB962C8B-B14F-4D97-AF65-F5344CB8AC3E}">
        <p14:creationId xmlns:p14="http://schemas.microsoft.com/office/powerpoint/2010/main" xmlns="" val="237663846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Ratio of surface area of fixed walls bounding a tooth preparation versus unbounded walls</a:t>
            </a:r>
          </a:p>
        </p:txBody>
      </p:sp>
      <p:sp>
        <p:nvSpPr>
          <p:cNvPr id="5" name="Slide Number Placeholder 4"/>
          <p:cNvSpPr>
            <a:spLocks noGrp="1"/>
          </p:cNvSpPr>
          <p:nvPr>
            <p:ph type="sldNum" sz="quarter" idx="15"/>
          </p:nvPr>
        </p:nvSpPr>
        <p:spPr/>
        <p:txBody>
          <a:bodyPr/>
          <a:lstStyle/>
          <a:p>
            <a:fld id="{38AE781B-03DA-41B0-9D3D-8DFE1719500A}" type="slidenum">
              <a:rPr lang="en-IN" smtClean="0"/>
              <a:pPr/>
              <a:t>97</a:t>
            </a:fld>
            <a:endParaRPr lang="en-IN"/>
          </a:p>
        </p:txBody>
      </p:sp>
      <p:sp>
        <p:nvSpPr>
          <p:cNvPr id="3" name="Title 2"/>
          <p:cNvSpPr>
            <a:spLocks noGrp="1"/>
          </p:cNvSpPr>
          <p:nvPr>
            <p:ph type="title"/>
          </p:nvPr>
        </p:nvSpPr>
        <p:spPr>
          <a:xfrm>
            <a:off x="827584" y="188640"/>
            <a:ext cx="7543800" cy="914400"/>
          </a:xfrm>
        </p:spPr>
        <p:txBody>
          <a:bodyPr/>
          <a:lstStyle/>
          <a:p>
            <a:r>
              <a:rPr lang="en-US" sz="2400" b="1" dirty="0" smtClean="0">
                <a:solidFill>
                  <a:srgbClr val="FFFF00"/>
                </a:solidFill>
                <a:latin typeface="Times New Roman" pitchFamily="18" charset="0"/>
                <a:cs typeface="Times New Roman" pitchFamily="18" charset="0"/>
              </a:rPr>
              <a:t>C FACTOR</a:t>
            </a:r>
            <a:endParaRPr lang="en-IN" sz="2400" b="1" dirty="0">
              <a:solidFill>
                <a:srgbClr val="FFFF00"/>
              </a:solidFill>
              <a:latin typeface="Times New Roman" pitchFamily="18" charset="0"/>
              <a:cs typeface="Times New Roman" pitchFamily="18" charset="0"/>
            </a:endParaRPr>
          </a:p>
        </p:txBody>
      </p:sp>
      <p:pic>
        <p:nvPicPr>
          <p:cNvPr id="4" name="Picture 3" descr="scan0070.jpg"/>
          <p:cNvPicPr>
            <a:picLocks noChangeAspect="1"/>
          </p:cNvPicPr>
          <p:nvPr/>
        </p:nvPicPr>
        <p:blipFill>
          <a:blip r:embed="rId3" cstate="print"/>
          <a:srcRect l="4212" t="2564" r="3133" b="46154"/>
          <a:stretch>
            <a:fillRect/>
          </a:stretch>
        </p:blipFill>
        <p:spPr>
          <a:xfrm>
            <a:off x="2339752" y="3068960"/>
            <a:ext cx="4929222" cy="2500330"/>
          </a:xfrm>
          <a:prstGeom prst="rect">
            <a:avLst/>
          </a:prstGeom>
        </p:spPr>
      </p:pic>
    </p:spTree>
    <p:extLst>
      <p:ext uri="{BB962C8B-B14F-4D97-AF65-F5344CB8AC3E}">
        <p14:creationId xmlns:p14="http://schemas.microsoft.com/office/powerpoint/2010/main" xmlns="" val="389604711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7714488" cy="6477000"/>
          </a:xfrm>
        </p:spPr>
        <p:txBody>
          <a:bodyPr>
            <a:normAutofit/>
          </a:bodyPr>
          <a:lstStyle/>
          <a:p>
            <a:pPr>
              <a:buNone/>
            </a:pPr>
            <a:r>
              <a:rPr lang="en-US" sz="2400" b="1" dirty="0" smtClean="0">
                <a:solidFill>
                  <a:srgbClr val="FFFF00"/>
                </a:solidFill>
                <a:latin typeface="Times New Roman" pitchFamily="18" charset="0"/>
                <a:cs typeface="Times New Roman" pitchFamily="18" charset="0"/>
              </a:rPr>
              <a:t>Water sorption – (in mg/cm</a:t>
            </a:r>
            <a:r>
              <a:rPr lang="en-US" sz="2400" b="1" baseline="30000" dirty="0" smtClean="0">
                <a:solidFill>
                  <a:srgbClr val="FFFF00"/>
                </a:solidFill>
                <a:latin typeface="Times New Roman" pitchFamily="18" charset="0"/>
                <a:cs typeface="Times New Roman" pitchFamily="18" charset="0"/>
              </a:rPr>
              <a:t>2</a:t>
            </a:r>
            <a:r>
              <a:rPr lang="en-US" sz="2400" b="1" dirty="0" smtClean="0">
                <a:solidFill>
                  <a:srgbClr val="FFFF00"/>
                </a:solidFill>
                <a:latin typeface="Times New Roman" pitchFamily="18" charset="0"/>
                <a:cs typeface="Times New Roman" pitchFamily="18" charset="0"/>
              </a:rPr>
              <a:t>) </a:t>
            </a:r>
          </a:p>
          <a:p>
            <a:pPr lvl="1">
              <a:lnSpc>
                <a:spcPct val="110000"/>
              </a:lnSpc>
              <a:buBlip>
                <a:blip r:embed="rId3"/>
              </a:buBlip>
            </a:pPr>
            <a:r>
              <a:rPr lang="en-US" sz="2400" dirty="0" smtClean="0">
                <a:latin typeface="Times New Roman" pitchFamily="18" charset="0"/>
                <a:cs typeface="Times New Roman" pitchFamily="18" charset="0"/>
              </a:rPr>
              <a:t> Traditional composite – 0.5 to 0.7</a:t>
            </a:r>
          </a:p>
          <a:p>
            <a:pPr lvl="1">
              <a:lnSpc>
                <a:spcPct val="110000"/>
              </a:lnSpc>
              <a:buBlip>
                <a:blip r:embed="rId3"/>
              </a:buBlip>
            </a:pPr>
            <a:r>
              <a:rPr lang="en-US" sz="2400" dirty="0" smtClean="0">
                <a:latin typeface="Times New Roman" pitchFamily="18" charset="0"/>
                <a:cs typeface="Times New Roman" pitchFamily="18" charset="0"/>
              </a:rPr>
              <a:t>Small particle composite – 0.5 to 0.6</a:t>
            </a:r>
          </a:p>
          <a:p>
            <a:pPr lvl="1">
              <a:lnSpc>
                <a:spcPct val="110000"/>
              </a:lnSpc>
              <a:buBlip>
                <a:blip r:embed="rId3"/>
              </a:buBlip>
            </a:pPr>
            <a:r>
              <a:rPr lang="en-US" sz="2400" dirty="0" smtClean="0">
                <a:latin typeface="Times New Roman" pitchFamily="18" charset="0"/>
                <a:cs typeface="Times New Roman" pitchFamily="18" charset="0"/>
              </a:rPr>
              <a:t>Hybrid composite – 0.5 to 0.7</a:t>
            </a:r>
          </a:p>
          <a:p>
            <a:pPr lvl="1">
              <a:lnSpc>
                <a:spcPct val="110000"/>
              </a:lnSpc>
              <a:buBlip>
                <a:blip r:embed="rId3"/>
              </a:buBlip>
            </a:pPr>
            <a:r>
              <a:rPr lang="en-US" sz="2400" dirty="0" smtClean="0">
                <a:latin typeface="Times New Roman" pitchFamily="18" charset="0"/>
                <a:cs typeface="Times New Roman" pitchFamily="18" charset="0"/>
              </a:rPr>
              <a:t>Microfilled composite – 1.4 to 1.7</a:t>
            </a:r>
          </a:p>
          <a:p>
            <a:pPr>
              <a:buNone/>
            </a:pPr>
            <a:endParaRPr lang="en-US" sz="2400" b="1" dirty="0" smtClean="0">
              <a:solidFill>
                <a:schemeClr val="accent4">
                  <a:lumMod val="75000"/>
                </a:schemeClr>
              </a:solidFill>
              <a:latin typeface="Times New Roman" pitchFamily="18" charset="0"/>
              <a:cs typeface="Times New Roman" pitchFamily="18" charset="0"/>
            </a:endParaRPr>
          </a:p>
          <a:p>
            <a:pPr>
              <a:buNone/>
            </a:pPr>
            <a:r>
              <a:rPr lang="en-US" sz="2400" dirty="0" smtClean="0">
                <a:solidFill>
                  <a:srgbClr val="FFFF00"/>
                </a:solidFill>
                <a:latin typeface="Times New Roman" pitchFamily="18" charset="0"/>
                <a:cs typeface="Times New Roman" pitchFamily="18" charset="0"/>
              </a:rPr>
              <a:t>Color stability:-</a:t>
            </a:r>
          </a:p>
          <a:p>
            <a:pPr lvl="1">
              <a:buBlip>
                <a:blip r:embed="rId3"/>
              </a:buBlip>
            </a:pPr>
            <a:r>
              <a:rPr lang="en-US" sz="2400" dirty="0" smtClean="0">
                <a:latin typeface="Times New Roman" pitchFamily="18" charset="0"/>
                <a:cs typeface="Times New Roman" pitchFamily="18" charset="0"/>
              </a:rPr>
              <a:t>Stress cracks within the polymer matrix and partial </a:t>
            </a:r>
            <a:r>
              <a:rPr lang="en-US" sz="2400" dirty="0" err="1" smtClean="0">
                <a:latin typeface="Times New Roman" pitchFamily="18" charset="0"/>
                <a:cs typeface="Times New Roman" pitchFamily="18" charset="0"/>
              </a:rPr>
              <a:t>debonding</a:t>
            </a:r>
            <a:r>
              <a:rPr lang="en-US" sz="2400" dirty="0" smtClean="0">
                <a:latin typeface="Times New Roman" pitchFamily="18" charset="0"/>
                <a:cs typeface="Times New Roman" pitchFamily="18" charset="0"/>
              </a:rPr>
              <a:t> of the filler to the resin as a result of hydrolysis </a:t>
            </a:r>
          </a:p>
          <a:p>
            <a:pPr lvl="1">
              <a:buBlip>
                <a:blip r:embed="rId3"/>
              </a:buBlip>
            </a:pPr>
            <a:r>
              <a:rPr lang="en-US" sz="2400" dirty="0" smtClean="0">
                <a:latin typeface="Times New Roman" pitchFamily="18" charset="0"/>
                <a:cs typeface="Times New Roman" pitchFamily="18" charset="0"/>
              </a:rPr>
              <a:t>Two types – internal discoloration and surface staining</a:t>
            </a:r>
          </a:p>
        </p:txBody>
      </p:sp>
    </p:spTree>
    <p:extLst>
      <p:ext uri="{BB962C8B-B14F-4D97-AF65-F5344CB8AC3E}">
        <p14:creationId xmlns:p14="http://schemas.microsoft.com/office/powerpoint/2010/main" xmlns="" val="218748369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4074559552"/>
              </p:ext>
            </p:extLst>
          </p:nvPr>
        </p:nvGraphicFramePr>
        <p:xfrm>
          <a:off x="1043608" y="1412776"/>
          <a:ext cx="7680960" cy="5120640"/>
        </p:xfrm>
        <a:graphic>
          <a:graphicData uri="http://schemas.openxmlformats.org/drawingml/2006/table">
            <a:tbl>
              <a:tblPr firstRow="1" bandRow="1">
                <a:tableStyleId>{5C22544A-7EE6-4342-B048-85BDC9FD1C3A}</a:tableStyleId>
              </a:tblPr>
              <a:tblGrid>
                <a:gridCol w="1920240"/>
                <a:gridCol w="1920240"/>
                <a:gridCol w="1920240"/>
                <a:gridCol w="1920240"/>
              </a:tblGrid>
              <a:tr h="640080">
                <a:tc>
                  <a:txBody>
                    <a:bodyPr/>
                    <a:lstStyle/>
                    <a:p>
                      <a:endParaRPr lang="en-US" dirty="0"/>
                    </a:p>
                  </a:txBody>
                  <a:tcPr/>
                </a:tc>
                <a:tc>
                  <a:txBody>
                    <a:bodyPr/>
                    <a:lstStyle/>
                    <a:p>
                      <a:r>
                        <a:rPr lang="en-US" dirty="0" smtClean="0"/>
                        <a:t>Flexural </a:t>
                      </a:r>
                      <a:endParaRPr lang="en-US" dirty="0"/>
                    </a:p>
                  </a:txBody>
                  <a:tcPr/>
                </a:tc>
                <a:tc>
                  <a:txBody>
                    <a:bodyPr/>
                    <a:lstStyle/>
                    <a:p>
                      <a:r>
                        <a:rPr lang="en-US" dirty="0" smtClean="0"/>
                        <a:t>Compressive </a:t>
                      </a:r>
                      <a:endParaRPr lang="en-US" dirty="0"/>
                    </a:p>
                  </a:txBody>
                  <a:tcPr/>
                </a:tc>
                <a:tc>
                  <a:txBody>
                    <a:bodyPr/>
                    <a:lstStyle/>
                    <a:p>
                      <a:r>
                        <a:rPr lang="en-US" dirty="0" smtClean="0"/>
                        <a:t>Diametral</a:t>
                      </a:r>
                      <a:r>
                        <a:rPr lang="en-US" baseline="0" dirty="0" smtClean="0"/>
                        <a:t> tensile strength</a:t>
                      </a:r>
                      <a:endParaRPr lang="en-US" dirty="0"/>
                    </a:p>
                  </a:txBody>
                  <a:tcPr/>
                </a:tc>
              </a:tr>
              <a:tr h="640080">
                <a:tc>
                  <a:txBody>
                    <a:bodyPr/>
                    <a:lstStyle/>
                    <a:p>
                      <a:r>
                        <a:rPr lang="en-US" dirty="0" smtClean="0"/>
                        <a:t>Nanocomposite</a:t>
                      </a:r>
                      <a:endParaRPr lang="en-US" dirty="0"/>
                    </a:p>
                  </a:txBody>
                  <a:tcPr/>
                </a:tc>
                <a:tc>
                  <a:txBody>
                    <a:bodyPr/>
                    <a:lstStyle/>
                    <a:p>
                      <a:r>
                        <a:rPr lang="en-US" dirty="0" smtClean="0"/>
                        <a:t>180</a:t>
                      </a:r>
                      <a:endParaRPr lang="en-US" dirty="0"/>
                    </a:p>
                  </a:txBody>
                  <a:tcPr/>
                </a:tc>
                <a:tc>
                  <a:txBody>
                    <a:bodyPr/>
                    <a:lstStyle/>
                    <a:p>
                      <a:r>
                        <a:rPr lang="en-US" dirty="0" smtClean="0"/>
                        <a:t>460</a:t>
                      </a:r>
                      <a:endParaRPr lang="en-US" dirty="0"/>
                    </a:p>
                  </a:txBody>
                  <a:tcPr/>
                </a:tc>
                <a:tc>
                  <a:txBody>
                    <a:bodyPr/>
                    <a:lstStyle/>
                    <a:p>
                      <a:r>
                        <a:rPr lang="en-US" dirty="0" smtClean="0"/>
                        <a:t>81</a:t>
                      </a:r>
                      <a:endParaRPr lang="en-US" dirty="0"/>
                    </a:p>
                  </a:txBody>
                  <a:tcPr/>
                </a:tc>
              </a:tr>
              <a:tr h="640080">
                <a:tc>
                  <a:txBody>
                    <a:bodyPr/>
                    <a:lstStyle/>
                    <a:p>
                      <a:r>
                        <a:rPr lang="en-US" dirty="0" smtClean="0"/>
                        <a:t>Multipurpose</a:t>
                      </a:r>
                      <a:r>
                        <a:rPr lang="en-US" baseline="0" dirty="0" smtClean="0"/>
                        <a:t> composite</a:t>
                      </a:r>
                      <a:endParaRPr lang="en-US" dirty="0" smtClean="0"/>
                    </a:p>
                  </a:txBody>
                  <a:tcPr/>
                </a:tc>
                <a:tc>
                  <a:txBody>
                    <a:bodyPr/>
                    <a:lstStyle/>
                    <a:p>
                      <a:r>
                        <a:rPr lang="en-US" dirty="0" smtClean="0"/>
                        <a:t>80</a:t>
                      </a:r>
                      <a:r>
                        <a:rPr lang="en-US" baseline="0" dirty="0" smtClean="0"/>
                        <a:t> - 160</a:t>
                      </a:r>
                      <a:endParaRPr lang="en-US" dirty="0"/>
                    </a:p>
                  </a:txBody>
                  <a:tcPr/>
                </a:tc>
                <a:tc>
                  <a:txBody>
                    <a:bodyPr/>
                    <a:lstStyle/>
                    <a:p>
                      <a:r>
                        <a:rPr lang="en-US" dirty="0" smtClean="0"/>
                        <a:t>240 – 300 </a:t>
                      </a:r>
                      <a:endParaRPr lang="en-US" dirty="0"/>
                    </a:p>
                  </a:txBody>
                  <a:tcPr/>
                </a:tc>
                <a:tc>
                  <a:txBody>
                    <a:bodyPr/>
                    <a:lstStyle/>
                    <a:p>
                      <a:r>
                        <a:rPr lang="en-US" dirty="0" smtClean="0"/>
                        <a:t>30 – 55 </a:t>
                      </a:r>
                      <a:endParaRPr lang="en-US" dirty="0"/>
                    </a:p>
                  </a:txBody>
                  <a:tcPr/>
                </a:tc>
              </a:tr>
              <a:tr h="640080">
                <a:tc>
                  <a:txBody>
                    <a:bodyPr/>
                    <a:lstStyle/>
                    <a:p>
                      <a:r>
                        <a:rPr lang="en-US" dirty="0" smtClean="0"/>
                        <a:t>Microfilled </a:t>
                      </a:r>
                      <a:endParaRPr lang="en-US" dirty="0"/>
                    </a:p>
                  </a:txBody>
                  <a:tcPr/>
                </a:tc>
                <a:tc>
                  <a:txBody>
                    <a:bodyPr/>
                    <a:lstStyle/>
                    <a:p>
                      <a:r>
                        <a:rPr lang="en-US" dirty="0" smtClean="0"/>
                        <a:t>60 – 120 </a:t>
                      </a:r>
                      <a:endParaRPr lang="en-US" dirty="0"/>
                    </a:p>
                  </a:txBody>
                  <a:tcPr/>
                </a:tc>
                <a:tc>
                  <a:txBody>
                    <a:bodyPr/>
                    <a:lstStyle/>
                    <a:p>
                      <a:r>
                        <a:rPr lang="en-US" dirty="0" smtClean="0"/>
                        <a:t>220</a:t>
                      </a:r>
                      <a:r>
                        <a:rPr lang="en-US" baseline="0" dirty="0" smtClean="0"/>
                        <a:t> – 300 </a:t>
                      </a:r>
                      <a:endParaRPr lang="en-US" dirty="0"/>
                    </a:p>
                  </a:txBody>
                  <a:tcPr/>
                </a:tc>
                <a:tc>
                  <a:txBody>
                    <a:bodyPr/>
                    <a:lstStyle/>
                    <a:p>
                      <a:r>
                        <a:rPr lang="en-US" dirty="0" smtClean="0"/>
                        <a:t>25 – 40 </a:t>
                      </a:r>
                      <a:endParaRPr lang="en-US" dirty="0"/>
                    </a:p>
                  </a:txBody>
                  <a:tcPr/>
                </a:tc>
              </a:tr>
              <a:tr h="640080">
                <a:tc>
                  <a:txBody>
                    <a:bodyPr/>
                    <a:lstStyle/>
                    <a:p>
                      <a:r>
                        <a:rPr lang="en-US" dirty="0" smtClean="0"/>
                        <a:t>Packable </a:t>
                      </a:r>
                      <a:endParaRPr lang="en-US" dirty="0"/>
                    </a:p>
                  </a:txBody>
                  <a:tcPr/>
                </a:tc>
                <a:tc>
                  <a:txBody>
                    <a:bodyPr/>
                    <a:lstStyle/>
                    <a:p>
                      <a:r>
                        <a:rPr lang="en-US" dirty="0" smtClean="0"/>
                        <a:t>85 – 110</a:t>
                      </a:r>
                      <a:r>
                        <a:rPr lang="en-US" baseline="0" dirty="0" smtClean="0"/>
                        <a:t> </a:t>
                      </a:r>
                      <a:endParaRPr lang="en-US" dirty="0"/>
                    </a:p>
                  </a:txBody>
                  <a:tcPr/>
                </a:tc>
                <a:tc>
                  <a:txBody>
                    <a:bodyPr/>
                    <a:lstStyle/>
                    <a:p>
                      <a:r>
                        <a:rPr lang="en-US" dirty="0" smtClean="0"/>
                        <a:t>210 – 280 </a:t>
                      </a:r>
                      <a:endParaRPr lang="en-US" dirty="0"/>
                    </a:p>
                  </a:txBody>
                  <a:tcPr/>
                </a:tc>
                <a:tc>
                  <a:txBody>
                    <a:bodyPr/>
                    <a:lstStyle/>
                    <a:p>
                      <a:r>
                        <a:rPr lang="en-US" dirty="0" smtClean="0"/>
                        <a:t>33 – 48 </a:t>
                      </a:r>
                      <a:endParaRPr lang="en-US" dirty="0"/>
                    </a:p>
                  </a:txBody>
                  <a:tcPr/>
                </a:tc>
              </a:tr>
              <a:tr h="640080">
                <a:tc>
                  <a:txBody>
                    <a:bodyPr/>
                    <a:lstStyle/>
                    <a:p>
                      <a:r>
                        <a:rPr lang="en-US" dirty="0" smtClean="0"/>
                        <a:t>Flowable </a:t>
                      </a:r>
                      <a:endParaRPr lang="en-US" dirty="0"/>
                    </a:p>
                  </a:txBody>
                  <a:tcPr/>
                </a:tc>
                <a:tc>
                  <a:txBody>
                    <a:bodyPr/>
                    <a:lstStyle/>
                    <a:p>
                      <a:r>
                        <a:rPr lang="en-US" dirty="0" smtClean="0"/>
                        <a:t>70 – 120 </a:t>
                      </a:r>
                      <a:endParaRPr lang="en-US" dirty="0"/>
                    </a:p>
                  </a:txBody>
                  <a:tcPr/>
                </a:tc>
                <a:tc>
                  <a:txBody>
                    <a:bodyPr/>
                    <a:lstStyle/>
                    <a:p>
                      <a:r>
                        <a:rPr lang="en-US" dirty="0" smtClean="0"/>
                        <a:t>210 – 280 </a:t>
                      </a:r>
                      <a:endParaRPr lang="en-US" dirty="0"/>
                    </a:p>
                  </a:txBody>
                  <a:tcPr/>
                </a:tc>
                <a:tc>
                  <a:txBody>
                    <a:bodyPr/>
                    <a:lstStyle/>
                    <a:p>
                      <a:r>
                        <a:rPr lang="en-US" dirty="0" smtClean="0"/>
                        <a:t>33 – 48 </a:t>
                      </a:r>
                      <a:endParaRPr lang="en-US" dirty="0"/>
                    </a:p>
                  </a:txBody>
                  <a:tcPr/>
                </a:tc>
              </a:tr>
              <a:tr h="640080">
                <a:tc>
                  <a:txBody>
                    <a:bodyPr/>
                    <a:lstStyle/>
                    <a:p>
                      <a:r>
                        <a:rPr lang="en-US" dirty="0" smtClean="0"/>
                        <a:t>Compomer </a:t>
                      </a:r>
                      <a:endParaRPr lang="en-US" dirty="0"/>
                    </a:p>
                  </a:txBody>
                  <a:tcPr/>
                </a:tc>
                <a:tc>
                  <a:txBody>
                    <a:bodyPr/>
                    <a:lstStyle/>
                    <a:p>
                      <a:r>
                        <a:rPr lang="en-US" dirty="0" smtClean="0"/>
                        <a:t>65 – 125 </a:t>
                      </a:r>
                      <a:endParaRPr lang="en-US" dirty="0"/>
                    </a:p>
                  </a:txBody>
                  <a:tcPr/>
                </a:tc>
                <a:tc>
                  <a:txBody>
                    <a:bodyPr/>
                    <a:lstStyle/>
                    <a:p>
                      <a:r>
                        <a:rPr lang="en-US" dirty="0" smtClean="0"/>
                        <a:t>180 – 250 </a:t>
                      </a:r>
                      <a:endParaRPr lang="en-US" dirty="0"/>
                    </a:p>
                  </a:txBody>
                  <a:tcPr/>
                </a:tc>
                <a:tc>
                  <a:txBody>
                    <a:bodyPr/>
                    <a:lstStyle/>
                    <a:p>
                      <a:r>
                        <a:rPr lang="en-US" dirty="0" smtClean="0"/>
                        <a:t>25 – 40 </a:t>
                      </a:r>
                      <a:endParaRPr lang="en-US" dirty="0"/>
                    </a:p>
                  </a:txBody>
                  <a:tcPr/>
                </a:tc>
              </a:tr>
              <a:tr h="640080">
                <a:tc>
                  <a:txBody>
                    <a:bodyPr/>
                    <a:lstStyle/>
                    <a:p>
                      <a:r>
                        <a:rPr lang="en-US" dirty="0" smtClean="0"/>
                        <a:t>  </a:t>
                      </a:r>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r>
            </a:tbl>
          </a:graphicData>
        </a:graphic>
      </p:graphicFrame>
      <p:sp>
        <p:nvSpPr>
          <p:cNvPr id="2" name="Title 1"/>
          <p:cNvSpPr>
            <a:spLocks noGrp="1"/>
          </p:cNvSpPr>
          <p:nvPr>
            <p:ph type="title"/>
          </p:nvPr>
        </p:nvSpPr>
        <p:spPr>
          <a:xfrm>
            <a:off x="1435608" y="274638"/>
            <a:ext cx="7498080" cy="487362"/>
          </a:xfrm>
        </p:spPr>
        <p:txBody>
          <a:bodyPr>
            <a:normAutofit fontScale="90000"/>
          </a:bodyPr>
          <a:lstStyle/>
          <a:p>
            <a:r>
              <a:rPr lang="en-US" sz="3200" dirty="0" smtClean="0"/>
              <a:t>             </a:t>
            </a:r>
            <a:r>
              <a:rPr lang="en-US" sz="3200" b="1" dirty="0" smtClean="0">
                <a:solidFill>
                  <a:srgbClr val="FFFF00"/>
                </a:solidFill>
              </a:rPr>
              <a:t>Mechanical properties </a:t>
            </a:r>
            <a:endParaRPr lang="en-US" sz="3200" b="1" dirty="0">
              <a:solidFill>
                <a:srgbClr val="FFFF00"/>
              </a:solidFill>
            </a:endParaRPr>
          </a:p>
        </p:txBody>
      </p:sp>
    </p:spTree>
    <p:extLst>
      <p:ext uri="{BB962C8B-B14F-4D97-AF65-F5344CB8AC3E}">
        <p14:creationId xmlns:p14="http://schemas.microsoft.com/office/powerpoint/2010/main" xmlns="" val="55231910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28600"/>
            <a:ext cx="7790688" cy="6477000"/>
          </a:xfrm>
        </p:spPr>
        <p:txBody>
          <a:bodyPr>
            <a:normAutofit/>
          </a:bodyPr>
          <a:lstStyle/>
          <a:p>
            <a:r>
              <a:rPr lang="en-US" sz="2400" dirty="0" smtClean="0">
                <a:solidFill>
                  <a:srgbClr val="FFFF00"/>
                </a:solidFill>
                <a:latin typeface="Times New Roman" pitchFamily="18" charset="0"/>
                <a:cs typeface="Times New Roman" pitchFamily="18" charset="0"/>
              </a:rPr>
              <a:t>Modulus of elasticity of – (</a:t>
            </a:r>
            <a:r>
              <a:rPr lang="en-US" sz="2400" dirty="0" err="1" smtClean="0">
                <a:solidFill>
                  <a:srgbClr val="FFFF00"/>
                </a:solidFill>
                <a:latin typeface="Times New Roman" pitchFamily="18" charset="0"/>
                <a:cs typeface="Times New Roman" pitchFamily="18" charset="0"/>
              </a:rPr>
              <a:t>GPa</a:t>
            </a:r>
            <a:r>
              <a:rPr lang="en-US" sz="2400" dirty="0" smtClean="0">
                <a:solidFill>
                  <a:srgbClr val="FFFF00"/>
                </a:solidFill>
                <a:latin typeface="Times New Roman" pitchFamily="18" charset="0"/>
                <a:cs typeface="Times New Roman" pitchFamily="18" charset="0"/>
              </a:rPr>
              <a:t>)</a:t>
            </a:r>
          </a:p>
          <a:p>
            <a:pPr lvl="3">
              <a:buBlip>
                <a:blip r:embed="rId3"/>
              </a:buBlip>
            </a:pPr>
            <a:r>
              <a:rPr lang="en-US" sz="2400" dirty="0" smtClean="0">
                <a:latin typeface="Times New Roman" pitchFamily="18" charset="0"/>
                <a:cs typeface="Times New Roman" pitchFamily="18" charset="0"/>
              </a:rPr>
              <a:t>Traditional composite – 8 to 15</a:t>
            </a:r>
          </a:p>
          <a:p>
            <a:pPr lvl="3">
              <a:buBlip>
                <a:blip r:embed="rId3"/>
              </a:buBlip>
            </a:pPr>
            <a:r>
              <a:rPr lang="en-US" sz="2400" dirty="0" smtClean="0">
                <a:latin typeface="Times New Roman" pitchFamily="18" charset="0"/>
                <a:cs typeface="Times New Roman" pitchFamily="18" charset="0"/>
              </a:rPr>
              <a:t>Small particle composite – 15 to 20</a:t>
            </a:r>
          </a:p>
          <a:p>
            <a:pPr lvl="3">
              <a:buBlip>
                <a:blip r:embed="rId3"/>
              </a:buBlip>
            </a:pPr>
            <a:r>
              <a:rPr lang="en-US" sz="2400" dirty="0" smtClean="0">
                <a:latin typeface="Times New Roman" pitchFamily="18" charset="0"/>
                <a:cs typeface="Times New Roman" pitchFamily="18" charset="0"/>
              </a:rPr>
              <a:t>Hybrid composite – 11 to 15</a:t>
            </a:r>
          </a:p>
          <a:p>
            <a:pPr lvl="3">
              <a:buBlip>
                <a:blip r:embed="rId3"/>
              </a:buBlip>
            </a:pPr>
            <a:r>
              <a:rPr lang="en-US" sz="2400" dirty="0" smtClean="0">
                <a:latin typeface="Times New Roman" pitchFamily="18" charset="0"/>
                <a:cs typeface="Times New Roman" pitchFamily="18" charset="0"/>
              </a:rPr>
              <a:t>Microfilled composite – 3 to 6.</a:t>
            </a:r>
          </a:p>
          <a:p>
            <a:pPr lvl="3">
              <a:buNone/>
            </a:pPr>
            <a:endParaRPr lang="en-US" dirty="0" smtClean="0">
              <a:latin typeface="Poor Richard" pitchFamily="18" charset="0"/>
            </a:endParaRPr>
          </a:p>
          <a:p>
            <a:r>
              <a:rPr lang="en-US" sz="2400" b="1" dirty="0" smtClean="0">
                <a:solidFill>
                  <a:srgbClr val="FFFF00"/>
                </a:solidFill>
                <a:latin typeface="Times New Roman" pitchFamily="18" charset="0"/>
                <a:cs typeface="Times New Roman" pitchFamily="18" charset="0"/>
              </a:rPr>
              <a:t>Knoop hardness:-</a:t>
            </a:r>
            <a:endParaRPr lang="en-US" sz="2400" dirty="0" smtClean="0">
              <a:solidFill>
                <a:srgbClr val="FFFF00"/>
              </a:solidFill>
              <a:latin typeface="Times New Roman" pitchFamily="18" charset="0"/>
              <a:cs typeface="Times New Roman" pitchFamily="18" charset="0"/>
            </a:endParaRPr>
          </a:p>
          <a:p>
            <a:pPr lvl="3">
              <a:buBlip>
                <a:blip r:embed="rId3"/>
              </a:buBlip>
            </a:pPr>
            <a:r>
              <a:rPr lang="en-US" sz="2400" dirty="0" smtClean="0">
                <a:latin typeface="Times New Roman" pitchFamily="18" charset="0"/>
                <a:cs typeface="Times New Roman" pitchFamily="18" charset="0"/>
              </a:rPr>
              <a:t>Hybrid and </a:t>
            </a:r>
            <a:r>
              <a:rPr lang="en-US" sz="2400" dirty="0" err="1" smtClean="0">
                <a:latin typeface="Times New Roman" pitchFamily="18" charset="0"/>
                <a:cs typeface="Times New Roman" pitchFamily="18" charset="0"/>
              </a:rPr>
              <a:t>macrofilled</a:t>
            </a:r>
            <a:r>
              <a:rPr lang="en-US" sz="2400" dirty="0" smtClean="0">
                <a:latin typeface="Times New Roman" pitchFamily="18" charset="0"/>
                <a:cs typeface="Times New Roman" pitchFamily="18" charset="0"/>
              </a:rPr>
              <a:t> – 35 to 65Kg/mm</a:t>
            </a:r>
            <a:r>
              <a:rPr lang="en-US" sz="2400" baseline="30000" dirty="0" smtClean="0">
                <a:latin typeface="Times New Roman" pitchFamily="18" charset="0"/>
                <a:cs typeface="Times New Roman" pitchFamily="18" charset="0"/>
              </a:rPr>
              <a:t>2</a:t>
            </a:r>
            <a:endParaRPr lang="en-US" sz="2400" dirty="0" smtClean="0">
              <a:latin typeface="Times New Roman" pitchFamily="18" charset="0"/>
              <a:cs typeface="Times New Roman" pitchFamily="18" charset="0"/>
            </a:endParaRPr>
          </a:p>
          <a:p>
            <a:pPr lvl="3">
              <a:buBlip>
                <a:blip r:embed="rId3"/>
              </a:buBlip>
            </a:pPr>
            <a:r>
              <a:rPr lang="en-US" sz="2400" dirty="0" smtClean="0">
                <a:latin typeface="Times New Roman" pitchFamily="18" charset="0"/>
                <a:cs typeface="Times New Roman" pitchFamily="18" charset="0"/>
              </a:rPr>
              <a:t>Microfilled composites – 18 to 30Kg/mm</a:t>
            </a:r>
            <a:r>
              <a:rPr lang="en-US" sz="2400" baseline="30000" dirty="0" smtClean="0">
                <a:latin typeface="Times New Roman" pitchFamily="18" charset="0"/>
                <a:cs typeface="Times New Roman" pitchFamily="18" charset="0"/>
              </a:rPr>
              <a:t>2</a:t>
            </a:r>
            <a:endParaRPr lang="en-US" sz="2400" dirty="0" smtClean="0">
              <a:latin typeface="Times New Roman" pitchFamily="18" charset="0"/>
              <a:cs typeface="Times New Roman" pitchFamily="18" charset="0"/>
            </a:endParaRPr>
          </a:p>
          <a:p>
            <a:pPr>
              <a:buNone/>
            </a:pPr>
            <a:endParaRPr lang="en-US" sz="3200" baseline="30000" dirty="0" smtClean="0">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Bond strength  - </a:t>
            </a:r>
            <a:r>
              <a:rPr lang="en-US" sz="2400" dirty="0" smtClean="0">
                <a:latin typeface="Perpetua" pitchFamily="18" charset="0"/>
              </a:rPr>
              <a:t>20 and 30 MPa</a:t>
            </a:r>
            <a:endParaRPr lang="en-US" sz="2400" dirty="0" smtClean="0">
              <a:solidFill>
                <a:schemeClr val="accent4">
                  <a:lumMod val="75000"/>
                </a:schemeClr>
              </a:solidFill>
              <a:latin typeface="Perpetua" pitchFamily="18" charset="0"/>
            </a:endParaRPr>
          </a:p>
          <a:p>
            <a:pPr>
              <a:buNone/>
            </a:pPr>
            <a:endParaRPr lang="en-US" dirty="0"/>
          </a:p>
        </p:txBody>
      </p:sp>
    </p:spTree>
    <p:extLst>
      <p:ext uri="{BB962C8B-B14F-4D97-AF65-F5344CB8AC3E}">
        <p14:creationId xmlns:p14="http://schemas.microsoft.com/office/powerpoint/2010/main" xmlns="" val="397879880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609600"/>
            <a:ext cx="5230688" cy="5943600"/>
          </a:xfrm>
        </p:spPr>
        <p:txBody>
          <a:bodyPr>
            <a:normAutofit fontScale="92500" lnSpcReduction="10000"/>
          </a:bodyPr>
          <a:lstStyle/>
          <a:p>
            <a:pPr>
              <a:buNone/>
            </a:pPr>
            <a:r>
              <a:rPr lang="en-US" sz="3000" b="1" dirty="0" smtClean="0">
                <a:solidFill>
                  <a:srgbClr val="FFFF00"/>
                </a:solidFill>
                <a:latin typeface="Times New Roman" pitchFamily="18" charset="0"/>
                <a:cs typeface="Times New Roman" pitchFamily="18" charset="0"/>
              </a:rPr>
              <a:t>Wear – </a:t>
            </a:r>
          </a:p>
          <a:p>
            <a:pPr>
              <a:buBlip>
                <a:blip r:embed="rId3"/>
              </a:buBlip>
            </a:pPr>
            <a:r>
              <a:rPr lang="en-US" sz="2400" dirty="0" smtClean="0">
                <a:latin typeface="Times New Roman" pitchFamily="18" charset="0"/>
                <a:cs typeface="Times New Roman" pitchFamily="18" charset="0"/>
              </a:rPr>
              <a:t>Ability to resist surface loss </a:t>
            </a:r>
          </a:p>
          <a:p>
            <a:pPr>
              <a:buBlip>
                <a:blip r:embed="rId3"/>
              </a:buBlip>
            </a:pPr>
            <a:r>
              <a:rPr lang="en-US" sz="2400" dirty="0" smtClean="0">
                <a:latin typeface="Times New Roman" pitchFamily="18" charset="0"/>
                <a:cs typeface="Times New Roman" pitchFamily="18" charset="0"/>
              </a:rPr>
              <a:t>Wear resistance of composite are of at least five types – </a:t>
            </a:r>
          </a:p>
          <a:p>
            <a:pPr lvl="1">
              <a:buBlip>
                <a:blip r:embed="rId4"/>
              </a:buBlip>
            </a:pPr>
            <a:r>
              <a:rPr lang="en-US" sz="2400" dirty="0" smtClean="0">
                <a:latin typeface="Times New Roman" pitchFamily="18" charset="0"/>
                <a:cs typeface="Times New Roman" pitchFamily="18" charset="0"/>
              </a:rPr>
              <a:t>Wear by food (CFA wear) (three-body concept)</a:t>
            </a:r>
          </a:p>
          <a:p>
            <a:pPr lvl="1">
              <a:buBlip>
                <a:blip r:embed="rId4"/>
              </a:buBlip>
            </a:pPr>
            <a:r>
              <a:rPr lang="en-US" sz="2400" dirty="0" smtClean="0">
                <a:latin typeface="Times New Roman" pitchFamily="18" charset="0"/>
                <a:cs typeface="Times New Roman" pitchFamily="18" charset="0"/>
              </a:rPr>
              <a:t>Impact by tooth contact in centric contacts (occlusal contact area wear) (two-body concept)</a:t>
            </a:r>
          </a:p>
          <a:p>
            <a:pPr lvl="1">
              <a:buBlip>
                <a:blip r:embed="rId4"/>
              </a:buBlip>
            </a:pPr>
            <a:r>
              <a:rPr lang="en-US" sz="2400" dirty="0" smtClean="0">
                <a:latin typeface="Times New Roman" pitchFamily="18" charset="0"/>
                <a:cs typeface="Times New Roman" pitchFamily="18" charset="0"/>
              </a:rPr>
              <a:t>Sliding by tooth contact in function (functional contact area wear)</a:t>
            </a:r>
          </a:p>
          <a:p>
            <a:pPr lvl="1">
              <a:buBlip>
                <a:blip r:embed="rId4"/>
              </a:buBlip>
            </a:pPr>
            <a:r>
              <a:rPr lang="en-US" sz="2400" dirty="0" smtClean="0">
                <a:latin typeface="Times New Roman" pitchFamily="18" charset="0"/>
                <a:cs typeface="Times New Roman" pitchFamily="18" charset="0"/>
              </a:rPr>
              <a:t>Rubbing by tooth contact interproximally (proximal contact area wear)</a:t>
            </a:r>
          </a:p>
          <a:p>
            <a:pPr lvl="1">
              <a:buBlip>
                <a:blip r:embed="rId4"/>
              </a:buBlip>
            </a:pPr>
            <a:r>
              <a:rPr lang="en-US" sz="2400" dirty="0" smtClean="0">
                <a:latin typeface="Times New Roman" pitchFamily="18" charset="0"/>
                <a:cs typeface="Times New Roman" pitchFamily="18" charset="0"/>
              </a:rPr>
              <a:t>Wear from oral prophylaxis methods (toothbrush or dentifrice abrasion</a:t>
            </a:r>
            <a:r>
              <a:rPr lang="en-US" sz="2000" dirty="0" smtClean="0">
                <a:latin typeface="Perpetua" pitchFamily="18" charset="0"/>
              </a:rPr>
              <a:t>)</a:t>
            </a:r>
          </a:p>
        </p:txBody>
      </p:sp>
      <p:sp>
        <p:nvSpPr>
          <p:cNvPr id="2" name="Title 1"/>
          <p:cNvSpPr>
            <a:spLocks noGrp="1"/>
          </p:cNvSpPr>
          <p:nvPr>
            <p:ph type="title"/>
          </p:nvPr>
        </p:nvSpPr>
        <p:spPr>
          <a:xfrm>
            <a:off x="1435608" y="274638"/>
            <a:ext cx="7498080" cy="411162"/>
          </a:xfrm>
        </p:spPr>
        <p:txBody>
          <a:bodyPr>
            <a:normAutofit fontScale="90000"/>
          </a:bodyPr>
          <a:lstStyle/>
          <a:p>
            <a:r>
              <a:rPr lang="en-US" sz="3200" dirty="0" smtClean="0"/>
              <a:t>                 </a:t>
            </a:r>
            <a:r>
              <a:rPr lang="en-US" sz="3100" b="1" dirty="0" smtClean="0">
                <a:solidFill>
                  <a:srgbClr val="FFFF00"/>
                </a:solidFill>
                <a:latin typeface="Times New Roman" pitchFamily="18" charset="0"/>
                <a:cs typeface="Times New Roman" pitchFamily="18" charset="0"/>
              </a:rPr>
              <a:t>Clinical properties </a:t>
            </a:r>
            <a:endParaRPr lang="en-US" sz="3100" b="1" dirty="0">
              <a:solidFill>
                <a:srgbClr val="FFFF00"/>
              </a:solidFill>
              <a:latin typeface="Times New Roman" pitchFamily="18" charset="0"/>
              <a:cs typeface="Times New Roman" pitchFamily="18" charset="0"/>
            </a:endParaRPr>
          </a:p>
        </p:txBody>
      </p:sp>
      <p:pic>
        <p:nvPicPr>
          <p:cNvPr id="4" name="Picture 9" descr="Picture37"/>
          <p:cNvPicPr>
            <a:picLocks noChangeAspect="1" noChangeArrowheads="1"/>
          </p:cNvPicPr>
          <p:nvPr/>
        </p:nvPicPr>
        <p:blipFill>
          <a:blip r:embed="rId5" cstate="print">
            <a:lum bright="-12000" contrast="30000"/>
          </a:blip>
          <a:srcRect l="8214" t="3485" r="47350" b="9369"/>
          <a:stretch>
            <a:fillRect/>
          </a:stretch>
        </p:blipFill>
        <p:spPr bwMode="auto">
          <a:xfrm>
            <a:off x="5410200" y="2057400"/>
            <a:ext cx="3733800" cy="3962400"/>
          </a:xfrm>
          <a:prstGeom prst="rect">
            <a:avLst/>
          </a:prstGeom>
          <a:noFill/>
          <a:ln w="57150" cmpd="thickThin">
            <a:solidFill>
              <a:srgbClr val="000000"/>
            </a:solidFill>
            <a:miter lim="800000"/>
            <a:headEnd/>
            <a:tailEnd/>
          </a:ln>
        </p:spPr>
      </p:pic>
    </p:spTree>
    <p:extLst>
      <p:ext uri="{BB962C8B-B14F-4D97-AF65-F5344CB8AC3E}">
        <p14:creationId xmlns:p14="http://schemas.microsoft.com/office/powerpoint/2010/main" xmlns="" val="111302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6656" y="609600"/>
            <a:ext cx="7790688" cy="2459360"/>
          </a:xfrm>
        </p:spPr>
        <p:txBody>
          <a:bodyPr>
            <a:normAutofit/>
          </a:bodyPr>
          <a:lstStyle/>
          <a:p>
            <a:pPr>
              <a:buBlip>
                <a:blip r:embed="rId3"/>
              </a:buBlip>
            </a:pPr>
            <a:r>
              <a:rPr lang="en-US" sz="2400" dirty="0" smtClean="0">
                <a:latin typeface="Times New Roman" pitchFamily="18" charset="0"/>
                <a:cs typeface="Times New Roman" pitchFamily="18" charset="0"/>
              </a:rPr>
              <a:t>Several mechanism of wear have been hypothesized – </a:t>
            </a:r>
          </a:p>
          <a:p>
            <a:pPr lvl="1">
              <a:buBlip>
                <a:blip r:embed="rId4"/>
              </a:buBlip>
            </a:pPr>
            <a:r>
              <a:rPr lang="en-US" sz="2400" dirty="0" smtClean="0">
                <a:latin typeface="Times New Roman" pitchFamily="18" charset="0"/>
                <a:cs typeface="Times New Roman" pitchFamily="18" charset="0"/>
              </a:rPr>
              <a:t>Micro-fracture theory</a:t>
            </a:r>
          </a:p>
          <a:p>
            <a:pPr lvl="1">
              <a:buBlip>
                <a:blip r:embed="rId4"/>
              </a:buBlip>
            </a:pPr>
            <a:r>
              <a:rPr lang="en-US" sz="2400" dirty="0" smtClean="0">
                <a:latin typeface="Times New Roman" pitchFamily="18" charset="0"/>
                <a:cs typeface="Times New Roman" pitchFamily="18" charset="0"/>
              </a:rPr>
              <a:t>Hydrolysis theory </a:t>
            </a:r>
          </a:p>
          <a:p>
            <a:pPr lvl="1">
              <a:buBlip>
                <a:blip r:embed="rId4"/>
              </a:buBlip>
            </a:pPr>
            <a:r>
              <a:rPr lang="en-US" sz="2400" dirty="0" smtClean="0">
                <a:latin typeface="Times New Roman" pitchFamily="18" charset="0"/>
                <a:cs typeface="Times New Roman" pitchFamily="18" charset="0"/>
              </a:rPr>
              <a:t>The chemical degradation theory </a:t>
            </a:r>
          </a:p>
          <a:p>
            <a:pPr lvl="1">
              <a:buBlip>
                <a:blip r:embed="rId4"/>
              </a:buBlip>
            </a:pPr>
            <a:r>
              <a:rPr lang="en-US" sz="2400" dirty="0" smtClean="0">
                <a:latin typeface="Times New Roman" pitchFamily="18" charset="0"/>
                <a:cs typeface="Times New Roman" pitchFamily="18" charset="0"/>
              </a:rPr>
              <a:t>The protection theory </a:t>
            </a:r>
          </a:p>
          <a:p>
            <a:endParaRPr lang="en-US" dirty="0"/>
          </a:p>
        </p:txBody>
      </p:sp>
      <p:pic>
        <p:nvPicPr>
          <p:cNvPr id="4" name="Picture 15" descr="wear1"/>
          <p:cNvPicPr>
            <a:picLocks noChangeAspect="1" noChangeArrowheads="1"/>
          </p:cNvPicPr>
          <p:nvPr/>
        </p:nvPicPr>
        <p:blipFill>
          <a:blip r:embed="rId5" cstate="print">
            <a:lum bright="6000" contrast="12000"/>
          </a:blip>
          <a:srcRect l="48859" t="35490" r="14201" b="11275"/>
          <a:stretch>
            <a:fillRect/>
          </a:stretch>
        </p:blipFill>
        <p:spPr>
          <a:xfrm>
            <a:off x="6012160" y="3702049"/>
            <a:ext cx="2881064" cy="1981200"/>
          </a:xfrm>
          <a:prstGeom prst="rect">
            <a:avLst/>
          </a:prstGeom>
          <a:noFill/>
          <a:ln w="57150" cmpd="thickThin">
            <a:solidFill>
              <a:srgbClr val="000000"/>
            </a:solidFill>
          </a:ln>
        </p:spPr>
      </p:pic>
      <p:graphicFrame>
        <p:nvGraphicFramePr>
          <p:cNvPr id="7" name="Table 6"/>
          <p:cNvGraphicFramePr>
            <a:graphicFrameLocks noGrp="1"/>
          </p:cNvGraphicFramePr>
          <p:nvPr>
            <p:extLst>
              <p:ext uri="{D42A27DB-BD31-4B8C-83A1-F6EECF244321}">
                <p14:modId xmlns:p14="http://schemas.microsoft.com/office/powerpoint/2010/main" xmlns="" val="311099201"/>
              </p:ext>
            </p:extLst>
          </p:nvPr>
        </p:nvGraphicFramePr>
        <p:xfrm>
          <a:off x="395536" y="3350578"/>
          <a:ext cx="6096000" cy="3088640"/>
        </p:xfrm>
        <a:graphic>
          <a:graphicData uri="http://schemas.openxmlformats.org/drawingml/2006/table">
            <a:tbl>
              <a:tblPr firstRow="1" bandRow="1">
                <a:tableStyleId>{5C22544A-7EE6-4342-B048-85BDC9FD1C3A}</a:tableStyleId>
              </a:tblPr>
              <a:tblGrid>
                <a:gridCol w="6096000"/>
              </a:tblGrid>
              <a:tr h="2717800">
                <a:tc>
                  <a:txBody>
                    <a:bodyPr/>
                    <a:lstStyle/>
                    <a:p>
                      <a:endParaRPr lang="en-US" dirty="0"/>
                    </a:p>
                  </a:txBody>
                  <a:tcPr/>
                </a:tc>
              </a:tr>
              <a:tr h="370840">
                <a:tc>
                  <a:txBody>
                    <a:bodyPr/>
                    <a:lstStyle/>
                    <a:p>
                      <a:r>
                        <a:rPr lang="en-US" dirty="0" smtClean="0"/>
                        <a:t>Macroprotection                               Microprotection </a:t>
                      </a:r>
                      <a:endParaRPr lang="en-US" dirty="0"/>
                    </a:p>
                  </a:txBody>
                  <a:tcPr/>
                </a:tc>
              </a:tr>
            </a:tbl>
          </a:graphicData>
        </a:graphic>
      </p:graphicFrame>
      <p:pic>
        <p:nvPicPr>
          <p:cNvPr id="8" name="Picture 29" descr="wear2"/>
          <p:cNvPicPr>
            <a:picLocks noChangeAspect="1" noChangeArrowheads="1"/>
          </p:cNvPicPr>
          <p:nvPr/>
        </p:nvPicPr>
        <p:blipFill>
          <a:blip r:embed="rId6" cstate="print">
            <a:lum bright="6000" contrast="12000"/>
          </a:blip>
          <a:srcRect l="3874" t="14664" r="60378"/>
          <a:stretch>
            <a:fillRect/>
          </a:stretch>
        </p:blipFill>
        <p:spPr bwMode="auto">
          <a:xfrm>
            <a:off x="467544" y="3429000"/>
            <a:ext cx="2743200" cy="2527300"/>
          </a:xfrm>
          <a:prstGeom prst="rect">
            <a:avLst/>
          </a:prstGeom>
          <a:noFill/>
          <a:ln w="57150" cmpd="thickThin">
            <a:solidFill>
              <a:srgbClr val="000000"/>
            </a:solidFill>
            <a:miter lim="800000"/>
            <a:headEnd/>
            <a:tailEnd/>
          </a:ln>
        </p:spPr>
      </p:pic>
      <p:pic>
        <p:nvPicPr>
          <p:cNvPr id="9" name="Picture 27" descr="wear2"/>
          <p:cNvPicPr>
            <a:picLocks noChangeAspect="1" noChangeArrowheads="1"/>
          </p:cNvPicPr>
          <p:nvPr/>
        </p:nvPicPr>
        <p:blipFill>
          <a:blip r:embed="rId6" cstate="print">
            <a:lum bright="12000" contrast="12000"/>
          </a:blip>
          <a:srcRect l="60324" r="3720"/>
          <a:stretch>
            <a:fillRect/>
          </a:stretch>
        </p:blipFill>
        <p:spPr>
          <a:xfrm>
            <a:off x="3690780" y="3506787"/>
            <a:ext cx="2209800" cy="2371725"/>
          </a:xfrm>
          <a:prstGeom prst="rect">
            <a:avLst/>
          </a:prstGeom>
          <a:noFill/>
          <a:ln w="57150" cmpd="thickThin">
            <a:solidFill>
              <a:srgbClr val="000000"/>
            </a:solidFill>
          </a:ln>
        </p:spPr>
      </p:pic>
    </p:spTree>
    <p:extLst>
      <p:ext uri="{BB962C8B-B14F-4D97-AF65-F5344CB8AC3E}">
        <p14:creationId xmlns:p14="http://schemas.microsoft.com/office/powerpoint/2010/main" xmlns="" val="280482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60648"/>
            <a:ext cx="7714488" cy="6324600"/>
          </a:xfrm>
        </p:spPr>
        <p:txBody>
          <a:bodyPr>
            <a:normAutofit/>
          </a:bodyPr>
          <a:lstStyle/>
          <a:p>
            <a:pPr>
              <a:buNone/>
            </a:pPr>
            <a:r>
              <a:rPr lang="en-US" sz="2400" b="1" dirty="0" smtClean="0">
                <a:solidFill>
                  <a:srgbClr val="FFFF00"/>
                </a:solidFill>
                <a:latin typeface="Times New Roman" pitchFamily="18" charset="0"/>
                <a:cs typeface="Times New Roman" pitchFamily="18" charset="0"/>
              </a:rPr>
              <a:t>Biocompatibility</a:t>
            </a:r>
          </a:p>
          <a:p>
            <a:r>
              <a:rPr lang="en-US" sz="2400" dirty="0" smtClean="0">
                <a:latin typeface="Times New Roman" pitchFamily="18" charset="0"/>
                <a:cs typeface="Times New Roman" pitchFamily="18" charset="0"/>
              </a:rPr>
              <a:t>Direct biological risk</a:t>
            </a:r>
          </a:p>
          <a:p>
            <a:pPr lvl="4"/>
            <a:r>
              <a:rPr lang="en-US" sz="2400" dirty="0" smtClean="0">
                <a:latin typeface="Times New Roman" pitchFamily="18" charset="0"/>
                <a:cs typeface="Times New Roman" pitchFamily="18" charset="0"/>
              </a:rPr>
              <a:t>Post-placement tooth sensitivity</a:t>
            </a:r>
          </a:p>
          <a:p>
            <a:pPr lvl="4"/>
            <a:r>
              <a:rPr lang="en-US" sz="2400" dirty="0" smtClean="0">
                <a:latin typeface="Times New Roman" pitchFamily="18" charset="0"/>
                <a:cs typeface="Times New Roman" pitchFamily="18" charset="0"/>
              </a:rPr>
              <a:t>Local immunological effects</a:t>
            </a:r>
          </a:p>
          <a:p>
            <a:pPr lvl="4"/>
            <a:r>
              <a:rPr lang="en-US" sz="2400" dirty="0" smtClean="0">
                <a:latin typeface="Times New Roman" pitchFamily="18" charset="0"/>
                <a:cs typeface="Times New Roman" pitchFamily="18" charset="0"/>
              </a:rPr>
              <a:t>Apoptotic reactions </a:t>
            </a:r>
          </a:p>
          <a:p>
            <a:pPr lvl="4"/>
            <a:r>
              <a:rPr lang="en-US" sz="2400" dirty="0" smtClean="0">
                <a:latin typeface="Times New Roman" pitchFamily="18" charset="0"/>
                <a:cs typeface="Times New Roman" pitchFamily="18" charset="0"/>
              </a:rPr>
              <a:t>Long-term pulpal inflammation </a:t>
            </a:r>
          </a:p>
          <a:p>
            <a:pPr lvl="4"/>
            <a:r>
              <a:rPr lang="en-US" sz="2400" dirty="0" smtClean="0">
                <a:latin typeface="Times New Roman" pitchFamily="18" charset="0"/>
                <a:cs typeface="Times New Roman" pitchFamily="18" charset="0"/>
              </a:rPr>
              <a:t>Systemic estrogenic effects </a:t>
            </a:r>
          </a:p>
          <a:p>
            <a:pPr lvl="4"/>
            <a:r>
              <a:rPr lang="en-US" sz="2400" dirty="0" smtClean="0">
                <a:latin typeface="Times New Roman" pitchFamily="18" charset="0"/>
                <a:cs typeface="Times New Roman" pitchFamily="18" charset="0"/>
              </a:rPr>
              <a:t>May elicit allergic reactions,  or may possibly</a:t>
            </a:r>
          </a:p>
          <a:p>
            <a:pPr lvl="4"/>
            <a:r>
              <a:rPr lang="en-US" sz="2400" dirty="0" smtClean="0">
                <a:latin typeface="Times New Roman" pitchFamily="18" charset="0"/>
                <a:cs typeface="Times New Roman" pitchFamily="18" charset="0"/>
              </a:rPr>
              <a:t>Even act as carcinogens</a:t>
            </a:r>
          </a:p>
          <a:p>
            <a:r>
              <a:rPr lang="en-US" sz="2400" dirty="0" smtClean="0">
                <a:latin typeface="Times New Roman" pitchFamily="18" charset="0"/>
                <a:cs typeface="Times New Roman" pitchFamily="18" charset="0"/>
              </a:rPr>
              <a:t>Indirect biological risk – </a:t>
            </a:r>
          </a:p>
          <a:p>
            <a:pPr lvl="1"/>
            <a:r>
              <a:rPr lang="en-US" sz="2400" dirty="0" smtClean="0">
                <a:latin typeface="Times New Roman" pitchFamily="18" charset="0"/>
                <a:cs typeface="Times New Roman" pitchFamily="18" charset="0"/>
              </a:rPr>
              <a:t>Post-operative sensitivity, </a:t>
            </a:r>
            <a:r>
              <a:rPr lang="en-US" sz="2400" dirty="0" err="1" smtClean="0">
                <a:latin typeface="Times New Roman" pitchFamily="18" charset="0"/>
                <a:cs typeface="Times New Roman" pitchFamily="18" charset="0"/>
              </a:rPr>
              <a:t>pulpitis</a:t>
            </a:r>
            <a:r>
              <a:rPr lang="en-US" sz="2400" dirty="0" smtClean="0">
                <a:latin typeface="Times New Roman" pitchFamily="18" charset="0"/>
                <a:cs typeface="Times New Roman" pitchFamily="18" charset="0"/>
              </a:rPr>
              <a:t>, and secondary caries resulting from microleakage/nanoleakage.</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71487853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28600"/>
            <a:ext cx="7790688" cy="6477000"/>
          </a:xfrm>
        </p:spPr>
        <p:txBody>
          <a:bodyPr/>
          <a:lstStyle/>
          <a:p>
            <a:pPr>
              <a:buNone/>
            </a:pPr>
            <a:r>
              <a:rPr lang="en-US" sz="2800" dirty="0" smtClean="0"/>
              <a:t>Minimizing direct biological risks</a:t>
            </a:r>
          </a:p>
          <a:p>
            <a:pPr lvl="1">
              <a:buBlip>
                <a:blip r:embed="rId3"/>
              </a:buBlip>
            </a:pPr>
            <a:r>
              <a:rPr lang="en-US" sz="2000" dirty="0" smtClean="0"/>
              <a:t>Cavity preparation</a:t>
            </a:r>
          </a:p>
          <a:p>
            <a:pPr lvl="1">
              <a:buBlip>
                <a:blip r:embed="rId3"/>
              </a:buBlip>
            </a:pPr>
            <a:r>
              <a:rPr lang="en-US" sz="2000" dirty="0" smtClean="0"/>
              <a:t>Selection of adhesive system</a:t>
            </a:r>
          </a:p>
          <a:p>
            <a:pPr lvl="1">
              <a:buBlip>
                <a:blip r:embed="rId3"/>
              </a:buBlip>
            </a:pPr>
            <a:r>
              <a:rPr lang="en-US" sz="2000" dirty="0" smtClean="0"/>
              <a:t>Conversion of monomers</a:t>
            </a:r>
          </a:p>
          <a:p>
            <a:pPr>
              <a:buNone/>
            </a:pPr>
            <a:r>
              <a:rPr lang="en-US" sz="2400" dirty="0" smtClean="0"/>
              <a:t>Minimizing indirect biological risks – </a:t>
            </a:r>
          </a:p>
          <a:p>
            <a:pPr lvl="1">
              <a:buBlip>
                <a:blip r:embed="rId3"/>
              </a:buBlip>
            </a:pPr>
            <a:r>
              <a:rPr lang="en-US" sz="2000" dirty="0" smtClean="0"/>
              <a:t>Complete removal of microorganism</a:t>
            </a:r>
          </a:p>
          <a:p>
            <a:pPr lvl="1">
              <a:buBlip>
                <a:blip r:embed="rId3"/>
              </a:buBlip>
            </a:pPr>
            <a:r>
              <a:rPr lang="en-US" sz="2000" dirty="0" smtClean="0"/>
              <a:t>Using disinfectants</a:t>
            </a:r>
          </a:p>
          <a:p>
            <a:pPr lvl="1">
              <a:buBlip>
                <a:blip r:embed="rId3"/>
              </a:buBlip>
            </a:pPr>
            <a:r>
              <a:rPr lang="en-US" sz="2000" dirty="0" smtClean="0"/>
              <a:t>Embedding bacteria within resin</a:t>
            </a:r>
          </a:p>
          <a:p>
            <a:pPr lvl="1">
              <a:buBlip>
                <a:blip r:embed="rId3"/>
              </a:buBlip>
            </a:pPr>
            <a:r>
              <a:rPr lang="en-US" sz="2000" dirty="0" smtClean="0"/>
              <a:t>Selecting an adhesive</a:t>
            </a:r>
          </a:p>
          <a:p>
            <a:pPr lvl="1">
              <a:buBlip>
                <a:blip r:embed="rId3"/>
              </a:buBlip>
            </a:pPr>
            <a:r>
              <a:rPr lang="en-US" sz="2000" dirty="0" smtClean="0"/>
              <a:t>Control of polymerization stress </a:t>
            </a:r>
          </a:p>
          <a:p>
            <a:pPr lvl="1">
              <a:buNone/>
            </a:pPr>
            <a:endParaRPr lang="en-US" sz="2000" dirty="0" smtClean="0"/>
          </a:p>
          <a:p>
            <a:pPr>
              <a:buNone/>
            </a:pPr>
            <a:r>
              <a:rPr lang="en-US" sz="2400" dirty="0" smtClean="0"/>
              <a:t>Irritation from activator light – </a:t>
            </a:r>
          </a:p>
          <a:p>
            <a:pPr>
              <a:buNone/>
            </a:pPr>
            <a:endParaRPr lang="en-US" sz="2400" dirty="0" smtClean="0"/>
          </a:p>
          <a:p>
            <a:pPr>
              <a:buNone/>
            </a:pPr>
            <a:r>
              <a:rPr lang="en-US" sz="2400" dirty="0" smtClean="0"/>
              <a:t> </a:t>
            </a:r>
          </a:p>
        </p:txBody>
      </p:sp>
      <p:pic>
        <p:nvPicPr>
          <p:cNvPr id="1026" name="Picture 19" descr="All_Glasses_LCU_300px"/>
          <p:cNvPicPr>
            <a:picLocks noChangeAspect="1" noChangeArrowheads="1"/>
          </p:cNvPicPr>
          <p:nvPr/>
        </p:nvPicPr>
        <p:blipFill>
          <a:blip r:embed="rId4" cstate="print"/>
          <a:srcRect t="9782" b="9782"/>
          <a:stretch>
            <a:fillRect/>
          </a:stretch>
        </p:blipFill>
        <p:spPr bwMode="auto">
          <a:xfrm>
            <a:off x="7239000" y="4724400"/>
            <a:ext cx="1752600" cy="1409700"/>
          </a:xfrm>
          <a:prstGeom prst="rect">
            <a:avLst/>
          </a:prstGeom>
          <a:noFill/>
          <a:ln w="9525">
            <a:noFill/>
            <a:miter lim="800000"/>
            <a:headEnd/>
            <a:tailEnd/>
          </a:ln>
        </p:spPr>
      </p:pic>
      <p:pic>
        <p:nvPicPr>
          <p:cNvPr id="1027" name="Picture 21" descr="Q_Lux_Plasma_300px"/>
          <p:cNvPicPr>
            <a:picLocks noChangeAspect="1" noChangeArrowheads="1"/>
          </p:cNvPicPr>
          <p:nvPr/>
        </p:nvPicPr>
        <p:blipFill>
          <a:blip r:embed="rId5" cstate="print"/>
          <a:srcRect l="69157" t="53339" b="21564"/>
          <a:stretch>
            <a:fillRect/>
          </a:stretch>
        </p:blipFill>
        <p:spPr bwMode="auto">
          <a:xfrm>
            <a:off x="5562600" y="4800600"/>
            <a:ext cx="1457325" cy="1185862"/>
          </a:xfrm>
          <a:prstGeom prst="rect">
            <a:avLst/>
          </a:prstGeom>
          <a:noFill/>
          <a:ln w="28575">
            <a:solidFill>
              <a:srgbClr val="000000"/>
            </a:solidFill>
            <a:miter lim="800000"/>
            <a:headEnd/>
            <a:tailEnd/>
          </a:ln>
        </p:spPr>
      </p:pic>
    </p:spTree>
    <p:extLst>
      <p:ext uri="{BB962C8B-B14F-4D97-AF65-F5344CB8AC3E}">
        <p14:creationId xmlns:p14="http://schemas.microsoft.com/office/powerpoint/2010/main" xmlns="" val="301675583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5" name="Rectangle 3"/>
          <p:cNvSpPr>
            <a:spLocks noGrp="1" noChangeArrowheads="1"/>
          </p:cNvSpPr>
          <p:nvPr>
            <p:ph idx="1"/>
          </p:nvPr>
        </p:nvSpPr>
        <p:spPr>
          <a:xfrm>
            <a:off x="359024" y="1112042"/>
            <a:ext cx="8784976" cy="3657599"/>
          </a:xfrm>
        </p:spPr>
        <p:txBody>
          <a:bodyPr>
            <a:normAutofit/>
          </a:bodyPr>
          <a:lstStyle/>
          <a:p>
            <a:pPr eaLnBrk="1" hangingPunct="1">
              <a:lnSpc>
                <a:spcPct val="90000"/>
              </a:lnSpc>
              <a:defRPr/>
            </a:pPr>
            <a:r>
              <a:rPr lang="en-US" sz="2800" dirty="0" smtClean="0">
                <a:latin typeface="Times New Roman" pitchFamily="18" charset="0"/>
                <a:cs typeface="Times New Roman" pitchFamily="18" charset="0"/>
              </a:rPr>
              <a:t>Introduced in 1996.</a:t>
            </a:r>
          </a:p>
          <a:p>
            <a:pPr eaLnBrk="1" hangingPunct="1">
              <a:lnSpc>
                <a:spcPct val="90000"/>
              </a:lnSpc>
              <a:defRPr/>
            </a:pPr>
            <a:r>
              <a:rPr lang="en-US" sz="2800" dirty="0" smtClean="0">
                <a:latin typeface="Times New Roman" pitchFamily="18" charset="0"/>
                <a:cs typeface="Times New Roman" pitchFamily="18" charset="0"/>
              </a:rPr>
              <a:t>Lesser filler load, flow is increased </a:t>
            </a:r>
          </a:p>
          <a:p>
            <a:pPr eaLnBrk="1" hangingPunct="1">
              <a:lnSpc>
                <a:spcPct val="90000"/>
              </a:lnSpc>
              <a:defRPr/>
            </a:pPr>
            <a:r>
              <a:rPr lang="en-US" sz="2800" dirty="0" smtClean="0">
                <a:latin typeface="Times New Roman" pitchFamily="18" charset="0"/>
                <a:cs typeface="Times New Roman" pitchFamily="18" charset="0"/>
              </a:rPr>
              <a:t>Depth of cure </a:t>
            </a:r>
            <a:r>
              <a:rPr lang="en-US" sz="2800" dirty="0" err="1" smtClean="0">
                <a:latin typeface="Times New Roman" pitchFamily="18" charset="0"/>
                <a:cs typeface="Times New Roman" pitchFamily="18" charset="0"/>
              </a:rPr>
              <a:t>approx</a:t>
            </a:r>
            <a:r>
              <a:rPr lang="en-US" sz="2800" dirty="0" smtClean="0">
                <a:latin typeface="Times New Roman" pitchFamily="18" charset="0"/>
                <a:cs typeface="Times New Roman" pitchFamily="18" charset="0"/>
              </a:rPr>
              <a:t> 6mm</a:t>
            </a:r>
          </a:p>
          <a:p>
            <a:pPr eaLnBrk="1" hangingPunct="1">
              <a:lnSpc>
                <a:spcPct val="90000"/>
              </a:lnSpc>
              <a:defRPr/>
            </a:pPr>
            <a:r>
              <a:rPr lang="en-US" sz="2800" dirty="0" smtClean="0">
                <a:latin typeface="Times New Roman" pitchFamily="18" charset="0"/>
                <a:cs typeface="Times New Roman" pitchFamily="18" charset="0"/>
              </a:rPr>
              <a:t>Stickiness to the instrument, which makes it difficult to smoothen.</a:t>
            </a:r>
          </a:p>
          <a:p>
            <a:pPr eaLnBrk="1" hangingPunct="1">
              <a:lnSpc>
                <a:spcPct val="90000"/>
              </a:lnSpc>
              <a:defRPr/>
            </a:pPr>
            <a:r>
              <a:rPr lang="en-US" sz="2800" dirty="0" smtClean="0">
                <a:latin typeface="Times New Roman" pitchFamily="18" charset="0"/>
                <a:cs typeface="Times New Roman" pitchFamily="18" charset="0"/>
              </a:rPr>
              <a:t>Mechanical properties is 60-90% of </a:t>
            </a:r>
            <a:r>
              <a:rPr lang="en-US" sz="2800" dirty="0" smtClean="0"/>
              <a:t>conventional hence, should be avoided in high stress areas.</a:t>
            </a:r>
          </a:p>
        </p:txBody>
      </p:sp>
      <p:sp>
        <p:nvSpPr>
          <p:cNvPr id="248834" name="Rectangle 2"/>
          <p:cNvSpPr>
            <a:spLocks noGrp="1" noRot="1" noChangeArrowheads="1"/>
          </p:cNvSpPr>
          <p:nvPr>
            <p:ph type="title"/>
          </p:nvPr>
        </p:nvSpPr>
        <p:spPr>
          <a:xfrm>
            <a:off x="971600" y="0"/>
            <a:ext cx="7565464" cy="994048"/>
          </a:xfrm>
        </p:spPr>
        <p:txBody>
          <a:bodyPr/>
          <a:lstStyle/>
          <a:p>
            <a:pPr algn="ctr" eaLnBrk="1" hangingPunct="1">
              <a:defRPr/>
            </a:pPr>
            <a:r>
              <a:rPr lang="en-US" sz="2800" b="1" dirty="0" err="1" smtClean="0">
                <a:solidFill>
                  <a:srgbClr val="FFFF00"/>
                </a:solidFill>
                <a:latin typeface="Times New Roman" pitchFamily="18" charset="0"/>
                <a:cs typeface="Times New Roman" pitchFamily="18" charset="0"/>
              </a:rPr>
              <a:t>Flowable</a:t>
            </a:r>
            <a:r>
              <a:rPr lang="en-US" sz="2800" b="1" dirty="0" smtClean="0">
                <a:solidFill>
                  <a:srgbClr val="FFFF00"/>
                </a:solidFill>
                <a:latin typeface="Times New Roman" pitchFamily="18" charset="0"/>
                <a:cs typeface="Times New Roman" pitchFamily="18" charset="0"/>
              </a:rPr>
              <a:t> composites</a:t>
            </a:r>
          </a:p>
        </p:txBody>
      </p:sp>
      <p:pic>
        <p:nvPicPr>
          <p:cNvPr id="4" name="Picture 4" descr="Untitled-1 copy"/>
          <p:cNvPicPr>
            <a:picLocks noChangeAspect="1" noChangeArrowheads="1"/>
          </p:cNvPicPr>
          <p:nvPr/>
        </p:nvPicPr>
        <p:blipFill>
          <a:blip r:embed="rId3" cstate="print"/>
          <a:srcRect/>
          <a:stretch>
            <a:fillRect/>
          </a:stretch>
        </p:blipFill>
        <p:spPr bwMode="auto">
          <a:xfrm>
            <a:off x="4529367" y="4665329"/>
            <a:ext cx="4329106" cy="2165884"/>
          </a:xfrm>
          <a:prstGeom prst="rect">
            <a:avLst/>
          </a:prstGeom>
          <a:noFill/>
        </p:spPr>
      </p:pic>
    </p:spTree>
    <p:extLst>
      <p:ext uri="{BB962C8B-B14F-4D97-AF65-F5344CB8AC3E}">
        <p14:creationId xmlns:p14="http://schemas.microsoft.com/office/powerpoint/2010/main" xmlns="" val="214082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3"/>
          <p:cNvSpPr>
            <a:spLocks noGrp="1" noChangeArrowheads="1"/>
          </p:cNvSpPr>
          <p:nvPr>
            <p:ph idx="1"/>
          </p:nvPr>
        </p:nvSpPr>
        <p:spPr>
          <a:xfrm>
            <a:off x="457200" y="381000"/>
            <a:ext cx="8229600" cy="5745163"/>
          </a:xfrm>
        </p:spPr>
        <p:txBody>
          <a:bodyPr>
            <a:normAutofit/>
          </a:bodyPr>
          <a:lstStyle/>
          <a:p>
            <a:pPr eaLnBrk="1" hangingPunct="1">
              <a:lnSpc>
                <a:spcPct val="80000"/>
              </a:lnSpc>
              <a:buFont typeface="Wingdings" pitchFamily="2" charset="2"/>
              <a:buNone/>
              <a:defRPr/>
            </a:pPr>
            <a:r>
              <a:rPr lang="en-US" sz="2800" b="1" u="sng" dirty="0" smtClean="0">
                <a:solidFill>
                  <a:srgbClr val="FFFF00"/>
                </a:solidFill>
                <a:latin typeface="Times New Roman" pitchFamily="18" charset="0"/>
                <a:cs typeface="Times New Roman" pitchFamily="18" charset="0"/>
              </a:rPr>
              <a:t>Applications:</a:t>
            </a:r>
          </a:p>
          <a:p>
            <a:pPr eaLnBrk="1" hangingPunct="1">
              <a:lnSpc>
                <a:spcPct val="80000"/>
              </a:lnSpc>
              <a:defRPr/>
            </a:pPr>
            <a:r>
              <a:rPr lang="en-US" sz="2400" dirty="0" smtClean="0">
                <a:latin typeface="Times New Roman" pitchFamily="18" charset="0"/>
                <a:cs typeface="Times New Roman" pitchFamily="18" charset="0"/>
              </a:rPr>
              <a:t>Used as filling in low stress areas.</a:t>
            </a:r>
          </a:p>
          <a:p>
            <a:pPr eaLnBrk="1" hangingPunct="1">
              <a:lnSpc>
                <a:spcPct val="80000"/>
              </a:lnSpc>
              <a:defRPr/>
            </a:pPr>
            <a:r>
              <a:rPr lang="en-US" sz="2400" dirty="0" smtClean="0">
                <a:latin typeface="Times New Roman" pitchFamily="18" charset="0"/>
                <a:cs typeface="Times New Roman" pitchFamily="18" charset="0"/>
              </a:rPr>
              <a:t>Because of higher flow, they are useful in areas of difficult access like repairing amalgam, composite or crown margins; pit and fissure sealants; as liners in proximal boxes of class II, class III, class V cavities.</a:t>
            </a:r>
          </a:p>
          <a:p>
            <a:pPr eaLnBrk="1" hangingPunct="1">
              <a:lnSpc>
                <a:spcPct val="80000"/>
              </a:lnSpc>
              <a:defRPr/>
            </a:pPr>
            <a:r>
              <a:rPr lang="en-US" sz="2400" dirty="0" smtClean="0">
                <a:latin typeface="Times New Roman" pitchFamily="18" charset="0"/>
                <a:cs typeface="Times New Roman" pitchFamily="18" charset="0"/>
              </a:rPr>
              <a:t>Useful for repairing porcelain.</a:t>
            </a:r>
          </a:p>
          <a:p>
            <a:pPr eaLnBrk="1" hangingPunct="1">
              <a:lnSpc>
                <a:spcPct val="80000"/>
              </a:lnSpc>
              <a:defRPr/>
            </a:pPr>
            <a:r>
              <a:rPr lang="en-US" sz="2400" dirty="0" smtClean="0">
                <a:latin typeface="Times New Roman" pitchFamily="18" charset="0"/>
                <a:cs typeface="Times New Roman" pitchFamily="18" charset="0"/>
              </a:rPr>
              <a:t>Resurfacing worn composite, or GIC or for rebuilding worn contact areas in composite restorations.</a:t>
            </a:r>
          </a:p>
          <a:p>
            <a:pPr eaLnBrk="1" hangingPunct="1">
              <a:lnSpc>
                <a:spcPct val="80000"/>
              </a:lnSpc>
              <a:defRPr/>
            </a:pPr>
            <a:r>
              <a:rPr lang="en-US" sz="2400" dirty="0" smtClean="0">
                <a:latin typeface="Times New Roman" pitchFamily="18" charset="0"/>
                <a:cs typeface="Times New Roman" pitchFamily="18" charset="0"/>
              </a:rPr>
              <a:t>Core build up.</a:t>
            </a:r>
          </a:p>
          <a:p>
            <a:pPr eaLnBrk="1" hangingPunct="1">
              <a:lnSpc>
                <a:spcPct val="80000"/>
              </a:lnSpc>
              <a:defRPr/>
            </a:pPr>
            <a:r>
              <a:rPr lang="en-US" sz="2400" dirty="0" smtClean="0">
                <a:latin typeface="Times New Roman" pitchFamily="18" charset="0"/>
                <a:cs typeface="Times New Roman" pitchFamily="18" charset="0"/>
              </a:rPr>
              <a:t>Veneer material.</a:t>
            </a:r>
          </a:p>
          <a:p>
            <a:pPr eaLnBrk="1" hangingPunct="1">
              <a:lnSpc>
                <a:spcPct val="80000"/>
              </a:lnSpc>
              <a:defRPr/>
            </a:pPr>
            <a:r>
              <a:rPr lang="en-US" sz="2400" dirty="0" smtClean="0">
                <a:latin typeface="Times New Roman" pitchFamily="18" charset="0"/>
                <a:cs typeface="Times New Roman" pitchFamily="18" charset="0"/>
              </a:rPr>
              <a:t>Cementing agents for porcelain restorations.</a:t>
            </a:r>
          </a:p>
          <a:p>
            <a:pPr eaLnBrk="1" hangingPunct="1">
              <a:lnSpc>
                <a:spcPct val="80000"/>
              </a:lnSpc>
              <a:buFont typeface="Wingdings" pitchFamily="2" charset="2"/>
              <a:buNone/>
              <a:defRPr/>
            </a:pPr>
            <a:r>
              <a:rPr lang="en-US" sz="2400" u="sng" dirty="0" smtClean="0">
                <a:latin typeface="Times New Roman" pitchFamily="18" charset="0"/>
                <a:cs typeface="Times New Roman" pitchFamily="18" charset="0"/>
              </a:rPr>
              <a:t>Contraindicated:</a:t>
            </a:r>
          </a:p>
          <a:p>
            <a:pPr eaLnBrk="1" hangingPunct="1">
              <a:lnSpc>
                <a:spcPct val="80000"/>
              </a:lnSpc>
              <a:defRPr/>
            </a:pPr>
            <a:r>
              <a:rPr lang="en-US" sz="2400" dirty="0" smtClean="0">
                <a:latin typeface="Times New Roman" pitchFamily="18" charset="0"/>
                <a:cs typeface="Times New Roman" pitchFamily="18" charset="0"/>
              </a:rPr>
              <a:t>In class I, II, IV restorations.</a:t>
            </a:r>
          </a:p>
        </p:txBody>
      </p:sp>
    </p:spTree>
    <p:extLst>
      <p:ext uri="{BB962C8B-B14F-4D97-AF65-F5344CB8AC3E}">
        <p14:creationId xmlns:p14="http://schemas.microsoft.com/office/powerpoint/2010/main" xmlns="" val="12749617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3" name="Rectangle 3"/>
          <p:cNvSpPr>
            <a:spLocks noGrp="1" noChangeArrowheads="1"/>
          </p:cNvSpPr>
          <p:nvPr>
            <p:ph idx="1"/>
          </p:nvPr>
        </p:nvSpPr>
        <p:spPr>
          <a:xfrm>
            <a:off x="179512" y="692696"/>
            <a:ext cx="6480720" cy="5976664"/>
          </a:xfrm>
        </p:spPr>
        <p:txBody>
          <a:bodyPr numCol="1">
            <a:normAutofit/>
          </a:bodyPr>
          <a:lstStyle/>
          <a:p>
            <a:pPr>
              <a:lnSpc>
                <a:spcPct val="90000"/>
              </a:lnSpc>
              <a:defRPr/>
            </a:pPr>
            <a:r>
              <a:rPr lang="en-US" sz="2400" dirty="0" smtClean="0">
                <a:latin typeface="Times New Roman" pitchFamily="18" charset="0"/>
                <a:cs typeface="Times New Roman" pitchFamily="18" charset="0"/>
              </a:rPr>
              <a:t>They are based on newly introduced concept, called the PRIMM [polymer rigid inorganic matrix material].</a:t>
            </a:r>
          </a:p>
          <a:p>
            <a:pPr>
              <a:lnSpc>
                <a:spcPct val="90000"/>
              </a:lnSpc>
              <a:defRPr/>
            </a:pPr>
            <a:r>
              <a:rPr lang="en-US" sz="2400" dirty="0" smtClean="0">
                <a:latin typeface="Times New Roman" pitchFamily="18" charset="0"/>
                <a:cs typeface="Times New Roman" pitchFamily="18" charset="0"/>
              </a:rPr>
              <a:t>This system consists of a resin and a ceramic component.</a:t>
            </a:r>
          </a:p>
          <a:p>
            <a:pPr>
              <a:lnSpc>
                <a:spcPct val="90000"/>
              </a:lnSpc>
              <a:defRPr/>
            </a:pPr>
            <a:r>
              <a:rPr lang="en-US" sz="2400" dirty="0" smtClean="0">
                <a:latin typeface="Times New Roman" pitchFamily="18" charset="0"/>
                <a:cs typeface="Times New Roman" pitchFamily="18" charset="0"/>
              </a:rPr>
              <a:t>The filler phase instead of being incorporated in to composites as ground particles is present as a continous network of ceramic fibers.</a:t>
            </a:r>
          </a:p>
          <a:p>
            <a:pPr>
              <a:lnSpc>
                <a:spcPct val="90000"/>
              </a:lnSpc>
              <a:defRPr/>
            </a:pPr>
            <a:r>
              <a:rPr lang="en-US" sz="2400" dirty="0" smtClean="0">
                <a:latin typeface="Times New Roman" pitchFamily="18" charset="0"/>
                <a:cs typeface="Times New Roman" pitchFamily="18" charset="0"/>
              </a:rPr>
              <a:t>Fibers are composed of alumina and silicon dioxide, which are superficially fused to each other at specific sites to generate a continous network of small compartments.</a:t>
            </a:r>
          </a:p>
          <a:p>
            <a:pPr>
              <a:lnSpc>
                <a:spcPct val="90000"/>
              </a:lnSpc>
              <a:defRPr/>
            </a:pPr>
            <a:r>
              <a:rPr lang="en-US" sz="2400" dirty="0" smtClean="0">
                <a:latin typeface="Times New Roman" pitchFamily="18" charset="0"/>
                <a:cs typeface="Times New Roman" pitchFamily="18" charset="0"/>
              </a:rPr>
              <a:t>Diameter of the individual ceramic fiber is less than 2.o mm.</a:t>
            </a:r>
          </a:p>
        </p:txBody>
      </p:sp>
      <p:sp>
        <p:nvSpPr>
          <p:cNvPr id="250882" name="Rectangle 2"/>
          <p:cNvSpPr>
            <a:spLocks noGrp="1" noRot="1" noChangeArrowheads="1"/>
          </p:cNvSpPr>
          <p:nvPr>
            <p:ph type="title"/>
          </p:nvPr>
        </p:nvSpPr>
        <p:spPr>
          <a:xfrm>
            <a:off x="395536" y="116632"/>
            <a:ext cx="7421448" cy="489992"/>
          </a:xfrm>
        </p:spPr>
        <p:txBody>
          <a:bodyPr/>
          <a:lstStyle/>
          <a:p>
            <a:pPr eaLnBrk="1" hangingPunct="1">
              <a:defRPr/>
            </a:pPr>
            <a:r>
              <a:rPr lang="en-US" sz="2800" b="1" dirty="0" smtClean="0">
                <a:solidFill>
                  <a:srgbClr val="FFFF00"/>
                </a:solidFill>
                <a:latin typeface="Times New Roman" pitchFamily="18" charset="0"/>
                <a:cs typeface="Times New Roman" pitchFamily="18" charset="0"/>
              </a:rPr>
              <a:t>Packable/condensable composites</a:t>
            </a:r>
          </a:p>
        </p:txBody>
      </p:sp>
      <p:pic>
        <p:nvPicPr>
          <p:cNvPr id="4" name="Picture 4" descr="FIL-M"/>
          <p:cNvPicPr>
            <a:picLocks noChangeAspect="1" noChangeArrowheads="1"/>
          </p:cNvPicPr>
          <p:nvPr/>
        </p:nvPicPr>
        <p:blipFill>
          <a:blip r:embed="rId3" cstate="print"/>
          <a:srcRect/>
          <a:stretch>
            <a:fillRect/>
          </a:stretch>
        </p:blipFill>
        <p:spPr bwMode="auto">
          <a:xfrm>
            <a:off x="6372200" y="3212976"/>
            <a:ext cx="2500330" cy="2435225"/>
          </a:xfrm>
          <a:prstGeom prst="rect">
            <a:avLst/>
          </a:prstGeom>
          <a:noFill/>
        </p:spPr>
      </p:pic>
    </p:spTree>
    <p:extLst>
      <p:ext uri="{BB962C8B-B14F-4D97-AF65-F5344CB8AC3E}">
        <p14:creationId xmlns:p14="http://schemas.microsoft.com/office/powerpoint/2010/main" xmlns="" val="59269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7" name="Rectangle 3"/>
          <p:cNvSpPr>
            <a:spLocks noGrp="1" noChangeArrowheads="1"/>
          </p:cNvSpPr>
          <p:nvPr>
            <p:ph idx="1"/>
          </p:nvPr>
        </p:nvSpPr>
        <p:spPr>
          <a:xfrm>
            <a:off x="457200" y="228600"/>
            <a:ext cx="8229600" cy="5897563"/>
          </a:xfrm>
        </p:spPr>
        <p:txBody>
          <a:bodyPr>
            <a:normAutofit/>
          </a:bodyPr>
          <a:lstStyle/>
          <a:p>
            <a:pPr marL="609600" indent="-609600" eaLnBrk="1" hangingPunct="1">
              <a:lnSpc>
                <a:spcPct val="90000"/>
              </a:lnSpc>
              <a:defRPr/>
            </a:pPr>
            <a:r>
              <a:rPr lang="en-US" sz="2400" dirty="0" smtClean="0">
                <a:latin typeface="Times New Roman" pitchFamily="18" charset="0"/>
                <a:cs typeface="Times New Roman" pitchFamily="18" charset="0"/>
              </a:rPr>
              <a:t>Consistency of PRIMM based composites is similar to that of a freshly triturated mass of amalgam, which makes the handling and manipulation much easier.</a:t>
            </a:r>
          </a:p>
          <a:p>
            <a:pPr marL="609600" indent="-609600" eaLnBrk="1" hangingPunct="1">
              <a:lnSpc>
                <a:spcPct val="90000"/>
              </a:lnSpc>
              <a:buFont typeface="Wingdings" pitchFamily="2" charset="2"/>
              <a:buNone/>
              <a:defRPr/>
            </a:pPr>
            <a:r>
              <a:rPr lang="en-US" sz="2400" dirty="0" smtClean="0">
                <a:latin typeface="Times New Roman" pitchFamily="18" charset="0"/>
                <a:cs typeface="Times New Roman" pitchFamily="18" charset="0"/>
              </a:rPr>
              <a:t>Packable composites present improved properties over conventional ones like:</a:t>
            </a:r>
          </a:p>
          <a:p>
            <a:pPr marL="609600" indent="-609600" eaLnBrk="1" hangingPunct="1">
              <a:lnSpc>
                <a:spcPct val="90000"/>
              </a:lnSpc>
              <a:buFont typeface="Wingdings" pitchFamily="2" charset="2"/>
              <a:buAutoNum type="arabicPeriod"/>
              <a:defRPr/>
            </a:pPr>
            <a:r>
              <a:rPr lang="en-US" sz="2400" dirty="0" smtClean="0">
                <a:latin typeface="Times New Roman" pitchFamily="18" charset="0"/>
                <a:cs typeface="Times New Roman" pitchFamily="18" charset="0"/>
              </a:rPr>
              <a:t>Increased flexural modulus</a:t>
            </a:r>
          </a:p>
          <a:p>
            <a:pPr marL="609600" indent="-609600" eaLnBrk="1" hangingPunct="1">
              <a:lnSpc>
                <a:spcPct val="90000"/>
              </a:lnSpc>
              <a:buFont typeface="Wingdings" pitchFamily="2" charset="2"/>
              <a:buAutoNum type="arabicPeriod"/>
              <a:defRPr/>
            </a:pPr>
            <a:r>
              <a:rPr lang="en-US" sz="2400" dirty="0" smtClean="0">
                <a:latin typeface="Times New Roman" pitchFamily="18" charset="0"/>
                <a:cs typeface="Times New Roman" pitchFamily="18" charset="0"/>
              </a:rPr>
              <a:t>Increased resistance to wear.</a:t>
            </a:r>
          </a:p>
          <a:p>
            <a:pPr marL="609600" indent="-609600" eaLnBrk="1" hangingPunct="1">
              <a:lnSpc>
                <a:spcPct val="90000"/>
              </a:lnSpc>
              <a:buFont typeface="Wingdings" pitchFamily="2" charset="2"/>
              <a:buAutoNum type="arabicPeriod"/>
              <a:defRPr/>
            </a:pPr>
            <a:r>
              <a:rPr lang="en-US" sz="2400" dirty="0" smtClean="0">
                <a:latin typeface="Times New Roman" pitchFamily="18" charset="0"/>
                <a:cs typeface="Times New Roman" pitchFamily="18" charset="0"/>
              </a:rPr>
              <a:t>Higher depth of cure</a:t>
            </a:r>
          </a:p>
          <a:p>
            <a:pPr marL="609600" indent="-609600" eaLnBrk="1" hangingPunct="1">
              <a:lnSpc>
                <a:spcPct val="90000"/>
              </a:lnSpc>
              <a:buFont typeface="Wingdings" pitchFamily="2" charset="2"/>
              <a:buAutoNum type="arabicPeriod"/>
              <a:defRPr/>
            </a:pPr>
            <a:r>
              <a:rPr lang="en-US" sz="2400" dirty="0" smtClean="0">
                <a:latin typeface="Times New Roman" pitchFamily="18" charset="0"/>
                <a:cs typeface="Times New Roman" pitchFamily="18" charset="0"/>
              </a:rPr>
              <a:t>Reduced polymerization shrinkage.</a:t>
            </a:r>
          </a:p>
          <a:p>
            <a:pPr marL="609600" indent="-609600" eaLnBrk="1" hangingPunct="1">
              <a:lnSpc>
                <a:spcPct val="90000"/>
              </a:lnSpc>
              <a:buFont typeface="Wingdings" pitchFamily="2" charset="2"/>
              <a:buAutoNum type="arabicPeriod"/>
              <a:defRPr/>
            </a:pPr>
            <a:r>
              <a:rPr lang="en-US" sz="2400" dirty="0" smtClean="0">
                <a:latin typeface="Times New Roman" pitchFamily="18" charset="0"/>
                <a:cs typeface="Times New Roman" pitchFamily="18" charset="0"/>
              </a:rPr>
              <a:t>Non stickiness.</a:t>
            </a:r>
          </a:p>
        </p:txBody>
      </p:sp>
    </p:spTree>
    <p:extLst>
      <p:ext uri="{BB962C8B-B14F-4D97-AF65-F5344CB8AC3E}">
        <p14:creationId xmlns:p14="http://schemas.microsoft.com/office/powerpoint/2010/main" xmlns="" val="26276523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1" name="Rectangle 3"/>
          <p:cNvSpPr>
            <a:spLocks noGrp="1" noChangeArrowheads="1"/>
          </p:cNvSpPr>
          <p:nvPr>
            <p:ph idx="1"/>
          </p:nvPr>
        </p:nvSpPr>
        <p:spPr>
          <a:xfrm>
            <a:off x="395536" y="1877292"/>
            <a:ext cx="8424936" cy="3657599"/>
          </a:xfrm>
        </p:spPr>
        <p:txBody>
          <a:bodyPr>
            <a:noAutofit/>
          </a:bodyPr>
          <a:lstStyle/>
          <a:p>
            <a:pPr eaLnBrk="1" hangingPunct="1">
              <a:lnSpc>
                <a:spcPct val="90000"/>
              </a:lnSpc>
              <a:defRPr/>
            </a:pPr>
            <a:r>
              <a:rPr lang="en-US" sz="2400" dirty="0" smtClean="0">
                <a:latin typeface="Times New Roman" pitchFamily="18" charset="0"/>
                <a:cs typeface="Times New Roman" pitchFamily="18" charset="0"/>
              </a:rPr>
              <a:t>Bacteria and plaque accumulate on the surface of the resin </a:t>
            </a:r>
            <a:r>
              <a:rPr lang="en-US" sz="2400" dirty="0" err="1" smtClean="0">
                <a:latin typeface="Times New Roman" pitchFamily="18" charset="0"/>
                <a:cs typeface="Times New Roman" pitchFamily="18" charset="0"/>
              </a:rPr>
              <a:t>restoration,hence</a:t>
            </a:r>
            <a:r>
              <a:rPr lang="en-US" sz="2400" dirty="0" smtClean="0">
                <a:latin typeface="Times New Roman" pitchFamily="18" charset="0"/>
                <a:cs typeface="Times New Roman" pitchFamily="18" charset="0"/>
              </a:rPr>
              <a:t> greater incidence of recurrent caries.</a:t>
            </a:r>
          </a:p>
          <a:p>
            <a:pPr eaLnBrk="1" hangingPunct="1">
              <a:lnSpc>
                <a:spcPct val="90000"/>
              </a:lnSpc>
              <a:defRPr/>
            </a:pPr>
            <a:r>
              <a:rPr lang="en-US" sz="2400" dirty="0" err="1" smtClean="0">
                <a:latin typeface="Times New Roman" pitchFamily="18" charset="0"/>
                <a:cs typeface="Times New Roman" pitchFamily="18" charset="0"/>
              </a:rPr>
              <a:t>Imazato</a:t>
            </a:r>
            <a:r>
              <a:rPr lang="en-US" sz="2400" dirty="0" smtClean="0">
                <a:latin typeface="Times New Roman" pitchFamily="18" charset="0"/>
                <a:cs typeface="Times New Roman" pitchFamily="18" charset="0"/>
              </a:rPr>
              <a:t> et al[1994] attempted to make the composite antibacterial by incorporating a non releasing newly synthesized monomer, MDPB[</a:t>
            </a:r>
            <a:r>
              <a:rPr lang="en-US" sz="2400" dirty="0" err="1" smtClean="0">
                <a:latin typeface="Times New Roman" pitchFamily="18" charset="0"/>
                <a:cs typeface="Times New Roman" pitchFamily="18" charset="0"/>
              </a:rPr>
              <a:t>methacryloxydecyl</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pyridinum</a:t>
            </a:r>
            <a:r>
              <a:rPr lang="en-US" sz="2400" dirty="0" smtClean="0">
                <a:latin typeface="Times New Roman" pitchFamily="18" charset="0"/>
                <a:cs typeface="Times New Roman" pitchFamily="18" charset="0"/>
              </a:rPr>
              <a:t> bromide.</a:t>
            </a:r>
          </a:p>
          <a:p>
            <a:pPr eaLnBrk="1" hangingPunct="1">
              <a:lnSpc>
                <a:spcPct val="90000"/>
              </a:lnSpc>
              <a:defRPr/>
            </a:pP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methcryloyl</a:t>
            </a:r>
            <a:r>
              <a:rPr lang="en-US" sz="2400" dirty="0" smtClean="0">
                <a:latin typeface="Times New Roman" pitchFamily="18" charset="0"/>
                <a:cs typeface="Times New Roman" pitchFamily="18" charset="0"/>
              </a:rPr>
              <a:t> structure of MDPB molecule co-polymerizes with other methacrylate monomers and hence chemically bond to the matrix resin on curing.</a:t>
            </a:r>
          </a:p>
          <a:p>
            <a:pPr eaLnBrk="1" hangingPunct="1">
              <a:lnSpc>
                <a:spcPct val="90000"/>
              </a:lnSpc>
              <a:defRPr/>
            </a:pPr>
            <a:r>
              <a:rPr lang="en-US" sz="2400" dirty="0" smtClean="0">
                <a:latin typeface="Times New Roman" pitchFamily="18" charset="0"/>
                <a:cs typeface="Times New Roman" pitchFamily="18" charset="0"/>
              </a:rPr>
              <a:t>The anti bacterial activity of this material found to be comparable with </a:t>
            </a:r>
            <a:r>
              <a:rPr lang="en-US" sz="2400" dirty="0" err="1" smtClean="0">
                <a:latin typeface="Times New Roman" pitchFamily="18" charset="0"/>
                <a:cs typeface="Times New Roman" pitchFamily="18" charset="0"/>
              </a:rPr>
              <a:t>triclosan</a:t>
            </a:r>
            <a:r>
              <a:rPr lang="en-US" sz="2400" dirty="0" smtClean="0">
                <a:latin typeface="Times New Roman" pitchFamily="18" charset="0"/>
                <a:cs typeface="Times New Roman" pitchFamily="18" charset="0"/>
              </a:rPr>
              <a:t>.</a:t>
            </a:r>
          </a:p>
          <a:p>
            <a:pPr eaLnBrk="1" hangingPunct="1">
              <a:lnSpc>
                <a:spcPct val="90000"/>
              </a:lnSpc>
              <a:defRPr/>
            </a:pPr>
            <a:r>
              <a:rPr lang="en-US" sz="2400" dirty="0" smtClean="0">
                <a:latin typeface="Times New Roman" pitchFamily="18" charset="0"/>
                <a:cs typeface="Times New Roman" pitchFamily="18" charset="0"/>
              </a:rPr>
              <a:t>No adverse on mechanical properties.</a:t>
            </a:r>
          </a:p>
          <a:p>
            <a:pPr eaLnBrk="1" hangingPunct="1">
              <a:lnSpc>
                <a:spcPct val="90000"/>
              </a:lnSpc>
              <a:defRPr/>
            </a:pPr>
            <a:r>
              <a:rPr lang="en-US" sz="2400" dirty="0" smtClean="0">
                <a:latin typeface="Times New Roman" pitchFamily="18" charset="0"/>
                <a:cs typeface="Times New Roman" pitchFamily="18" charset="0"/>
              </a:rPr>
              <a:t>Active against various </a:t>
            </a:r>
            <a:r>
              <a:rPr lang="en-US" sz="2400" dirty="0" err="1" smtClean="0">
                <a:latin typeface="Times New Roman" pitchFamily="18" charset="0"/>
                <a:cs typeface="Times New Roman" pitchFamily="18" charset="0"/>
              </a:rPr>
              <a:t>steptococci</a:t>
            </a:r>
            <a:r>
              <a:rPr lang="en-US" sz="2400" dirty="0" smtClean="0">
                <a:latin typeface="Times New Roman" pitchFamily="18" charset="0"/>
                <a:cs typeface="Times New Roman" pitchFamily="18" charset="0"/>
              </a:rPr>
              <a:t>.</a:t>
            </a:r>
          </a:p>
        </p:txBody>
      </p:sp>
      <p:sp>
        <p:nvSpPr>
          <p:cNvPr id="252930" name="Rectangle 2"/>
          <p:cNvSpPr>
            <a:spLocks noGrp="1" noRot="1" noChangeArrowheads="1"/>
          </p:cNvSpPr>
          <p:nvPr>
            <p:ph type="title"/>
          </p:nvPr>
        </p:nvSpPr>
        <p:spPr>
          <a:xfrm>
            <a:off x="467544" y="188640"/>
            <a:ext cx="7543800" cy="489992"/>
          </a:xfrm>
        </p:spPr>
        <p:txBody>
          <a:bodyPr/>
          <a:lstStyle/>
          <a:p>
            <a:pPr eaLnBrk="1" hangingPunct="1">
              <a:defRPr/>
            </a:pPr>
            <a:r>
              <a:rPr lang="en-US" sz="2800" b="1" dirty="0" smtClean="0">
                <a:solidFill>
                  <a:srgbClr val="FFFF00"/>
                </a:solidFill>
                <a:latin typeface="Times New Roman" pitchFamily="18" charset="0"/>
                <a:cs typeface="Times New Roman" pitchFamily="18" charset="0"/>
              </a:rPr>
              <a:t>Anti bacterial composites</a:t>
            </a:r>
          </a:p>
        </p:txBody>
      </p:sp>
    </p:spTree>
    <p:extLst>
      <p:ext uri="{BB962C8B-B14F-4D97-AF65-F5344CB8AC3E}">
        <p14:creationId xmlns:p14="http://schemas.microsoft.com/office/powerpoint/2010/main" xmlns="" val="1124876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5" name="Rectangle 3"/>
          <p:cNvSpPr>
            <a:spLocks noGrp="1" noChangeArrowheads="1"/>
          </p:cNvSpPr>
          <p:nvPr>
            <p:ph idx="1"/>
          </p:nvPr>
        </p:nvSpPr>
        <p:spPr>
          <a:xfrm>
            <a:off x="251520" y="1340768"/>
            <a:ext cx="8496944" cy="4305671"/>
          </a:xfrm>
        </p:spPr>
        <p:txBody>
          <a:bodyPr>
            <a:normAutofit/>
          </a:bodyPr>
          <a:lstStyle/>
          <a:p>
            <a:pPr eaLnBrk="1" hangingPunct="1">
              <a:lnSpc>
                <a:spcPct val="80000"/>
              </a:lnSpc>
              <a:defRPr/>
            </a:pPr>
            <a:r>
              <a:rPr lang="en-US" sz="2400" dirty="0" smtClean="0">
                <a:latin typeface="Times New Roman" pitchFamily="18" charset="0"/>
                <a:cs typeface="Times New Roman" pitchFamily="18" charset="0"/>
              </a:rPr>
              <a:t>Composite resins that expand slightly during polymerization are highly desirable as these would facilitate bulk placement of the material, and reduce post operative sensitivity.</a:t>
            </a:r>
          </a:p>
          <a:p>
            <a:pPr eaLnBrk="1" hangingPunct="1">
              <a:lnSpc>
                <a:spcPct val="80000"/>
              </a:lnSpc>
              <a:defRPr/>
            </a:pPr>
            <a:r>
              <a:rPr lang="en-US" sz="2400" dirty="0" smtClean="0">
                <a:latin typeface="Times New Roman" pitchFamily="18" charset="0"/>
                <a:cs typeface="Times New Roman" pitchFamily="18" charset="0"/>
              </a:rPr>
              <a:t>Expansion of </a:t>
            </a:r>
            <a:r>
              <a:rPr lang="en-US" sz="2400" dirty="0" err="1" smtClean="0">
                <a:latin typeface="Times New Roman" pitchFamily="18" charset="0"/>
                <a:cs typeface="Times New Roman" pitchFamily="18" charset="0"/>
              </a:rPr>
              <a:t>spiro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orthocarbonates</a:t>
            </a:r>
            <a:r>
              <a:rPr lang="en-US" sz="2400" dirty="0" smtClean="0">
                <a:latin typeface="Times New Roman" pitchFamily="18" charset="0"/>
                <a:cs typeface="Times New Roman" pitchFamily="18" charset="0"/>
              </a:rPr>
              <a:t> [SOCs] on </a:t>
            </a:r>
            <a:r>
              <a:rPr lang="en-US" sz="2400" dirty="0" err="1" smtClean="0">
                <a:latin typeface="Times New Roman" pitchFamily="18" charset="0"/>
                <a:cs typeface="Times New Roman" pitchFamily="18" charset="0"/>
              </a:rPr>
              <a:t>polymerzation</a:t>
            </a:r>
            <a:r>
              <a:rPr lang="en-US" sz="2400" dirty="0" smtClean="0">
                <a:latin typeface="Times New Roman" pitchFamily="18" charset="0"/>
                <a:cs typeface="Times New Roman" pitchFamily="18" charset="0"/>
              </a:rPr>
              <a:t> may be the possible solution, but shrinkage cannot be totally eliminated.</a:t>
            </a:r>
          </a:p>
          <a:p>
            <a:pPr eaLnBrk="1" hangingPunct="1">
              <a:lnSpc>
                <a:spcPct val="80000"/>
              </a:lnSpc>
              <a:defRPr/>
            </a:pPr>
            <a:r>
              <a:rPr lang="en-US" sz="2400" dirty="0" smtClean="0">
                <a:latin typeface="Times New Roman" pitchFamily="18" charset="0"/>
                <a:cs typeface="Times New Roman" pitchFamily="18" charset="0"/>
              </a:rPr>
              <a:t>Epoxy resins show relatively low volumetric shrinkage compared to methacrylate based resins</a:t>
            </a:r>
          </a:p>
          <a:p>
            <a:pPr eaLnBrk="1" hangingPunct="1">
              <a:lnSpc>
                <a:spcPct val="80000"/>
              </a:lnSpc>
              <a:defRPr/>
            </a:pPr>
            <a:r>
              <a:rPr lang="en-US" sz="2400" dirty="0" smtClean="0">
                <a:latin typeface="Times New Roman" pitchFamily="18" charset="0"/>
                <a:cs typeface="Times New Roman" pitchFamily="18" charset="0"/>
              </a:rPr>
              <a:t>Epoxy resins contract </a:t>
            </a:r>
            <a:r>
              <a:rPr lang="en-US" sz="2400" dirty="0" err="1" smtClean="0">
                <a:latin typeface="Times New Roman" pitchFamily="18" charset="0"/>
                <a:cs typeface="Times New Roman" pitchFamily="18" charset="0"/>
              </a:rPr>
              <a:t>approx</a:t>
            </a:r>
            <a:r>
              <a:rPr lang="en-US" sz="2400" dirty="0" smtClean="0">
                <a:latin typeface="Times New Roman" pitchFamily="18" charset="0"/>
                <a:cs typeface="Times New Roman" pitchFamily="18" charset="0"/>
              </a:rPr>
              <a:t> 3.4% and SOCs expand </a:t>
            </a:r>
            <a:r>
              <a:rPr lang="en-US" sz="2400" dirty="0" err="1" smtClean="0">
                <a:latin typeface="Times New Roman" pitchFamily="18" charset="0"/>
                <a:cs typeface="Times New Roman" pitchFamily="18" charset="0"/>
              </a:rPr>
              <a:t>approx</a:t>
            </a:r>
            <a:r>
              <a:rPr lang="en-US" sz="2400" dirty="0" smtClean="0">
                <a:latin typeface="Times New Roman" pitchFamily="18" charset="0"/>
                <a:cs typeface="Times New Roman" pitchFamily="18" charset="0"/>
              </a:rPr>
              <a:t> 3.6%, there fore combining these two will achieve a net polymerization expansion</a:t>
            </a:r>
            <a:r>
              <a:rPr lang="en-US" sz="2800" dirty="0" smtClean="0"/>
              <a:t>.</a:t>
            </a:r>
          </a:p>
        </p:txBody>
      </p:sp>
      <p:sp>
        <p:nvSpPr>
          <p:cNvPr id="253954" name="Rectangle 2"/>
          <p:cNvSpPr>
            <a:spLocks noGrp="1" noRot="1" noChangeArrowheads="1"/>
          </p:cNvSpPr>
          <p:nvPr>
            <p:ph type="title"/>
          </p:nvPr>
        </p:nvSpPr>
        <p:spPr>
          <a:xfrm>
            <a:off x="395536" y="188640"/>
            <a:ext cx="7543800" cy="482352"/>
          </a:xfrm>
        </p:spPr>
        <p:txBody>
          <a:bodyPr/>
          <a:lstStyle/>
          <a:p>
            <a:pPr eaLnBrk="1" hangingPunct="1">
              <a:defRPr/>
            </a:pPr>
            <a:r>
              <a:rPr lang="en-US" sz="2800" b="1" dirty="0" smtClean="0">
                <a:solidFill>
                  <a:srgbClr val="FFFF00"/>
                </a:solidFill>
                <a:latin typeface="Times New Roman" pitchFamily="18" charset="0"/>
                <a:cs typeface="Times New Roman" pitchFamily="18" charset="0"/>
              </a:rPr>
              <a:t>Expanding matrix resins for composites</a:t>
            </a:r>
          </a:p>
        </p:txBody>
      </p:sp>
    </p:spTree>
    <p:extLst>
      <p:ext uri="{BB962C8B-B14F-4D97-AF65-F5344CB8AC3E}">
        <p14:creationId xmlns:p14="http://schemas.microsoft.com/office/powerpoint/2010/main" xmlns="" val="2148666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8" name="Rectangle 4"/>
          <p:cNvSpPr>
            <a:spLocks noGrp="1" noChangeArrowheads="1"/>
          </p:cNvSpPr>
          <p:nvPr>
            <p:ph idx="1"/>
          </p:nvPr>
        </p:nvSpPr>
        <p:spPr>
          <a:xfrm>
            <a:off x="457200" y="228600"/>
            <a:ext cx="8229600" cy="6400800"/>
          </a:xfrm>
        </p:spPr>
        <p:txBody>
          <a:bodyPr>
            <a:normAutofit/>
          </a:bodyPr>
          <a:lstStyle/>
          <a:p>
            <a:pPr eaLnBrk="1" hangingPunct="1">
              <a:lnSpc>
                <a:spcPct val="90000"/>
              </a:lnSpc>
              <a:buFont typeface="Wingdings" pitchFamily="2" charset="2"/>
              <a:buNone/>
              <a:defRPr/>
            </a:pPr>
            <a:r>
              <a:rPr lang="en-US" sz="2800" b="1" dirty="0" smtClean="0">
                <a:solidFill>
                  <a:srgbClr val="FFFF00"/>
                </a:solidFill>
                <a:latin typeface="Times New Roman" pitchFamily="18" charset="0"/>
                <a:cs typeface="Times New Roman" pitchFamily="18" charset="0"/>
              </a:rPr>
              <a:t>            </a:t>
            </a:r>
            <a:r>
              <a:rPr lang="en-US" sz="2800" b="1" u="sng" dirty="0" smtClean="0">
                <a:solidFill>
                  <a:srgbClr val="FFFF00"/>
                </a:solidFill>
                <a:latin typeface="Times New Roman" pitchFamily="18" charset="0"/>
                <a:cs typeface="Times New Roman" pitchFamily="18" charset="0"/>
              </a:rPr>
              <a:t>INDIRECT COMPOSITES</a:t>
            </a:r>
            <a:r>
              <a:rPr lang="en-US" sz="2800" b="1" dirty="0" smtClean="0">
                <a:solidFill>
                  <a:srgbClr val="99FF99"/>
                </a:solidFill>
              </a:rPr>
              <a:t>:</a:t>
            </a:r>
          </a:p>
          <a:p>
            <a:pPr eaLnBrk="1" hangingPunct="1">
              <a:lnSpc>
                <a:spcPct val="90000"/>
              </a:lnSpc>
              <a:buFont typeface="Wingdings" pitchFamily="2" charset="2"/>
              <a:buNone/>
              <a:defRPr/>
            </a:pPr>
            <a:endParaRPr lang="en-US" sz="2800" dirty="0" smtClean="0">
              <a:solidFill>
                <a:srgbClr val="99FF99"/>
              </a:solidFill>
            </a:endParaRPr>
          </a:p>
          <a:p>
            <a:pPr eaLnBrk="1" hangingPunct="1">
              <a:lnSpc>
                <a:spcPct val="90000"/>
              </a:lnSpc>
              <a:buFont typeface="Wingdings" pitchFamily="2" charset="2"/>
              <a:buNone/>
              <a:defRPr/>
            </a:pPr>
            <a:r>
              <a:rPr lang="en-US" sz="2400" dirty="0" smtClean="0">
                <a:latin typeface="Times New Roman" pitchFamily="18" charset="0"/>
                <a:cs typeface="Times New Roman" pitchFamily="18" charset="0"/>
              </a:rPr>
              <a:t>In clinical situations in which considerable tooth structure has been lost and the preparation requires restoration with an esthetic material and a direct composite is not possible, indirect composite may be an excellent choice.</a:t>
            </a:r>
          </a:p>
          <a:p>
            <a:pPr eaLnBrk="1" hangingPunct="1">
              <a:lnSpc>
                <a:spcPct val="90000"/>
              </a:lnSpc>
              <a:defRPr/>
            </a:pPr>
            <a:r>
              <a:rPr lang="en-US" sz="2400" dirty="0" smtClean="0">
                <a:latin typeface="Times New Roman" pitchFamily="18" charset="0"/>
                <a:cs typeface="Times New Roman" pitchFamily="18" charset="0"/>
              </a:rPr>
              <a:t>This material may be used as resin–bonded inlays, </a:t>
            </a:r>
            <a:r>
              <a:rPr lang="en-US" sz="2400" dirty="0" err="1" smtClean="0">
                <a:latin typeface="Times New Roman" pitchFamily="18" charset="0"/>
                <a:cs typeface="Times New Roman" pitchFamily="18" charset="0"/>
              </a:rPr>
              <a:t>onlays</a:t>
            </a:r>
            <a:r>
              <a:rPr lang="en-US" sz="2400" dirty="0" smtClean="0">
                <a:latin typeface="Times New Roman" pitchFamily="18" charset="0"/>
                <a:cs typeface="Times New Roman" pitchFamily="18" charset="0"/>
              </a:rPr>
              <a:t>, veneers and crowns.</a:t>
            </a:r>
            <a:r>
              <a:rPr lang="en-US" sz="2800" dirty="0" smtClean="0"/>
              <a:t> </a:t>
            </a:r>
          </a:p>
          <a:p>
            <a:pPr eaLnBrk="1" hangingPunct="1">
              <a:lnSpc>
                <a:spcPct val="90000"/>
              </a:lnSpc>
              <a:buFont typeface="Wingdings" pitchFamily="2" charset="2"/>
              <a:buNone/>
              <a:defRPr/>
            </a:pPr>
            <a:r>
              <a:rPr lang="en-US" sz="2800" b="1" u="sng" dirty="0" smtClean="0">
                <a:solidFill>
                  <a:srgbClr val="FFFF00"/>
                </a:solidFill>
                <a:latin typeface="Times New Roman" pitchFamily="18" charset="0"/>
                <a:cs typeface="Times New Roman" pitchFamily="18" charset="0"/>
              </a:rPr>
              <a:t>Some indirect composites</a:t>
            </a:r>
          </a:p>
          <a:p>
            <a:pPr eaLnBrk="1" hangingPunct="1">
              <a:lnSpc>
                <a:spcPct val="90000"/>
              </a:lnSpc>
              <a:defRPr/>
            </a:pPr>
            <a:r>
              <a:rPr lang="en-US" sz="2400" dirty="0" smtClean="0">
                <a:latin typeface="Times New Roman" pitchFamily="18" charset="0"/>
                <a:cs typeface="Times New Roman" pitchFamily="18" charset="0"/>
              </a:rPr>
              <a:t>SR – </a:t>
            </a:r>
            <a:r>
              <a:rPr lang="en-US" sz="2400" dirty="0" err="1" smtClean="0">
                <a:latin typeface="Times New Roman" pitchFamily="18" charset="0"/>
                <a:cs typeface="Times New Roman" pitchFamily="18" charset="0"/>
              </a:rPr>
              <a:t>Isosit</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Ivoclar</a:t>
            </a:r>
            <a:r>
              <a:rPr lang="en-US" sz="2400" dirty="0" smtClean="0">
                <a:latin typeface="Times New Roman" pitchFamily="18" charset="0"/>
                <a:cs typeface="Times New Roman" pitchFamily="18" charset="0"/>
              </a:rPr>
              <a:t> </a:t>
            </a:r>
          </a:p>
          <a:p>
            <a:pPr eaLnBrk="1" hangingPunct="1">
              <a:lnSpc>
                <a:spcPct val="90000"/>
              </a:lnSpc>
              <a:defRPr/>
            </a:pPr>
            <a:r>
              <a:rPr lang="en-US" sz="2400" dirty="0" err="1" smtClean="0">
                <a:latin typeface="Times New Roman" pitchFamily="18" charset="0"/>
                <a:cs typeface="Times New Roman" pitchFamily="18" charset="0"/>
              </a:rPr>
              <a:t>Artglass</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Kulzer</a:t>
            </a:r>
            <a:r>
              <a:rPr lang="en-US" sz="2400" dirty="0" smtClean="0">
                <a:latin typeface="Times New Roman" pitchFamily="18" charset="0"/>
                <a:cs typeface="Times New Roman" pitchFamily="18" charset="0"/>
              </a:rPr>
              <a:t> </a:t>
            </a:r>
          </a:p>
          <a:p>
            <a:pPr eaLnBrk="1" hangingPunct="1">
              <a:lnSpc>
                <a:spcPct val="90000"/>
              </a:lnSpc>
              <a:defRPr/>
            </a:pPr>
            <a:r>
              <a:rPr lang="en-US" sz="2400" dirty="0" err="1" smtClean="0">
                <a:latin typeface="Times New Roman" pitchFamily="18" charset="0"/>
                <a:cs typeface="Times New Roman" pitchFamily="18" charset="0"/>
              </a:rPr>
              <a:t>Belleglass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HP</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Kerr</a:t>
            </a:r>
            <a:endParaRPr lang="en-US" sz="2400" dirty="0" smtClean="0">
              <a:latin typeface="Times New Roman" pitchFamily="18" charset="0"/>
              <a:cs typeface="Times New Roman" pitchFamily="18" charset="0"/>
            </a:endParaRPr>
          </a:p>
          <a:p>
            <a:pPr eaLnBrk="1" hangingPunct="1">
              <a:lnSpc>
                <a:spcPct val="90000"/>
              </a:lnSpc>
              <a:defRPr/>
            </a:pPr>
            <a:r>
              <a:rPr lang="en-US" sz="2400" dirty="0" err="1" smtClean="0">
                <a:latin typeface="Times New Roman" pitchFamily="18" charset="0"/>
                <a:cs typeface="Times New Roman" pitchFamily="18" charset="0"/>
              </a:rPr>
              <a:t>Targis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vectris</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Ivoclar</a:t>
            </a:r>
            <a:r>
              <a:rPr lang="en-US" sz="2400" dirty="0" smtClean="0">
                <a:latin typeface="Times New Roman" pitchFamily="18" charset="0"/>
                <a:cs typeface="Times New Roman" pitchFamily="18" charset="0"/>
              </a:rPr>
              <a:t> </a:t>
            </a:r>
          </a:p>
          <a:p>
            <a:pPr eaLnBrk="1" hangingPunct="1">
              <a:lnSpc>
                <a:spcPct val="90000"/>
              </a:lnSpc>
              <a:defRPr/>
            </a:pPr>
            <a:r>
              <a:rPr lang="en-US" sz="2400" dirty="0" err="1" smtClean="0">
                <a:latin typeface="Times New Roman" pitchFamily="18" charset="0"/>
                <a:cs typeface="Times New Roman" pitchFamily="18" charset="0"/>
              </a:rPr>
              <a:t>Sculpture-Fibrekor</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Jeneric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Pentron</a:t>
            </a:r>
            <a:r>
              <a:rPr lang="en-US" sz="24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xmlns="" val="4806595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idx="1"/>
          </p:nvPr>
        </p:nvSpPr>
        <p:spPr>
          <a:xfrm>
            <a:off x="457200" y="152400"/>
            <a:ext cx="8229600" cy="5973763"/>
          </a:xfrm>
        </p:spPr>
        <p:txBody>
          <a:bodyPr/>
          <a:lstStyle/>
          <a:p>
            <a:pPr eaLnBrk="1" hangingPunct="1">
              <a:lnSpc>
                <a:spcPct val="90000"/>
              </a:lnSpc>
              <a:buFont typeface="Wingdings" pitchFamily="2" charset="2"/>
              <a:buNone/>
              <a:defRPr/>
            </a:pPr>
            <a:r>
              <a:rPr lang="en-US" b="1" dirty="0" smtClean="0">
                <a:solidFill>
                  <a:srgbClr val="FFFF00"/>
                </a:solidFill>
              </a:rPr>
              <a:t>           </a:t>
            </a:r>
            <a:r>
              <a:rPr lang="en-US" b="1" u="sng" dirty="0" smtClean="0">
                <a:solidFill>
                  <a:srgbClr val="FFFF00"/>
                </a:solidFill>
              </a:rPr>
              <a:t>CORE BUILD UP COMPOSITES</a:t>
            </a:r>
            <a:r>
              <a:rPr lang="en-US" sz="2400" b="1" dirty="0" smtClean="0"/>
              <a:t>:</a:t>
            </a:r>
            <a:endParaRPr lang="en-US" sz="2400" dirty="0" smtClean="0"/>
          </a:p>
          <a:p>
            <a:pPr eaLnBrk="1" hangingPunct="1">
              <a:lnSpc>
                <a:spcPct val="90000"/>
              </a:lnSpc>
              <a:defRPr/>
            </a:pPr>
            <a:r>
              <a:rPr lang="en-US" sz="2400" dirty="0" smtClean="0">
                <a:latin typeface="Times New Roman" pitchFamily="18" charset="0"/>
                <a:cs typeface="Times New Roman" pitchFamily="18" charset="0"/>
              </a:rPr>
              <a:t>Because of their tooth </a:t>
            </a:r>
            <a:r>
              <a:rPr lang="en-US" sz="2400" dirty="0" err="1" smtClean="0">
                <a:latin typeface="Times New Roman" pitchFamily="18" charset="0"/>
                <a:cs typeface="Times New Roman" pitchFamily="18" charset="0"/>
              </a:rPr>
              <a:t>colour</a:t>
            </a:r>
            <a:r>
              <a:rPr lang="en-US" sz="2400" dirty="0" smtClean="0">
                <a:latin typeface="Times New Roman" pitchFamily="18" charset="0"/>
                <a:cs typeface="Times New Roman" pitchFamily="18" charset="0"/>
              </a:rPr>
              <a:t>, ability to bond to tooth and ability to allow preparation in the same appointment, composite core materials are used extensively. </a:t>
            </a:r>
          </a:p>
          <a:p>
            <a:pPr eaLnBrk="1" hangingPunct="1">
              <a:lnSpc>
                <a:spcPct val="90000"/>
              </a:lnSpc>
              <a:defRPr/>
            </a:pPr>
            <a:r>
              <a:rPr lang="en-US" sz="2400" dirty="0" smtClean="0">
                <a:latin typeface="Times New Roman" pitchFamily="18" charset="0"/>
                <a:cs typeface="Times New Roman" pitchFamily="18" charset="0"/>
              </a:rPr>
              <a:t>Often available in one or two shades, and one shade may approximate that of dentin, where as one may contrast sharply with dentin for use under metal crowns, where margins need to be visualized during preparation.</a:t>
            </a:r>
          </a:p>
          <a:p>
            <a:pPr eaLnBrk="1" hangingPunct="1">
              <a:lnSpc>
                <a:spcPct val="90000"/>
              </a:lnSpc>
              <a:buFont typeface="Wingdings" pitchFamily="2" charset="2"/>
              <a:buNone/>
              <a:defRPr/>
            </a:pPr>
            <a:r>
              <a:rPr lang="en-US" sz="2400" dirty="0" smtClean="0"/>
              <a:t> </a:t>
            </a:r>
            <a:r>
              <a:rPr lang="en-US" sz="2800" dirty="0" smtClean="0">
                <a:solidFill>
                  <a:srgbClr val="FFFF00"/>
                </a:solidFill>
              </a:rPr>
              <a:t>Some of the core build up composites are</a:t>
            </a:r>
            <a:r>
              <a:rPr lang="en-US" sz="2400" dirty="0" smtClean="0">
                <a:solidFill>
                  <a:srgbClr val="FFFF00"/>
                </a:solidFill>
              </a:rPr>
              <a:t> </a:t>
            </a:r>
          </a:p>
          <a:p>
            <a:pPr eaLnBrk="1" hangingPunct="1">
              <a:lnSpc>
                <a:spcPct val="90000"/>
              </a:lnSpc>
              <a:defRPr/>
            </a:pPr>
            <a:r>
              <a:rPr lang="en-US" sz="2400" dirty="0" smtClean="0">
                <a:latin typeface="Times New Roman" pitchFamily="18" charset="0"/>
                <a:cs typeface="Times New Roman" pitchFamily="18" charset="0"/>
              </a:rPr>
              <a:t>Ti–</a:t>
            </a:r>
            <a:r>
              <a:rPr lang="en-US" sz="2400" dirty="0" err="1" smtClean="0">
                <a:latin typeface="Times New Roman" pitchFamily="18" charset="0"/>
                <a:cs typeface="Times New Roman" pitchFamily="18" charset="0"/>
              </a:rPr>
              <a:t>Core</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EDS</a:t>
            </a:r>
            <a:endParaRPr lang="en-US" sz="2400" dirty="0" smtClean="0">
              <a:latin typeface="Times New Roman" pitchFamily="18" charset="0"/>
              <a:cs typeface="Times New Roman" pitchFamily="18" charset="0"/>
            </a:endParaRPr>
          </a:p>
          <a:p>
            <a:pPr eaLnBrk="1" hangingPunct="1">
              <a:lnSpc>
                <a:spcPct val="90000"/>
              </a:lnSpc>
              <a:defRPr/>
            </a:pPr>
            <a:r>
              <a:rPr lang="en-US" sz="2400" dirty="0" smtClean="0">
                <a:latin typeface="Times New Roman" pitchFamily="18" charset="0"/>
                <a:cs typeface="Times New Roman" pitchFamily="18" charset="0"/>
              </a:rPr>
              <a:t>Build–</a:t>
            </a:r>
            <a:r>
              <a:rPr lang="en-US" sz="2400" dirty="0" err="1" smtClean="0">
                <a:latin typeface="Times New Roman" pitchFamily="18" charset="0"/>
                <a:cs typeface="Times New Roman" pitchFamily="18" charset="0"/>
              </a:rPr>
              <a:t>It</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Jeneric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Pentron</a:t>
            </a:r>
            <a:r>
              <a:rPr lang="en-US" sz="2400" dirty="0" smtClean="0">
                <a:latin typeface="Times New Roman" pitchFamily="18" charset="0"/>
                <a:cs typeface="Times New Roman" pitchFamily="18" charset="0"/>
              </a:rPr>
              <a:t> </a:t>
            </a:r>
          </a:p>
          <a:p>
            <a:pPr eaLnBrk="1" hangingPunct="1">
              <a:lnSpc>
                <a:spcPct val="90000"/>
              </a:lnSpc>
              <a:defRPr/>
            </a:pPr>
            <a:r>
              <a:rPr lang="en-US" sz="2400" dirty="0" err="1" smtClean="0">
                <a:latin typeface="Times New Roman" pitchFamily="18" charset="0"/>
                <a:cs typeface="Times New Roman" pitchFamily="18" charset="0"/>
              </a:rPr>
              <a:t>Bis</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Core</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Bisco</a:t>
            </a:r>
            <a:endParaRPr lang="en-US" sz="2400" dirty="0" smtClean="0">
              <a:latin typeface="Times New Roman" pitchFamily="18" charset="0"/>
              <a:cs typeface="Times New Roman" pitchFamily="18" charset="0"/>
            </a:endParaRPr>
          </a:p>
          <a:p>
            <a:pPr eaLnBrk="1" hangingPunct="1">
              <a:lnSpc>
                <a:spcPct val="90000"/>
              </a:lnSpc>
              <a:defRPr/>
            </a:pPr>
            <a:r>
              <a:rPr lang="en-US" sz="2400" dirty="0" err="1" smtClean="0">
                <a:latin typeface="Times New Roman" pitchFamily="18" charset="0"/>
                <a:cs typeface="Times New Roman" pitchFamily="18" charset="0"/>
              </a:rPr>
              <a:t>Corestore</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Kerr</a:t>
            </a:r>
            <a:endParaRPr lang="en-US" sz="2400" dirty="0" smtClean="0">
              <a:latin typeface="Times New Roman" pitchFamily="18" charset="0"/>
              <a:cs typeface="Times New Roman" pitchFamily="18" charset="0"/>
            </a:endParaRPr>
          </a:p>
          <a:p>
            <a:pPr eaLnBrk="1" hangingPunct="1">
              <a:lnSpc>
                <a:spcPct val="90000"/>
              </a:lnSpc>
              <a:defRPr/>
            </a:pPr>
            <a:r>
              <a:rPr lang="en-US" sz="2400" dirty="0" smtClean="0">
                <a:latin typeface="Times New Roman" pitchFamily="18" charset="0"/>
                <a:cs typeface="Times New Roman" pitchFamily="18" charset="0"/>
              </a:rPr>
              <a:t>Core </a:t>
            </a:r>
            <a:r>
              <a:rPr lang="en-US" sz="2400" dirty="0" err="1" smtClean="0">
                <a:latin typeface="Times New Roman" pitchFamily="18" charset="0"/>
                <a:cs typeface="Times New Roman" pitchFamily="18" charset="0"/>
              </a:rPr>
              <a:t>Paste</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Den</a:t>
            </a:r>
            <a:r>
              <a:rPr lang="en-US" sz="2400" dirty="0" smtClean="0">
                <a:latin typeface="Times New Roman" pitchFamily="18" charset="0"/>
                <a:cs typeface="Times New Roman" pitchFamily="18" charset="0"/>
              </a:rPr>
              <a:t>–Mat </a:t>
            </a:r>
          </a:p>
          <a:p>
            <a:pPr eaLnBrk="1" hangingPunct="1">
              <a:lnSpc>
                <a:spcPct val="90000"/>
              </a:lnSpc>
              <a:defRPr/>
            </a:pPr>
            <a:endParaRPr lang="en-US" sz="2000" dirty="0" smtClean="0"/>
          </a:p>
        </p:txBody>
      </p:sp>
    </p:spTree>
    <p:extLst>
      <p:ext uri="{BB962C8B-B14F-4D97-AF65-F5344CB8AC3E}">
        <p14:creationId xmlns:p14="http://schemas.microsoft.com/office/powerpoint/2010/main" xmlns="" val="15127722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jacobsschool.ucsd.edu/uploads/news_release/2006/Composite.dental.bridge.jpg"/>
          <p:cNvPicPr/>
          <p:nvPr/>
        </p:nvPicPr>
        <p:blipFill>
          <a:blip r:embed="rId3" cstate="print"/>
          <a:srcRect/>
          <a:stretch>
            <a:fillRect/>
          </a:stretch>
        </p:blipFill>
        <p:spPr bwMode="auto">
          <a:xfrm>
            <a:off x="4139952" y="188640"/>
            <a:ext cx="4824535" cy="6286103"/>
          </a:xfrm>
          <a:prstGeom prst="rect">
            <a:avLst/>
          </a:prstGeom>
          <a:noFill/>
          <a:ln w="9525">
            <a:noFill/>
            <a:miter lim="800000"/>
            <a:headEnd/>
            <a:tailEnd/>
          </a:ln>
        </p:spPr>
      </p:pic>
      <p:sp>
        <p:nvSpPr>
          <p:cNvPr id="229380" name="Rectangle 4"/>
          <p:cNvSpPr>
            <a:spLocks noGrp="1" noChangeArrowheads="1"/>
          </p:cNvSpPr>
          <p:nvPr>
            <p:ph idx="1"/>
          </p:nvPr>
        </p:nvSpPr>
        <p:spPr>
          <a:xfrm>
            <a:off x="457200" y="152400"/>
            <a:ext cx="7931224" cy="5973763"/>
          </a:xfrm>
        </p:spPr>
        <p:txBody>
          <a:bodyPr>
            <a:normAutofit/>
          </a:bodyPr>
          <a:lstStyle/>
          <a:p>
            <a:pPr eaLnBrk="1" hangingPunct="1">
              <a:buFont typeface="Wingdings" pitchFamily="2" charset="2"/>
              <a:buNone/>
              <a:defRPr/>
            </a:pPr>
            <a:r>
              <a:rPr lang="en-US" b="1" dirty="0" smtClean="0">
                <a:solidFill>
                  <a:srgbClr val="99FF99"/>
                </a:solidFill>
              </a:rPr>
              <a:t>       </a:t>
            </a:r>
            <a:r>
              <a:rPr lang="en-US" sz="2400" b="1" dirty="0" smtClean="0">
                <a:solidFill>
                  <a:srgbClr val="FFFF00"/>
                </a:solidFill>
                <a:latin typeface="Times New Roman" pitchFamily="18" charset="0"/>
                <a:cs typeface="Times New Roman" pitchFamily="18" charset="0"/>
              </a:rPr>
              <a:t>FIBER–REINFORCED  INDIRECT  COMPOSITES</a:t>
            </a:r>
            <a:r>
              <a:rPr lang="en-US" b="1" dirty="0" smtClean="0">
                <a:solidFill>
                  <a:srgbClr val="99FF99"/>
                </a:solidFill>
              </a:rPr>
              <a:t>:</a:t>
            </a:r>
          </a:p>
          <a:p>
            <a:pPr eaLnBrk="1" hangingPunct="1">
              <a:defRPr/>
            </a:pPr>
            <a:r>
              <a:rPr lang="en-US" sz="2400" dirty="0" smtClean="0">
                <a:latin typeface="Times New Roman" pitchFamily="18" charset="0"/>
                <a:cs typeface="Times New Roman" pitchFamily="18" charset="0"/>
              </a:rPr>
              <a:t>These materials are popular in situations in which conventional indirect composite or porcelain is not indicated, yet the patient demands a metal – free restoration. </a:t>
            </a:r>
          </a:p>
          <a:p>
            <a:pPr eaLnBrk="1" hangingPunct="1">
              <a:defRPr/>
            </a:pPr>
            <a:r>
              <a:rPr lang="en-US" sz="2400" dirty="0" smtClean="0">
                <a:latin typeface="Times New Roman" pitchFamily="18" charset="0"/>
                <a:cs typeface="Times New Roman" pitchFamily="18" charset="0"/>
              </a:rPr>
              <a:t>When managed properly, it can be used successfully in short span, posterior fixed partial dentures when cemented with meticulous adhesion and a resin luting system</a:t>
            </a:r>
            <a:r>
              <a:rPr lang="en-US" sz="2800" dirty="0" smtClean="0"/>
              <a:t>.  </a:t>
            </a:r>
          </a:p>
          <a:p>
            <a:pPr eaLnBrk="1" hangingPunct="1">
              <a:buFont typeface="Wingdings" pitchFamily="2" charset="2"/>
              <a:buNone/>
              <a:defRPr/>
            </a:pPr>
            <a:r>
              <a:rPr lang="en-US" sz="2400" b="1" dirty="0" smtClean="0">
                <a:solidFill>
                  <a:srgbClr val="FFFF00"/>
                </a:solidFill>
                <a:latin typeface="Times New Roman" pitchFamily="18" charset="0"/>
                <a:cs typeface="Times New Roman" pitchFamily="18" charset="0"/>
              </a:rPr>
              <a:t>Some Indirect composites:</a:t>
            </a:r>
            <a:endParaRPr lang="en-US" sz="2400" dirty="0" smtClean="0">
              <a:solidFill>
                <a:srgbClr val="FFFF00"/>
              </a:solidFill>
              <a:latin typeface="Times New Roman" pitchFamily="18" charset="0"/>
              <a:cs typeface="Times New Roman" pitchFamily="18" charset="0"/>
            </a:endParaRPr>
          </a:p>
          <a:p>
            <a:pPr eaLnBrk="1" hangingPunct="1">
              <a:defRPr/>
            </a:pPr>
            <a:r>
              <a:rPr lang="en-US" sz="2400" dirty="0" err="1" smtClean="0">
                <a:latin typeface="Times New Roman" pitchFamily="18" charset="0"/>
                <a:cs typeface="Times New Roman" pitchFamily="18" charset="0"/>
              </a:rPr>
              <a:t>Targis-vectris</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Ivoclar</a:t>
            </a:r>
            <a:r>
              <a:rPr lang="en-US" sz="2400" dirty="0" smtClean="0">
                <a:latin typeface="Times New Roman" pitchFamily="18" charset="0"/>
                <a:cs typeface="Times New Roman" pitchFamily="18" charset="0"/>
              </a:rPr>
              <a:t> </a:t>
            </a:r>
          </a:p>
          <a:p>
            <a:pPr eaLnBrk="1" hangingPunct="1">
              <a:defRPr/>
            </a:pPr>
            <a:r>
              <a:rPr lang="en-US" sz="2400" dirty="0" smtClean="0">
                <a:latin typeface="Times New Roman" pitchFamily="18" charset="0"/>
                <a:cs typeface="Times New Roman" pitchFamily="18" charset="0"/>
              </a:rPr>
              <a:t>Sculpture–</a:t>
            </a:r>
            <a:r>
              <a:rPr lang="en-US" sz="2400" dirty="0" err="1" smtClean="0">
                <a:latin typeface="Times New Roman" pitchFamily="18" charset="0"/>
                <a:cs typeface="Times New Roman" pitchFamily="18" charset="0"/>
              </a:rPr>
              <a:t>Fibrekor</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Jeneric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Pentron</a:t>
            </a:r>
            <a:r>
              <a:rPr lang="en-US" sz="2400" dirty="0" smtClean="0">
                <a:latin typeface="Times New Roman" pitchFamily="18" charset="0"/>
                <a:cs typeface="Times New Roman" pitchFamily="18" charset="0"/>
              </a:rPr>
              <a:t> </a:t>
            </a:r>
          </a:p>
          <a:p>
            <a:pPr eaLnBrk="1" hangingPunct="1">
              <a:defRPr/>
            </a:pPr>
            <a:r>
              <a:rPr lang="en-US" sz="2400" dirty="0" err="1" smtClean="0">
                <a:latin typeface="Times New Roman" pitchFamily="18" charset="0"/>
                <a:cs typeface="Times New Roman" pitchFamily="18" charset="0"/>
              </a:rPr>
              <a:t>Belleglass</a:t>
            </a:r>
            <a:r>
              <a:rPr lang="en-US" sz="2400" dirty="0" err="1" smtClean="0">
                <a:latin typeface="Times New Roman" pitchFamily="18" charset="0"/>
                <a:cs typeface="Times New Roman" pitchFamily="18" charset="0"/>
                <a:sym typeface="Wingdings" pitchFamily="2" charset="2"/>
              </a:rPr>
              <a:t></a:t>
            </a:r>
            <a:r>
              <a:rPr lang="en-US" sz="2400" dirty="0" err="1" smtClean="0">
                <a:latin typeface="Times New Roman" pitchFamily="18" charset="0"/>
                <a:cs typeface="Times New Roman" pitchFamily="18" charset="0"/>
              </a:rPr>
              <a:t>Kerr</a:t>
            </a: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38359943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4"/>
          <p:cNvSpPr>
            <a:spLocks noGrp="1" noChangeArrowheads="1"/>
          </p:cNvSpPr>
          <p:nvPr>
            <p:ph idx="1"/>
          </p:nvPr>
        </p:nvSpPr>
        <p:spPr>
          <a:xfrm>
            <a:off x="395536" y="692696"/>
            <a:ext cx="8229600" cy="5821363"/>
          </a:xfrm>
        </p:spPr>
        <p:txBody>
          <a:bodyPr>
            <a:normAutofit fontScale="85000" lnSpcReduction="10000"/>
          </a:bodyPr>
          <a:lstStyle/>
          <a:p>
            <a:pPr eaLnBrk="1" hangingPunct="1">
              <a:buFont typeface="Wingdings" pitchFamily="2" charset="2"/>
              <a:buNone/>
              <a:defRPr/>
            </a:pPr>
            <a:r>
              <a:rPr lang="en-US" sz="2800" b="1" dirty="0" smtClean="0">
                <a:solidFill>
                  <a:srgbClr val="FFFF00"/>
                </a:solidFill>
                <a:latin typeface="Times New Roman" pitchFamily="18" charset="0"/>
                <a:cs typeface="Times New Roman" pitchFamily="18" charset="0"/>
              </a:rPr>
              <a:t>                                  COMPOMER</a:t>
            </a:r>
          </a:p>
          <a:p>
            <a:pPr eaLnBrk="1" hangingPunct="1">
              <a:buFont typeface="Wingdings" pitchFamily="2" charset="2"/>
              <a:buNone/>
              <a:defRPr/>
            </a:pPr>
            <a:endParaRPr lang="en-US" sz="2400" b="1" dirty="0" smtClean="0">
              <a:solidFill>
                <a:srgbClr val="FFFF00"/>
              </a:solidFill>
              <a:latin typeface="Times New Roman" pitchFamily="18" charset="0"/>
              <a:cs typeface="Times New Roman" pitchFamily="18" charset="0"/>
            </a:endParaRPr>
          </a:p>
          <a:p>
            <a:pPr eaLnBrk="1" hangingPunct="1">
              <a:defRPr/>
            </a:pPr>
            <a:r>
              <a:rPr lang="en-US" sz="3100" dirty="0" smtClean="0">
                <a:latin typeface="Times New Roman" pitchFamily="18" charset="0"/>
                <a:cs typeface="Times New Roman" pitchFamily="18" charset="0"/>
              </a:rPr>
              <a:t>Are </a:t>
            </a:r>
            <a:r>
              <a:rPr lang="en-US" sz="3100" dirty="0" err="1" smtClean="0">
                <a:latin typeface="Times New Roman" pitchFamily="18" charset="0"/>
                <a:cs typeface="Times New Roman" pitchFamily="18" charset="0"/>
              </a:rPr>
              <a:t>polyacid</a:t>
            </a:r>
            <a:r>
              <a:rPr lang="en-US" sz="3100" dirty="0" smtClean="0">
                <a:latin typeface="Times New Roman" pitchFamily="18" charset="0"/>
                <a:cs typeface="Times New Roman" pitchFamily="18" charset="0"/>
              </a:rPr>
              <a:t> modified composite resins. </a:t>
            </a:r>
          </a:p>
          <a:p>
            <a:pPr>
              <a:defRPr/>
            </a:pPr>
            <a:r>
              <a:rPr lang="en-US" sz="3100" dirty="0" err="1">
                <a:latin typeface="Times New Roman" pitchFamily="18" charset="0"/>
                <a:cs typeface="Times New Roman" pitchFamily="18" charset="0"/>
              </a:rPr>
              <a:t>Compomers</a:t>
            </a:r>
            <a:r>
              <a:rPr lang="en-US" sz="3100" dirty="0">
                <a:latin typeface="Times New Roman" pitchFamily="18" charset="0"/>
                <a:cs typeface="Times New Roman" pitchFamily="18" charset="0"/>
              </a:rPr>
              <a:t> are said to possess the best qualities and advantages of glass </a:t>
            </a:r>
            <a:r>
              <a:rPr lang="en-US" sz="3100" dirty="0" err="1">
                <a:latin typeface="Times New Roman" pitchFamily="18" charset="0"/>
                <a:cs typeface="Times New Roman" pitchFamily="18" charset="0"/>
              </a:rPr>
              <a:t>ionomer</a:t>
            </a:r>
            <a:r>
              <a:rPr lang="en-US" sz="3100" dirty="0">
                <a:latin typeface="Times New Roman" pitchFamily="18" charset="0"/>
                <a:cs typeface="Times New Roman" pitchFamily="18" charset="0"/>
              </a:rPr>
              <a:t> cements and composites, but many researchers have not confirmed this. </a:t>
            </a:r>
          </a:p>
          <a:p>
            <a:pPr>
              <a:defRPr/>
            </a:pPr>
            <a:r>
              <a:rPr lang="en-US" sz="3100" dirty="0">
                <a:latin typeface="Times New Roman" pitchFamily="18" charset="0"/>
                <a:cs typeface="Times New Roman" pitchFamily="18" charset="0"/>
              </a:rPr>
              <a:t>Compared to hybrid composites, </a:t>
            </a:r>
            <a:r>
              <a:rPr lang="en-US" sz="3100" dirty="0" err="1">
                <a:latin typeface="Times New Roman" pitchFamily="18" charset="0"/>
                <a:cs typeface="Times New Roman" pitchFamily="18" charset="0"/>
              </a:rPr>
              <a:t>compomers</a:t>
            </a:r>
            <a:r>
              <a:rPr lang="en-US" sz="3100" dirty="0">
                <a:latin typeface="Times New Roman" pitchFamily="18" charset="0"/>
                <a:cs typeface="Times New Roman" pitchFamily="18" charset="0"/>
              </a:rPr>
              <a:t> have larger filler particles and do not polish well. </a:t>
            </a:r>
          </a:p>
          <a:p>
            <a:pPr>
              <a:buNone/>
              <a:defRPr/>
            </a:pPr>
            <a:r>
              <a:rPr lang="en-US" sz="3100" b="1" dirty="0">
                <a:solidFill>
                  <a:srgbClr val="FFFF00"/>
                </a:solidFill>
                <a:latin typeface="Times New Roman" pitchFamily="18" charset="0"/>
                <a:cs typeface="Times New Roman" pitchFamily="18" charset="0"/>
              </a:rPr>
              <a:t>Few </a:t>
            </a:r>
            <a:r>
              <a:rPr lang="en-US" sz="3100" b="1" dirty="0" err="1">
                <a:solidFill>
                  <a:srgbClr val="FFFF00"/>
                </a:solidFill>
                <a:latin typeface="Times New Roman" pitchFamily="18" charset="0"/>
                <a:cs typeface="Times New Roman" pitchFamily="18" charset="0"/>
              </a:rPr>
              <a:t>compomers</a:t>
            </a:r>
            <a:r>
              <a:rPr lang="en-US" sz="3100" dirty="0">
                <a:solidFill>
                  <a:srgbClr val="FFFF00"/>
                </a:solidFill>
                <a:latin typeface="Times New Roman" pitchFamily="18" charset="0"/>
                <a:cs typeface="Times New Roman" pitchFamily="18" charset="0"/>
              </a:rPr>
              <a:t>: </a:t>
            </a:r>
          </a:p>
          <a:p>
            <a:pPr>
              <a:defRPr/>
            </a:pPr>
            <a:r>
              <a:rPr lang="en-US" sz="3100" dirty="0" err="1">
                <a:latin typeface="Times New Roman" pitchFamily="18" charset="0"/>
                <a:cs typeface="Times New Roman" pitchFamily="18" charset="0"/>
              </a:rPr>
              <a:t>Dyract</a:t>
            </a:r>
            <a:r>
              <a:rPr lang="en-US" sz="3100" dirty="0">
                <a:latin typeface="Times New Roman" pitchFamily="18" charset="0"/>
                <a:cs typeface="Times New Roman" pitchFamily="18" charset="0"/>
              </a:rPr>
              <a:t> Flow </a:t>
            </a:r>
            <a:r>
              <a:rPr lang="en-US" sz="3100" dirty="0">
                <a:latin typeface="Times New Roman" pitchFamily="18" charset="0"/>
                <a:cs typeface="Times New Roman" pitchFamily="18" charset="0"/>
                <a:sym typeface="Wingdings" pitchFamily="2" charset="2"/>
              </a:rPr>
              <a:t></a:t>
            </a:r>
            <a:r>
              <a:rPr lang="en-US" sz="3100" dirty="0">
                <a:latin typeface="Times New Roman" pitchFamily="18" charset="0"/>
                <a:cs typeface="Times New Roman" pitchFamily="18" charset="0"/>
              </a:rPr>
              <a:t> Caulk </a:t>
            </a:r>
          </a:p>
          <a:p>
            <a:pPr>
              <a:defRPr/>
            </a:pPr>
            <a:r>
              <a:rPr lang="en-US" sz="3100" dirty="0" err="1">
                <a:latin typeface="Times New Roman" pitchFamily="18" charset="0"/>
                <a:cs typeface="Times New Roman" pitchFamily="18" charset="0"/>
              </a:rPr>
              <a:t>Elan</a:t>
            </a:r>
            <a:r>
              <a:rPr lang="en-US" sz="3100" dirty="0">
                <a:latin typeface="Times New Roman" pitchFamily="18" charset="0"/>
                <a:cs typeface="Times New Roman" pitchFamily="18" charset="0"/>
              </a:rPr>
              <a:t> </a:t>
            </a:r>
            <a:r>
              <a:rPr lang="en-US" sz="3100" dirty="0">
                <a:latin typeface="Times New Roman" pitchFamily="18" charset="0"/>
                <a:cs typeface="Times New Roman" pitchFamily="18" charset="0"/>
                <a:sym typeface="Wingdings" pitchFamily="2" charset="2"/>
              </a:rPr>
              <a:t></a:t>
            </a:r>
            <a:r>
              <a:rPr lang="en-US" sz="3100" dirty="0">
                <a:latin typeface="Times New Roman" pitchFamily="18" charset="0"/>
                <a:cs typeface="Times New Roman" pitchFamily="18" charset="0"/>
              </a:rPr>
              <a:t> Kerr</a:t>
            </a:r>
          </a:p>
          <a:p>
            <a:pPr>
              <a:defRPr/>
            </a:pPr>
            <a:r>
              <a:rPr lang="en-US" sz="3100" dirty="0">
                <a:latin typeface="Times New Roman" pitchFamily="18" charset="0"/>
                <a:cs typeface="Times New Roman" pitchFamily="18" charset="0"/>
              </a:rPr>
              <a:t>F-2000</a:t>
            </a:r>
            <a:r>
              <a:rPr lang="en-US" sz="3100" dirty="0">
                <a:latin typeface="Times New Roman" pitchFamily="18" charset="0"/>
                <a:cs typeface="Times New Roman" pitchFamily="18" charset="0"/>
                <a:sym typeface="Wingdings" pitchFamily="2" charset="2"/>
              </a:rPr>
              <a:t></a:t>
            </a:r>
            <a:r>
              <a:rPr lang="en-US" sz="3100" dirty="0">
                <a:latin typeface="Times New Roman" pitchFamily="18" charset="0"/>
                <a:cs typeface="Times New Roman" pitchFamily="18" charset="0"/>
              </a:rPr>
              <a:t>3M</a:t>
            </a:r>
          </a:p>
          <a:p>
            <a:pPr>
              <a:defRPr/>
            </a:pPr>
            <a:r>
              <a:rPr lang="en-US" sz="3100" dirty="0" err="1">
                <a:latin typeface="Times New Roman" pitchFamily="18" charset="0"/>
                <a:cs typeface="Times New Roman" pitchFamily="18" charset="0"/>
              </a:rPr>
              <a:t>Hytac</a:t>
            </a:r>
            <a:r>
              <a:rPr lang="en-US" sz="3100" dirty="0">
                <a:latin typeface="Times New Roman" pitchFamily="18" charset="0"/>
                <a:cs typeface="Times New Roman" pitchFamily="18" charset="0"/>
              </a:rPr>
              <a:t> </a:t>
            </a:r>
            <a:r>
              <a:rPr lang="en-US" sz="3100" dirty="0">
                <a:latin typeface="Times New Roman" pitchFamily="18" charset="0"/>
                <a:cs typeface="Times New Roman" pitchFamily="18" charset="0"/>
                <a:sym typeface="Wingdings" pitchFamily="2" charset="2"/>
              </a:rPr>
              <a:t></a:t>
            </a:r>
            <a:r>
              <a:rPr lang="en-US" sz="3100" dirty="0">
                <a:latin typeface="Times New Roman" pitchFamily="18" charset="0"/>
                <a:cs typeface="Times New Roman" pitchFamily="18" charset="0"/>
              </a:rPr>
              <a:t> ESPE </a:t>
            </a:r>
          </a:p>
          <a:p>
            <a:pPr>
              <a:defRPr/>
            </a:pPr>
            <a:r>
              <a:rPr lang="en-US" sz="3100" dirty="0" err="1">
                <a:latin typeface="Times New Roman" pitchFamily="18" charset="0"/>
                <a:cs typeface="Times New Roman" pitchFamily="18" charset="0"/>
              </a:rPr>
              <a:t>Compoglass</a:t>
            </a:r>
            <a:r>
              <a:rPr lang="en-US" sz="3100" dirty="0">
                <a:latin typeface="Times New Roman" pitchFamily="18" charset="0"/>
                <a:cs typeface="Times New Roman" pitchFamily="18" charset="0"/>
              </a:rPr>
              <a:t> F </a:t>
            </a:r>
            <a:r>
              <a:rPr lang="en-US" sz="3100" dirty="0">
                <a:latin typeface="Times New Roman" pitchFamily="18" charset="0"/>
                <a:cs typeface="Times New Roman" pitchFamily="18" charset="0"/>
                <a:sym typeface="Wingdings" pitchFamily="2" charset="2"/>
              </a:rPr>
              <a:t></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Ivoclar</a:t>
            </a:r>
            <a:r>
              <a:rPr lang="en-US" sz="3100" dirty="0">
                <a:latin typeface="Times New Roman" pitchFamily="18" charset="0"/>
                <a:cs typeface="Times New Roman" pitchFamily="18" charset="0"/>
              </a:rPr>
              <a:t> </a:t>
            </a:r>
          </a:p>
          <a:p>
            <a:pPr eaLnBrk="1" hangingPunct="1">
              <a:defRPr/>
            </a:pPr>
            <a:endParaRPr lang="en-US" sz="35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2973212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6" name="Rectangle 4"/>
          <p:cNvSpPr>
            <a:spLocks noGrp="1" noChangeArrowheads="1"/>
          </p:cNvSpPr>
          <p:nvPr>
            <p:ph idx="1"/>
          </p:nvPr>
        </p:nvSpPr>
        <p:spPr>
          <a:xfrm>
            <a:off x="457200" y="381000"/>
            <a:ext cx="8229600" cy="5745163"/>
          </a:xfrm>
        </p:spPr>
        <p:txBody>
          <a:bodyPr/>
          <a:lstStyle/>
          <a:p>
            <a:pPr eaLnBrk="1" hangingPunct="1">
              <a:lnSpc>
                <a:spcPct val="80000"/>
              </a:lnSpc>
              <a:buFont typeface="Wingdings" pitchFamily="2" charset="2"/>
              <a:buNone/>
              <a:defRPr/>
            </a:pPr>
            <a:r>
              <a:rPr lang="en-US" sz="2400" b="1" dirty="0" smtClean="0">
                <a:solidFill>
                  <a:srgbClr val="99FF99"/>
                </a:solidFill>
              </a:rPr>
              <a:t>         </a:t>
            </a:r>
            <a:r>
              <a:rPr lang="en-US" sz="2400" b="1" dirty="0" smtClean="0">
                <a:solidFill>
                  <a:srgbClr val="FFFF00"/>
                </a:solidFill>
                <a:latin typeface="Times New Roman" pitchFamily="18" charset="0"/>
                <a:cs typeface="Times New Roman" pitchFamily="18" charset="0"/>
              </a:rPr>
              <a:t>FLUORIDE RELEASING COMPOSITES</a:t>
            </a:r>
          </a:p>
          <a:p>
            <a:pPr eaLnBrk="1" hangingPunct="1">
              <a:lnSpc>
                <a:spcPct val="80000"/>
              </a:lnSpc>
              <a:buFont typeface="Wingdings" pitchFamily="2" charset="2"/>
              <a:buNone/>
              <a:defRPr/>
            </a:pPr>
            <a:endParaRPr lang="en-US" sz="2400" b="1" dirty="0">
              <a:solidFill>
                <a:srgbClr val="FFFF00"/>
              </a:solidFill>
              <a:latin typeface="Times New Roman" pitchFamily="18" charset="0"/>
              <a:cs typeface="Times New Roman" pitchFamily="18" charset="0"/>
            </a:endParaRPr>
          </a:p>
          <a:p>
            <a:pPr eaLnBrk="1" hangingPunct="1">
              <a:lnSpc>
                <a:spcPct val="80000"/>
              </a:lnSpc>
              <a:buFont typeface="Wingdings" pitchFamily="2" charset="2"/>
              <a:buNone/>
              <a:defRPr/>
            </a:pPr>
            <a:endParaRPr lang="en-US" sz="2800" b="1" dirty="0" smtClean="0">
              <a:solidFill>
                <a:srgbClr val="FFFF00"/>
              </a:solidFill>
              <a:latin typeface="Times New Roman" pitchFamily="18" charset="0"/>
              <a:cs typeface="Times New Roman" pitchFamily="18" charset="0"/>
            </a:endParaRPr>
          </a:p>
          <a:p>
            <a:pPr eaLnBrk="1" hangingPunct="1">
              <a:lnSpc>
                <a:spcPct val="80000"/>
              </a:lnSpc>
              <a:buFont typeface="Wingdings" pitchFamily="2" charset="2"/>
              <a:buNone/>
              <a:defRPr/>
            </a:pPr>
            <a:r>
              <a:rPr lang="en-US" sz="2400" dirty="0" smtClean="0">
                <a:latin typeface="Times New Roman" pitchFamily="18" charset="0"/>
                <a:cs typeface="Times New Roman" pitchFamily="18" charset="0"/>
              </a:rPr>
              <a:t>  Introduced as the product </a:t>
            </a:r>
            <a:r>
              <a:rPr lang="en-US" sz="2400" dirty="0" smtClean="0">
                <a:solidFill>
                  <a:srgbClr val="FFFF00"/>
                </a:solidFill>
                <a:latin typeface="Times New Roman" pitchFamily="18" charset="0"/>
                <a:cs typeface="Times New Roman" pitchFamily="18" charset="0"/>
              </a:rPr>
              <a:t>Ariston</a:t>
            </a:r>
            <a:r>
              <a:rPr lang="en-US" sz="2400" dirty="0" smtClean="0">
                <a:latin typeface="Times New Roman" pitchFamily="18" charset="0"/>
                <a:cs typeface="Times New Roman" pitchFamily="18" charset="0"/>
              </a:rPr>
              <a:t> in </a:t>
            </a:r>
            <a:r>
              <a:rPr lang="en-US" sz="2400" dirty="0" smtClean="0">
                <a:solidFill>
                  <a:srgbClr val="FFFF00"/>
                </a:solidFill>
                <a:latin typeface="Times New Roman" pitchFamily="18" charset="0"/>
                <a:cs typeface="Times New Roman" pitchFamily="18" charset="0"/>
              </a:rPr>
              <a:t>1998</a:t>
            </a:r>
          </a:p>
          <a:p>
            <a:pPr eaLnBrk="1" hangingPunct="1">
              <a:lnSpc>
                <a:spcPct val="80000"/>
              </a:lnSpc>
              <a:defRPr/>
            </a:pPr>
            <a:r>
              <a:rPr lang="en-US" sz="2400" dirty="0" smtClean="0">
                <a:latin typeface="Times New Roman" pitchFamily="18" charset="0"/>
                <a:cs typeface="Times New Roman" pitchFamily="18" charset="0"/>
              </a:rPr>
              <a:t>  Ariston is an ion releasing composite material, which releases fluoride, hydroxyl and calcium ions as the pH drops in the area immediately adjacent to the restorative material. This is said to neutralize the acid and counteract the decalcification of enamel / dentin</a:t>
            </a:r>
          </a:p>
          <a:p>
            <a:pPr eaLnBrk="1" hangingPunct="1">
              <a:lnSpc>
                <a:spcPct val="80000"/>
              </a:lnSpc>
              <a:defRPr/>
            </a:pPr>
            <a:r>
              <a:rPr lang="en-US" sz="2400" dirty="0" smtClean="0">
                <a:latin typeface="Times New Roman" pitchFamily="18" charset="0"/>
                <a:cs typeface="Times New Roman" pitchFamily="18" charset="0"/>
              </a:rPr>
              <a:t>  The paste consists of Ba, Al and F silicate glass filler (1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rPr>
              <a:t>m) with ytterbium </a:t>
            </a:r>
            <a:r>
              <a:rPr lang="en-US" sz="2400" dirty="0" err="1" smtClean="0">
                <a:latin typeface="Times New Roman" pitchFamily="18" charset="0"/>
                <a:cs typeface="Times New Roman" pitchFamily="18" charset="0"/>
              </a:rPr>
              <a:t>trifluoride</a:t>
            </a:r>
            <a:r>
              <a:rPr lang="en-US" sz="2400" dirty="0" smtClean="0">
                <a:latin typeface="Times New Roman" pitchFamily="18" charset="0"/>
                <a:cs typeface="Times New Roman" pitchFamily="18" charset="0"/>
              </a:rPr>
              <a:t>, silicon dioxide and alkaline calcium silicate glass in </a:t>
            </a:r>
            <a:r>
              <a:rPr lang="en-US" sz="2400" dirty="0" err="1" smtClean="0">
                <a:latin typeface="Times New Roman" pitchFamily="18" charset="0"/>
                <a:cs typeface="Times New Roman" pitchFamily="18" charset="0"/>
              </a:rPr>
              <a:t>dimethacrylate</a:t>
            </a:r>
            <a:r>
              <a:rPr lang="en-US" sz="2400" dirty="0" smtClean="0">
                <a:latin typeface="Times New Roman" pitchFamily="18" charset="0"/>
                <a:cs typeface="Times New Roman" pitchFamily="18" charset="0"/>
              </a:rPr>
              <a:t> monomers. </a:t>
            </a:r>
          </a:p>
          <a:p>
            <a:pPr eaLnBrk="1" hangingPunct="1">
              <a:lnSpc>
                <a:spcPct val="80000"/>
              </a:lnSpc>
              <a:defRPr/>
            </a:pPr>
            <a:r>
              <a:rPr lang="en-US" sz="2400" dirty="0" smtClean="0">
                <a:latin typeface="Times New Roman" pitchFamily="18" charset="0"/>
                <a:cs typeface="Times New Roman" pitchFamily="18" charset="0"/>
              </a:rPr>
              <a:t>  Fluoride release from this material is claimed by the manufacturer to be lower than glass </a:t>
            </a:r>
            <a:r>
              <a:rPr lang="en-US" sz="2400" dirty="0" err="1" smtClean="0">
                <a:latin typeface="Times New Roman" pitchFamily="18" charset="0"/>
                <a:cs typeface="Times New Roman" pitchFamily="18" charset="0"/>
              </a:rPr>
              <a:t>ionomers</a:t>
            </a:r>
            <a:r>
              <a:rPr lang="en-US" sz="2400" dirty="0" smtClean="0">
                <a:latin typeface="Times New Roman" pitchFamily="18" charset="0"/>
                <a:cs typeface="Times New Roman" pitchFamily="18" charset="0"/>
              </a:rPr>
              <a:t> but more than that of </a:t>
            </a:r>
            <a:r>
              <a:rPr lang="en-US" sz="2400" dirty="0" err="1" smtClean="0">
                <a:latin typeface="Times New Roman" pitchFamily="18" charset="0"/>
                <a:cs typeface="Times New Roman" pitchFamily="18" charset="0"/>
              </a:rPr>
              <a:t>compomers</a:t>
            </a:r>
            <a:r>
              <a:rPr lang="en-US" sz="2400" dirty="0" smtClean="0">
                <a:latin typeface="Times New Roman" pitchFamily="18" charset="0"/>
                <a:cs typeface="Times New Roman" pitchFamily="18" charset="0"/>
              </a:rPr>
              <a:t>.</a:t>
            </a:r>
          </a:p>
          <a:p>
            <a:pPr marL="18288" indent="0" eaLnBrk="1" hangingPunct="1">
              <a:lnSpc>
                <a:spcPct val="80000"/>
              </a:lnSpc>
              <a:buNone/>
              <a:defRPr/>
            </a:pPr>
            <a:endParaRPr lang="en-US" sz="2400" dirty="0" smtClean="0"/>
          </a:p>
        </p:txBody>
      </p:sp>
    </p:spTree>
    <p:extLst>
      <p:ext uri="{BB962C8B-B14F-4D97-AF65-F5344CB8AC3E}">
        <p14:creationId xmlns:p14="http://schemas.microsoft.com/office/powerpoint/2010/main" xmlns="" val="38977645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7" name="Rectangle 3"/>
          <p:cNvSpPr>
            <a:spLocks noGrp="1" noChangeArrowheads="1"/>
          </p:cNvSpPr>
          <p:nvPr>
            <p:ph idx="1"/>
          </p:nvPr>
        </p:nvSpPr>
        <p:spPr>
          <a:xfrm>
            <a:off x="539552" y="980728"/>
            <a:ext cx="8496944" cy="5400600"/>
          </a:xfrm>
        </p:spPr>
        <p:txBody>
          <a:bodyPr>
            <a:normAutofit lnSpcReduction="10000"/>
          </a:bodyPr>
          <a:lstStyle/>
          <a:p>
            <a:pPr eaLnBrk="1" hangingPunct="1">
              <a:defRPr/>
            </a:pPr>
            <a:r>
              <a:rPr lang="en-US" sz="2400" dirty="0" smtClean="0">
                <a:latin typeface="Times New Roman" pitchFamily="18" charset="0"/>
                <a:cs typeface="Times New Roman" pitchFamily="18" charset="0"/>
              </a:rPr>
              <a:t>Recently a new category of hybrid aesthetic restorative materials which differ from both resin modified GIC’s and </a:t>
            </a:r>
            <a:r>
              <a:rPr lang="en-US" sz="2400" dirty="0" err="1" smtClean="0">
                <a:latin typeface="Times New Roman" pitchFamily="18" charset="0"/>
                <a:cs typeface="Times New Roman" pitchFamily="18" charset="0"/>
              </a:rPr>
              <a:t>compomers</a:t>
            </a:r>
            <a:r>
              <a:rPr lang="en-US" sz="2400" dirty="0" smtClean="0">
                <a:latin typeface="Times New Roman" pitchFamily="18" charset="0"/>
                <a:cs typeface="Times New Roman" pitchFamily="18" charset="0"/>
              </a:rPr>
              <a:t> have been introduced known as </a:t>
            </a:r>
            <a:r>
              <a:rPr lang="en-US" sz="2400" dirty="0" err="1" smtClean="0">
                <a:latin typeface="Times New Roman" pitchFamily="18" charset="0"/>
                <a:cs typeface="Times New Roman" pitchFamily="18" charset="0"/>
              </a:rPr>
              <a:t>Giomers</a:t>
            </a:r>
            <a:r>
              <a:rPr lang="en-US" sz="2400" dirty="0" smtClean="0">
                <a:latin typeface="Times New Roman" pitchFamily="18" charset="0"/>
                <a:cs typeface="Times New Roman" pitchFamily="18" charset="0"/>
              </a:rPr>
              <a:t>. </a:t>
            </a:r>
          </a:p>
          <a:p>
            <a:pPr eaLnBrk="1" hangingPunct="1">
              <a:defRPr/>
            </a:pPr>
            <a:r>
              <a:rPr lang="en-US" sz="2400" dirty="0" err="1" smtClean="0">
                <a:latin typeface="Times New Roman" pitchFamily="18" charset="0"/>
                <a:cs typeface="Times New Roman" pitchFamily="18" charset="0"/>
              </a:rPr>
              <a:t>Giomers</a:t>
            </a:r>
            <a:r>
              <a:rPr lang="en-US" sz="2400" dirty="0" smtClean="0">
                <a:latin typeface="Times New Roman" pitchFamily="18" charset="0"/>
                <a:cs typeface="Times New Roman" pitchFamily="18" charset="0"/>
              </a:rPr>
              <a:t> employ the use of pre-reacted glass </a:t>
            </a:r>
            <a:r>
              <a:rPr lang="en-US" sz="2400" dirty="0" err="1" smtClean="0">
                <a:latin typeface="Times New Roman" pitchFamily="18" charset="0"/>
                <a:cs typeface="Times New Roman" pitchFamily="18" charset="0"/>
              </a:rPr>
              <a:t>ionomer</a:t>
            </a:r>
            <a:r>
              <a:rPr lang="en-US" sz="2400" dirty="0" smtClean="0">
                <a:latin typeface="Times New Roman" pitchFamily="18" charset="0"/>
                <a:cs typeface="Times New Roman" pitchFamily="18" charset="0"/>
              </a:rPr>
              <a:t> (PRG) technology to form a stable phase of GIC in the restorative and are also known as PRG composites. </a:t>
            </a:r>
          </a:p>
          <a:p>
            <a:pPr>
              <a:buNone/>
              <a:defRPr/>
            </a:pPr>
            <a:r>
              <a:rPr lang="en-US" sz="2400" b="1" dirty="0" err="1">
                <a:latin typeface="Times New Roman" pitchFamily="18" charset="0"/>
                <a:cs typeface="Times New Roman" pitchFamily="18" charset="0"/>
              </a:rPr>
              <a:t>Giomers</a:t>
            </a:r>
            <a:r>
              <a:rPr lang="en-US" sz="2400" b="1" dirty="0">
                <a:latin typeface="Times New Roman" pitchFamily="18" charset="0"/>
                <a:cs typeface="Times New Roman" pitchFamily="18" charset="0"/>
              </a:rPr>
              <a:t> are mainly indicated for </a:t>
            </a: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Restoration of root caries. </a:t>
            </a:r>
          </a:p>
          <a:p>
            <a:pPr>
              <a:defRPr/>
            </a:pPr>
            <a:r>
              <a:rPr lang="en-US" sz="2400" dirty="0" smtClean="0">
                <a:latin typeface="Times New Roman" pitchFamily="18" charset="0"/>
                <a:cs typeface="Times New Roman" pitchFamily="18" charset="0"/>
              </a:rPr>
              <a:t>Non-caries &amp; </a:t>
            </a:r>
            <a:r>
              <a:rPr lang="en-US" sz="2400" dirty="0">
                <a:latin typeface="Times New Roman" pitchFamily="18" charset="0"/>
                <a:cs typeface="Times New Roman" pitchFamily="18" charset="0"/>
              </a:rPr>
              <a:t>root caries </a:t>
            </a:r>
          </a:p>
          <a:p>
            <a:pPr>
              <a:defRPr/>
            </a:pPr>
            <a:r>
              <a:rPr lang="en-US" sz="2400" dirty="0">
                <a:latin typeface="Times New Roman" pitchFamily="18" charset="0"/>
                <a:cs typeface="Times New Roman" pitchFamily="18" charset="0"/>
              </a:rPr>
              <a:t>Class V cavities </a:t>
            </a:r>
          </a:p>
          <a:p>
            <a:pPr>
              <a:defRPr/>
            </a:pPr>
            <a:r>
              <a:rPr lang="en-US" sz="2400" dirty="0">
                <a:latin typeface="Times New Roman" pitchFamily="18" charset="0"/>
                <a:cs typeface="Times New Roman" pitchFamily="18" charset="0"/>
              </a:rPr>
              <a:t>Deciduous tooth caries </a:t>
            </a:r>
          </a:p>
          <a:p>
            <a:pPr>
              <a:buNone/>
              <a:defRPr/>
            </a:pPr>
            <a:r>
              <a:rPr lang="en-US" sz="2400" b="1" dirty="0">
                <a:solidFill>
                  <a:srgbClr val="FFFF00"/>
                </a:solidFill>
                <a:latin typeface="Times New Roman" pitchFamily="18" charset="0"/>
                <a:cs typeface="Times New Roman" pitchFamily="18" charset="0"/>
              </a:rPr>
              <a:t>LIMITATIONS </a:t>
            </a:r>
          </a:p>
          <a:p>
            <a:pPr>
              <a:buNone/>
              <a:defRPr/>
            </a:pPr>
            <a:r>
              <a:rPr lang="en-US" sz="2400" b="1" dirty="0"/>
              <a:t>	</a:t>
            </a:r>
            <a:r>
              <a:rPr lang="en-US" sz="2400" dirty="0" err="1">
                <a:latin typeface="Times New Roman" pitchFamily="18" charset="0"/>
                <a:cs typeface="Times New Roman" pitchFamily="18" charset="0"/>
              </a:rPr>
              <a:t>Giomers</a:t>
            </a:r>
            <a:r>
              <a:rPr lang="en-US" sz="2400" dirty="0">
                <a:latin typeface="Times New Roman" pitchFamily="18" charset="0"/>
                <a:cs typeface="Times New Roman" pitchFamily="18" charset="0"/>
              </a:rPr>
              <a:t> are not as beneficial as GIC’s in patients who are at risk for recurrent caries as long term fluoride release is questionable</a:t>
            </a:r>
            <a:r>
              <a:rPr lang="en-US" sz="2400" dirty="0"/>
              <a:t>. </a:t>
            </a:r>
          </a:p>
          <a:p>
            <a:pPr eaLnBrk="1" hangingPunct="1">
              <a:buFont typeface="Wingdings" pitchFamily="2" charset="2"/>
              <a:buNone/>
              <a:defRPr/>
            </a:pPr>
            <a:endParaRPr lang="en-US" sz="2400" dirty="0" smtClean="0">
              <a:latin typeface="Times New Roman" pitchFamily="18" charset="0"/>
              <a:cs typeface="Times New Roman" pitchFamily="18" charset="0"/>
            </a:endParaRPr>
          </a:p>
        </p:txBody>
      </p:sp>
      <p:sp>
        <p:nvSpPr>
          <p:cNvPr id="241666" name="Rectangle 2"/>
          <p:cNvSpPr>
            <a:spLocks noGrp="1" noRot="1" noChangeArrowheads="1"/>
          </p:cNvSpPr>
          <p:nvPr>
            <p:ph type="title"/>
          </p:nvPr>
        </p:nvSpPr>
        <p:spPr>
          <a:xfrm>
            <a:off x="899592" y="188640"/>
            <a:ext cx="7543800" cy="634008"/>
          </a:xfrm>
        </p:spPr>
        <p:txBody>
          <a:bodyPr/>
          <a:lstStyle/>
          <a:p>
            <a:pPr eaLnBrk="1" hangingPunct="1">
              <a:defRPr/>
            </a:pPr>
            <a:r>
              <a:rPr lang="en-US" sz="2400" b="1" dirty="0" smtClean="0">
                <a:solidFill>
                  <a:srgbClr val="FFFF00"/>
                </a:solidFill>
                <a:latin typeface="Times New Roman" pitchFamily="18" charset="0"/>
                <a:cs typeface="Times New Roman" pitchFamily="18" charset="0"/>
              </a:rPr>
              <a:t>                            GIOMERS</a:t>
            </a:r>
          </a:p>
        </p:txBody>
      </p:sp>
    </p:spTree>
    <p:extLst>
      <p:ext uri="{BB962C8B-B14F-4D97-AF65-F5344CB8AC3E}">
        <p14:creationId xmlns:p14="http://schemas.microsoft.com/office/powerpoint/2010/main" xmlns="" val="63301100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5" name="Rectangle 3"/>
          <p:cNvSpPr>
            <a:spLocks noGrp="1" noChangeArrowheads="1"/>
          </p:cNvSpPr>
          <p:nvPr>
            <p:ph idx="1"/>
          </p:nvPr>
        </p:nvSpPr>
        <p:spPr>
          <a:xfrm>
            <a:off x="251520" y="980728"/>
            <a:ext cx="7978080" cy="3657599"/>
          </a:xfrm>
        </p:spPr>
        <p:txBody>
          <a:bodyPr>
            <a:normAutofit/>
          </a:bodyPr>
          <a:lstStyle/>
          <a:p>
            <a:pPr eaLnBrk="1" hangingPunct="1">
              <a:defRPr/>
            </a:pPr>
            <a:r>
              <a:rPr lang="en-US" sz="2400" dirty="0" smtClean="0">
                <a:latin typeface="Times New Roman" pitchFamily="18" charset="0"/>
                <a:cs typeface="Times New Roman" pitchFamily="18" charset="0"/>
              </a:rPr>
              <a:t>A  </a:t>
            </a:r>
            <a:r>
              <a:rPr lang="en-US" sz="2400" b="1" dirty="0" err="1" smtClean="0">
                <a:latin typeface="Times New Roman" pitchFamily="18" charset="0"/>
                <a:cs typeface="Times New Roman" pitchFamily="18" charset="0"/>
              </a:rPr>
              <a:t>Ceromer</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CERamic</a:t>
            </a:r>
            <a:r>
              <a:rPr lang="en-US" sz="2400" b="1" dirty="0" smtClean="0">
                <a:latin typeface="Times New Roman" pitchFamily="18" charset="0"/>
                <a:cs typeface="Times New Roman" pitchFamily="18" charset="0"/>
              </a:rPr>
              <a:t> Optimized </a:t>
            </a:r>
            <a:r>
              <a:rPr lang="en-US" sz="2400" b="1" dirty="0" err="1" smtClean="0">
                <a:latin typeface="Times New Roman" pitchFamily="18" charset="0"/>
                <a:cs typeface="Times New Roman" pitchFamily="18" charset="0"/>
              </a:rPr>
              <a:t>polyMER</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a technologically advanced composite material which utilizes combinations of ceramic fillers (metal oxides) to provide unique handling, wear, and aesthetic properties. The physical properties are enhanced (three dimensionally loaded fillers in a polymer matrix).</a:t>
            </a:r>
            <a:endParaRPr lang="en-US" sz="2800" dirty="0" smtClean="0"/>
          </a:p>
        </p:txBody>
      </p:sp>
      <p:sp>
        <p:nvSpPr>
          <p:cNvPr id="243714" name="Rectangle 2"/>
          <p:cNvSpPr>
            <a:spLocks noGrp="1" noRot="1" noChangeArrowheads="1"/>
          </p:cNvSpPr>
          <p:nvPr>
            <p:ph type="title"/>
          </p:nvPr>
        </p:nvSpPr>
        <p:spPr>
          <a:xfrm>
            <a:off x="683568" y="332656"/>
            <a:ext cx="7543800" cy="562000"/>
          </a:xfrm>
        </p:spPr>
        <p:txBody>
          <a:bodyPr/>
          <a:lstStyle/>
          <a:p>
            <a:pPr eaLnBrk="1" hangingPunct="1">
              <a:defRPr/>
            </a:pPr>
            <a:r>
              <a:rPr lang="en-US" sz="2400" b="1" dirty="0" smtClean="0">
                <a:solidFill>
                  <a:srgbClr val="FFFF00"/>
                </a:solidFill>
                <a:latin typeface="Times New Roman" pitchFamily="18" charset="0"/>
                <a:cs typeface="Times New Roman" pitchFamily="18" charset="0"/>
              </a:rPr>
              <a:t>                          DIRECT CEROMERS</a:t>
            </a:r>
            <a:r>
              <a:rPr lang="en-US" sz="4400" b="1" dirty="0" smtClean="0">
                <a:solidFill>
                  <a:srgbClr val="FFFF00"/>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212204600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3" name="Rectangle 3"/>
          <p:cNvSpPr>
            <a:spLocks noGrp="1" noChangeArrowheads="1"/>
          </p:cNvSpPr>
          <p:nvPr>
            <p:ph idx="1"/>
          </p:nvPr>
        </p:nvSpPr>
        <p:spPr>
          <a:xfrm>
            <a:off x="467544" y="1412776"/>
            <a:ext cx="8424936" cy="3657599"/>
          </a:xfrm>
        </p:spPr>
        <p:txBody>
          <a:bodyPr>
            <a:normAutofit/>
          </a:bodyPr>
          <a:lstStyle/>
          <a:p>
            <a:pPr eaLnBrk="1" hangingPunct="1">
              <a:defRPr/>
            </a:pPr>
            <a:r>
              <a:rPr lang="en-US" sz="2400" dirty="0" err="1" smtClean="0">
                <a:latin typeface="Times New Roman" pitchFamily="18" charset="0"/>
                <a:cs typeface="Times New Roman" pitchFamily="18" charset="0"/>
              </a:rPr>
              <a:t>Ormocer</a:t>
            </a:r>
            <a:r>
              <a:rPr lang="en-US" sz="2400" dirty="0" smtClean="0">
                <a:latin typeface="Times New Roman" pitchFamily="18" charset="0"/>
                <a:cs typeface="Times New Roman" pitchFamily="18" charset="0"/>
              </a:rPr>
              <a:t>, the acronym of organically modified ceramic.</a:t>
            </a:r>
          </a:p>
          <a:p>
            <a:pPr eaLnBrk="1" hangingPunct="1">
              <a:defRPr/>
            </a:pPr>
            <a:r>
              <a:rPr lang="en-US" sz="2400" dirty="0" smtClean="0">
                <a:latin typeface="Times New Roman" pitchFamily="18" charset="0"/>
                <a:cs typeface="Times New Roman" pitchFamily="18" charset="0"/>
              </a:rPr>
              <a:t>Can be used as a restorative material for both anterior and posterior teeth.</a:t>
            </a:r>
          </a:p>
          <a:p>
            <a:pPr eaLnBrk="1" hangingPunct="1">
              <a:defRPr/>
            </a:pP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ormocer</a:t>
            </a:r>
            <a:r>
              <a:rPr lang="en-US" sz="2400" dirty="0" smtClean="0">
                <a:latin typeface="Times New Roman" pitchFamily="18" charset="0"/>
                <a:cs typeface="Times New Roman" pitchFamily="18" charset="0"/>
              </a:rPr>
              <a:t> matrix consists of ceramic </a:t>
            </a:r>
            <a:r>
              <a:rPr lang="en-US" sz="2400" dirty="0" err="1" smtClean="0">
                <a:latin typeface="Times New Roman" pitchFamily="18" charset="0"/>
                <a:cs typeface="Times New Roman" pitchFamily="18" charset="0"/>
              </a:rPr>
              <a:t>polysiloxane</a:t>
            </a:r>
            <a:r>
              <a:rPr lang="en-US" sz="2400" dirty="0" smtClean="0">
                <a:latin typeface="Times New Roman" pitchFamily="18" charset="0"/>
                <a:cs typeface="Times New Roman" pitchFamily="18" charset="0"/>
              </a:rPr>
              <a:t>. It contains 20 – 25% matrix and the rest is fillers and coloring agents.</a:t>
            </a:r>
          </a:p>
        </p:txBody>
      </p:sp>
      <p:sp>
        <p:nvSpPr>
          <p:cNvPr id="245762" name="Rectangle 2"/>
          <p:cNvSpPr>
            <a:spLocks noGrp="1" noRot="1" noChangeArrowheads="1"/>
          </p:cNvSpPr>
          <p:nvPr>
            <p:ph type="title"/>
          </p:nvPr>
        </p:nvSpPr>
        <p:spPr>
          <a:xfrm>
            <a:off x="1115616" y="188640"/>
            <a:ext cx="7565464" cy="914400"/>
          </a:xfrm>
        </p:spPr>
        <p:txBody>
          <a:bodyPr/>
          <a:lstStyle/>
          <a:p>
            <a:pPr eaLnBrk="1" hangingPunct="1">
              <a:defRPr/>
            </a:pPr>
            <a:r>
              <a:rPr lang="en-US" sz="2400" b="1" dirty="0" smtClean="0">
                <a:solidFill>
                  <a:srgbClr val="FFFF00"/>
                </a:solidFill>
                <a:latin typeface="Times New Roman" pitchFamily="18" charset="0"/>
                <a:cs typeface="Times New Roman" pitchFamily="18" charset="0"/>
              </a:rPr>
              <a:t>                                   ORMOCER</a:t>
            </a:r>
          </a:p>
        </p:txBody>
      </p:sp>
    </p:spTree>
    <p:extLst>
      <p:ext uri="{BB962C8B-B14F-4D97-AF65-F5344CB8AC3E}">
        <p14:creationId xmlns:p14="http://schemas.microsoft.com/office/powerpoint/2010/main" xmlns="" val="63940239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idx="1"/>
          </p:nvPr>
        </p:nvSpPr>
        <p:spPr>
          <a:xfrm>
            <a:off x="251520" y="404664"/>
            <a:ext cx="8229600" cy="6336704"/>
          </a:xfrm>
        </p:spPr>
        <p:txBody>
          <a:bodyPr>
            <a:normAutofit/>
          </a:bodyPr>
          <a:lstStyle/>
          <a:p>
            <a:pPr algn="just">
              <a:lnSpc>
                <a:spcPct val="90000"/>
              </a:lnSpc>
            </a:pPr>
            <a:endParaRPr lang="en-US" sz="2400" dirty="0" smtClean="0">
              <a:latin typeface="Times New Roman" pitchFamily="18" charset="0"/>
              <a:cs typeface="Times New Roman" pitchFamily="18" charset="0"/>
            </a:endParaRPr>
          </a:p>
          <a:p>
            <a:pPr marL="18288" indent="0" algn="just">
              <a:lnSpc>
                <a:spcPct val="90000"/>
              </a:lnSpc>
              <a:buNone/>
            </a:pPr>
            <a:r>
              <a:rPr lang="en-US" sz="2400" dirty="0" smtClean="0">
                <a:solidFill>
                  <a:srgbClr val="FFFF00"/>
                </a:solidFill>
                <a:latin typeface="Times New Roman" pitchFamily="18" charset="0"/>
                <a:cs typeface="Times New Roman" pitchFamily="18" charset="0"/>
              </a:rPr>
              <a:t>SMART COMPOSITES</a:t>
            </a:r>
            <a:endParaRPr lang="en-US" sz="2400" dirty="0">
              <a:solidFill>
                <a:srgbClr val="FFFF00"/>
              </a:solidFill>
              <a:latin typeface="Times New Roman" pitchFamily="18" charset="0"/>
              <a:cs typeface="Times New Roman" pitchFamily="18" charset="0"/>
            </a:endParaRPr>
          </a:p>
          <a:p>
            <a:pPr algn="just">
              <a:lnSpc>
                <a:spcPct val="90000"/>
              </a:lnSpc>
            </a:pPr>
            <a:endParaRPr lang="en-US" sz="2400" dirty="0" smtClean="0">
              <a:latin typeface="Times New Roman" pitchFamily="18" charset="0"/>
              <a:cs typeface="Times New Roman" pitchFamily="18" charset="0"/>
            </a:endParaRPr>
          </a:p>
          <a:p>
            <a:pPr algn="just">
              <a:lnSpc>
                <a:spcPct val="90000"/>
              </a:lnSpc>
            </a:pPr>
            <a:endParaRPr lang="en-US" sz="2400" dirty="0">
              <a:latin typeface="Times New Roman" pitchFamily="18" charset="0"/>
              <a:cs typeface="Times New Roman" pitchFamily="18" charset="0"/>
            </a:endParaRPr>
          </a:p>
          <a:p>
            <a:pPr algn="just">
              <a:lnSpc>
                <a:spcPct val="90000"/>
              </a:lnSpc>
            </a:pPr>
            <a:r>
              <a:rPr lang="en-US" sz="2400" dirty="0" smtClean="0">
                <a:latin typeface="Times New Roman" pitchFamily="18" charset="0"/>
                <a:cs typeface="Times New Roman" pitchFamily="18" charset="0"/>
              </a:rPr>
              <a:t>Smart composites work based on the newly developed alkaline glass filler which will reduce secondary caries formation at the margin of a restoration by inhibiting bacterial growth.</a:t>
            </a:r>
          </a:p>
          <a:p>
            <a:pPr marL="18288" indent="0" algn="just">
              <a:lnSpc>
                <a:spcPct val="90000"/>
              </a:lnSpc>
              <a:buNone/>
            </a:pPr>
            <a:endParaRPr lang="en-US" sz="2400" dirty="0" smtClean="0">
              <a:latin typeface="Times New Roman" pitchFamily="18" charset="0"/>
              <a:cs typeface="Times New Roman" pitchFamily="18" charset="0"/>
            </a:endParaRPr>
          </a:p>
          <a:p>
            <a:pPr algn="just">
              <a:lnSpc>
                <a:spcPct val="90000"/>
              </a:lnSpc>
            </a:pPr>
            <a:r>
              <a:rPr lang="en-US" sz="2400" dirty="0" smtClean="0">
                <a:latin typeface="Times New Roman" pitchFamily="18" charset="0"/>
                <a:cs typeface="Times New Roman" pitchFamily="18" charset="0"/>
              </a:rPr>
              <a:t> This results in a reduced demineralized and a buffering of the acid produced by caries forming micro organisms.</a:t>
            </a:r>
          </a:p>
          <a:p>
            <a:pPr marL="18288" indent="0" algn="just">
              <a:lnSpc>
                <a:spcPct val="90000"/>
              </a:lnSpc>
              <a:buNone/>
            </a:pPr>
            <a:endParaRPr lang="en-US" sz="2400" dirty="0">
              <a:latin typeface="Times New Roman" pitchFamily="18" charset="0"/>
              <a:cs typeface="Times New Roman" pitchFamily="18" charset="0"/>
            </a:endParaRPr>
          </a:p>
          <a:p>
            <a:pPr algn="just">
              <a:lnSpc>
                <a:spcPct val="90000"/>
              </a:lnSpc>
            </a:pPr>
            <a:r>
              <a:rPr lang="en-US" sz="2400" dirty="0">
                <a:latin typeface="Times New Roman" pitchFamily="18" charset="0"/>
                <a:cs typeface="Times New Roman" pitchFamily="18" charset="0"/>
              </a:rPr>
              <a:t>The use of an adhesive to tooth is not recommended. However dentin should be sealed to reduce sensitivity. The fluoride release from these materials is claimed by the manufacturer to be lower than conventional glass-</a:t>
            </a:r>
            <a:r>
              <a:rPr lang="en-US" sz="2400" dirty="0" err="1">
                <a:latin typeface="Times New Roman" pitchFamily="18" charset="0"/>
                <a:cs typeface="Times New Roman" pitchFamily="18" charset="0"/>
              </a:rPr>
              <a:t>ionomers</a:t>
            </a:r>
            <a:r>
              <a:rPr lang="en-US" sz="2400" dirty="0">
                <a:latin typeface="Times New Roman" pitchFamily="18" charset="0"/>
                <a:cs typeface="Times New Roman" pitchFamily="18" charset="0"/>
              </a:rPr>
              <a:t> but more than that of </a:t>
            </a:r>
            <a:r>
              <a:rPr lang="en-US" sz="2400" dirty="0" err="1">
                <a:latin typeface="Times New Roman" pitchFamily="18" charset="0"/>
                <a:cs typeface="Times New Roman" pitchFamily="18" charset="0"/>
              </a:rPr>
              <a:t>compomers</a:t>
            </a:r>
            <a:r>
              <a:rPr lang="en-US" sz="2400" dirty="0"/>
              <a:t>. </a:t>
            </a:r>
          </a:p>
          <a:p>
            <a:pPr algn="just">
              <a:lnSpc>
                <a:spcPct val="90000"/>
              </a:lnSpc>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7719803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755576" y="188640"/>
            <a:ext cx="7376539" cy="3383236"/>
          </a:xfrm>
        </p:spPr>
        <p:txBody>
          <a:bodyPr/>
          <a:lstStyle/>
          <a:p>
            <a:pPr algn="ctr">
              <a:lnSpc>
                <a:spcPct val="90000"/>
              </a:lnSpc>
              <a:buFont typeface="Wingdings" pitchFamily="2" charset="2"/>
              <a:buNone/>
            </a:pPr>
            <a:r>
              <a:rPr lang="en-US" sz="2400" b="1" dirty="0">
                <a:solidFill>
                  <a:srgbClr val="FFFF00"/>
                </a:solidFill>
                <a:latin typeface="Times New Roman" pitchFamily="18" charset="0"/>
                <a:cs typeface="Times New Roman" pitchFamily="18" charset="0"/>
              </a:rPr>
              <a:t>NANOCOMPOSITES</a:t>
            </a:r>
            <a:r>
              <a:rPr lang="en-US" sz="2400" dirty="0">
                <a:solidFill>
                  <a:srgbClr val="FFFF00"/>
                </a:solidFill>
                <a:effectLst/>
                <a:latin typeface="Times New Roman" pitchFamily="18" charset="0"/>
                <a:cs typeface="Times New Roman" pitchFamily="18" charset="0"/>
              </a:rPr>
              <a:t> </a:t>
            </a:r>
          </a:p>
          <a:p>
            <a:pPr algn="ctr">
              <a:lnSpc>
                <a:spcPct val="90000"/>
              </a:lnSpc>
              <a:buFont typeface="Wingdings" pitchFamily="2" charset="2"/>
              <a:buNone/>
            </a:pPr>
            <a:endParaRPr lang="en-US" sz="2400" dirty="0">
              <a:effectLst/>
            </a:endParaRPr>
          </a:p>
          <a:p>
            <a:pPr algn="just">
              <a:lnSpc>
                <a:spcPct val="90000"/>
              </a:lnSpc>
            </a:pPr>
            <a:r>
              <a:rPr lang="en-US" sz="2400" dirty="0">
                <a:latin typeface="Times New Roman" pitchFamily="18" charset="0"/>
                <a:cs typeface="Times New Roman" pitchFamily="18" charset="0"/>
              </a:rPr>
              <a:t>Nanotechnology, also known as molecular</a:t>
            </a:r>
          </a:p>
          <a:p>
            <a:pPr algn="just">
              <a:lnSpc>
                <a:spcPct val="90000"/>
              </a:lnSpc>
              <a:buFont typeface="Wingdings" pitchFamily="2" charset="2"/>
              <a:buNone/>
            </a:pPr>
            <a:r>
              <a:rPr lang="en-US" sz="2400" dirty="0">
                <a:latin typeface="Times New Roman" pitchFamily="18" charset="0"/>
                <a:cs typeface="Times New Roman" pitchFamily="18" charset="0"/>
              </a:rPr>
              <a:t>nanotechnology or molecular engineering, is the</a:t>
            </a:r>
          </a:p>
          <a:p>
            <a:pPr algn="just">
              <a:lnSpc>
                <a:spcPct val="90000"/>
              </a:lnSpc>
              <a:buFont typeface="Wingdings" pitchFamily="2" charset="2"/>
              <a:buNone/>
            </a:pPr>
            <a:r>
              <a:rPr lang="en-US" sz="2400" dirty="0">
                <a:latin typeface="Times New Roman" pitchFamily="18" charset="0"/>
                <a:cs typeface="Times New Roman" pitchFamily="18" charset="0"/>
              </a:rPr>
              <a:t>production of functional materials and structures in</a:t>
            </a:r>
          </a:p>
          <a:p>
            <a:pPr algn="just">
              <a:lnSpc>
                <a:spcPct val="90000"/>
              </a:lnSpc>
              <a:buFont typeface="Wingdings" pitchFamily="2" charset="2"/>
              <a:buNone/>
            </a:pPr>
            <a:r>
              <a:rPr lang="en-US" sz="2400" dirty="0">
                <a:latin typeface="Times New Roman" pitchFamily="18" charset="0"/>
                <a:cs typeface="Times New Roman" pitchFamily="18" charset="0"/>
              </a:rPr>
              <a:t>the range of 0.1 to 100 nanometers-the nano-scale </a:t>
            </a:r>
          </a:p>
          <a:p>
            <a:pPr algn="just">
              <a:lnSpc>
                <a:spcPct val="90000"/>
              </a:lnSpc>
              <a:buFont typeface="Wingdings" pitchFamily="2" charset="2"/>
              <a:buNone/>
            </a:pPr>
            <a:r>
              <a:rPr lang="en-US" sz="2400" dirty="0">
                <a:latin typeface="Times New Roman" pitchFamily="18" charset="0"/>
                <a:cs typeface="Times New Roman" pitchFamily="18" charset="0"/>
              </a:rPr>
              <a:t>by various physical or chemical methods</a:t>
            </a:r>
          </a:p>
          <a:p>
            <a:pPr algn="just">
              <a:lnSpc>
                <a:spcPct val="90000"/>
              </a:lnSpc>
              <a:buFont typeface="Wingdings" pitchFamily="2" charset="2"/>
              <a:buNone/>
            </a:pPr>
            <a:endParaRPr lang="en-US" sz="2400" dirty="0">
              <a:latin typeface="Times New Roman" pitchFamily="18" charset="0"/>
              <a:cs typeface="Times New Roman" pitchFamily="18" charset="0"/>
            </a:endParaRPr>
          </a:p>
        </p:txBody>
      </p:sp>
      <p:pic>
        <p:nvPicPr>
          <p:cNvPr id="3" name="Picture 4" descr="mediawebserver"/>
          <p:cNvPicPr>
            <a:picLocks noChangeAspect="1" noChangeArrowheads="1"/>
          </p:cNvPicPr>
          <p:nvPr/>
        </p:nvPicPr>
        <p:blipFill>
          <a:blip r:embed="rId3" cstate="print"/>
          <a:srcRect/>
          <a:stretch>
            <a:fillRect/>
          </a:stretch>
        </p:blipFill>
        <p:spPr bwMode="auto">
          <a:xfrm>
            <a:off x="755576" y="3212976"/>
            <a:ext cx="7056784" cy="3384376"/>
          </a:xfrm>
          <a:prstGeom prst="rect">
            <a:avLst/>
          </a:prstGeom>
          <a:noFill/>
          <a:ln w="9525">
            <a:noFill/>
            <a:miter lim="800000"/>
            <a:headEnd/>
            <a:tailEnd/>
          </a:ln>
        </p:spPr>
      </p:pic>
    </p:spTree>
    <p:extLst>
      <p:ext uri="{BB962C8B-B14F-4D97-AF65-F5344CB8AC3E}">
        <p14:creationId xmlns:p14="http://schemas.microsoft.com/office/powerpoint/2010/main" xmlns="" val="166378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a:xfrm>
            <a:off x="179512" y="548680"/>
            <a:ext cx="8458200" cy="2736304"/>
          </a:xfrm>
        </p:spPr>
        <p:txBody>
          <a:bodyPr>
            <a:noAutofit/>
          </a:bodyPr>
          <a:lstStyle/>
          <a:p>
            <a:pPr>
              <a:lnSpc>
                <a:spcPct val="120000"/>
              </a:lnSpc>
            </a:pPr>
            <a:r>
              <a:rPr lang="en-US" sz="2400" dirty="0">
                <a:effectLst/>
                <a:latin typeface="Times New Roman" pitchFamily="18" charset="0"/>
                <a:cs typeface="Times New Roman" pitchFamily="18" charset="0"/>
              </a:rPr>
              <a:t>Two new types of </a:t>
            </a:r>
            <a:r>
              <a:rPr lang="en-US" sz="2400" dirty="0" err="1">
                <a:effectLst/>
                <a:latin typeface="Times New Roman" pitchFamily="18" charset="0"/>
                <a:cs typeface="Times New Roman" pitchFamily="18" charset="0"/>
              </a:rPr>
              <a:t>nanofiller</a:t>
            </a:r>
            <a:r>
              <a:rPr lang="en-US" sz="2400" dirty="0">
                <a:effectLst/>
                <a:latin typeface="Times New Roman" pitchFamily="18" charset="0"/>
                <a:cs typeface="Times New Roman" pitchFamily="18" charset="0"/>
              </a:rPr>
              <a:t> particles</a:t>
            </a:r>
          </a:p>
          <a:p>
            <a:pPr>
              <a:lnSpc>
                <a:spcPct val="120000"/>
              </a:lnSpc>
              <a:buNone/>
            </a:pPr>
            <a:r>
              <a:rPr lang="en-US" sz="2400" dirty="0">
                <a:effectLst/>
                <a:latin typeface="Times New Roman" pitchFamily="18" charset="0"/>
                <a:cs typeface="Times New Roman" pitchFamily="18" charset="0"/>
              </a:rPr>
              <a:t>		</a:t>
            </a:r>
            <a:r>
              <a:rPr lang="en-US" sz="2400" dirty="0" err="1">
                <a:effectLst/>
                <a:latin typeface="Times New Roman" pitchFamily="18" charset="0"/>
                <a:cs typeface="Times New Roman" pitchFamily="18" charset="0"/>
              </a:rPr>
              <a:t>Nanomeric</a:t>
            </a:r>
            <a:r>
              <a:rPr lang="en-US" sz="2400" dirty="0">
                <a:effectLst/>
                <a:latin typeface="Times New Roman" pitchFamily="18" charset="0"/>
                <a:cs typeface="Times New Roman" pitchFamily="18" charset="0"/>
              </a:rPr>
              <a:t>, or NM, particles and 		</a:t>
            </a:r>
            <a:r>
              <a:rPr lang="en-US" sz="2400" dirty="0" smtClean="0">
                <a:effectLst/>
                <a:latin typeface="Times New Roman" pitchFamily="18" charset="0"/>
                <a:cs typeface="Times New Roman" pitchFamily="18" charset="0"/>
              </a:rPr>
              <a:t>                	</a:t>
            </a:r>
            <a:r>
              <a:rPr lang="en-US" sz="2400" dirty="0" err="1" smtClean="0">
                <a:effectLst/>
                <a:latin typeface="Times New Roman" pitchFamily="18" charset="0"/>
                <a:cs typeface="Times New Roman" pitchFamily="18" charset="0"/>
              </a:rPr>
              <a:t>Nanoclusters</a:t>
            </a:r>
            <a:r>
              <a:rPr lang="en-US" sz="2400" dirty="0">
                <a:effectLst/>
                <a:latin typeface="Times New Roman" pitchFamily="18" charset="0"/>
                <a:cs typeface="Times New Roman" pitchFamily="18" charset="0"/>
              </a:rPr>
              <a:t>, or NCs.</a:t>
            </a:r>
          </a:p>
          <a:p>
            <a:pPr>
              <a:lnSpc>
                <a:spcPct val="120000"/>
              </a:lnSpc>
            </a:pPr>
            <a:endParaRPr lang="en-US" sz="2400" dirty="0">
              <a:latin typeface="Times New Roman" pitchFamily="18" charset="0"/>
              <a:cs typeface="Times New Roman" pitchFamily="18" charset="0"/>
            </a:endParaRPr>
          </a:p>
          <a:p>
            <a:pPr>
              <a:lnSpc>
                <a:spcPct val="120000"/>
              </a:lnSpc>
            </a:pPr>
            <a:r>
              <a:rPr lang="en-US" sz="2400" dirty="0" smtClean="0">
                <a:effectLst/>
                <a:latin typeface="Times New Roman" pitchFamily="18" charset="0"/>
                <a:cs typeface="Times New Roman" pitchFamily="18" charset="0"/>
              </a:rPr>
              <a:t>The </a:t>
            </a:r>
            <a:r>
              <a:rPr lang="en-US" sz="2400" dirty="0">
                <a:effectLst/>
                <a:latin typeface="Times New Roman" pitchFamily="18" charset="0"/>
                <a:cs typeface="Times New Roman" pitchFamily="18" charset="0"/>
              </a:rPr>
              <a:t>NM particles are </a:t>
            </a:r>
            <a:r>
              <a:rPr lang="en-US" sz="2400" dirty="0" smtClean="0">
                <a:effectLst/>
                <a:latin typeface="Times New Roman" pitchFamily="18" charset="0"/>
                <a:cs typeface="Times New Roman" pitchFamily="18" charset="0"/>
              </a:rPr>
              <a:t>mono-disperse, non-aggregated </a:t>
            </a:r>
            <a:r>
              <a:rPr lang="en-US" sz="2400" dirty="0">
                <a:effectLst/>
                <a:latin typeface="Times New Roman" pitchFamily="18" charset="0"/>
                <a:cs typeface="Times New Roman" pitchFamily="18" charset="0"/>
              </a:rPr>
              <a:t>and non-agglomerated silica nanoparticles</a:t>
            </a:r>
            <a:r>
              <a:rPr lang="en-US" sz="2400" dirty="0" smtClean="0">
                <a:effectLst/>
                <a:latin typeface="Times New Roman" pitchFamily="18" charset="0"/>
                <a:cs typeface="Times New Roman" pitchFamily="18" charset="0"/>
              </a:rPr>
              <a:t>.</a:t>
            </a:r>
            <a:endParaRPr lang="en-US" sz="2400" dirty="0">
              <a:effectLst/>
              <a:latin typeface="Times New Roman" pitchFamily="18" charset="0"/>
              <a:cs typeface="Times New Roman" pitchFamily="18" charset="0"/>
            </a:endParaRPr>
          </a:p>
          <a:p>
            <a:pPr marL="18288" indent="0">
              <a:lnSpc>
                <a:spcPct val="120000"/>
              </a:lnSpc>
              <a:buNone/>
            </a:pPr>
            <a:endParaRPr lang="en-US" sz="2000" dirty="0">
              <a:effectLst/>
              <a:latin typeface="Times New Roman" pitchFamily="18" charset="0"/>
              <a:cs typeface="Times New Roman" pitchFamily="18" charset="0"/>
            </a:endParaRPr>
          </a:p>
          <a:p>
            <a:pPr>
              <a:lnSpc>
                <a:spcPct val="120000"/>
              </a:lnSpc>
            </a:pPr>
            <a:endParaRPr lang="en-US" sz="1800" dirty="0"/>
          </a:p>
        </p:txBody>
      </p:sp>
      <p:pic>
        <p:nvPicPr>
          <p:cNvPr id="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l="1115" r="28592"/>
          <a:stretch>
            <a:fillRect/>
          </a:stretch>
        </p:blipFill>
        <p:spPr bwMode="auto">
          <a:xfrm>
            <a:off x="1115616" y="4869160"/>
            <a:ext cx="5943600" cy="1100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76212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t="20000" r="63031" b="14285"/>
          <a:stretch>
            <a:fillRect/>
          </a:stretch>
        </p:blipFill>
        <p:spPr bwMode="auto">
          <a:xfrm>
            <a:off x="392113" y="838200"/>
            <a:ext cx="2198687" cy="5181600"/>
          </a:xfrm>
          <a:prstGeom prst="rect">
            <a:avLst/>
          </a:prstGeom>
          <a:noFill/>
          <a:ln w="381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878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l="35359" t="20000" r="31807" b="17143"/>
          <a:stretch>
            <a:fillRect/>
          </a:stretch>
        </p:blipFill>
        <p:spPr bwMode="auto">
          <a:xfrm>
            <a:off x="3170238" y="838200"/>
            <a:ext cx="2151062" cy="5181600"/>
          </a:xfrm>
          <a:prstGeom prst="rect">
            <a:avLst/>
          </a:prstGeom>
          <a:noFill/>
          <a:ln w="381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879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l="68193" t="20000" r="-868" b="14285"/>
          <a:stretch>
            <a:fillRect/>
          </a:stretch>
        </p:blipFill>
        <p:spPr bwMode="auto">
          <a:xfrm>
            <a:off x="5943600" y="762000"/>
            <a:ext cx="2057400" cy="5257800"/>
          </a:xfrm>
          <a:prstGeom prst="rect">
            <a:avLst/>
          </a:prstGeom>
          <a:noFill/>
          <a:ln w="381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431536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9" name="Rectangle 3"/>
          <p:cNvSpPr>
            <a:spLocks noGrp="1" noChangeArrowheads="1"/>
          </p:cNvSpPr>
          <p:nvPr>
            <p:ph idx="1"/>
          </p:nvPr>
        </p:nvSpPr>
        <p:spPr>
          <a:xfrm>
            <a:off x="395536" y="1772816"/>
            <a:ext cx="8280920" cy="3657599"/>
          </a:xfrm>
        </p:spPr>
        <p:txBody>
          <a:bodyPr>
            <a:normAutofit/>
          </a:bodyPr>
          <a:lstStyle/>
          <a:p>
            <a:pPr eaLnBrk="1" hangingPunct="1">
              <a:defRPr/>
            </a:pPr>
            <a:r>
              <a:rPr lang="en-US" sz="2400" dirty="0" smtClean="0">
                <a:latin typeface="Times New Roman" pitchFamily="18" charset="0"/>
                <a:cs typeface="Times New Roman" pitchFamily="18" charset="0"/>
              </a:rPr>
              <a:t>The use of composites is increasing because of its benefits  from adhesive bonding to tooth structure, esthetic qualities and universal clinical usage.</a:t>
            </a:r>
          </a:p>
          <a:p>
            <a:pPr eaLnBrk="1" hangingPunct="1">
              <a:defRPr/>
            </a:pPr>
            <a:r>
              <a:rPr lang="en-US" sz="2400" dirty="0" smtClean="0">
                <a:latin typeface="Times New Roman" pitchFamily="18" charset="0"/>
                <a:cs typeface="Times New Roman" pitchFamily="18" charset="0"/>
              </a:rPr>
              <a:t>When done properly, a composite restoration can provide excellent service for years.</a:t>
            </a:r>
          </a:p>
        </p:txBody>
      </p:sp>
      <p:sp>
        <p:nvSpPr>
          <p:cNvPr id="239618" name="Rectangle 2"/>
          <p:cNvSpPr>
            <a:spLocks noGrp="1" noRot="1" noChangeArrowheads="1"/>
          </p:cNvSpPr>
          <p:nvPr>
            <p:ph type="title"/>
          </p:nvPr>
        </p:nvSpPr>
        <p:spPr>
          <a:xfrm>
            <a:off x="539552" y="548680"/>
            <a:ext cx="8263880" cy="706016"/>
          </a:xfrm>
        </p:spPr>
        <p:txBody>
          <a:bodyPr/>
          <a:lstStyle/>
          <a:p>
            <a:pPr eaLnBrk="1" hangingPunct="1">
              <a:defRPr/>
            </a:pPr>
            <a:r>
              <a:rPr lang="en-US" sz="2800" b="1" dirty="0" smtClean="0">
                <a:solidFill>
                  <a:srgbClr val="FFFF00"/>
                </a:solidFill>
                <a:latin typeface="Times New Roman" pitchFamily="18" charset="0"/>
                <a:cs typeface="Times New Roman" pitchFamily="18" charset="0"/>
              </a:rPr>
              <a:t>                                 CONCLUSION</a:t>
            </a:r>
          </a:p>
        </p:txBody>
      </p:sp>
    </p:spTree>
    <p:extLst>
      <p:ext uri="{BB962C8B-B14F-4D97-AF65-F5344CB8AC3E}">
        <p14:creationId xmlns:p14="http://schemas.microsoft.com/office/powerpoint/2010/main" xmlns="" val="31489836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844824"/>
            <a:ext cx="8280920" cy="3657599"/>
          </a:xfrm>
        </p:spPr>
        <p:txBody>
          <a:bodyPr>
            <a:normAutofit fontScale="92500"/>
          </a:bodyPr>
          <a:lstStyle/>
          <a:p>
            <a:pPr>
              <a:lnSpc>
                <a:spcPct val="80000"/>
              </a:lnSpc>
            </a:pPr>
            <a:r>
              <a:rPr lang="en-US" sz="2600" dirty="0">
                <a:latin typeface="Times New Roman" pitchFamily="18" charset="0"/>
                <a:cs typeface="Times New Roman" pitchFamily="18" charset="0"/>
              </a:rPr>
              <a:t>Philips Science of dental materials 11 </a:t>
            </a:r>
            <a:r>
              <a:rPr lang="en-US" sz="2600" dirty="0" err="1">
                <a:latin typeface="Times New Roman" pitchFamily="18" charset="0"/>
                <a:cs typeface="Times New Roman" pitchFamily="18" charset="0"/>
              </a:rPr>
              <a:t>th</a:t>
            </a:r>
            <a:r>
              <a:rPr lang="en-US" sz="2600" dirty="0">
                <a:latin typeface="Times New Roman" pitchFamily="18" charset="0"/>
                <a:cs typeface="Times New Roman" pitchFamily="18" charset="0"/>
              </a:rPr>
              <a:t>  edition – K J </a:t>
            </a:r>
            <a:r>
              <a:rPr lang="en-US" sz="2600" dirty="0" err="1">
                <a:latin typeface="Times New Roman" pitchFamily="18" charset="0"/>
                <a:cs typeface="Times New Roman" pitchFamily="18" charset="0"/>
              </a:rPr>
              <a:t>Anusavise</a:t>
            </a:r>
            <a:endParaRPr lang="en-US" sz="2600" dirty="0">
              <a:latin typeface="Times New Roman" pitchFamily="18" charset="0"/>
              <a:cs typeface="Times New Roman" pitchFamily="18" charset="0"/>
            </a:endParaRPr>
          </a:p>
          <a:p>
            <a:pPr>
              <a:lnSpc>
                <a:spcPct val="80000"/>
              </a:lnSpc>
            </a:pPr>
            <a:r>
              <a:rPr lang="en-US" sz="2600" dirty="0">
                <a:latin typeface="Times New Roman" pitchFamily="18" charset="0"/>
                <a:cs typeface="Times New Roman" pitchFamily="18" charset="0"/>
              </a:rPr>
              <a:t>Restorative dental materials 11 </a:t>
            </a:r>
            <a:r>
              <a:rPr lang="en-US" sz="2600" dirty="0" err="1">
                <a:latin typeface="Times New Roman" pitchFamily="18" charset="0"/>
                <a:cs typeface="Times New Roman" pitchFamily="18" charset="0"/>
              </a:rPr>
              <a:t>th</a:t>
            </a:r>
            <a:r>
              <a:rPr lang="en-US" sz="2600" dirty="0">
                <a:latin typeface="Times New Roman" pitchFamily="18" charset="0"/>
                <a:cs typeface="Times New Roman" pitchFamily="18" charset="0"/>
              </a:rPr>
              <a:t> edition - Robert G. Craig </a:t>
            </a:r>
          </a:p>
          <a:p>
            <a:pPr>
              <a:lnSpc>
                <a:spcPct val="80000"/>
              </a:lnSpc>
            </a:pPr>
            <a:r>
              <a:rPr lang="en-US" sz="2600" dirty="0" err="1">
                <a:latin typeface="Times New Roman" pitchFamily="18" charset="0"/>
                <a:cs typeface="Times New Roman" pitchFamily="18" charset="0"/>
              </a:rPr>
              <a:t>Sturdevants</a:t>
            </a:r>
            <a:r>
              <a:rPr lang="en-US" sz="2600" dirty="0">
                <a:latin typeface="Times New Roman" pitchFamily="18" charset="0"/>
                <a:cs typeface="Times New Roman" pitchFamily="18" charset="0"/>
              </a:rPr>
              <a:t> art and science of operative dentistry 4 </a:t>
            </a:r>
            <a:r>
              <a:rPr lang="en-US" sz="2600" dirty="0" err="1">
                <a:latin typeface="Times New Roman" pitchFamily="18" charset="0"/>
                <a:cs typeface="Times New Roman" pitchFamily="18" charset="0"/>
              </a:rPr>
              <a:t>th</a:t>
            </a:r>
            <a:r>
              <a:rPr lang="en-US" sz="2600" dirty="0">
                <a:latin typeface="Times New Roman" pitchFamily="18" charset="0"/>
                <a:cs typeface="Times New Roman" pitchFamily="18" charset="0"/>
              </a:rPr>
              <a:t> edition – T M Roberson</a:t>
            </a:r>
          </a:p>
          <a:p>
            <a:pPr>
              <a:lnSpc>
                <a:spcPct val="80000"/>
              </a:lnSpc>
            </a:pPr>
            <a:r>
              <a:rPr lang="en-US" sz="2600" dirty="0">
                <a:latin typeface="Times New Roman" pitchFamily="18" charset="0"/>
                <a:cs typeface="Times New Roman" pitchFamily="18" charset="0"/>
              </a:rPr>
              <a:t>Dental materials properties and selection - William  J O’Brien </a:t>
            </a:r>
          </a:p>
          <a:p>
            <a:pPr>
              <a:lnSpc>
                <a:spcPct val="80000"/>
              </a:lnSpc>
            </a:pPr>
            <a:r>
              <a:rPr lang="en-US" sz="2600" dirty="0">
                <a:latin typeface="Times New Roman" pitchFamily="18" charset="0"/>
                <a:cs typeface="Times New Roman" pitchFamily="18" charset="0"/>
              </a:rPr>
              <a:t>Tooth colored restorations</a:t>
            </a:r>
          </a:p>
          <a:p>
            <a:pPr>
              <a:lnSpc>
                <a:spcPct val="80000"/>
              </a:lnSpc>
            </a:pPr>
            <a:r>
              <a:rPr lang="en-US" sz="2600" dirty="0" err="1">
                <a:latin typeface="Times New Roman" pitchFamily="18" charset="0"/>
                <a:cs typeface="Times New Roman" pitchFamily="18" charset="0"/>
              </a:rPr>
              <a:t>Ashein</a:t>
            </a:r>
            <a:r>
              <a:rPr lang="en-US" sz="2600" dirty="0">
                <a:latin typeface="Times New Roman" pitchFamily="18" charset="0"/>
                <a:cs typeface="Times New Roman" pitchFamily="18" charset="0"/>
              </a:rPr>
              <a:t> dale- esthetic dentistry</a:t>
            </a:r>
          </a:p>
          <a:p>
            <a:pPr>
              <a:lnSpc>
                <a:spcPct val="80000"/>
              </a:lnSpc>
            </a:pPr>
            <a:r>
              <a:rPr lang="en-US" sz="2600" dirty="0">
                <a:latin typeface="Times New Roman" pitchFamily="18" charset="0"/>
                <a:cs typeface="Times New Roman" pitchFamily="18" charset="0"/>
              </a:rPr>
              <a:t>Oxford concise dictionary </a:t>
            </a:r>
          </a:p>
          <a:p>
            <a:pPr>
              <a:lnSpc>
                <a:spcPct val="80000"/>
              </a:lnSpc>
            </a:pPr>
            <a:r>
              <a:rPr lang="en-US" sz="2600" dirty="0">
                <a:latin typeface="Times New Roman" pitchFamily="18" charset="0"/>
                <a:cs typeface="Times New Roman" pitchFamily="18" charset="0"/>
              </a:rPr>
              <a:t>Mosby’s dental dictionary</a:t>
            </a:r>
          </a:p>
          <a:p>
            <a:endParaRPr lang="en-IN" dirty="0"/>
          </a:p>
        </p:txBody>
      </p:sp>
      <p:sp>
        <p:nvSpPr>
          <p:cNvPr id="3" name="Title 2"/>
          <p:cNvSpPr>
            <a:spLocks noGrp="1"/>
          </p:cNvSpPr>
          <p:nvPr>
            <p:ph type="title"/>
          </p:nvPr>
        </p:nvSpPr>
        <p:spPr>
          <a:xfrm>
            <a:off x="827584" y="0"/>
            <a:ext cx="7543800" cy="914400"/>
          </a:xfrm>
        </p:spPr>
        <p:txBody>
          <a:bodyPr>
            <a:normAutofit/>
          </a:bodyPr>
          <a:lstStyle/>
          <a:p>
            <a:r>
              <a:rPr lang="en-US" sz="2400" b="1" dirty="0" smtClean="0">
                <a:latin typeface="Times New Roman" pitchFamily="18" charset="0"/>
                <a:cs typeface="Times New Roman" pitchFamily="18" charset="0"/>
              </a:rPr>
              <a:t>REFERENCES</a:t>
            </a:r>
            <a:endParaRPr lang="en-IN"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66140758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862752">
            <a:off x="1187624" y="2636912"/>
            <a:ext cx="6912768" cy="1323439"/>
          </a:xfrm>
          <a:prstGeom prst="rect">
            <a:avLst/>
          </a:prstGeom>
          <a:noFill/>
        </p:spPr>
        <p:txBody>
          <a:bodyPr wrap="square" rtlCol="0">
            <a:spAutoFit/>
          </a:bodyPr>
          <a:lstStyle/>
          <a:p>
            <a:r>
              <a:rPr lang="en-US" sz="8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rPr>
              <a:t>THANK  YOU</a:t>
            </a:r>
            <a:endParaRPr lang="en-IN" sz="8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285860858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28600"/>
            <a:ext cx="8394136" cy="6324600"/>
          </a:xfrm>
        </p:spPr>
        <p:txBody>
          <a:bodyPr>
            <a:normAutofit fontScale="77500" lnSpcReduction="20000"/>
          </a:bodyPr>
          <a:lstStyle/>
          <a:p>
            <a:endParaRPr lang="en-US" sz="2400" dirty="0" smtClean="0"/>
          </a:p>
          <a:p>
            <a:pPr>
              <a:buNone/>
            </a:pPr>
            <a:r>
              <a:rPr lang="en-US" sz="2400" dirty="0" smtClean="0"/>
              <a:t>                                     </a:t>
            </a:r>
          </a:p>
          <a:p>
            <a:pPr>
              <a:buNone/>
            </a:pPr>
            <a:r>
              <a:rPr lang="en-US" sz="2400" dirty="0" smtClean="0"/>
              <a:t> </a:t>
            </a:r>
          </a:p>
          <a:p>
            <a:pPr>
              <a:buNone/>
            </a:pPr>
            <a:r>
              <a:rPr lang="en-US" sz="2400" dirty="0" smtClean="0"/>
              <a:t>                     </a:t>
            </a:r>
          </a:p>
          <a:p>
            <a:pPr>
              <a:buNone/>
            </a:pPr>
            <a:r>
              <a:rPr lang="en-US" sz="2400" dirty="0" smtClean="0"/>
              <a:t>                                         Photoexitation</a:t>
            </a:r>
          </a:p>
          <a:p>
            <a:endParaRPr lang="en-US" sz="2400" dirty="0" smtClean="0"/>
          </a:p>
          <a:p>
            <a:endParaRPr lang="en-US" sz="2400" dirty="0" smtClean="0"/>
          </a:p>
          <a:p>
            <a:pPr>
              <a:buNone/>
            </a:pPr>
            <a:endParaRPr lang="en-US" sz="2400" dirty="0" smtClean="0"/>
          </a:p>
          <a:p>
            <a:endParaRPr lang="en-US" sz="2400" dirty="0" smtClean="0"/>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endParaRPr lang="en-US" dirty="0" smtClean="0"/>
          </a:p>
          <a:p>
            <a:pPr>
              <a:buNone/>
            </a:pPr>
            <a:r>
              <a:rPr lang="en-US" dirty="0" smtClean="0"/>
              <a:t> </a:t>
            </a:r>
          </a:p>
          <a:p>
            <a:pPr>
              <a:buNone/>
            </a:pPr>
            <a:r>
              <a:rPr lang="en-US" dirty="0" smtClean="0"/>
              <a:t> .</a:t>
            </a:r>
          </a:p>
          <a:p>
            <a:pPr>
              <a:buNone/>
            </a:pPr>
            <a:endParaRPr lang="en-US" dirty="0"/>
          </a:p>
        </p:txBody>
      </p:sp>
      <p:cxnSp>
        <p:nvCxnSpPr>
          <p:cNvPr id="5" name="Straight Arrow Connector 4"/>
          <p:cNvCxnSpPr/>
          <p:nvPr/>
        </p:nvCxnSpPr>
        <p:spPr>
          <a:xfrm>
            <a:off x="3733800" y="1556792"/>
            <a:ext cx="1600200"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graphicFrame>
        <p:nvGraphicFramePr>
          <p:cNvPr id="8" name="Table 7"/>
          <p:cNvGraphicFramePr>
            <a:graphicFrameLocks noGrp="1"/>
          </p:cNvGraphicFramePr>
          <p:nvPr/>
        </p:nvGraphicFramePr>
        <p:xfrm>
          <a:off x="1066800" y="4343400"/>
          <a:ext cx="1676400" cy="1005840"/>
        </p:xfrm>
        <a:graphic>
          <a:graphicData uri="http://schemas.openxmlformats.org/drawingml/2006/table">
            <a:tbl>
              <a:tblPr firstRow="1" bandRow="1">
                <a:tableStyleId>{5C22544A-7EE6-4342-B048-85BDC9FD1C3A}</a:tableStyleId>
              </a:tblPr>
              <a:tblGrid>
                <a:gridCol w="1676400"/>
              </a:tblGrid>
              <a:tr h="0">
                <a:tc>
                  <a:txBody>
                    <a:bodyPr/>
                    <a:lstStyle/>
                    <a:p>
                      <a:r>
                        <a:rPr lang="en-US" dirty="0" smtClean="0"/>
                        <a:t> “</a:t>
                      </a:r>
                      <a:r>
                        <a:rPr lang="en-US" sz="1400" dirty="0" err="1" smtClean="0"/>
                        <a:t>Exiplex</a:t>
                      </a:r>
                      <a:r>
                        <a:rPr lang="en-US" sz="1400" dirty="0" smtClean="0"/>
                        <a:t>” </a:t>
                      </a:r>
                      <a:r>
                        <a:rPr lang="en-US" sz="1400" dirty="0" err="1" smtClean="0"/>
                        <a:t>photoexcited</a:t>
                      </a:r>
                      <a:r>
                        <a:rPr lang="en-US" sz="1400" dirty="0" smtClean="0"/>
                        <a:t> complex ((DMAEMA)</a:t>
                      </a:r>
                      <a:r>
                        <a:rPr lang="en-US" sz="1400" baseline="-25000" dirty="0" smtClean="0"/>
                        <a:t>2</a:t>
                      </a:r>
                      <a:r>
                        <a:rPr lang="en-US" sz="1400" dirty="0" smtClean="0"/>
                        <a:t> CQ*</a:t>
                      </a:r>
                      <a:endParaRPr lang="en-US" sz="1400" dirty="0"/>
                    </a:p>
                  </a:txBody>
                  <a:tcPr/>
                </a:tc>
              </a:tr>
            </a:tbl>
          </a:graphicData>
        </a:graphic>
      </p:graphicFrame>
      <p:graphicFrame>
        <p:nvGraphicFramePr>
          <p:cNvPr id="9" name="Table 8"/>
          <p:cNvGraphicFramePr>
            <a:graphicFrameLocks noGrp="1"/>
          </p:cNvGraphicFramePr>
          <p:nvPr/>
        </p:nvGraphicFramePr>
        <p:xfrm>
          <a:off x="1371600" y="1295400"/>
          <a:ext cx="2133600" cy="640080"/>
        </p:xfrm>
        <a:graphic>
          <a:graphicData uri="http://schemas.openxmlformats.org/drawingml/2006/table">
            <a:tbl>
              <a:tblPr firstRow="1" bandRow="1">
                <a:tableStyleId>{5C22544A-7EE6-4342-B048-85BDC9FD1C3A}</a:tableStyleId>
              </a:tblPr>
              <a:tblGrid>
                <a:gridCol w="2133600"/>
              </a:tblGrid>
              <a:tr h="599440">
                <a:tc>
                  <a:txBody>
                    <a:bodyPr/>
                    <a:lstStyle/>
                    <a:p>
                      <a:r>
                        <a:rPr lang="en-US" dirty="0" smtClean="0"/>
                        <a:t> Camphorquinone</a:t>
                      </a:r>
                      <a:endParaRPr lang="en-US" dirty="0"/>
                    </a:p>
                  </a:txBody>
                  <a:tcPr/>
                </a:tc>
              </a:tr>
            </a:tbl>
          </a:graphicData>
        </a:graphic>
      </p:graphicFrame>
      <p:graphicFrame>
        <p:nvGraphicFramePr>
          <p:cNvPr id="10" name="Table 9"/>
          <p:cNvGraphicFramePr>
            <a:graphicFrameLocks noGrp="1"/>
          </p:cNvGraphicFramePr>
          <p:nvPr/>
        </p:nvGraphicFramePr>
        <p:xfrm>
          <a:off x="5562600" y="1219200"/>
          <a:ext cx="2971800" cy="1005840"/>
        </p:xfrm>
        <a:graphic>
          <a:graphicData uri="http://schemas.openxmlformats.org/drawingml/2006/table">
            <a:tbl>
              <a:tblPr firstRow="1" bandRow="1">
                <a:tableStyleId>{5C22544A-7EE6-4342-B048-85BDC9FD1C3A}</a:tableStyleId>
              </a:tblPr>
              <a:tblGrid>
                <a:gridCol w="2971800"/>
              </a:tblGrid>
              <a:tr h="1005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Camphorquinone in</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 </a:t>
                      </a:r>
                      <a:r>
                        <a:rPr lang="en-US" sz="1600" dirty="0" err="1" smtClean="0"/>
                        <a:t>excited“triplet</a:t>
                      </a:r>
                      <a:r>
                        <a:rPr lang="en-US" sz="1600" dirty="0" smtClean="0"/>
                        <a:t> state (CQ*)</a:t>
                      </a:r>
                    </a:p>
                    <a:p>
                      <a:endParaRPr lang="en-US" dirty="0"/>
                    </a:p>
                  </a:txBody>
                  <a:tcPr/>
                </a:tc>
              </a:tr>
            </a:tbl>
          </a:graphicData>
        </a:graphic>
      </p:graphicFrame>
      <p:graphicFrame>
        <p:nvGraphicFramePr>
          <p:cNvPr id="12" name="Table 11"/>
          <p:cNvGraphicFramePr>
            <a:graphicFrameLocks noGrp="1"/>
          </p:cNvGraphicFramePr>
          <p:nvPr/>
        </p:nvGraphicFramePr>
        <p:xfrm>
          <a:off x="3733800" y="2667000"/>
          <a:ext cx="1676400" cy="370840"/>
        </p:xfrm>
        <a:graphic>
          <a:graphicData uri="http://schemas.openxmlformats.org/drawingml/2006/table">
            <a:tbl>
              <a:tblPr firstRow="1" bandRow="1">
                <a:tableStyleId>{5C22544A-7EE6-4342-B048-85BDC9FD1C3A}</a:tableStyleId>
              </a:tblPr>
              <a:tblGrid>
                <a:gridCol w="1676400"/>
              </a:tblGrid>
              <a:tr h="370840">
                <a:tc>
                  <a:txBody>
                    <a:bodyPr/>
                    <a:lstStyle/>
                    <a:p>
                      <a:r>
                        <a:rPr lang="en-US" dirty="0" smtClean="0"/>
                        <a:t>+ 2 DMAEMA</a:t>
                      </a:r>
                      <a:endParaRPr lang="en-US" dirty="0"/>
                    </a:p>
                  </a:txBody>
                  <a:tcPr/>
                </a:tc>
              </a:tr>
            </a:tbl>
          </a:graphicData>
        </a:graphic>
      </p:graphicFrame>
      <p:graphicFrame>
        <p:nvGraphicFramePr>
          <p:cNvPr id="13" name="Table 12"/>
          <p:cNvGraphicFramePr>
            <a:graphicFrameLocks noGrp="1"/>
          </p:cNvGraphicFramePr>
          <p:nvPr/>
        </p:nvGraphicFramePr>
        <p:xfrm>
          <a:off x="2362200" y="3429000"/>
          <a:ext cx="1752600" cy="370840"/>
        </p:xfrm>
        <a:graphic>
          <a:graphicData uri="http://schemas.openxmlformats.org/drawingml/2006/table">
            <a:tbl>
              <a:tblPr firstRow="1" bandRow="1">
                <a:tableStyleId>{5C22544A-7EE6-4342-B048-85BDC9FD1C3A}</a:tableStyleId>
              </a:tblPr>
              <a:tblGrid>
                <a:gridCol w="1752600"/>
              </a:tblGrid>
              <a:tr h="370840">
                <a:tc>
                  <a:txBody>
                    <a:bodyPr/>
                    <a:lstStyle/>
                    <a:p>
                      <a:r>
                        <a:rPr lang="en-US" dirty="0" smtClean="0"/>
                        <a:t>Complexation </a:t>
                      </a:r>
                      <a:endParaRPr lang="en-US" dirty="0"/>
                    </a:p>
                  </a:txBody>
                  <a:tcPr/>
                </a:tc>
              </a:tr>
            </a:tbl>
          </a:graphicData>
        </a:graphic>
      </p:graphicFrame>
      <p:graphicFrame>
        <p:nvGraphicFramePr>
          <p:cNvPr id="14" name="Table 13"/>
          <p:cNvGraphicFramePr>
            <a:graphicFrameLocks noGrp="1"/>
          </p:cNvGraphicFramePr>
          <p:nvPr/>
        </p:nvGraphicFramePr>
        <p:xfrm>
          <a:off x="2895600" y="4419600"/>
          <a:ext cx="3810000" cy="1005840"/>
        </p:xfrm>
        <a:graphic>
          <a:graphicData uri="http://schemas.openxmlformats.org/drawingml/2006/table">
            <a:tbl>
              <a:tblPr firstRow="1" bandRow="1">
                <a:tableStyleId>{5C22544A-7EE6-4342-B048-85BDC9FD1C3A}</a:tableStyleId>
              </a:tblPr>
              <a:tblGrid>
                <a:gridCol w="3810000"/>
              </a:tblGrid>
              <a:tr h="370840">
                <a:tc>
                  <a:txBody>
                    <a:bodyPr/>
                    <a:lstStyle/>
                    <a:p>
                      <a:r>
                        <a:rPr kumimoji="0" lang="en-US" sz="1200" b="1" kern="1200" dirty="0" smtClean="0">
                          <a:solidFill>
                            <a:schemeClr val="lt1"/>
                          </a:solidFill>
                          <a:latin typeface="+mn-lt"/>
                          <a:ea typeface="+mn-ea"/>
                          <a:cs typeface="+mn-cs"/>
                        </a:rPr>
                        <a:t>1. CQ abstracts an H-atom from the –CH</a:t>
                      </a:r>
                      <a:r>
                        <a:rPr kumimoji="0" lang="en-US" sz="1200" b="1" kern="1200" baseline="-25000" dirty="0" smtClean="0">
                          <a:solidFill>
                            <a:schemeClr val="lt1"/>
                          </a:solidFill>
                          <a:latin typeface="+mn-lt"/>
                          <a:ea typeface="+mn-ea"/>
                          <a:cs typeface="+mn-cs"/>
                        </a:rPr>
                        <a:t>2</a:t>
                      </a:r>
                      <a:r>
                        <a:rPr kumimoji="0" lang="en-US" sz="1200" b="1" kern="1200" dirty="0" smtClean="0">
                          <a:solidFill>
                            <a:schemeClr val="lt1"/>
                          </a:solidFill>
                          <a:latin typeface="+mn-lt"/>
                          <a:ea typeface="+mn-ea"/>
                          <a:cs typeface="+mn-cs"/>
                        </a:rPr>
                        <a:t>- </a:t>
                      </a:r>
                    </a:p>
                    <a:p>
                      <a:r>
                        <a:rPr kumimoji="0" lang="en-US" sz="1200" b="1" kern="1200" dirty="0" smtClean="0">
                          <a:solidFill>
                            <a:schemeClr val="lt1"/>
                          </a:solidFill>
                          <a:latin typeface="+mn-lt"/>
                          <a:ea typeface="+mn-ea"/>
                          <a:cs typeface="+mn-cs"/>
                        </a:rPr>
                        <a:t>         in the amine                                                         </a:t>
                      </a:r>
                    </a:p>
                    <a:p>
                      <a:r>
                        <a:rPr kumimoji="0" lang="en-US" sz="1800" b="1" kern="1200" dirty="0" smtClean="0">
                          <a:solidFill>
                            <a:schemeClr val="lt1"/>
                          </a:solidFill>
                          <a:latin typeface="+mn-lt"/>
                          <a:ea typeface="+mn-ea"/>
                          <a:cs typeface="+mn-cs"/>
                        </a:rPr>
                        <a:t> </a:t>
                      </a:r>
                      <a:r>
                        <a:rPr kumimoji="0" lang="en-US" sz="1200" b="1" kern="1200" dirty="0" smtClean="0">
                          <a:solidFill>
                            <a:schemeClr val="lt1"/>
                          </a:solidFill>
                          <a:latin typeface="+mn-lt"/>
                          <a:ea typeface="+mn-ea"/>
                          <a:cs typeface="+mn-cs"/>
                        </a:rPr>
                        <a:t>2. Complex breaks down into free radicals       </a:t>
                      </a:r>
                    </a:p>
                    <a:p>
                      <a:endParaRPr lang="en-US" dirty="0"/>
                    </a:p>
                  </a:txBody>
                  <a:tcPr/>
                </a:tc>
              </a:tr>
            </a:tbl>
          </a:graphicData>
        </a:graphic>
      </p:graphicFrame>
      <p:cxnSp>
        <p:nvCxnSpPr>
          <p:cNvPr id="24" name="Straight Arrow Connector 23"/>
          <p:cNvCxnSpPr/>
          <p:nvPr/>
        </p:nvCxnSpPr>
        <p:spPr>
          <a:xfrm>
            <a:off x="2743200" y="4876800"/>
            <a:ext cx="41910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graphicFrame>
        <p:nvGraphicFramePr>
          <p:cNvPr id="26" name="Table 25"/>
          <p:cNvGraphicFramePr>
            <a:graphicFrameLocks noGrp="1"/>
          </p:cNvGraphicFramePr>
          <p:nvPr/>
        </p:nvGraphicFramePr>
        <p:xfrm>
          <a:off x="7010400" y="4343400"/>
          <a:ext cx="1905000" cy="1158240"/>
        </p:xfrm>
        <a:graphic>
          <a:graphicData uri="http://schemas.openxmlformats.org/drawingml/2006/table">
            <a:tbl>
              <a:tblPr firstRow="1" bandRow="1">
                <a:tableStyleId>{5C22544A-7EE6-4342-B048-85BDC9FD1C3A}</a:tableStyleId>
              </a:tblPr>
              <a:tblGrid>
                <a:gridCol w="1905000"/>
              </a:tblGrid>
              <a:tr h="370840">
                <a:tc>
                  <a:txBody>
                    <a:bodyPr/>
                    <a:lstStyle/>
                    <a:p>
                      <a:r>
                        <a:rPr kumimoji="0" lang="en-US" sz="1400" b="1" kern="1200" dirty="0" smtClean="0">
                          <a:solidFill>
                            <a:schemeClr val="lt1"/>
                          </a:solidFill>
                          <a:latin typeface="+mn-lt"/>
                          <a:ea typeface="+mn-ea"/>
                          <a:cs typeface="+mn-cs"/>
                        </a:rPr>
                        <a:t>Free radicals are derived from both amine and CQ ((2DMAEMA·  and •CQ•))</a:t>
                      </a:r>
                      <a:endParaRPr lang="en-US" sz="1400" dirty="0"/>
                    </a:p>
                  </a:txBody>
                  <a:tcPr/>
                </a:tc>
              </a:tr>
            </a:tbl>
          </a:graphicData>
        </a:graphic>
      </p:graphicFrame>
      <p:graphicFrame>
        <p:nvGraphicFramePr>
          <p:cNvPr id="27" name="Table 26"/>
          <p:cNvGraphicFramePr>
            <a:graphicFrameLocks noGrp="1"/>
          </p:cNvGraphicFramePr>
          <p:nvPr/>
        </p:nvGraphicFramePr>
        <p:xfrm>
          <a:off x="3124200" y="6248400"/>
          <a:ext cx="2590800" cy="370840"/>
        </p:xfrm>
        <a:graphic>
          <a:graphicData uri="http://schemas.openxmlformats.org/drawingml/2006/table">
            <a:tbl>
              <a:tblPr firstRow="1" bandRow="1">
                <a:tableStyleId>{5C22544A-7EE6-4342-B048-85BDC9FD1C3A}</a:tableStyleId>
              </a:tblPr>
              <a:tblGrid>
                <a:gridCol w="2590800"/>
              </a:tblGrid>
              <a:tr h="370840">
                <a:tc>
                  <a:txBody>
                    <a:bodyPr/>
                    <a:lstStyle/>
                    <a:p>
                      <a:r>
                        <a:rPr kumimoji="0" lang="en-US" sz="1400" b="1" kern="1200" dirty="0" smtClean="0">
                          <a:solidFill>
                            <a:schemeClr val="lt1"/>
                          </a:solidFill>
                          <a:latin typeface="+mn-lt"/>
                          <a:ea typeface="+mn-ea"/>
                          <a:cs typeface="+mn-cs"/>
                        </a:rPr>
                        <a:t>Additional polymerization</a:t>
                      </a:r>
                      <a:endParaRPr lang="en-US" sz="1400" dirty="0"/>
                    </a:p>
                  </a:txBody>
                  <a:tcPr/>
                </a:tc>
              </a:tr>
            </a:tbl>
          </a:graphicData>
        </a:graphic>
      </p:graphicFrame>
      <p:cxnSp>
        <p:nvCxnSpPr>
          <p:cNvPr id="29" name="Straight Arrow Connector 28"/>
          <p:cNvCxnSpPr/>
          <p:nvPr/>
        </p:nvCxnSpPr>
        <p:spPr>
          <a:xfrm rot="10800000" flipV="1">
            <a:off x="4953000" y="2286000"/>
            <a:ext cx="381000" cy="3048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1" name="Straight Arrow Connector 30"/>
          <p:cNvCxnSpPr/>
          <p:nvPr/>
        </p:nvCxnSpPr>
        <p:spPr>
          <a:xfrm rot="10800000" flipV="1">
            <a:off x="3810000" y="3124200"/>
            <a:ext cx="304800" cy="2286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3" name="Straight Arrow Connector 32"/>
          <p:cNvCxnSpPr/>
          <p:nvPr/>
        </p:nvCxnSpPr>
        <p:spPr>
          <a:xfrm rot="10800000" flipV="1">
            <a:off x="2286000" y="3962400"/>
            <a:ext cx="381000" cy="3048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5" name="Straight Arrow Connector 34"/>
          <p:cNvCxnSpPr/>
          <p:nvPr/>
        </p:nvCxnSpPr>
        <p:spPr>
          <a:xfrm rot="10800000" flipV="1">
            <a:off x="5715000" y="5638800"/>
            <a:ext cx="1524000" cy="533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2909460087"/>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er">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2044</TotalTime>
  <Words>5942</Words>
  <Application>Microsoft Office PowerPoint</Application>
  <PresentationFormat>On-screen Show (4:3)</PresentationFormat>
  <Paragraphs>1220</Paragraphs>
  <Slides>126</Slides>
  <Notes>126</Notes>
  <HiddenSlides>0</HiddenSlides>
  <MMClips>0</MMClips>
  <ScaleCrop>false</ScaleCrop>
  <HeadingPairs>
    <vt:vector size="4" baseType="variant">
      <vt:variant>
        <vt:lpstr>Theme</vt:lpstr>
      </vt:variant>
      <vt:variant>
        <vt:i4>2</vt:i4>
      </vt:variant>
      <vt:variant>
        <vt:lpstr>Slide Titles</vt:lpstr>
      </vt:variant>
      <vt:variant>
        <vt:i4>126</vt:i4>
      </vt:variant>
    </vt:vector>
  </HeadingPairs>
  <TitlesOfParts>
    <vt:vector size="128" baseType="lpstr">
      <vt:lpstr>Custom Design</vt:lpstr>
      <vt:lpstr>Paper</vt:lpstr>
      <vt:lpstr>Slide 1</vt:lpstr>
      <vt:lpstr>                  CONTENTS </vt:lpstr>
      <vt:lpstr>  </vt:lpstr>
      <vt:lpstr>Slide 4</vt:lpstr>
      <vt:lpstr>Slide 5</vt:lpstr>
      <vt:lpstr>Slide 6</vt:lpstr>
      <vt:lpstr>Slide 7</vt:lpstr>
      <vt:lpstr>                DEFINITION </vt:lpstr>
      <vt:lpstr>Slide 9</vt:lpstr>
      <vt:lpstr>Slide 10</vt:lpstr>
      <vt:lpstr>Slide 11</vt:lpstr>
      <vt:lpstr>            CLASSIFICATION</vt:lpstr>
      <vt:lpstr>Slide 13</vt:lpstr>
      <vt:lpstr>Slide 14</vt:lpstr>
      <vt:lpstr>Slide 15</vt:lpstr>
      <vt:lpstr>Slide 16</vt:lpstr>
      <vt:lpstr>Slide 17</vt:lpstr>
      <vt:lpstr>Slide 18</vt:lpstr>
      <vt:lpstr>Slide 19</vt:lpstr>
      <vt:lpstr>Slide 20</vt:lpstr>
      <vt:lpstr>Slide 21</vt:lpstr>
      <vt:lpstr>Slide 22</vt:lpstr>
      <vt:lpstr>              Composition</vt:lpstr>
      <vt:lpstr>Slide 24</vt:lpstr>
      <vt:lpstr>Slide 25</vt:lpstr>
      <vt:lpstr>Slide 26</vt:lpstr>
      <vt:lpstr>Slide 27</vt:lpstr>
      <vt:lpstr>   </vt:lpstr>
      <vt:lpstr>Slide 29</vt:lpstr>
      <vt:lpstr>Slide 30</vt:lpstr>
      <vt:lpstr>Slide 31</vt:lpstr>
      <vt:lpstr>Slide 32</vt:lpstr>
      <vt:lpstr>Slide 33</vt:lpstr>
      <vt:lpstr>Slide 34</vt:lpstr>
      <vt:lpstr>Slide 35</vt:lpstr>
      <vt:lpstr>Slide 36</vt:lpstr>
      <vt:lpstr>   </vt:lpstr>
      <vt:lpstr>Slide 38</vt:lpstr>
      <vt:lpstr>Slide 39</vt:lpstr>
      <vt:lpstr>Slide 40</vt:lpstr>
      <vt:lpstr>                Traditional composite</vt:lpstr>
      <vt:lpstr>Slide 42</vt:lpstr>
      <vt:lpstr>   </vt:lpstr>
      <vt:lpstr>     Small particle filled composite</vt:lpstr>
      <vt:lpstr>Slide 45</vt:lpstr>
      <vt:lpstr>  </vt:lpstr>
      <vt:lpstr>      Microfilled composite </vt:lpstr>
      <vt:lpstr>  </vt:lpstr>
      <vt:lpstr>Slide 49</vt:lpstr>
      <vt:lpstr>Slide 50</vt:lpstr>
      <vt:lpstr>         Hybrid composites </vt:lpstr>
      <vt:lpstr>Clinical considerations   </vt:lpstr>
      <vt:lpstr>Slide 53</vt:lpstr>
      <vt:lpstr>Slide 54</vt:lpstr>
      <vt:lpstr>Slide 55</vt:lpstr>
      <vt:lpstr>Slide 56</vt:lpstr>
      <vt:lpstr>        Light-cured composites</vt:lpstr>
      <vt:lpstr>  </vt:lpstr>
      <vt:lpstr>Slide 59</vt:lpstr>
      <vt:lpstr>  </vt:lpstr>
      <vt:lpstr>Slide 61</vt:lpstr>
      <vt:lpstr>  </vt:lpstr>
      <vt:lpstr>Slide 63</vt:lpstr>
      <vt:lpstr>Slide 64</vt:lpstr>
      <vt:lpstr>                Dual-cure resins </vt:lpstr>
      <vt:lpstr>           Curing lamps </vt:lpstr>
      <vt:lpstr>Slide 67</vt:lpstr>
      <vt:lpstr>Slide 68</vt:lpstr>
      <vt:lpstr>Slide 69</vt:lpstr>
      <vt:lpstr>Description of the equipment   </vt:lpstr>
      <vt:lpstr>Slide 71</vt:lpstr>
      <vt:lpstr>Slide 72</vt:lpstr>
      <vt:lpstr>         Plasma-arc curing units </vt:lpstr>
      <vt:lpstr>Slide 74</vt:lpstr>
      <vt:lpstr>     Argon Laser curing units                                                            </vt:lpstr>
      <vt:lpstr>Slide 76</vt:lpstr>
      <vt:lpstr>Slide 77</vt:lpstr>
      <vt:lpstr>          Light-emitting diode </vt:lpstr>
      <vt:lpstr>Slide 79</vt:lpstr>
      <vt:lpstr>Slide 80</vt:lpstr>
      <vt:lpstr>Slide 81</vt:lpstr>
      <vt:lpstr>           Light curing variables </vt:lpstr>
      <vt:lpstr>CURING TECHNIQUES</vt:lpstr>
      <vt:lpstr>              Curing techniques </vt:lpstr>
      <vt:lpstr>UNIFORM CONTINUOUS CURE</vt:lpstr>
      <vt:lpstr>STEP CURE</vt:lpstr>
      <vt:lpstr>RAMP CURE</vt:lpstr>
      <vt:lpstr>PULSE- DELAY CURE</vt:lpstr>
      <vt:lpstr>HIGH ENERGY PULSE CURE</vt:lpstr>
      <vt:lpstr>Slide 90</vt:lpstr>
      <vt:lpstr>Slide 91</vt:lpstr>
      <vt:lpstr>Slide 92</vt:lpstr>
      <vt:lpstr>Slide 93</vt:lpstr>
      <vt:lpstr>Placement techniques - (Deliperi &amp; Bardwell, JADA,Oct 2002)</vt:lpstr>
      <vt:lpstr>Slide 95</vt:lpstr>
      <vt:lpstr>Slide 96</vt:lpstr>
      <vt:lpstr>C FACTOR</vt:lpstr>
      <vt:lpstr>Slide 98</vt:lpstr>
      <vt:lpstr>             Mechanical properties </vt:lpstr>
      <vt:lpstr>Slide 100</vt:lpstr>
      <vt:lpstr>                 Clinical properties </vt:lpstr>
      <vt:lpstr>Slide 102</vt:lpstr>
      <vt:lpstr>Slide 103</vt:lpstr>
      <vt:lpstr>Slide 104</vt:lpstr>
      <vt:lpstr>Flowable composites</vt:lpstr>
      <vt:lpstr>Slide 106</vt:lpstr>
      <vt:lpstr>Packable/condensable composites</vt:lpstr>
      <vt:lpstr>Slide 108</vt:lpstr>
      <vt:lpstr>Anti bacterial composites</vt:lpstr>
      <vt:lpstr>Expanding matrix resins for composites</vt:lpstr>
      <vt:lpstr>Slide 111</vt:lpstr>
      <vt:lpstr>Slide 112</vt:lpstr>
      <vt:lpstr>Slide 113</vt:lpstr>
      <vt:lpstr>Slide 114</vt:lpstr>
      <vt:lpstr>Slide 115</vt:lpstr>
      <vt:lpstr>                            GIOMERS</vt:lpstr>
      <vt:lpstr>                          DIRECT CEROMERS </vt:lpstr>
      <vt:lpstr>                                   ORMOCER</vt:lpstr>
      <vt:lpstr>Slide 119</vt:lpstr>
      <vt:lpstr>Slide 120</vt:lpstr>
      <vt:lpstr>Slide 121</vt:lpstr>
      <vt:lpstr>Slide 122</vt:lpstr>
      <vt:lpstr>                                 CONCLUSION</vt:lpstr>
      <vt:lpstr>REFERENCES</vt:lpstr>
      <vt:lpstr>Slide 125</vt:lpstr>
      <vt:lpstr>Slide 126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ch.sumalatha</dc:creator>
  <cp:lastModifiedBy>Dr.VENKAT</cp:lastModifiedBy>
  <cp:revision>191</cp:revision>
  <dcterms:created xsi:type="dcterms:W3CDTF">2010-11-12T12:37:20Z</dcterms:created>
  <dcterms:modified xsi:type="dcterms:W3CDTF">2018-04-18T00:34:31Z</dcterms:modified>
</cp:coreProperties>
</file>