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288" r:id="rId3"/>
    <p:sldId id="257" r:id="rId4"/>
    <p:sldId id="259" r:id="rId5"/>
    <p:sldId id="258" r:id="rId6"/>
    <p:sldId id="273" r:id="rId7"/>
    <p:sldId id="287" r:id="rId8"/>
    <p:sldId id="289" r:id="rId9"/>
    <p:sldId id="261" r:id="rId10"/>
    <p:sldId id="268" r:id="rId11"/>
    <p:sldId id="269" r:id="rId12"/>
    <p:sldId id="274" r:id="rId13"/>
    <p:sldId id="275" r:id="rId14"/>
    <p:sldId id="276" r:id="rId15"/>
    <p:sldId id="280" r:id="rId16"/>
    <p:sldId id="270" r:id="rId17"/>
    <p:sldId id="281" r:id="rId18"/>
    <p:sldId id="277" r:id="rId19"/>
    <p:sldId id="271" r:id="rId20"/>
    <p:sldId id="278" r:id="rId21"/>
    <p:sldId id="279" r:id="rId22"/>
    <p:sldId id="282" r:id="rId23"/>
    <p:sldId id="283" r:id="rId24"/>
    <p:sldId id="284" r:id="rId25"/>
    <p:sldId id="285" r:id="rId26"/>
    <p:sldId id="286" r:id="rId27"/>
    <p:sldId id="290" r:id="rId28"/>
    <p:sldId id="292" r:id="rId29"/>
    <p:sldId id="291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25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29" r:id="rId50"/>
    <p:sldId id="330" r:id="rId51"/>
    <p:sldId id="331" r:id="rId52"/>
    <p:sldId id="332" r:id="rId53"/>
    <p:sldId id="313" r:id="rId54"/>
    <p:sldId id="314" r:id="rId55"/>
    <p:sldId id="323" r:id="rId56"/>
    <p:sldId id="327" r:id="rId57"/>
    <p:sldId id="315" r:id="rId58"/>
    <p:sldId id="316" r:id="rId59"/>
    <p:sldId id="319" r:id="rId60"/>
    <p:sldId id="321" r:id="rId61"/>
    <p:sldId id="322" r:id="rId62"/>
    <p:sldId id="317" r:id="rId63"/>
    <p:sldId id="328" r:id="rId64"/>
    <p:sldId id="293" r:id="rId65"/>
    <p:sldId id="294" r:id="rId66"/>
    <p:sldId id="326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949B6-670A-48A3-B3AC-746067FBBDF8}" type="datetimeFigureOut">
              <a:rPr lang="en-US" smtClean="0"/>
              <a:pPr/>
              <a:t>11/2/2022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39604-9487-460A-A5A5-56D0214AA821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FDA79-E2E2-4FC6-BD63-F5E3898662F2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61A6-2EE4-4F49-AA73-BB3A582A1C38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9C919-7D28-4915-91A3-39B9A21A8F33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DD5B-13D8-4C87-8476-1827A85BF365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609E-EC7D-48DC-8EBC-9A3483E43D9E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2311-D06A-40A3-839E-0BB703B743F3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E8439-F278-4633-8696-01BD509D8F81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D032-2107-49C1-85F4-0D39E379B22A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E413D-DA8E-4C86-AF0B-81FB2C0B4BC3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8534A-4ED8-48EB-94FD-70BAB145EA2D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6FEF-E33C-4E18-8F55-529A8CB9A52C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47CF3-920A-41BE-84BB-74DC2D8CD7CE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0D0BD-258B-448D-B686-6A39B60E2031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gif"/><Relationship Id="rId4" Type="http://schemas.openxmlformats.org/officeDocument/2006/relationships/image" Target="../media/image55.gi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MALOCCLUSION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Madhubhaskar</a:t>
            </a:r>
            <a:r>
              <a:rPr lang="en-US" dirty="0" smtClean="0"/>
              <a:t>  </a:t>
            </a:r>
            <a:r>
              <a:rPr lang="en-US" dirty="0" err="1" smtClean="0"/>
              <a:t>bommasani</a:t>
            </a:r>
            <a:endParaRPr lang="en-US" dirty="0" smtClean="0"/>
          </a:p>
          <a:p>
            <a:r>
              <a:rPr lang="en-US" dirty="0" smtClean="0"/>
              <a:t>Department of orthodontics 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59776-CE02-4C43-A6BF-1D01D4E0744D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Introduction </a:t>
            </a:r>
            <a:endParaRPr lang="en-IN" dirty="0" smtClean="0"/>
          </a:p>
          <a:p>
            <a:pPr>
              <a:buFont typeface="Wingdings" pitchFamily="2" charset="2"/>
              <a:buChar char="v"/>
            </a:pPr>
            <a:r>
              <a:rPr lang="en-IN" dirty="0" smtClean="0"/>
              <a:t>Malocclusion definition</a:t>
            </a:r>
          </a:p>
          <a:p>
            <a:pPr>
              <a:buNone/>
            </a:pPr>
            <a:r>
              <a:rPr lang="en-US" dirty="0" smtClean="0"/>
              <a:t>❖ Definition of classification in orthodontics</a:t>
            </a:r>
          </a:p>
          <a:p>
            <a:pPr>
              <a:buNone/>
            </a:pPr>
            <a:r>
              <a:rPr lang="en-IN" dirty="0" smtClean="0"/>
              <a:t>❖ Need/purpose/uses of classification</a:t>
            </a:r>
          </a:p>
          <a:p>
            <a:pPr>
              <a:buNone/>
            </a:pPr>
            <a:r>
              <a:rPr lang="en-US" dirty="0" smtClean="0"/>
              <a:t>❖ Methods of recording and measuring malocclusion/various methods of classification of malocclusion</a:t>
            </a:r>
          </a:p>
          <a:p>
            <a:pPr>
              <a:buNone/>
            </a:pPr>
            <a:r>
              <a:rPr lang="en-IN" dirty="0" smtClean="0"/>
              <a:t>❖ Angle’s classification of malocclusion</a:t>
            </a:r>
          </a:p>
          <a:p>
            <a:pPr>
              <a:buNone/>
            </a:pPr>
            <a:r>
              <a:rPr lang="en-US" dirty="0" smtClean="0"/>
              <a:t>❖ Merits and demerits of Angle’s classification/validity of Angle’s </a:t>
            </a:r>
            <a:r>
              <a:rPr lang="en-IN" dirty="0" smtClean="0"/>
              <a:t>classification</a:t>
            </a:r>
          </a:p>
          <a:p>
            <a:pPr>
              <a:buNone/>
            </a:pPr>
            <a:r>
              <a:rPr lang="en-IN" dirty="0" smtClean="0"/>
              <a:t>❖ Modifications of Angle’s classification</a:t>
            </a:r>
          </a:p>
          <a:p>
            <a:pPr>
              <a:buNone/>
            </a:pPr>
            <a:r>
              <a:rPr lang="en-IN" dirty="0" smtClean="0"/>
              <a:t>❖ </a:t>
            </a:r>
            <a:r>
              <a:rPr lang="en-IN" dirty="0" err="1" smtClean="0"/>
              <a:t>Lischer’s</a:t>
            </a:r>
            <a:r>
              <a:rPr lang="en-IN" dirty="0" smtClean="0"/>
              <a:t> modification</a:t>
            </a:r>
          </a:p>
          <a:p>
            <a:pPr>
              <a:buNone/>
            </a:pPr>
            <a:r>
              <a:rPr lang="en-IN" dirty="0" smtClean="0"/>
              <a:t>❖ Dewey’s modification</a:t>
            </a:r>
          </a:p>
          <a:p>
            <a:pPr>
              <a:buNone/>
            </a:pPr>
            <a:r>
              <a:rPr lang="en-IN" dirty="0" smtClean="0"/>
              <a:t>❖ Simon’s classification</a:t>
            </a:r>
          </a:p>
          <a:p>
            <a:pPr>
              <a:buNone/>
            </a:pPr>
            <a:r>
              <a:rPr lang="en-US" dirty="0" smtClean="0"/>
              <a:t>❖ Incisor classification/British standard classification of incisor </a:t>
            </a:r>
            <a:r>
              <a:rPr lang="en-IN" dirty="0" smtClean="0"/>
              <a:t>relationship</a:t>
            </a:r>
          </a:p>
          <a:p>
            <a:pPr>
              <a:buNone/>
            </a:pPr>
            <a:r>
              <a:rPr lang="en-IN" dirty="0" smtClean="0"/>
              <a:t>❖ Ackerman–</a:t>
            </a:r>
            <a:r>
              <a:rPr lang="en-IN" dirty="0" err="1" smtClean="0"/>
              <a:t>Proffit</a:t>
            </a:r>
            <a:r>
              <a:rPr lang="en-IN" dirty="0" smtClean="0"/>
              <a:t> classification</a:t>
            </a:r>
          </a:p>
          <a:p>
            <a:pPr>
              <a:buNone/>
            </a:pPr>
            <a:r>
              <a:rPr lang="en-US" dirty="0" smtClean="0"/>
              <a:t>❖ Quantitative methods of classification of malocclusion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B2D1-C906-4032-8003-45237F477DA1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Face has infinite variations of its constitution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expression.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Ethnic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isolation on one side and 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other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side,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heterogeneous mixing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people from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across 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globe, the gene-environment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interaction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genetic mix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up which led to the ‘new look’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faces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where in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jaw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size,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dentition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and occlusion are significant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components.</a:t>
            </a:r>
          </a:p>
          <a:p>
            <a:pPr algn="just"/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The Physiology of . . . Facial Expressions | Discover Magaz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95800"/>
            <a:ext cx="2274627" cy="1828800"/>
          </a:xfrm>
          <a:prstGeom prst="rect">
            <a:avLst/>
          </a:prstGeom>
          <a:noFill/>
        </p:spPr>
      </p:pic>
      <p:pic>
        <p:nvPicPr>
          <p:cNvPr id="17412" name="Picture 4" descr="Manmadhudu Movie || Brahmanandam Comedy Scenes || Back To Back Part 03 on  Make a 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4648200"/>
            <a:ext cx="3048000" cy="1714500"/>
          </a:xfrm>
          <a:prstGeom prst="rect">
            <a:avLst/>
          </a:prstGeom>
          <a:noFill/>
        </p:spPr>
      </p:pic>
      <p:pic>
        <p:nvPicPr>
          <p:cNvPr id="17414" name="Picture 6" descr="Meet Vini Raman, Australia all-rounder Glenn Maxwell's wife, who hails from  a Tamil famil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572000"/>
            <a:ext cx="3251200" cy="1828800"/>
          </a:xfrm>
          <a:prstGeom prst="rect">
            <a:avLst/>
          </a:prstGeom>
          <a:noFill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4896-89CD-4D3F-8C5F-D5123A1A4ED5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OCCLUSION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evaluation and definition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occlusion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determined by the intra-arch dental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alignment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arch forms,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interarch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relationship of individual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tooth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their harmony with underlying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skeleton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bases,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i.e. maxilla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mandible and cranium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soft tissues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integument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attachments including functional components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should harmonize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produce ‘optimum aesthetics’ and ‘function’.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Occlusion | DENTAL ATL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28" name="AutoShape 4" descr="Occlusion | DENTAL ATL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0" name="Picture 6" descr="Occlusion | DENTAL ATLA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304800"/>
            <a:ext cx="3657600" cy="2060449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0085-57E9-40D9-88A0-83EBD761BE48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MALOCCLUSION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Malocclusion is a condition in which there is a departure from the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normal relation of teeth to the other teeth in the same arch and/or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the teeth in the opposing arch (White TC, Gardiner JH and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Leighton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B).</a:t>
            </a:r>
          </a:p>
          <a:p>
            <a:pPr>
              <a:buNone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Occlusion is determined by the intra-arch dental alignment and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arch forms,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interarch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relationship of individual tooth and their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harmony with underlying skeleton bases, i.e.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Maxilla, mandible and 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cranium.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D8A1-E166-4B86-8843-2EED65C6FAB6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Need for classifying malocclusion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Classification in orthodontics is concerned with the recognition of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deviation from a quantitative and qualitative biological norm.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Diagnosis and treatment planning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Visualizing and understanding the  problem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Communication.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Comparison of malocclusions.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Effectiveness of appliance.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order to have a system of classification, standards should be set up that represents the normalcy. The deviation from the accepted norms should also be grouped into various small divisions and categories 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AB57-4E16-4BEC-82F9-89BF30110B12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5058" name="Picture 2" descr="Malocclusion and Dentofacial Deformity in Contemporary Society | Pocket  Dentist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600200"/>
            <a:ext cx="2457450" cy="4581525"/>
          </a:xfrm>
          <a:prstGeom prst="rect">
            <a:avLst/>
          </a:prstGeom>
          <a:noFill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/>
          <a:srcRect l="15227" t="11458" r="59004" b="9375"/>
          <a:stretch>
            <a:fillRect/>
          </a:stretch>
        </p:blipFill>
        <p:spPr bwMode="auto">
          <a:xfrm>
            <a:off x="5029200" y="1219200"/>
            <a:ext cx="295575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9FF78-FDB6-42AC-A6CC-537461266EB4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Methods for measuring malocclusion</a:t>
            </a:r>
            <a:endParaRPr lang="en-IN" sz="2800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 l="7028" t="16667" r="13909" b="32292"/>
          <a:stretch>
            <a:fillRect/>
          </a:stretch>
        </p:blipFill>
        <p:spPr bwMode="auto">
          <a:xfrm>
            <a:off x="2" y="1676400"/>
            <a:ext cx="9069354" cy="329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9D06-9840-4564-A9EB-73AF6B0FE73E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George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Carabelli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(1842) of Vienna described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relationships of the upper and lower dental arches in systematic manner and coined the term edge-to-edge bite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and overbite.</a:t>
            </a:r>
          </a:p>
          <a:p>
            <a:r>
              <a:rPr lang="en-IN" sz="2400" dirty="0" err="1"/>
              <a:t>Mordex</a:t>
            </a:r>
            <a:r>
              <a:rPr lang="en-IN" sz="2400" dirty="0"/>
              <a:t> </a:t>
            </a:r>
            <a:r>
              <a:rPr lang="en-IN" sz="2400" dirty="0" err="1"/>
              <a:t>normalis</a:t>
            </a:r>
            <a:r>
              <a:rPr lang="en-IN" sz="2400" dirty="0"/>
              <a:t>: normal occlusion</a:t>
            </a:r>
          </a:p>
          <a:p>
            <a:r>
              <a:rPr lang="en-US" sz="2400" dirty="0" err="1" smtClean="0"/>
              <a:t>Mordex</a:t>
            </a:r>
            <a:r>
              <a:rPr lang="en-US" sz="2400" dirty="0" smtClean="0"/>
              <a:t> </a:t>
            </a:r>
            <a:r>
              <a:rPr lang="en-US" sz="2400" dirty="0"/>
              <a:t>rectus: edge to edge</a:t>
            </a:r>
          </a:p>
          <a:p>
            <a:r>
              <a:rPr lang="en-IN" sz="2400" dirty="0" err="1" smtClean="0"/>
              <a:t>Mordex</a:t>
            </a:r>
            <a:r>
              <a:rPr lang="en-IN" sz="2400" dirty="0" smtClean="0"/>
              <a:t> </a:t>
            </a:r>
            <a:r>
              <a:rPr lang="en-IN" sz="2400" dirty="0" err="1"/>
              <a:t>apertus</a:t>
            </a:r>
            <a:r>
              <a:rPr lang="en-IN" sz="2400" dirty="0"/>
              <a:t>: open occlusion</a:t>
            </a:r>
          </a:p>
          <a:p>
            <a:r>
              <a:rPr lang="en-IN" sz="2400" dirty="0" err="1" smtClean="0"/>
              <a:t>Mordex</a:t>
            </a:r>
            <a:r>
              <a:rPr lang="en-IN" sz="2400" dirty="0" smtClean="0"/>
              <a:t> </a:t>
            </a:r>
            <a:r>
              <a:rPr lang="en-IN" sz="2400" dirty="0" err="1"/>
              <a:t>prorsus</a:t>
            </a:r>
            <a:r>
              <a:rPr lang="en-IN" sz="2400" dirty="0"/>
              <a:t>: protruding occlusion</a:t>
            </a:r>
          </a:p>
          <a:p>
            <a:r>
              <a:rPr lang="en-IN" sz="2400" dirty="0" err="1" smtClean="0"/>
              <a:t>Mordex</a:t>
            </a:r>
            <a:r>
              <a:rPr lang="en-IN" sz="2400" dirty="0" smtClean="0"/>
              <a:t> </a:t>
            </a:r>
            <a:r>
              <a:rPr lang="en-IN" sz="2400" dirty="0" err="1"/>
              <a:t>retrosus</a:t>
            </a:r>
            <a:r>
              <a:rPr lang="en-IN" sz="2400" dirty="0"/>
              <a:t>: </a:t>
            </a:r>
            <a:r>
              <a:rPr lang="en-IN" sz="2400" dirty="0" err="1"/>
              <a:t>retruding</a:t>
            </a:r>
            <a:r>
              <a:rPr lang="en-IN" sz="2400" dirty="0"/>
              <a:t> occlusion</a:t>
            </a:r>
          </a:p>
          <a:p>
            <a:r>
              <a:rPr lang="en-IN" sz="2400" dirty="0" err="1" smtClean="0"/>
              <a:t>Mordex</a:t>
            </a:r>
            <a:r>
              <a:rPr lang="en-IN" sz="2400" dirty="0" smtClean="0"/>
              <a:t> </a:t>
            </a:r>
            <a:r>
              <a:rPr lang="en-IN" sz="2400" dirty="0" err="1"/>
              <a:t>tortuosus</a:t>
            </a:r>
            <a:r>
              <a:rPr lang="en-IN" sz="2400" dirty="0"/>
              <a:t>: </a:t>
            </a:r>
            <a:r>
              <a:rPr lang="en-IN" sz="2400" dirty="0" err="1"/>
              <a:t>zig-zag</a:t>
            </a:r>
            <a:r>
              <a:rPr lang="en-IN" sz="2400" dirty="0"/>
              <a:t> occlusion.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5946-A248-4AFD-A1D4-C41A8E01EAF8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Classification of malocclusion</a:t>
            </a:r>
            <a:br>
              <a:rPr lang="en-IN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Intra-arch </a:t>
            </a: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malocclusion 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Angle used following nomenclature to describe deviations</a:t>
            </a:r>
          </a:p>
          <a:p>
            <a:pPr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from normal tooth positions: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 Buccal or labial occlusion: A tooth outside of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line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occlusion.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2. Lingual occlusion: When the tooth is inside this line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Mesial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occlusion: The tooth is farther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forward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mesially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) than normal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4. Distal occlusion: If the tooth is backward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distally)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than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normal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Readapted from [11, 12]. Registration of angulation of impacted teeth... |  Download Scientific Diagr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9898" y="269506"/>
            <a:ext cx="1934102" cy="1635494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F6818-AD2A-4DE2-A420-1CF77CF984EB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5. Torso-occlusion; If the tooth is turned on its axis.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6. Infra-occlusion: Teeth not sufficiently elevated in their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sockets.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7. Supra-occlusion: Those that occupy positions of great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elevation.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8.Rotations :refer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tooth movements around its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long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axis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9.Transposition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This term describes a condition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where two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teeth have exchanged places.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E309-29D5-4132-9CE3-18FC018B1CAD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Buccal and palatal inclination &amp; displacement</a:t>
            </a:r>
            <a:endParaRPr lang="en-IN" sz="2800" dirty="0"/>
          </a:p>
        </p:txBody>
      </p:sp>
      <p:pic>
        <p:nvPicPr>
          <p:cNvPr id="31746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31250" r="29167"/>
          <a:stretch>
            <a:fillRect/>
          </a:stretch>
        </p:blipFill>
        <p:spPr bwMode="auto">
          <a:xfrm rot="21303860">
            <a:off x="4341139" y="2057400"/>
            <a:ext cx="1447800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33493" r="34897"/>
          <a:stretch>
            <a:fillRect/>
          </a:stretch>
        </p:blipFill>
        <p:spPr bwMode="auto">
          <a:xfrm rot="19688143">
            <a:off x="5145524" y="1934572"/>
            <a:ext cx="1156148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32037" r="30436"/>
          <a:stretch>
            <a:fillRect/>
          </a:stretch>
        </p:blipFill>
        <p:spPr bwMode="auto">
          <a:xfrm rot="1306609">
            <a:off x="3753695" y="1952896"/>
            <a:ext cx="1372572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31250" r="29167"/>
          <a:stretch>
            <a:fillRect/>
          </a:stretch>
        </p:blipFill>
        <p:spPr bwMode="auto">
          <a:xfrm rot="21303860">
            <a:off x="4345661" y="2036701"/>
            <a:ext cx="1447800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5" name="Straight Connector 14"/>
          <p:cNvCxnSpPr/>
          <p:nvPr/>
        </p:nvCxnSpPr>
        <p:spPr>
          <a:xfrm rot="5400000" flipH="1" flipV="1">
            <a:off x="2933700" y="3619500"/>
            <a:ext cx="4114800" cy="76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2000" y="1981200"/>
            <a:ext cx="869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Palatal 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7772400" y="2133600"/>
            <a:ext cx="89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Buccal  </a:t>
            </a:r>
            <a:endParaRPr lang="en-IN" dirty="0"/>
          </a:p>
        </p:txBody>
      </p:sp>
      <p:pic>
        <p:nvPicPr>
          <p:cNvPr id="31748" name="Picture 4" descr="An Introduction to Dental Photograph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5218022"/>
            <a:ext cx="3886200" cy="1639977"/>
          </a:xfrm>
          <a:prstGeom prst="rect">
            <a:avLst/>
          </a:prstGeom>
          <a:noFill/>
        </p:spPr>
      </p:pic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5CA7-A424-4700-90F8-3E5A38ABBC43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8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2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Mesio</a:t>
            </a:r>
            <a:r>
              <a:rPr lang="en-US" dirty="0" smtClean="0"/>
              <a:t>-distal inclination &amp; displacement </a:t>
            </a:r>
            <a:endParaRPr lang="en-IN" dirty="0"/>
          </a:p>
        </p:txBody>
      </p:sp>
      <p:pic>
        <p:nvPicPr>
          <p:cNvPr id="32770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16666" t="-4167" r="20833" b="-4167"/>
          <a:stretch>
            <a:fillRect/>
          </a:stretch>
        </p:blipFill>
        <p:spPr bwMode="auto">
          <a:xfrm>
            <a:off x="4114800" y="2057400"/>
            <a:ext cx="1846387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16666" t="-4167" r="20833" b="-4167"/>
          <a:stretch>
            <a:fillRect/>
          </a:stretch>
        </p:blipFill>
        <p:spPr bwMode="auto">
          <a:xfrm rot="20475418">
            <a:off x="5460787" y="2040584"/>
            <a:ext cx="1846387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16666" t="-4167" r="20833" b="-4167"/>
          <a:stretch>
            <a:fillRect/>
          </a:stretch>
        </p:blipFill>
        <p:spPr bwMode="auto">
          <a:xfrm rot="1111340">
            <a:off x="3051321" y="2039185"/>
            <a:ext cx="1846387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Human Upper Left Central Incisor Tooth by vk_studio | 3DOcean"/>
          <p:cNvPicPr>
            <a:picLocks noChangeAspect="1" noChangeArrowheads="1"/>
          </p:cNvPicPr>
          <p:nvPr/>
        </p:nvPicPr>
        <p:blipFill>
          <a:blip r:embed="rId2" cstate="print"/>
          <a:srcRect l="16666" t="-4167" r="20833" b="-4167"/>
          <a:stretch>
            <a:fillRect/>
          </a:stretch>
        </p:blipFill>
        <p:spPr bwMode="auto">
          <a:xfrm>
            <a:off x="4114800" y="2057400"/>
            <a:ext cx="1846387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" name="Straight Connector 13"/>
          <p:cNvCxnSpPr/>
          <p:nvPr/>
        </p:nvCxnSpPr>
        <p:spPr>
          <a:xfrm rot="16200000" flipH="1">
            <a:off x="3433397" y="3661997"/>
            <a:ext cx="3276600" cy="6740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62000" y="1981200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Mesial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7297075" y="1981200"/>
            <a:ext cx="757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Distal </a:t>
            </a:r>
            <a:endParaRPr lang="en-IN" dirty="0"/>
          </a:p>
        </p:txBody>
      </p:sp>
      <p:pic>
        <p:nvPicPr>
          <p:cNvPr id="32772" name="Picture 4" descr="Montana Roots Dental Care | Top Quality Care For Your Smi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800600"/>
            <a:ext cx="2783561" cy="1828800"/>
          </a:xfrm>
          <a:prstGeom prst="rect">
            <a:avLst/>
          </a:prstGeom>
          <a:noFill/>
        </p:spPr>
      </p:pic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693EF-D330-4D88-B3B0-CA24D357A32F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Supra, </a:t>
            </a:r>
            <a:r>
              <a:rPr lang="en-US" dirty="0" err="1" smtClean="0"/>
              <a:t>infraocclusion</a:t>
            </a:r>
            <a:r>
              <a:rPr lang="en-US" dirty="0" smtClean="0"/>
              <a:t> &amp; rotation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3794" name="AutoShape 2" descr="Over Eruption Due to Missing Tee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3796" name="Picture 4" descr="https://www.dentalimplantsusa.com/wp-content/uploads/2018/06/overeruption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1100" y="1676400"/>
            <a:ext cx="2857500" cy="2143125"/>
          </a:xfrm>
          <a:prstGeom prst="rect">
            <a:avLst/>
          </a:prstGeom>
          <a:noFill/>
        </p:spPr>
      </p:pic>
      <p:pic>
        <p:nvPicPr>
          <p:cNvPr id="33798" name="Picture 6" descr="Infraocclusion of mandibular primary molars | Pocket Dentistr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52600"/>
            <a:ext cx="3124200" cy="2082801"/>
          </a:xfrm>
          <a:prstGeom prst="rect">
            <a:avLst/>
          </a:prstGeom>
          <a:noFill/>
        </p:spPr>
      </p:pic>
      <p:sp>
        <p:nvSpPr>
          <p:cNvPr id="33800" name="AutoShape 8" descr="International Journal of Dental Science and Innovative Research (IJDSIR) P  age 37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3802" name="AutoShape 10" descr="International Journal of Dental Science and Innovative Research (IJDSIR) P  age 37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3804" name="Picture 12" descr="http://what-when-how.com/wp-content/uploads/2012/05/tmp182407_thumb_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4078514"/>
            <a:ext cx="1828800" cy="2322286"/>
          </a:xfrm>
          <a:prstGeom prst="rect">
            <a:avLst/>
          </a:prstGeom>
          <a:noFill/>
        </p:spPr>
      </p:pic>
      <p:pic>
        <p:nvPicPr>
          <p:cNvPr id="10" name="Picture 12" descr="http://what-when-how.com/wp-content/uploads/2012/05/tmp182407_thumb_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985795">
            <a:off x="6219150" y="4172583"/>
            <a:ext cx="1828800" cy="2322286"/>
          </a:xfrm>
          <a:prstGeom prst="rect">
            <a:avLst/>
          </a:prstGeom>
          <a:noFill/>
        </p:spPr>
      </p:pic>
      <p:pic>
        <p:nvPicPr>
          <p:cNvPr id="11" name="Picture 12" descr="http://what-when-how.com/wp-content/uploads/2012/05/tmp182407_thumb_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275811">
            <a:off x="1516035" y="4218951"/>
            <a:ext cx="1828800" cy="2322286"/>
          </a:xfrm>
          <a:prstGeom prst="rect">
            <a:avLst/>
          </a:prstGeom>
          <a:noFill/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8F2-4AE3-4B71-9548-E1C9082E67BD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Transposition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7890" name="Picture 2" descr="Mandibular canine-lateral incisor and maxillary bilateral canine-premolar  transposition: Report of two cases Dhruvakumar D, Munjal V, Mediratta S - J  Orofac Sc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00200"/>
            <a:ext cx="7019925" cy="4772025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F923-8405-407B-A141-ABB26E195226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800" b="1" dirty="0" err="1" smtClean="0">
                <a:latin typeface="Times New Roman" pitchFamily="18" charset="0"/>
                <a:cs typeface="Times New Roman" pitchFamily="18" charset="0"/>
              </a:rPr>
              <a:t>Interarch</a:t>
            </a: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 malocclusion</a:t>
            </a:r>
            <a:br>
              <a:rPr lang="en-IN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can be in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vertical or transverse planes.</a:t>
            </a:r>
          </a:p>
          <a:p>
            <a:pPr>
              <a:buNone/>
            </a:pPr>
            <a:endParaRPr lang="en-I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ontemporary orthodontists evaluate smiles in 3 dimensions: transverse,...  | Download Scientific Diagr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2590800"/>
            <a:ext cx="5867400" cy="3714751"/>
          </a:xfrm>
          <a:prstGeom prst="rect">
            <a:avLst/>
          </a:prstGeom>
          <a:noFill/>
        </p:spPr>
      </p:pic>
      <p:sp>
        <p:nvSpPr>
          <p:cNvPr id="4100" name="AutoShape 4" descr="Orthodontic CE Article - Sleep-disordered breathing in orthodontic  patients: part I - Diagnostic and Management Guidelin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102" name="AutoShape 6" descr="Orthodontic CE Article - Sleep-disordered breathing in orthodontic  patients: part I - Diagnostic and Management Guidelin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104" name="Picture 8" descr="Pin on a&amp;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2514600"/>
            <a:ext cx="3304309" cy="4038600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3AEF1-5D1E-474F-82C9-61BE310B6A7C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Saggital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plane malocclusion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Pre normal occlusion :lower arch is placed more forwardly.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Post-normal occlusion: lower arch is more distally placed 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53DF-CEEA-4888-B5DE-B734AA59F663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Vertical plane malocclusion </a:t>
            </a:r>
          </a:p>
          <a:p>
            <a:pPr>
              <a:buNone/>
            </a:pPr>
            <a:endParaRPr lang="en-I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Deep bite or increased overbite.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refers to a condition where there is an excessive vertical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overlap between upper 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and lower anterior teeth.</a:t>
            </a:r>
          </a:p>
          <a:p>
            <a:pPr>
              <a:buNone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Open bite.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is a condition where there is no vertical overlap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between upper and lower teeth 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/>
          </a:p>
        </p:txBody>
      </p:sp>
      <p:sp>
        <p:nvSpPr>
          <p:cNvPr id="34818" name="AutoShape 2" descr="what is deep bite - ✔️Dr. Sheibani Nia, best orthodonti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820" name="AutoShape 4" descr="what is deep bi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822" name="AutoShape 6" descr="what is deep bi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824" name="AutoShape 8" descr="what is deep bi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826" name="AutoShape 10" descr="what is deep bite - ✔️Dr. Sheibani Nia, best orthodonti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828" name="AutoShape 12" descr="I have a deep bite, probably moderate. I wore braces for 2 months and now I  want to stop wearing them after knowing it can cause severe root  resorption. what can possibl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4830" name="Picture 14" descr="Smile Gallery: Deep Bite | Sporting Smiles | 20155 Denti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1295400"/>
            <a:ext cx="2762250" cy="1657351"/>
          </a:xfrm>
          <a:prstGeom prst="rect">
            <a:avLst/>
          </a:prstGeom>
          <a:noFill/>
        </p:spPr>
      </p:pic>
      <p:sp>
        <p:nvSpPr>
          <p:cNvPr id="34832" name="AutoShape 16" descr="TMD: Anterior Open Bite Tendency Problems | Occlusion Connections™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4834" name="Picture 18" descr="What is Open Bite: Symptoms, Diagnosis and Treatme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800600"/>
            <a:ext cx="2857500" cy="1600200"/>
          </a:xfrm>
          <a:prstGeom prst="rect">
            <a:avLst/>
          </a:prstGeom>
          <a:noFill/>
        </p:spPr>
      </p:pic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8E7A0-1DD6-412A-ABD9-45155FCBD011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18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229600" cy="452596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Transverse plane malocclusions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Transverse plane malocclusions include various types of </a:t>
            </a:r>
          </a:p>
          <a:p>
            <a:pPr algn="just">
              <a:buNone/>
            </a:pP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crossbites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and scissor bites.</a:t>
            </a:r>
          </a:p>
          <a:p>
            <a:pPr algn="just">
              <a:buNone/>
            </a:pP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Crossbite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term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crossbite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refers to abnormal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transverse relationship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between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upper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lower arches.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crossbite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may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affect a single tooth or a group of teeth or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 entire arch.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may affect anterior or posterior teeth alone, or both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combination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Posterior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crossbites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can be unilateral or bilateral.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Scissors bite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It refers to a condition in which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arch is contained within the maxillary arch.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b="1" dirty="0" smtClean="0"/>
              <a:t> 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EFDC-558E-476F-A52C-ED3252673CD6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19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5842" name="AutoShape 2" descr="Correction of Cross-Bites / Use of Expanders - Clonmel Orthodont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5844" name="AutoShape 4" descr="Correction of Cross-Bites / Use of Expanders - Clonmel Orthodont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5846" name="Picture 6" descr="What Is A Crossbite, Causes &amp; How Do You Correct 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676400"/>
            <a:ext cx="3505200" cy="2791085"/>
          </a:xfrm>
          <a:prstGeom prst="rect">
            <a:avLst/>
          </a:prstGeom>
          <a:noFill/>
        </p:spPr>
      </p:pic>
      <p:pic>
        <p:nvPicPr>
          <p:cNvPr id="35848" name="Picture 8" descr="Get Ahead of a Developing Cross-Bite with This Early Intervention Measu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600200"/>
            <a:ext cx="2857500" cy="2857500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0B471-4C8E-4B66-B245-8A4642AC2810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20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Scissor bite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6866" name="Picture 2" descr="Treatment of severe scissor bite in a middle-aged adult patient with  orthodontic mini-implants - ScienceDire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295400"/>
            <a:ext cx="5734050" cy="1924051"/>
          </a:xfrm>
          <a:prstGeom prst="rect">
            <a:avLst/>
          </a:prstGeom>
          <a:noFill/>
        </p:spPr>
      </p:pic>
      <p:pic>
        <p:nvPicPr>
          <p:cNvPr id="36868" name="Picture 4" descr="Scissor Bite - WikiLectur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429000"/>
            <a:ext cx="4695825" cy="2828925"/>
          </a:xfrm>
          <a:prstGeom prst="rect">
            <a:avLst/>
          </a:prstGeom>
          <a:noFill/>
        </p:spPr>
      </p:pic>
      <p:pic>
        <p:nvPicPr>
          <p:cNvPr id="36870" name="Picture 6" descr="Scissor bite | wise orth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3429000"/>
            <a:ext cx="3911600" cy="27432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1CB3-6C7E-478E-82FE-DAE871CEC52F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21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Skeletal classification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8914" name="Picture 2" descr="Orthodontics – Classification of Malocclusion – My Dental Technology Not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5" y="1600200"/>
            <a:ext cx="7839075" cy="4238626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164B8-79DE-444F-9CEA-28E08A8D0B2C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0962" name="AutoShape 2" descr="What AB de Villiers did next: One of cricket's great superstars on the  'unbearable' pressures and his new life | The Independent | The Independ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0964" name="AutoShape 4" descr="AB de Villiers retired from all forms of cricket in M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0966" name="AutoShape 6" descr="AB de Villiers retired from all forms of cricket in M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0968" name="AutoShape 8" descr="Interview: Will he make a spectacular return at next year's World Cup? Unlikely. For the time being, he is happy enough with domestic bliss, playing the odd bit of&amp;nbsp;T20 and nurturing young cricket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0969" name="Picture 9"/>
          <p:cNvPicPr>
            <a:picLocks noChangeAspect="1" noChangeArrowheads="1"/>
          </p:cNvPicPr>
          <p:nvPr/>
        </p:nvPicPr>
        <p:blipFill>
          <a:blip r:embed="rId2"/>
          <a:srcRect l="35725" t="22917" r="23280" b="14583"/>
          <a:stretch>
            <a:fillRect/>
          </a:stretch>
        </p:blipFill>
        <p:spPr bwMode="auto">
          <a:xfrm>
            <a:off x="1752600" y="1600200"/>
            <a:ext cx="533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6662-89D1-49B1-A44A-C0487E83C2C3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1986" name="Picture 2" descr="Combined orthodontic-orthopedic treatment of an adolescent Class II  Division 2 patient with extreme deepbite using the Forsus Fatigue Resistant  Device | Pocket Dentist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533400"/>
            <a:ext cx="6981825" cy="5629276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9CF63-8C90-49CF-83F7-4EB3CEDA4885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3010" name="Picture 2" descr="Bilateral posterior crossbites present a low incidence rate at about... |  Download Scientific Diagr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"/>
            <a:ext cx="8096250" cy="6076951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DB46-71E8-475E-BFFE-C638E1ABC7FF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4034" name="Picture 2" descr="Severe unilateral scissors-bite with a constricted mandibular arch: Bite  turbos and extra-alveolar bone screws in the infrazygomatic crests and  mandibular buccal shelf - American Journal of Orthodontics and Dentofacial  Orthopedic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524000"/>
            <a:ext cx="5859759" cy="45720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B478-5A97-493F-8D60-1CD34549AF7E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Angle’s classification of malocclusion</a:t>
            </a:r>
          </a:p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Angle’s system of classification is based on the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anteroposterior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relationship of the teeth with each other.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Edward Hartley Angle introduced this classification with the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concept of key of occlusion and line of occlusion.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Maxillary first permanent molar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is considered to be the key of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occlusion and Angle stated that the position of the maxillary first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permanent molar is relatively constant.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6" name="AutoShape 2" descr="Edward Angle (1855 to 1930) ...the father of modern Orthodont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7108" name="AutoShape 4" descr="Edward Angle (1855 to 1930) ...the father of modern Orthodont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66675"/>
            <a:ext cx="15240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6DC6-BFD1-4DA4-A965-D97494616B32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763000" cy="4525963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Upper First Molars as a Basis of Diagnosis in Orthodontics’  “key to occlusion”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 Are the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largest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teeth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 Are the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firmest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 their attachment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 Have a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key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location in the arches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 Help to determine the dental and skeletal vertical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proportions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due to length of their crowns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5. Occupy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normal position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the arches far more often than any other teeth because they are the first permanent teeth and are less restrained in taking their position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6. More or less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control the positions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other permanent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teeth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7. Have the most consistent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timing of eruption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8. Determine the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interarch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relationship of all teeth upon their eruption and ‘locking’ with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first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molars.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3D9E-A73D-46D6-8B37-D9C37F26187F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28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405" y="4572000"/>
            <a:ext cx="861579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 l="16398" t="28125" r="15081" b="13542"/>
          <a:stretch>
            <a:fillRect/>
          </a:stretch>
        </p:blipFill>
        <p:spPr bwMode="auto">
          <a:xfrm>
            <a:off x="228600" y="152400"/>
            <a:ext cx="8915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7235-3DC3-4ECE-8090-A1CFDA6DAD6D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29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Angles class -I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Molar relation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mesiobuccal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cusp of the upper first molar occludes with the </a:t>
            </a:r>
          </a:p>
          <a:p>
            <a:pPr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mesiobuccal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groove of the lower first molar.</a:t>
            </a: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Canine relation: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mesial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incline of the upper canine occludes with the distal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incline of the lower canine whereas the distal incline of the upper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canine occludes with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mesial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incline of lower first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premolar.</a:t>
            </a: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Line of occlusion: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Line of occlusion will be altered in the maxillary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arches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5BD3-DEC4-41E7-B23F-171D38CD8C1A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30</a:t>
            </a:fld>
            <a:endParaRPr lang="en-I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5344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Individual tooth irregularities, like crowding, spacing, rotations,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absence of tooth, will be seen. </a:t>
            </a:r>
          </a:p>
          <a:p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Interarch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problems, like deep bite, open bite,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proclination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or increased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overjet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crossbite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will be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present.</a:t>
            </a:r>
          </a:p>
          <a:p>
            <a:pPr>
              <a:buNone/>
            </a:pPr>
            <a:r>
              <a:rPr lang="en-I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 I </a:t>
            </a:r>
            <a:r>
              <a:rPr lang="en-IN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bimaxillary</a:t>
            </a:r>
            <a:r>
              <a:rPr lang="en-I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protrusion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 I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bimaxillary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malocclusion is a condition where both the key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occlusion and line of occlusion are not altered, but the upper and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lower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anteriors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proclined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exist usually in an edge–edge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relationship.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3810000"/>
            <a:ext cx="3583663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CC475-2EE3-4D2F-B696-270F7A89854E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31</a:t>
            </a:fld>
            <a:endParaRPr lang="en-I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Angles class II</a:t>
            </a: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Molar relation: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Lower dental arch is distally positioned in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relation to upper arch.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distobuccal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cusp of the upper first 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permanent molar occludes with the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mesiobuccal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groove of the 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lower first permanent</a:t>
            </a:r>
            <a:r>
              <a:rPr lang="en-I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molar.</a:t>
            </a: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Class II canine relation: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distal incline of upper canine occludes with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mesial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incline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lower canine.</a:t>
            </a: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Line of occlusion: Altered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 V-shaped or constricted maxilla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Proclined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maxillary incisors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3. Lip trap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 Exaggerated curve 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Spee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5. Deep bite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4038600"/>
            <a:ext cx="3518418" cy="27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200400" y="6492875"/>
            <a:ext cx="2133600" cy="365125"/>
          </a:xfrm>
        </p:spPr>
        <p:txBody>
          <a:bodyPr/>
          <a:lstStyle/>
          <a:p>
            <a:fld id="{2E60F35E-8BDB-4B4F-9C54-C64C9D9EB02A}" type="datetime1">
              <a:rPr lang="en-US" smtClean="0"/>
              <a:pPr/>
              <a:t>11/2/2022</a:t>
            </a:fld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Class II division 1 subdivision: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Condition where the class II molar relationship is unilateral or present only on one side with normal class I molar occlusion on the other side.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6984" t="52083" r="15666" b="11458"/>
          <a:stretch>
            <a:fillRect/>
          </a:stretch>
        </p:blipFill>
        <p:spPr bwMode="auto">
          <a:xfrm>
            <a:off x="228600" y="3352800"/>
            <a:ext cx="8763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6D7B-96FB-4AB4-AE22-CA6F87E45B1E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Angle’s class II division 2 malocclusion.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Class II molar relation: Lower dental arch is distally positioned in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relation to upper arch.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distobuccal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cusp of the upper first molar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occludes with the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mesiobuccal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groove of the lower first molar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Class II canine relation: The distal incline of the upper canine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occludes with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mesial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incline of the lower canine.</a:t>
            </a:r>
          </a:p>
          <a:p>
            <a:pPr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Line of occlusion: Altered.</a:t>
            </a:r>
          </a:p>
          <a:p>
            <a:pPr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Other features: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➤ Characteristic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lingual inclination of upper central incisor alone or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central and lateral incisors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together.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➤ Canine overlaps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retroclined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incisors 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➤ Closed bite will be present.</a:t>
            </a:r>
          </a:p>
          <a:p>
            <a:pPr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➤ Square-shaped arch.</a:t>
            </a:r>
          </a:p>
          <a:p>
            <a:pPr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➤ Exaggerated curve of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Spee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6CC4-7391-44B3-8CCF-61F714730EC0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Class II division 2 subdivision: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Condition when the class II molar relation exists on only one side with normal molar relation on the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other side.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3756-3BC5-4743-928B-6BC8A91F435C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Class III molar relation 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lower dental arch is in anterior relation to the maxillary arch. 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Mesiobuccal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cusp of the upper first permanent molar occludes with the 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interdental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space between the lower first and </a:t>
            </a:r>
            <a:r>
              <a:rPr lang="en-I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second permanent molars.</a:t>
            </a:r>
          </a:p>
          <a:p>
            <a:pPr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Class III canine relation: Upper canine occludes with the</a:t>
            </a:r>
          </a:p>
          <a:p>
            <a:pPr>
              <a:buNone/>
            </a:pP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interdental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space between the lower first and second premolars.</a:t>
            </a:r>
          </a:p>
          <a:p>
            <a:pPr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Line of occlusion: May or may not be altered.</a:t>
            </a:r>
          </a:p>
          <a:p>
            <a:pPr>
              <a:buNone/>
            </a:pPr>
            <a:r>
              <a:rPr lang="en-IN" sz="2600" dirty="0" smtClean="0">
                <a:latin typeface="Times New Roman" pitchFamily="18" charset="0"/>
                <a:cs typeface="Times New Roman" pitchFamily="18" charset="0"/>
              </a:rPr>
              <a:t>Other features are:</a:t>
            </a:r>
          </a:p>
          <a:p>
            <a:pPr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➤ Reverse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overjet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or anterior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crossbite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600" dirty="0" smtClean="0">
                <a:latin typeface="Times New Roman" pitchFamily="18" charset="0"/>
                <a:cs typeface="Times New Roman" pitchFamily="18" charset="0"/>
              </a:rPr>
              <a:t>➤ Maxillary anterior crowding</a:t>
            </a:r>
          </a:p>
          <a:p>
            <a:pPr>
              <a:buNone/>
            </a:pPr>
            <a:r>
              <a:rPr lang="en-IN" sz="2600" dirty="0" smtClean="0">
                <a:latin typeface="Times New Roman" pitchFamily="18" charset="0"/>
                <a:cs typeface="Times New Roman" pitchFamily="18" charset="0"/>
              </a:rPr>
              <a:t>➤ Posterior </a:t>
            </a:r>
            <a:r>
              <a:rPr lang="en-IN" sz="2600" dirty="0" err="1" smtClean="0">
                <a:latin typeface="Times New Roman" pitchFamily="18" charset="0"/>
                <a:cs typeface="Times New Roman" pitchFamily="18" charset="0"/>
              </a:rPr>
              <a:t>crossbite</a:t>
            </a:r>
            <a:endParaRPr lang="en-IN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BD8B-8A59-459B-9A3C-1C758C19FBF2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Class III subdivision: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Condition in which class III molar relation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present only on one side with normal molar relation on the other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side.</a:t>
            </a: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True class III: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is a skeletal malocclusion.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reasons for skeletal class III malocclusion are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➤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Retrognathic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maxilla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➤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Prognathic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mandible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➤ Combination of both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In this class III, molar relation exists both in centric occlusion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rest position.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C7D3-D1E2-4B28-92B7-763F383EFA0C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IN" sz="2400" b="1" i="1" dirty="0" smtClean="0">
                <a:latin typeface="Times New Roman" pitchFamily="18" charset="0"/>
                <a:cs typeface="Times New Roman" pitchFamily="18" charset="0"/>
              </a:rPr>
              <a:t>Pseudo-class III/habitual class III:</a:t>
            </a:r>
          </a:p>
          <a:p>
            <a:pPr marL="457200" indent="-457200" algn="just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is not a true class III malocclusion. </a:t>
            </a:r>
          </a:p>
          <a:p>
            <a:pPr marL="457200" indent="-45720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Due to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occlusal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prematurities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when the mandible moves from rest position to occlusion, it slides forwards into a pseudo-class III position.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 These patients show normal molar relationship in rest position.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 In centric occlusion, they show class III relation.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Cephalogram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 both rest position and occlusion helps to differentiate between true class III and pseudo-class III malocclusion.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B35A1-83B5-4EE5-82DF-BF066CC176D0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38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61A6-2EE4-4F49-AA73-BB3A582A1C38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39</a:t>
            </a:fld>
            <a:endParaRPr lang="en-IN"/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0" y="1981200"/>
            <a:ext cx="47625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 l="14641" t="11458" r="12152" b="16667"/>
          <a:stretch>
            <a:fillRect/>
          </a:stretch>
        </p:blipFill>
        <p:spPr bwMode="auto">
          <a:xfrm>
            <a:off x="233017" y="1676400"/>
            <a:ext cx="8834783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C32-2489-4BD0-B9DC-34C9F6B41A2A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40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Merits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 Angle’s system of classification is the most traditional and oldest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system still in use.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 Most practical and easy to comprehend method of classification.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3. Most popular.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4. Easy to communicate.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5. Widely used for teaching purpose.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0EF96-5B3B-4A84-B37E-E9ACE1BB612B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41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Demerits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 Disregarded the relationship of the teeth to the face.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 Malocclusion is a three-dimensional problem, but Angle considered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only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dimension.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 The position of the maxillary first permanent molar is not stable as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   stated by Angle.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 Muscle malfunction and growth of bones were overlooked. These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factors influence the molar position.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5. Classification is not applicable when first permanent molars are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    missing.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B1DF7-E06E-4D71-8760-14B9DF272495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42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6. Not applicable in deciduous dentition.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7. When there is migration of first molar, classification is not feasible.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Aetiology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of the malocclusion is not known.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9. Skeletal problems are not given consideration.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10. Differentiation between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dentoalveolar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skeletal malocclusion is   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not possible.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11. The classification considers only static occlusion.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5056-3B33-471A-AB87-097DA324FCCA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43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Modifications of angle’s classification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There are two modifications of Angle’s classification: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Lischer’s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modification and (2) Dewey’s modification.</a:t>
            </a:r>
          </a:p>
          <a:p>
            <a:pPr>
              <a:buNone/>
            </a:pPr>
            <a:r>
              <a:rPr lang="en-IN" sz="2400" b="1" dirty="0" err="1" smtClean="0">
                <a:latin typeface="Times New Roman" pitchFamily="18" charset="0"/>
                <a:cs typeface="Times New Roman" pitchFamily="18" charset="0"/>
              </a:rPr>
              <a:t>Lischer’s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modifications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Lischer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introduced the following names to Angle’s classification.</a:t>
            </a:r>
          </a:p>
          <a:p>
            <a:pPr>
              <a:buNone/>
            </a:pP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Neutroclusion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– class I</a:t>
            </a:r>
          </a:p>
          <a:p>
            <a:pPr>
              <a:buNone/>
            </a:pP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Distoclusion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– class II</a:t>
            </a:r>
          </a:p>
          <a:p>
            <a:pPr>
              <a:buNone/>
            </a:pP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Mesiocclusion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– class III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FB107-FBBC-40F0-A3F0-0376EDC19569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44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Lischer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also introduced nomenclature to describe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malpositions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individual tooth.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consists of adding the suffix ‘version’ -deviation from the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normal position.</a:t>
            </a:r>
          </a:p>
          <a:p>
            <a:pPr>
              <a:buNone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Mesioversion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mesial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to the normal position.</a:t>
            </a:r>
          </a:p>
          <a:p>
            <a:pPr lvl="1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Distoversion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– distal to the normal position.</a:t>
            </a:r>
          </a:p>
          <a:p>
            <a:pPr lvl="1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Linguoversion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– lingual to the normal position.</a:t>
            </a:r>
          </a:p>
          <a:p>
            <a:pPr lvl="1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Labioversion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buccoversion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– towards the lip or cheek.</a:t>
            </a:r>
          </a:p>
          <a:p>
            <a:pPr lvl="1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Infraversion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– away from the line of occlusion.</a:t>
            </a:r>
          </a:p>
          <a:p>
            <a:pPr lvl="1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Supraversion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– crossing the line of occlusion.</a:t>
            </a:r>
          </a:p>
          <a:p>
            <a:pPr lvl="1">
              <a:buNone/>
            </a:pP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IN" sz="4400" dirty="0" err="1" smtClean="0">
                <a:latin typeface="Times New Roman" pitchFamily="18" charset="0"/>
                <a:cs typeface="Times New Roman" pitchFamily="18" charset="0"/>
              </a:rPr>
              <a:t>Axiversion</a:t>
            </a: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 – wrong axial inclination.</a:t>
            </a:r>
          </a:p>
          <a:p>
            <a:pPr lvl="1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Torsiversion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– rotated on its long axis.</a:t>
            </a:r>
          </a:p>
          <a:p>
            <a:pPr lvl="1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Transversion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– transposition – wrong position in the </a:t>
            </a: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arch.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94870-5118-40E2-AB74-39DF6967A928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45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Dewey’s modification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Martin Dewey divided Angle’s classes I and III into further types: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Class I is divided into five types.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Class III is divided into three types.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Class II has no types.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4EE29-433A-4622-9470-7FE1E836909B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46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Class I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Type 1: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Crowded maxillary anterior teeth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 canines may be     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abnormally positioned; other individual tooth  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irregularities present.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Type 2: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Proclined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labioversion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maxillary incisors.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Type 3: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Linguoversion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of maxillary incisors; anterior   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crossbite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present.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Type 4: Incisors and canines are normally positioned.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Molars and premolars are in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buccoversion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Posterior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crossbites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are seen.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Type 5: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Mesioversion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of molars; molars have moved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mesially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due to premature loss of teeth anterior to molar.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F7C9-A83E-42EB-85AC-EA4F24CC64A3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47</a:t>
            </a:fld>
            <a:endParaRPr lang="en-IN"/>
          </a:p>
        </p:txBody>
      </p:sp>
      <p:pic>
        <p:nvPicPr>
          <p:cNvPr id="6" name="Picture 2" descr="Modifications of angle`s classification"/>
          <p:cNvPicPr>
            <a:picLocks noChangeAspect="1" noChangeArrowheads="1"/>
          </p:cNvPicPr>
          <p:nvPr/>
        </p:nvPicPr>
        <p:blipFill>
          <a:blip r:embed="rId2"/>
          <a:srcRect l="37500" t="36667" r="30000" b="33333"/>
          <a:stretch>
            <a:fillRect/>
          </a:stretch>
        </p:blipFill>
        <p:spPr bwMode="auto">
          <a:xfrm>
            <a:off x="3200400" y="5791200"/>
            <a:ext cx="1143000" cy="791308"/>
          </a:xfrm>
          <a:prstGeom prst="rect">
            <a:avLst/>
          </a:prstGeom>
          <a:noFill/>
        </p:spPr>
      </p:pic>
      <p:pic>
        <p:nvPicPr>
          <p:cNvPr id="7" name="Picture 4" descr="Modifications of angle`s classification"/>
          <p:cNvPicPr>
            <a:picLocks noChangeAspect="1" noChangeArrowheads="1"/>
          </p:cNvPicPr>
          <p:nvPr/>
        </p:nvPicPr>
        <p:blipFill>
          <a:blip r:embed="rId3"/>
          <a:srcRect l="30000" t="53333" r="27500" b="13333"/>
          <a:stretch>
            <a:fillRect/>
          </a:stretch>
        </p:blipFill>
        <p:spPr bwMode="auto">
          <a:xfrm>
            <a:off x="5791200" y="5791200"/>
            <a:ext cx="1295400" cy="762000"/>
          </a:xfrm>
          <a:prstGeom prst="rect">
            <a:avLst/>
          </a:prstGeom>
          <a:noFill/>
        </p:spPr>
      </p:pic>
      <p:pic>
        <p:nvPicPr>
          <p:cNvPr id="63490" name="Picture 2" descr="Anterior Crossbit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5823108"/>
            <a:ext cx="1143000" cy="810815"/>
          </a:xfrm>
          <a:prstGeom prst="rect">
            <a:avLst/>
          </a:prstGeom>
          <a:noFill/>
        </p:spPr>
      </p:pic>
      <p:pic>
        <p:nvPicPr>
          <p:cNvPr id="9" name="Picture 12" descr="Modifications of angle`s classification"/>
          <p:cNvPicPr>
            <a:picLocks noChangeAspect="1" noChangeArrowheads="1"/>
          </p:cNvPicPr>
          <p:nvPr/>
        </p:nvPicPr>
        <p:blipFill>
          <a:blip r:embed="rId5"/>
          <a:srcRect l="30000" t="50000" r="37500" b="16667"/>
          <a:stretch>
            <a:fillRect/>
          </a:stretch>
        </p:blipFill>
        <p:spPr bwMode="auto">
          <a:xfrm>
            <a:off x="7239000" y="5791200"/>
            <a:ext cx="990600" cy="762000"/>
          </a:xfrm>
          <a:prstGeom prst="rect">
            <a:avLst/>
          </a:prstGeom>
          <a:noFill/>
        </p:spPr>
      </p:pic>
      <p:pic>
        <p:nvPicPr>
          <p:cNvPr id="63492" name="Picture 4" descr="A simple approach to correct ectopic eruption of maxillary canines -  American Journal of Orthodontics and Dentofacial Orthopedics"/>
          <p:cNvPicPr>
            <a:picLocks noChangeAspect="1" noChangeArrowheads="1"/>
          </p:cNvPicPr>
          <p:nvPr/>
        </p:nvPicPr>
        <p:blipFill>
          <a:blip r:embed="rId6" cstate="print"/>
          <a:srcRect l="34679" t="41667" r="30641" b="29166"/>
          <a:stretch>
            <a:fillRect/>
          </a:stretch>
        </p:blipFill>
        <p:spPr bwMode="auto">
          <a:xfrm>
            <a:off x="1828800" y="5791200"/>
            <a:ext cx="1317171" cy="83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Class III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Type1: Well-aligned teeth and dental arches;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edge–edge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relationship   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             exists.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Type 2: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Crowded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incisors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 normally placed lower incisors 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behind the upper incisors.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Type 3: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Crowded maxillary incisors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 underdeveloped maxilla;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anterior  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crossbite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present.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F40B-B54B-4572-B844-CE3710B558FD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48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IN" sz="2400" b="1" i="1" dirty="0" smtClean="0"/>
              <a:t>Skeletal classification </a:t>
            </a:r>
          </a:p>
          <a:p>
            <a:pPr>
              <a:buNone/>
            </a:pPr>
            <a:r>
              <a:rPr lang="en-US" sz="2400" dirty="0" smtClean="0"/>
              <a:t>Skeletal classification is a working classification that has</a:t>
            </a:r>
          </a:p>
          <a:p>
            <a:pPr>
              <a:buNone/>
            </a:pPr>
            <a:r>
              <a:rPr lang="en-US" sz="2400" dirty="0" smtClean="0"/>
              <a:t>evolved over the years with clinical experience. In fact, it</a:t>
            </a:r>
          </a:p>
          <a:p>
            <a:pPr>
              <a:buNone/>
            </a:pPr>
            <a:r>
              <a:rPr lang="en-US" sz="2400" dirty="0" smtClean="0"/>
              <a:t>derives basis from the classic Angle’s classification and</a:t>
            </a:r>
          </a:p>
          <a:p>
            <a:pPr>
              <a:buNone/>
            </a:pPr>
            <a:r>
              <a:rPr lang="en-US" sz="2400" dirty="0" err="1" smtClean="0"/>
              <a:t>Strang’s</a:t>
            </a:r>
            <a:r>
              <a:rPr lang="en-US" sz="2400" dirty="0" smtClean="0"/>
              <a:t> interpretation of the former.</a:t>
            </a:r>
          </a:p>
          <a:p>
            <a:pPr>
              <a:buNone/>
            </a:pPr>
            <a:r>
              <a:rPr lang="en-IN" sz="2400" b="1" dirty="0" smtClean="0"/>
              <a:t>Skeletal class I: </a:t>
            </a:r>
            <a:r>
              <a:rPr lang="en-IN" sz="2400" b="1" dirty="0" err="1" smtClean="0"/>
              <a:t>Orthognathic</a:t>
            </a:r>
            <a:r>
              <a:rPr lang="en-IN" sz="2400" b="1" dirty="0" smtClean="0"/>
              <a:t> face </a:t>
            </a:r>
          </a:p>
          <a:p>
            <a:pPr>
              <a:buNone/>
            </a:pPr>
            <a:r>
              <a:rPr lang="en-IN" sz="2400" dirty="0" smtClean="0"/>
              <a:t>features may be:</a:t>
            </a:r>
          </a:p>
          <a:p>
            <a:pPr>
              <a:buNone/>
            </a:pPr>
            <a:r>
              <a:rPr lang="en-IN" sz="2400" dirty="0" smtClean="0"/>
              <a:t>1. Straight profile</a:t>
            </a:r>
          </a:p>
          <a:p>
            <a:pPr>
              <a:buNone/>
            </a:pPr>
            <a:r>
              <a:rPr lang="da-DK" sz="2400" dirty="0" smtClean="0"/>
              <a:t>2. Normal ANB angle : 2° ± 2</a:t>
            </a:r>
          </a:p>
          <a:p>
            <a:pPr>
              <a:buNone/>
            </a:pPr>
            <a:r>
              <a:rPr lang="en-US" sz="2400" dirty="0" smtClean="0"/>
              <a:t>3. Normal facial angle (Downs): 82° to 95° (mean 87.3D)</a:t>
            </a:r>
          </a:p>
          <a:p>
            <a:pPr>
              <a:buNone/>
            </a:pPr>
            <a:r>
              <a:rPr lang="en-US" sz="2400" dirty="0" smtClean="0"/>
              <a:t>4. Angle of convexity (Downs): +10° to -8.5°(mean 0D)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61A6-2EE4-4F49-AA73-BB3A582A1C38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49</a:t>
            </a:fld>
            <a:endParaRPr lang="en-IN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/>
          <a:srcRect l="14056" t="16667" r="57247" b="15625"/>
          <a:stretch>
            <a:fillRect/>
          </a:stretch>
        </p:blipFill>
        <p:spPr bwMode="auto">
          <a:xfrm>
            <a:off x="4953000" y="1852126"/>
            <a:ext cx="3429000" cy="4548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Skeletal class II: </a:t>
            </a:r>
            <a:r>
              <a:rPr lang="en-US" sz="2400" b="1" dirty="0" err="1" smtClean="0"/>
              <a:t>Retrognathic</a:t>
            </a:r>
            <a:r>
              <a:rPr lang="en-US" sz="2400" b="1" dirty="0" smtClean="0"/>
              <a:t> face that may be due to</a:t>
            </a:r>
          </a:p>
          <a:p>
            <a:pPr>
              <a:buNone/>
            </a:pPr>
            <a:r>
              <a:rPr lang="en-IN" sz="2400" dirty="0" err="1" smtClean="0"/>
              <a:t>prognathic</a:t>
            </a:r>
            <a:r>
              <a:rPr lang="en-IN" sz="2400" dirty="0" smtClean="0"/>
              <a:t> maxilla or </a:t>
            </a:r>
            <a:r>
              <a:rPr lang="en-IN" sz="2400" dirty="0" err="1" smtClean="0"/>
              <a:t>retrognathic</a:t>
            </a:r>
            <a:r>
              <a:rPr lang="en-IN" sz="2400" dirty="0" smtClean="0"/>
              <a:t> mandible (Fig. 4.15B).</a:t>
            </a:r>
          </a:p>
          <a:p>
            <a:pPr>
              <a:buNone/>
            </a:pPr>
            <a:r>
              <a:rPr lang="en-IN" sz="2400" dirty="0" smtClean="0"/>
              <a:t>Important features may be:</a:t>
            </a:r>
          </a:p>
          <a:p>
            <a:pPr>
              <a:buNone/>
            </a:pPr>
            <a:r>
              <a:rPr lang="en-IN" sz="2400" dirty="0" smtClean="0"/>
              <a:t>1. Convex profile</a:t>
            </a:r>
          </a:p>
          <a:p>
            <a:pPr>
              <a:buNone/>
            </a:pPr>
            <a:r>
              <a:rPr lang="en-IN" sz="2400" dirty="0" smtClean="0"/>
              <a:t>2. Increased ANB</a:t>
            </a:r>
          </a:p>
          <a:p>
            <a:pPr>
              <a:buNone/>
            </a:pPr>
            <a:r>
              <a:rPr lang="en-IN" sz="2400" dirty="0" smtClean="0"/>
              <a:t>3. Reduced facial angle</a:t>
            </a:r>
          </a:p>
          <a:p>
            <a:pPr>
              <a:buNone/>
            </a:pPr>
            <a:r>
              <a:rPr lang="en-US" sz="2400" dirty="0" smtClean="0"/>
              <a:t>4. Increased angle of convexity</a:t>
            </a:r>
          </a:p>
          <a:p>
            <a:pPr>
              <a:buNone/>
            </a:pPr>
            <a:r>
              <a:rPr lang="en-US" sz="2400" dirty="0" smtClean="0"/>
              <a:t>5. Severe backward rotation of the mandible may also be </a:t>
            </a:r>
            <a:r>
              <a:rPr lang="en-IN" sz="2400" dirty="0" smtClean="0"/>
              <a:t>present.</a:t>
            </a:r>
          </a:p>
          <a:p>
            <a:endParaRPr lang="en-IN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61A6-2EE4-4F49-AA73-BB3A582A1C38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50</a:t>
            </a:fld>
            <a:endParaRPr lang="en-IN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/>
          <a:srcRect l="5271" t="15625" r="60761" b="26042"/>
          <a:stretch>
            <a:fillRect/>
          </a:stretch>
        </p:blipFill>
        <p:spPr bwMode="auto">
          <a:xfrm>
            <a:off x="4343400" y="1447800"/>
            <a:ext cx="441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/>
              <a:t>Skeletal class III: </a:t>
            </a:r>
            <a:r>
              <a:rPr lang="en-US" sz="2400" b="1" dirty="0" err="1" smtClean="0"/>
              <a:t>Prognathic</a:t>
            </a:r>
            <a:r>
              <a:rPr lang="en-US" sz="2400" b="1" dirty="0" smtClean="0"/>
              <a:t> face that may be due to</a:t>
            </a:r>
          </a:p>
          <a:p>
            <a:pPr>
              <a:buNone/>
            </a:pPr>
            <a:r>
              <a:rPr lang="fr-FR" sz="2400" dirty="0" err="1" smtClean="0"/>
              <a:t>prognathic</a:t>
            </a:r>
            <a:r>
              <a:rPr lang="fr-FR" sz="2400" dirty="0" smtClean="0"/>
              <a:t> </a:t>
            </a:r>
            <a:r>
              <a:rPr lang="fr-FR" sz="2400" dirty="0" err="1" smtClean="0"/>
              <a:t>mandible</a:t>
            </a:r>
            <a:r>
              <a:rPr lang="fr-FR" sz="2400" dirty="0" smtClean="0"/>
              <a:t> or </a:t>
            </a:r>
            <a:r>
              <a:rPr lang="fr-FR" sz="2400" dirty="0" err="1" smtClean="0"/>
              <a:t>retrognathic</a:t>
            </a:r>
            <a:r>
              <a:rPr lang="fr-FR" sz="2400" dirty="0" smtClean="0"/>
              <a:t> </a:t>
            </a:r>
            <a:r>
              <a:rPr lang="fr-FR" sz="2400" dirty="0" err="1" smtClean="0"/>
              <a:t>maxilla</a:t>
            </a:r>
            <a:r>
              <a:rPr lang="fr-FR" sz="2400" dirty="0" smtClean="0"/>
              <a:t> (Fig. 4.15C).</a:t>
            </a:r>
          </a:p>
          <a:p>
            <a:pPr>
              <a:buNone/>
            </a:pPr>
            <a:r>
              <a:rPr lang="en-IN" sz="2400" dirty="0" smtClean="0"/>
              <a:t>Important features may be:</a:t>
            </a:r>
          </a:p>
          <a:p>
            <a:pPr>
              <a:buNone/>
            </a:pPr>
            <a:r>
              <a:rPr lang="en-IN" sz="2400" dirty="0" smtClean="0"/>
              <a:t>1. Concave profile</a:t>
            </a:r>
          </a:p>
          <a:p>
            <a:pPr>
              <a:buNone/>
            </a:pPr>
            <a:r>
              <a:rPr lang="en-IN" sz="2400" dirty="0" smtClean="0"/>
              <a:t>2. Prominent chin</a:t>
            </a:r>
          </a:p>
          <a:p>
            <a:pPr>
              <a:buNone/>
            </a:pPr>
            <a:r>
              <a:rPr lang="en-IN" sz="2400" dirty="0" smtClean="0"/>
              <a:t>3. Decreased ANB</a:t>
            </a:r>
          </a:p>
          <a:p>
            <a:pPr>
              <a:buNone/>
            </a:pPr>
            <a:r>
              <a:rPr lang="en-IN" sz="2400" dirty="0" smtClean="0"/>
              <a:t>4. Increased facial angle</a:t>
            </a:r>
          </a:p>
          <a:p>
            <a:pPr>
              <a:buNone/>
            </a:pPr>
            <a:r>
              <a:rPr lang="en-US" sz="2400" dirty="0" smtClean="0"/>
              <a:t>5. Reduced angle of convexity.</a:t>
            </a:r>
          </a:p>
          <a:p>
            <a:endParaRPr lang="en-IN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61A6-2EE4-4F49-AA73-BB3A582A1C38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51</a:t>
            </a:fld>
            <a:endParaRPr lang="en-IN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/>
          <a:srcRect l="6442" t="11458" r="57248" b="27083"/>
          <a:stretch>
            <a:fillRect/>
          </a:stretch>
        </p:blipFill>
        <p:spPr bwMode="auto">
          <a:xfrm>
            <a:off x="4419600" y="1524000"/>
            <a:ext cx="4724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err="1" smtClean="0"/>
              <a:t>Bimaxillary</a:t>
            </a:r>
            <a:r>
              <a:rPr lang="en-US" sz="2400" b="1" dirty="0" smtClean="0"/>
              <a:t> protrusion: It is another type of malocclusion</a:t>
            </a:r>
          </a:p>
          <a:p>
            <a:pPr>
              <a:buNone/>
            </a:pPr>
            <a:r>
              <a:rPr lang="en-US" sz="2400" dirty="0" smtClean="0"/>
              <a:t>in which both the jaw bases are placed ahead with respect</a:t>
            </a:r>
          </a:p>
          <a:p>
            <a:pPr>
              <a:buNone/>
            </a:pPr>
            <a:r>
              <a:rPr lang="en-US" sz="2400" dirty="0" smtClean="0"/>
              <a:t>to the anterior cranial base. Here both SNA and SNB</a:t>
            </a:r>
          </a:p>
          <a:p>
            <a:pPr>
              <a:buNone/>
            </a:pPr>
            <a:r>
              <a:rPr lang="en-US" sz="2400" dirty="0" smtClean="0"/>
              <a:t>angles are increased but the angle ANB is in the normal</a:t>
            </a:r>
          </a:p>
          <a:p>
            <a:pPr>
              <a:buNone/>
            </a:pPr>
            <a:r>
              <a:rPr lang="en-IN" sz="2400" dirty="0" smtClean="0"/>
              <a:t>range.</a:t>
            </a:r>
          </a:p>
          <a:p>
            <a:endParaRPr lang="en-IN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61A6-2EE4-4F49-AA73-BB3A582A1C38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52</a:t>
            </a:fld>
            <a:endParaRPr lang="en-IN"/>
          </a:p>
        </p:txBody>
      </p:sp>
      <p:pic>
        <p:nvPicPr>
          <p:cNvPr id="92162" name="Picture 2" descr="Pretreatment clinical presentation of a patient with bimaxillary... |  Download Scientific Diagram"/>
          <p:cNvPicPr>
            <a:picLocks noChangeAspect="1" noChangeArrowheads="1"/>
          </p:cNvPicPr>
          <p:nvPr/>
        </p:nvPicPr>
        <p:blipFill>
          <a:blip r:embed="rId2"/>
          <a:srcRect b="38216"/>
          <a:stretch>
            <a:fillRect/>
          </a:stretch>
        </p:blipFill>
        <p:spPr bwMode="auto">
          <a:xfrm>
            <a:off x="2286000" y="4038600"/>
            <a:ext cx="3350172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Simon’s classification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Simon’s classification, the dental arches are related to three</a:t>
            </a: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anthropologic planes.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Since malocclusion is a three-dimensional problem, Simon devised this method of classification orienting dental arch to three different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planes.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It is 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craniometric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form of classification.</a:t>
            </a:r>
          </a:p>
          <a:p>
            <a:pPr>
              <a:buNone/>
            </a:pPr>
            <a:r>
              <a:rPr lang="en-IN" sz="2400" b="1" dirty="0" smtClean="0"/>
              <a:t>Attraction </a:t>
            </a:r>
            <a:r>
              <a:rPr lang="en-IN" sz="2400" b="1" dirty="0" err="1" smtClean="0"/>
              <a:t>vs</a:t>
            </a:r>
            <a:r>
              <a:rPr lang="en-IN" sz="2400" b="1" dirty="0" smtClean="0"/>
              <a:t> abstraction</a:t>
            </a:r>
          </a:p>
          <a:p>
            <a:pPr>
              <a:buNone/>
            </a:pPr>
            <a:r>
              <a:rPr lang="en-IN" sz="2400" b="1" dirty="0" smtClean="0"/>
              <a:t>Protraction </a:t>
            </a:r>
            <a:r>
              <a:rPr lang="en-IN" sz="2400" b="1" dirty="0" err="1" smtClean="0"/>
              <a:t>vs</a:t>
            </a:r>
            <a:r>
              <a:rPr lang="en-IN" sz="2400" b="1" dirty="0" smtClean="0"/>
              <a:t> retraction</a:t>
            </a:r>
          </a:p>
          <a:p>
            <a:pPr>
              <a:buNone/>
            </a:pPr>
            <a:r>
              <a:rPr lang="en-IN" sz="2400" b="1" dirty="0" smtClean="0"/>
              <a:t>Contraction </a:t>
            </a:r>
            <a:r>
              <a:rPr lang="en-IN" sz="2400" b="1" dirty="0" err="1" smtClean="0"/>
              <a:t>vs</a:t>
            </a:r>
            <a:r>
              <a:rPr lang="en-IN" sz="2400" b="1" dirty="0" smtClean="0"/>
              <a:t>  distraction</a:t>
            </a:r>
          </a:p>
          <a:p>
            <a:r>
              <a:rPr lang="en-IN" sz="2400" b="1" dirty="0" smtClean="0"/>
              <a:t>Law of canines</a:t>
            </a:r>
          </a:p>
          <a:p>
            <a:pPr>
              <a:buNone/>
            </a:pPr>
            <a:r>
              <a:rPr lang="en-US" sz="2400" dirty="0" smtClean="0"/>
              <a:t>     The orbital plane passes through</a:t>
            </a:r>
          </a:p>
          <a:p>
            <a:pPr>
              <a:buNone/>
            </a:pPr>
            <a:r>
              <a:rPr lang="en-US" sz="2400" dirty="0" smtClean="0"/>
              <a:t>     the distal aspect of canine. </a:t>
            </a:r>
          </a:p>
          <a:p>
            <a:pPr>
              <a:buNone/>
            </a:pPr>
            <a:r>
              <a:rPr lang="en-US" sz="2400" dirty="0" smtClean="0"/>
              <a:t>     This is called </a:t>
            </a:r>
            <a:r>
              <a:rPr lang="en-US" sz="2400" i="1" dirty="0" smtClean="0"/>
              <a:t>‘law of </a:t>
            </a:r>
            <a:r>
              <a:rPr lang="en-IN" sz="2400" i="1" dirty="0" smtClean="0"/>
              <a:t>canines’.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0552" y="3400023"/>
            <a:ext cx="3651048" cy="3229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40A4-1242-41F1-829C-64B98EA217A5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53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04800"/>
            <a:ext cx="47625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3505200"/>
            <a:ext cx="47625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EEE8-5427-498B-AD95-F37E35B1DB3A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54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Limitations of Simon’s classification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basis of using canine as a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stable reference landmark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was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rather much weaker than first molar.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The maxillary canines are the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last teeth to erupt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the arch and therefore, likely to be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disturbed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by several environmental factors therefore not to always occupy a stable position.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A899-47CA-421D-A20D-460A1379044F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55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err="1" smtClean="0"/>
              <a:t>Bennets</a:t>
            </a:r>
            <a:r>
              <a:rPr lang="en-US" sz="2800" dirty="0" smtClean="0"/>
              <a:t> classification </a:t>
            </a:r>
            <a:r>
              <a:rPr lang="en-IN" sz="2800" dirty="0" smtClean="0"/>
              <a:t/>
            </a:r>
            <a:br>
              <a:rPr lang="en-IN" sz="2800" dirty="0" smtClean="0"/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Classified malocclusion based on 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etiology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 I-abnormal position of one or more teeth due to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local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cause.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 II –abnormal formation of a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part or whole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either arch due to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developmental defect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bone.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class III- abnormal relation between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upper and lower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arches and between either arches and facial contour.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61A6-2EE4-4F49-AA73-BB3A582A1C38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56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British Standards Institute’s incisor relationship classification (1983)</a:t>
            </a:r>
            <a:endParaRPr lang="en-IN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0" y="2024063"/>
            <a:ext cx="47625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33400" y="480060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(A) Class I incisor relationship, (B) class II division 1 incisor relationship, (C) class II division 2 incisor relationship and (D) class III incisor relationship.</a:t>
            </a:r>
            <a:endParaRPr lang="en-IN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F9880-A46E-404E-BEF8-5D6F69E24613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57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Class I.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lower incisor edges occlude with or lie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immediately below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cingulum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of the upper central incisors.</a:t>
            </a: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Class II.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lower incisor edges lie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posterior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cingulum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prominence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the upper incisors.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Div -1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proclined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Div-2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retroclined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upper </a:t>
            </a:r>
          </a:p>
          <a:p>
            <a:pPr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anteriors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Class III.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lower incisor edges lie anterior to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cingulum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prominence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the upper incisor.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overjet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is reduced or reversed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97E0-0155-4A32-BB14-9BA3935AED5A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58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Ackerman–</a:t>
            </a:r>
            <a:r>
              <a:rPr lang="en-IN" sz="2800" b="1" dirty="0" err="1" smtClean="0">
                <a:latin typeface="Times New Roman" pitchFamily="18" charset="0"/>
                <a:cs typeface="Times New Roman" pitchFamily="18" charset="0"/>
              </a:rPr>
              <a:t>proffit</a:t>
            </a: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 classification</a:t>
            </a:r>
          </a:p>
          <a:p>
            <a:pPr>
              <a:buNone/>
            </a:pPr>
            <a:endParaRPr lang="en-I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Ackerman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Proffit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introduced a new method of classification to overcome the drawbacks of traditional Angle’s classification.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This is an all inclusive method of categorizing malocclusion.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➤ This system included Angle’s classification and five characteristics of malocclusion within a Venn diagram.</a:t>
            </a:r>
          </a:p>
          <a:p>
            <a:pPr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341B-546D-417F-9A8D-1363DA3EF4EF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59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Step 1 </a:t>
            </a:r>
          </a:p>
          <a:p>
            <a:pPr lvl="1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Group 1: This is also called the universal group and consists of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malalignment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and asymmetry within the dental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arches</a:t>
            </a:r>
          </a:p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Step 2 </a:t>
            </a:r>
          </a:p>
          <a:p>
            <a:pPr lvl="1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Group 2 (Profile): The soft tissue profile is considered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here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Step 3 </a:t>
            </a:r>
          </a:p>
          <a:p>
            <a:pPr lvl="1">
              <a:buNone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Group 3(type)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Deviations in the transverse plane</a:t>
            </a:r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Step 4 </a:t>
            </a:r>
          </a:p>
          <a:p>
            <a:pPr lvl="1">
              <a:buNone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Group 4(class) Deviations in the </a:t>
            </a:r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anteroposterior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plane.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1F24-E1CE-4DBC-84E0-497F077DD5FF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60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Step 5</a:t>
            </a:r>
          </a:p>
          <a:p>
            <a:pPr lvl="1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Group 5 (Bite): Deviations in the vertical plane</a:t>
            </a:r>
          </a:p>
          <a:p>
            <a:pPr lvl="1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Group 6: Deviations in the transverse and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planes</a:t>
            </a:r>
          </a:p>
          <a:p>
            <a:pPr lvl="1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Group 7: Deviations in the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and vertical planes</a:t>
            </a:r>
          </a:p>
          <a:p>
            <a:pPr lvl="1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Group 8: Deviations in the vertical and transverse planes</a:t>
            </a:r>
          </a:p>
          <a:p>
            <a:pPr lvl="1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Group 9: Deviations in the transverse,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and vertical 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planes</a:t>
            </a:r>
          </a:p>
          <a:p>
            <a:endParaRPr lang="en-IN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C6D98-66D1-465E-B710-E076FE33C421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61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9165" y="228600"/>
            <a:ext cx="7656635" cy="597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9352-A261-4E05-B319-5B5AAA1273BC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62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Pitch ,Roll ,Yaw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61A6-2EE4-4F49-AA73-BB3A582A1C38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63</a:t>
            </a:fld>
            <a:endParaRPr lang="en-IN"/>
          </a:p>
        </p:txBody>
      </p:sp>
      <p:pic>
        <p:nvPicPr>
          <p:cNvPr id="86018" name="Picture 2" descr="Pin on LA Sports Acupunctu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362200"/>
            <a:ext cx="2600325" cy="2686051"/>
          </a:xfrm>
          <a:prstGeom prst="rect">
            <a:avLst/>
          </a:prstGeom>
          <a:noFill/>
        </p:spPr>
      </p:pic>
      <p:pic>
        <p:nvPicPr>
          <p:cNvPr id="86020" name="Picture 4" descr="Pitch, roll and yaw for an aircraft during maneuvering.  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3048000"/>
            <a:ext cx="3209925" cy="1390651"/>
          </a:xfrm>
          <a:prstGeom prst="rect">
            <a:avLst/>
          </a:prstGeom>
          <a:noFill/>
        </p:spPr>
      </p:pic>
      <p:pic>
        <p:nvPicPr>
          <p:cNvPr id="4098" name="Picture 2" descr="Cat Does Barrel Roll Gif - Mylo the Cat | OpenSe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724400"/>
            <a:ext cx="2743200" cy="1828801"/>
          </a:xfrm>
          <a:prstGeom prst="rect">
            <a:avLst/>
          </a:prstGeom>
          <a:noFill/>
        </p:spPr>
      </p:pic>
      <p:pic>
        <p:nvPicPr>
          <p:cNvPr id="4100" name="Picture 4" descr="Teddies playing seesaw - DesiComments.com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1371600"/>
            <a:ext cx="1952625" cy="1733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 l="17570" t="12500" r="17423" b="11458"/>
          <a:stretch>
            <a:fillRect/>
          </a:stretch>
        </p:blipFill>
        <p:spPr bwMode="auto">
          <a:xfrm>
            <a:off x="381000" y="228600"/>
            <a:ext cx="8458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C57A-2E85-415F-B25F-E71D0B2AD841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64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 l="16984" t="12500" r="15666" b="11458"/>
          <a:stretch>
            <a:fillRect/>
          </a:stretch>
        </p:blipFill>
        <p:spPr bwMode="auto">
          <a:xfrm>
            <a:off x="228600" y="457200"/>
            <a:ext cx="8763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89FF-7DE7-40A3-BAFE-48615CB7A974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65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61A6-2EE4-4F49-AA73-BB3A582A1C38}" type="datetime1">
              <a:rPr lang="en-US" smtClean="0"/>
              <a:pPr/>
              <a:t>11/2/2022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D0BD-258B-448D-B686-6A39B60E2031}" type="slidenum">
              <a:rPr lang="en-IN" smtClean="0"/>
              <a:pPr/>
              <a:t>66</a:t>
            </a:fld>
            <a:endParaRPr lang="en-IN"/>
          </a:p>
        </p:txBody>
      </p:sp>
      <p:pic>
        <p:nvPicPr>
          <p:cNvPr id="6" name="Picture 4" descr="A simple approach to correct ectopic eruption of maxillary canines -  American Journal of Orthodontics and Dentofacial Orthopedics"/>
          <p:cNvPicPr>
            <a:picLocks noChangeAspect="1" noChangeArrowheads="1"/>
          </p:cNvPicPr>
          <p:nvPr/>
        </p:nvPicPr>
        <p:blipFill>
          <a:blip r:embed="rId2" cstate="print"/>
          <a:srcRect l="-1434" t="400" r="1120" b="29166"/>
          <a:stretch>
            <a:fillRect/>
          </a:stretch>
        </p:blipFill>
        <p:spPr bwMode="auto">
          <a:xfrm>
            <a:off x="1219200" y="1905000"/>
            <a:ext cx="6597805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3025</Words>
  <Application>Microsoft Office PowerPoint</Application>
  <PresentationFormat>On-screen Show (4:3)</PresentationFormat>
  <Paragraphs>476</Paragraphs>
  <Slides>66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Office Theme</vt:lpstr>
      <vt:lpstr>CLASSIFICATION OF MALOCCLUSION </vt:lpstr>
      <vt:lpstr>Contents </vt:lpstr>
      <vt:lpstr>Introduction </vt:lpstr>
      <vt:lpstr>OCCLUSION </vt:lpstr>
      <vt:lpstr>MALOCCLUSION </vt:lpstr>
      <vt:lpstr>Need for classifying malocclusion</vt:lpstr>
      <vt:lpstr>Slide 7</vt:lpstr>
      <vt:lpstr>Methods for measuring malocclusion</vt:lpstr>
      <vt:lpstr>Slide 9</vt:lpstr>
      <vt:lpstr>Classification of malocclusion </vt:lpstr>
      <vt:lpstr>Slide 11</vt:lpstr>
      <vt:lpstr>Buccal and palatal inclination &amp; displacement</vt:lpstr>
      <vt:lpstr>Mesio-distal inclination &amp; displacement </vt:lpstr>
      <vt:lpstr>Supra, infraocclusion &amp; rotation </vt:lpstr>
      <vt:lpstr>Transposition </vt:lpstr>
      <vt:lpstr>Interarch malocclusion </vt:lpstr>
      <vt:lpstr>Slide 17</vt:lpstr>
      <vt:lpstr>Slide 18</vt:lpstr>
      <vt:lpstr>Slide 19</vt:lpstr>
      <vt:lpstr>Slide 20</vt:lpstr>
      <vt:lpstr>Scissor bite</vt:lpstr>
      <vt:lpstr>Skeletal classification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Angles class -I</vt:lpstr>
      <vt:lpstr>Slide 31</vt:lpstr>
      <vt:lpstr>Slide 32</vt:lpstr>
      <vt:lpstr>Slide 33</vt:lpstr>
      <vt:lpstr>Angle’s class II division 2 malocclusion. </vt:lpstr>
      <vt:lpstr>Slide 35</vt:lpstr>
      <vt:lpstr>Class III molar relation  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Bennets classification  </vt:lpstr>
      <vt:lpstr>British Standards Institute’s incisor relationship classification (1983)</vt:lpstr>
      <vt:lpstr>Slide 58</vt:lpstr>
      <vt:lpstr>Slide 59</vt:lpstr>
      <vt:lpstr>Slide 60</vt:lpstr>
      <vt:lpstr>Slide 61</vt:lpstr>
      <vt:lpstr>Slide 62</vt:lpstr>
      <vt:lpstr>Pitch ,Roll ,Yaw</vt:lpstr>
      <vt:lpstr>Slide 64</vt:lpstr>
      <vt:lpstr>Slide 65</vt:lpstr>
      <vt:lpstr>Slide 66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OF MALOCCLUSION </dc:title>
  <dc:creator>madhu</dc:creator>
  <cp:lastModifiedBy>madhu</cp:lastModifiedBy>
  <cp:revision>15</cp:revision>
  <dcterms:created xsi:type="dcterms:W3CDTF">2022-04-20T04:32:15Z</dcterms:created>
  <dcterms:modified xsi:type="dcterms:W3CDTF">2022-11-02T09:37:45Z</dcterms:modified>
</cp:coreProperties>
</file>