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1"/>
  </p:notesMasterIdLst>
  <p:sldIdLst>
    <p:sldId id="414" r:id="rId2"/>
    <p:sldId id="258" r:id="rId3"/>
    <p:sldId id="493"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500" r:id="rId18"/>
    <p:sldId id="498" r:id="rId19"/>
    <p:sldId id="497" r:id="rId20"/>
    <p:sldId id="499" r:id="rId21"/>
    <p:sldId id="272" r:id="rId22"/>
    <p:sldId id="273" r:id="rId23"/>
    <p:sldId id="274" r:id="rId24"/>
    <p:sldId id="275" r:id="rId25"/>
    <p:sldId id="276" r:id="rId26"/>
    <p:sldId id="277" r:id="rId27"/>
    <p:sldId id="516" r:id="rId28"/>
    <p:sldId id="515" r:id="rId29"/>
    <p:sldId id="278" r:id="rId30"/>
    <p:sldId id="279" r:id="rId31"/>
    <p:sldId id="280" r:id="rId32"/>
    <p:sldId id="281" r:id="rId33"/>
    <p:sldId id="282" r:id="rId34"/>
    <p:sldId id="283" r:id="rId35"/>
    <p:sldId id="284" r:id="rId36"/>
    <p:sldId id="285" r:id="rId37"/>
    <p:sldId id="286" r:id="rId38"/>
    <p:sldId id="287" r:id="rId39"/>
    <p:sldId id="517" r:id="rId40"/>
    <p:sldId id="288" r:id="rId41"/>
    <p:sldId id="289" r:id="rId42"/>
    <p:sldId id="290" r:id="rId43"/>
    <p:sldId id="518" r:id="rId44"/>
    <p:sldId id="496" r:id="rId45"/>
    <p:sldId id="291" r:id="rId46"/>
    <p:sldId id="292" r:id="rId47"/>
    <p:sldId id="293" r:id="rId48"/>
    <p:sldId id="294" r:id="rId49"/>
    <p:sldId id="295" r:id="rId50"/>
    <p:sldId id="502" r:id="rId51"/>
    <p:sldId id="296" r:id="rId52"/>
    <p:sldId id="501" r:id="rId53"/>
    <p:sldId id="494" r:id="rId54"/>
    <p:sldId id="503" r:id="rId55"/>
    <p:sldId id="512" r:id="rId56"/>
    <p:sldId id="511" r:id="rId57"/>
    <p:sldId id="510" r:id="rId58"/>
    <p:sldId id="509" r:id="rId59"/>
    <p:sldId id="508" r:id="rId60"/>
    <p:sldId id="507" r:id="rId61"/>
    <p:sldId id="506" r:id="rId62"/>
    <p:sldId id="505" r:id="rId63"/>
    <p:sldId id="514" r:id="rId64"/>
    <p:sldId id="504" r:id="rId65"/>
    <p:sldId id="513" r:id="rId66"/>
    <p:sldId id="297" r:id="rId67"/>
    <p:sldId id="298" r:id="rId68"/>
    <p:sldId id="299" r:id="rId69"/>
    <p:sldId id="524" r:id="rId70"/>
    <p:sldId id="300" r:id="rId71"/>
    <p:sldId id="492" r:id="rId72"/>
    <p:sldId id="301" r:id="rId73"/>
    <p:sldId id="302" r:id="rId74"/>
    <p:sldId id="519" r:id="rId75"/>
    <p:sldId id="520" r:id="rId76"/>
    <p:sldId id="304" r:id="rId77"/>
    <p:sldId id="305" r:id="rId78"/>
    <p:sldId id="306" r:id="rId79"/>
    <p:sldId id="307" r:id="rId80"/>
    <p:sldId id="308" r:id="rId81"/>
    <p:sldId id="309" r:id="rId82"/>
    <p:sldId id="310" r:id="rId83"/>
    <p:sldId id="311" r:id="rId84"/>
    <p:sldId id="312" r:id="rId85"/>
    <p:sldId id="313" r:id="rId86"/>
    <p:sldId id="314" r:id="rId87"/>
    <p:sldId id="315" r:id="rId88"/>
    <p:sldId id="316" r:id="rId89"/>
    <p:sldId id="317" r:id="rId90"/>
    <p:sldId id="318" r:id="rId91"/>
    <p:sldId id="319" r:id="rId92"/>
    <p:sldId id="320" r:id="rId93"/>
    <p:sldId id="321" r:id="rId94"/>
    <p:sldId id="521" r:id="rId95"/>
    <p:sldId id="522" r:id="rId96"/>
    <p:sldId id="322" r:id="rId97"/>
    <p:sldId id="323" r:id="rId98"/>
    <p:sldId id="324" r:id="rId99"/>
    <p:sldId id="523" r:id="rId100"/>
    <p:sldId id="325" r:id="rId101"/>
    <p:sldId id="326" r:id="rId102"/>
    <p:sldId id="327" r:id="rId103"/>
    <p:sldId id="328" r:id="rId104"/>
    <p:sldId id="329" r:id="rId105"/>
    <p:sldId id="330" r:id="rId106"/>
    <p:sldId id="331" r:id="rId107"/>
    <p:sldId id="332" r:id="rId108"/>
    <p:sldId id="333" r:id="rId109"/>
    <p:sldId id="334" r:id="rId110"/>
    <p:sldId id="335" r:id="rId111"/>
    <p:sldId id="415" r:id="rId112"/>
    <p:sldId id="336" r:id="rId113"/>
    <p:sldId id="337" r:id="rId114"/>
    <p:sldId id="373" r:id="rId115"/>
    <p:sldId id="374" r:id="rId116"/>
    <p:sldId id="375" r:id="rId117"/>
    <p:sldId id="376" r:id="rId118"/>
    <p:sldId id="377" r:id="rId119"/>
    <p:sldId id="378" r:id="rId120"/>
    <p:sldId id="338" r:id="rId121"/>
    <p:sldId id="393" r:id="rId122"/>
    <p:sldId id="394" r:id="rId123"/>
    <p:sldId id="395" r:id="rId124"/>
    <p:sldId id="397" r:id="rId125"/>
    <p:sldId id="398" r:id="rId126"/>
    <p:sldId id="340" r:id="rId127"/>
    <p:sldId id="396" r:id="rId128"/>
    <p:sldId id="400" r:id="rId129"/>
    <p:sldId id="399" r:id="rId130"/>
    <p:sldId id="401" r:id="rId131"/>
    <p:sldId id="341" r:id="rId132"/>
    <p:sldId id="339" r:id="rId133"/>
    <p:sldId id="402" r:id="rId134"/>
    <p:sldId id="403" r:id="rId135"/>
    <p:sldId id="407" r:id="rId136"/>
    <p:sldId id="406" r:id="rId137"/>
    <p:sldId id="343" r:id="rId138"/>
    <p:sldId id="405" r:id="rId139"/>
    <p:sldId id="409" r:id="rId140"/>
    <p:sldId id="404" r:id="rId141"/>
    <p:sldId id="413" r:id="rId142"/>
    <p:sldId id="408" r:id="rId143"/>
    <p:sldId id="411" r:id="rId144"/>
    <p:sldId id="412" r:id="rId145"/>
    <p:sldId id="410" r:id="rId146"/>
    <p:sldId id="344" r:id="rId147"/>
    <p:sldId id="345" r:id="rId148"/>
    <p:sldId id="380" r:id="rId149"/>
    <p:sldId id="381" r:id="rId150"/>
    <p:sldId id="382" r:id="rId151"/>
    <p:sldId id="383" r:id="rId152"/>
    <p:sldId id="384" r:id="rId153"/>
    <p:sldId id="385" r:id="rId154"/>
    <p:sldId id="417" r:id="rId155"/>
    <p:sldId id="386" r:id="rId156"/>
    <p:sldId id="388" r:id="rId157"/>
    <p:sldId id="420" r:id="rId158"/>
    <p:sldId id="419" r:id="rId159"/>
    <p:sldId id="389" r:id="rId160"/>
    <p:sldId id="418" r:id="rId161"/>
    <p:sldId id="416" r:id="rId162"/>
    <p:sldId id="390" r:id="rId163"/>
    <p:sldId id="387" r:id="rId164"/>
    <p:sldId id="391" r:id="rId165"/>
    <p:sldId id="392" r:id="rId166"/>
    <p:sldId id="421" r:id="rId167"/>
    <p:sldId id="346" r:id="rId168"/>
    <p:sldId id="348" r:id="rId169"/>
    <p:sldId id="349" r:id="rId170"/>
    <p:sldId id="350" r:id="rId171"/>
    <p:sldId id="351" r:id="rId172"/>
    <p:sldId id="352" r:id="rId173"/>
    <p:sldId id="353" r:id="rId174"/>
    <p:sldId id="354" r:id="rId175"/>
    <p:sldId id="487" r:id="rId176"/>
    <p:sldId id="488" r:id="rId177"/>
    <p:sldId id="355" r:id="rId178"/>
    <p:sldId id="423" r:id="rId179"/>
    <p:sldId id="422" r:id="rId180"/>
    <p:sldId id="356" r:id="rId181"/>
    <p:sldId id="489" r:id="rId182"/>
    <p:sldId id="424" r:id="rId183"/>
    <p:sldId id="428" r:id="rId184"/>
    <p:sldId id="429" r:id="rId185"/>
    <p:sldId id="442" r:id="rId186"/>
    <p:sldId id="441" r:id="rId187"/>
    <p:sldId id="433" r:id="rId188"/>
    <p:sldId id="430" r:id="rId189"/>
    <p:sldId id="432" r:id="rId190"/>
    <p:sldId id="431" r:id="rId191"/>
    <p:sldId id="490" r:id="rId192"/>
    <p:sldId id="438" r:id="rId193"/>
    <p:sldId id="434" r:id="rId194"/>
    <p:sldId id="437" r:id="rId195"/>
    <p:sldId id="439" r:id="rId196"/>
    <p:sldId id="436" r:id="rId197"/>
    <p:sldId id="440" r:id="rId198"/>
    <p:sldId id="443" r:id="rId199"/>
    <p:sldId id="452" r:id="rId200"/>
    <p:sldId id="453" r:id="rId201"/>
    <p:sldId id="454" r:id="rId202"/>
    <p:sldId id="455" r:id="rId203"/>
    <p:sldId id="456" r:id="rId204"/>
    <p:sldId id="444" r:id="rId205"/>
    <p:sldId id="445" r:id="rId206"/>
    <p:sldId id="446" r:id="rId207"/>
    <p:sldId id="449" r:id="rId208"/>
    <p:sldId id="448" r:id="rId209"/>
    <p:sldId id="358" r:id="rId210"/>
    <p:sldId id="359" r:id="rId211"/>
    <p:sldId id="450" r:id="rId212"/>
    <p:sldId id="451" r:id="rId213"/>
    <p:sldId id="360" r:id="rId214"/>
    <p:sldId id="361" r:id="rId215"/>
    <p:sldId id="491" r:id="rId216"/>
    <p:sldId id="457" r:id="rId217"/>
    <p:sldId id="475" r:id="rId218"/>
    <p:sldId id="362" r:id="rId219"/>
    <p:sldId id="458" r:id="rId220"/>
    <p:sldId id="363" r:id="rId221"/>
    <p:sldId id="459" r:id="rId222"/>
    <p:sldId id="461" r:id="rId223"/>
    <p:sldId id="467" r:id="rId224"/>
    <p:sldId id="466" r:id="rId225"/>
    <p:sldId id="465" r:id="rId226"/>
    <p:sldId id="464" r:id="rId227"/>
    <p:sldId id="472" r:id="rId228"/>
    <p:sldId id="463" r:id="rId229"/>
    <p:sldId id="471" r:id="rId230"/>
    <p:sldId id="470" r:id="rId231"/>
    <p:sldId id="367" r:id="rId232"/>
    <p:sldId id="469" r:id="rId233"/>
    <p:sldId id="468" r:id="rId234"/>
    <p:sldId id="462" r:id="rId235"/>
    <p:sldId id="473" r:id="rId236"/>
    <p:sldId id="474" r:id="rId237"/>
    <p:sldId id="478" r:id="rId238"/>
    <p:sldId id="477" r:id="rId239"/>
    <p:sldId id="476" r:id="rId240"/>
    <p:sldId id="486" r:id="rId241"/>
    <p:sldId id="485" r:id="rId242"/>
    <p:sldId id="484" r:id="rId243"/>
    <p:sldId id="483" r:id="rId244"/>
    <p:sldId id="482" r:id="rId245"/>
    <p:sldId id="481" r:id="rId246"/>
    <p:sldId id="480" r:id="rId247"/>
    <p:sldId id="369" r:id="rId248"/>
    <p:sldId id="370" r:id="rId249"/>
    <p:sldId id="371" r:id="rId250"/>
  </p:sldIdLst>
  <p:sldSz cx="9144000" cy="6858000" type="screen4x3"/>
  <p:notesSz cx="6858000" cy="9144000"/>
  <p:defaultTextStyle>
    <a:defPPr>
      <a:defRPr lang="en-GB"/>
    </a:defPPr>
    <a:lvl1pPr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Arial" charset="0"/>
        <a:ea typeface="Microsoft YaHei" charset="-122"/>
        <a:cs typeface="+mn-cs"/>
      </a:defRPr>
    </a:lvl1pPr>
    <a:lvl2pPr marL="742950" indent="-28575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Arial" charset="0"/>
        <a:ea typeface="Microsoft YaHei" charset="-122"/>
        <a:cs typeface="+mn-cs"/>
      </a:defRPr>
    </a:lvl2pPr>
    <a:lvl3pPr marL="11430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Arial" charset="0"/>
        <a:ea typeface="Microsoft YaHei" charset="-122"/>
        <a:cs typeface="+mn-cs"/>
      </a:defRPr>
    </a:lvl3pPr>
    <a:lvl4pPr marL="16002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Arial" charset="0"/>
        <a:ea typeface="Microsoft YaHei" charset="-122"/>
        <a:cs typeface="+mn-cs"/>
      </a:defRPr>
    </a:lvl4pPr>
    <a:lvl5pPr marL="20574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Arial" charset="0"/>
        <a:ea typeface="Microsoft YaHei" charset="-122"/>
        <a:cs typeface="+mn-cs"/>
      </a:defRPr>
    </a:lvl5pPr>
    <a:lvl6pPr marL="2286000" algn="l" defTabSz="914400" rtl="0" eaLnBrk="1" latinLnBrk="0" hangingPunct="1">
      <a:defRPr sz="2400" kern="1200">
        <a:solidFill>
          <a:schemeClr val="bg1"/>
        </a:solidFill>
        <a:latin typeface="Arial" charset="0"/>
        <a:ea typeface="Microsoft YaHei" charset="-122"/>
        <a:cs typeface="+mn-cs"/>
      </a:defRPr>
    </a:lvl6pPr>
    <a:lvl7pPr marL="2743200" algn="l" defTabSz="914400" rtl="0" eaLnBrk="1" latinLnBrk="0" hangingPunct="1">
      <a:defRPr sz="2400" kern="1200">
        <a:solidFill>
          <a:schemeClr val="bg1"/>
        </a:solidFill>
        <a:latin typeface="Arial" charset="0"/>
        <a:ea typeface="Microsoft YaHei" charset="-122"/>
        <a:cs typeface="+mn-cs"/>
      </a:defRPr>
    </a:lvl7pPr>
    <a:lvl8pPr marL="3200400" algn="l" defTabSz="914400" rtl="0" eaLnBrk="1" latinLnBrk="0" hangingPunct="1">
      <a:defRPr sz="2400" kern="1200">
        <a:solidFill>
          <a:schemeClr val="bg1"/>
        </a:solidFill>
        <a:latin typeface="Arial" charset="0"/>
        <a:ea typeface="Microsoft YaHei" charset="-122"/>
        <a:cs typeface="+mn-cs"/>
      </a:defRPr>
    </a:lvl8pPr>
    <a:lvl9pPr marL="3657600" algn="l" defTabSz="914400" rtl="0" eaLnBrk="1" latinLnBrk="0" hangingPunct="1">
      <a:defRPr sz="2400" kern="1200">
        <a:solidFill>
          <a:schemeClr val="bg1"/>
        </a:solidFill>
        <a:latin typeface="Arial" charset="0"/>
        <a:ea typeface="Microsoft YaHei"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388" y="4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tableStyles" Target="tableStyle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cap="sq">
            <a:noFill/>
            <a:miter lim="800000"/>
            <a:headEnd/>
            <a:tailEnd/>
          </a:ln>
          <a:effectLst/>
        </p:spPr>
        <p:txBody>
          <a:bodyPr wrap="none" anchor="ctr"/>
          <a:lstStyle/>
          <a:p>
            <a:pPr>
              <a:defRPr/>
            </a:pPr>
            <a:endParaRPr lang="en-IN"/>
          </a:p>
        </p:txBody>
      </p:sp>
      <p:sp>
        <p:nvSpPr>
          <p:cNvPr id="3074" name="AutoShape 2"/>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75" name="AutoShape 3"/>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76" name="AutoShape 4"/>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77" name="AutoShape 5"/>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78" name="AutoShape 6"/>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79" name="AutoShape 7"/>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0" name="AutoShape 8"/>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1" name="AutoShape 9"/>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2" name="AutoShape 10"/>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3" name="AutoShape 11"/>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4" name="AutoShape 12"/>
          <p:cNvSpPr>
            <a:spLocks noChangeArrowheads="1"/>
          </p:cNvSpPr>
          <p:nvPr/>
        </p:nvSpPr>
        <p:spPr bwMode="auto">
          <a:xfrm>
            <a:off x="0" y="0"/>
            <a:ext cx="6858000" cy="9144000"/>
          </a:xfrm>
          <a:prstGeom prst="roundRect">
            <a:avLst>
              <a:gd name="adj" fmla="val 23"/>
            </a:avLst>
          </a:prstGeom>
          <a:solidFill>
            <a:srgbClr val="FFFFFF"/>
          </a:solidFill>
          <a:ln w="9525" cap="flat">
            <a:noFill/>
            <a:round/>
            <a:headEnd/>
            <a:tailEnd/>
          </a:ln>
          <a:effectLst/>
        </p:spPr>
        <p:txBody>
          <a:bodyPr wrap="none" anchor="ctr"/>
          <a:lstStyle/>
          <a:p>
            <a:pPr>
              <a:defRPr/>
            </a:pPr>
            <a:endParaRPr lang="en-IN"/>
          </a:p>
        </p:txBody>
      </p:sp>
      <p:sp>
        <p:nvSpPr>
          <p:cNvPr id="3085" name="Rectangle 13"/>
          <p:cNvSpPr>
            <a:spLocks noGrp="1" noChangeArrowheads="1"/>
          </p:cNvSpPr>
          <p:nvPr>
            <p:ph type="hdr"/>
          </p:nvPr>
        </p:nvSpPr>
        <p:spPr bwMode="auto">
          <a:xfrm>
            <a:off x="0" y="0"/>
            <a:ext cx="2952750" cy="438150"/>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stStyle>
          <a:p>
            <a:pPr>
              <a:defRPr/>
            </a:pPr>
            <a:endParaRPr lang="en-US"/>
          </a:p>
        </p:txBody>
      </p:sp>
      <p:sp>
        <p:nvSpPr>
          <p:cNvPr id="168975" name="Rectangle 14"/>
          <p:cNvSpPr>
            <a:spLocks noGrp="1" noRot="1" noChangeAspect="1" noChangeArrowheads="1"/>
          </p:cNvSpPr>
          <p:nvPr>
            <p:ph type="sldImg"/>
          </p:nvPr>
        </p:nvSpPr>
        <p:spPr bwMode="auto">
          <a:xfrm>
            <a:off x="1143000" y="685800"/>
            <a:ext cx="4552950" cy="3409950"/>
          </a:xfrm>
          <a:prstGeom prst="rect">
            <a:avLst/>
          </a:prstGeom>
          <a:solidFill>
            <a:srgbClr val="FFFFFF"/>
          </a:solidFill>
          <a:ln w="9360" cap="sq">
            <a:solidFill>
              <a:srgbClr val="000000"/>
            </a:solidFill>
            <a:miter lim="800000"/>
            <a:headEnd/>
            <a:tailEnd/>
          </a:ln>
        </p:spPr>
      </p:sp>
      <p:sp>
        <p:nvSpPr>
          <p:cNvPr id="3087" name="Rectangle 15"/>
          <p:cNvSpPr>
            <a:spLocks noGrp="1" noChangeArrowheads="1"/>
          </p:cNvSpPr>
          <p:nvPr>
            <p:ph type="body"/>
          </p:nvPr>
        </p:nvSpPr>
        <p:spPr bwMode="auto">
          <a:xfrm>
            <a:off x="914400" y="4343400"/>
            <a:ext cx="5010150" cy="4095750"/>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3088" name="Rectangle 16"/>
          <p:cNvSpPr>
            <a:spLocks noGrp="1" noChangeArrowheads="1"/>
          </p:cNvSpPr>
          <p:nvPr>
            <p:ph type="dt"/>
          </p:nvPr>
        </p:nvSpPr>
        <p:spPr bwMode="auto">
          <a:xfrm>
            <a:off x="3886200" y="0"/>
            <a:ext cx="2952750" cy="438150"/>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stStyle>
          <a:p>
            <a:pPr>
              <a:defRPr/>
            </a:pPr>
            <a:endParaRPr lang="en-US"/>
          </a:p>
        </p:txBody>
      </p:sp>
      <p:sp>
        <p:nvSpPr>
          <p:cNvPr id="3089" name="Rectangle 17"/>
          <p:cNvSpPr>
            <a:spLocks noGrp="1" noChangeArrowheads="1"/>
          </p:cNvSpPr>
          <p:nvPr>
            <p:ph type="ftr"/>
          </p:nvPr>
        </p:nvSpPr>
        <p:spPr bwMode="auto">
          <a:xfrm>
            <a:off x="0" y="8686800"/>
            <a:ext cx="2952750" cy="438150"/>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stStyle>
          <a:p>
            <a:pPr>
              <a:defRPr/>
            </a:pPr>
            <a:endParaRPr lang="en-US"/>
          </a:p>
        </p:txBody>
      </p:sp>
      <p:sp>
        <p:nvSpPr>
          <p:cNvPr id="3090" name="Rectangle 18"/>
          <p:cNvSpPr>
            <a:spLocks noGrp="1" noChangeArrowheads="1"/>
          </p:cNvSpPr>
          <p:nvPr>
            <p:ph type="sldNum"/>
          </p:nvPr>
        </p:nvSpPr>
        <p:spPr bwMode="auto">
          <a:xfrm>
            <a:off x="3886200" y="8686800"/>
            <a:ext cx="2952750" cy="438150"/>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stStyle>
          <a:p>
            <a:pPr>
              <a:defRPr/>
            </a:pPr>
            <a:fld id="{6187A0A1-A634-4F78-9742-A3A7C6F5CEC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18"/>
          <p:cNvSpPr>
            <a:spLocks noGrp="1" noChangeArrowheads="1"/>
          </p:cNvSpPr>
          <p:nvPr>
            <p:ph type="sldNum" sz="quarter"/>
          </p:nvPr>
        </p:nvSpPr>
        <p:spPr>
          <a:noFill/>
          <a:ln/>
        </p:spPr>
        <p:txBody>
          <a:bodyPr/>
          <a:lstStyle/>
          <a:p>
            <a:fld id="{6B199EA9-48DC-4471-8A2C-CA1F911F7D8C}" type="slidenum">
              <a:rPr lang="en-US" smtClean="0"/>
              <a:pPr/>
              <a:t>1</a:t>
            </a:fld>
            <a:endParaRPr lang="en-US"/>
          </a:p>
        </p:txBody>
      </p:sp>
      <p:sp>
        <p:nvSpPr>
          <p:cNvPr id="171011" name="Rectangle 1"/>
          <p:cNvSpPr>
            <a:spLocks noGrp="1" noRot="1" noChangeAspect="1" noChangeArrowheads="1" noTextEdit="1"/>
          </p:cNvSpPr>
          <p:nvPr>
            <p:ph type="sldImg"/>
          </p:nvPr>
        </p:nvSpPr>
        <p:spPr>
          <a:xfrm>
            <a:off x="1143000" y="685800"/>
            <a:ext cx="4572000" cy="3429000"/>
          </a:xfrm>
          <a:ln/>
        </p:spPr>
      </p:sp>
      <p:sp>
        <p:nvSpPr>
          <p:cNvPr id="1710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18"/>
          <p:cNvSpPr>
            <a:spLocks noGrp="1" noChangeArrowheads="1"/>
          </p:cNvSpPr>
          <p:nvPr>
            <p:ph type="sldNum" sz="quarter"/>
          </p:nvPr>
        </p:nvSpPr>
        <p:spPr>
          <a:noFill/>
          <a:ln/>
        </p:spPr>
        <p:txBody>
          <a:bodyPr/>
          <a:lstStyle/>
          <a:p>
            <a:fld id="{C2CC8D57-6881-433D-974D-749A4D4FA124}" type="slidenum">
              <a:rPr lang="en-US" smtClean="0"/>
              <a:pPr/>
              <a:t>2</a:t>
            </a:fld>
            <a:endParaRPr lang="en-US"/>
          </a:p>
        </p:txBody>
      </p:sp>
      <p:sp>
        <p:nvSpPr>
          <p:cNvPr id="173059" name="Rectangle 1"/>
          <p:cNvSpPr>
            <a:spLocks noGrp="1" noRot="1" noChangeAspect="1" noChangeArrowheads="1" noTextEdit="1"/>
          </p:cNvSpPr>
          <p:nvPr>
            <p:ph type="sldImg"/>
          </p:nvPr>
        </p:nvSpPr>
        <p:spPr>
          <a:xfrm>
            <a:off x="1143000" y="685800"/>
            <a:ext cx="4572000" cy="3429000"/>
          </a:xfrm>
          <a:ln/>
        </p:spPr>
      </p:sp>
      <p:sp>
        <p:nvSpPr>
          <p:cNvPr id="17306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18"/>
          <p:cNvSpPr>
            <a:spLocks noGrp="1" noChangeArrowheads="1"/>
          </p:cNvSpPr>
          <p:nvPr>
            <p:ph type="sldNum" sz="quarter"/>
          </p:nvPr>
        </p:nvSpPr>
        <p:spPr>
          <a:noFill/>
          <a:ln/>
        </p:spPr>
        <p:txBody>
          <a:bodyPr/>
          <a:lstStyle/>
          <a:p>
            <a:fld id="{527D648A-9EC3-4F13-8FAF-977C33EF735B}" type="slidenum">
              <a:rPr lang="en-US" smtClean="0"/>
              <a:pPr/>
              <a:t>4</a:t>
            </a:fld>
            <a:endParaRPr lang="en-US"/>
          </a:p>
        </p:txBody>
      </p:sp>
      <p:sp>
        <p:nvSpPr>
          <p:cNvPr id="174083" name="Rectangle 1"/>
          <p:cNvSpPr>
            <a:spLocks noGrp="1" noRot="1" noChangeAspect="1" noChangeArrowheads="1" noTextEdit="1"/>
          </p:cNvSpPr>
          <p:nvPr>
            <p:ph type="sldImg"/>
          </p:nvPr>
        </p:nvSpPr>
        <p:spPr>
          <a:xfrm>
            <a:off x="1143000" y="685800"/>
            <a:ext cx="4572000" cy="3429000"/>
          </a:xfrm>
          <a:ln/>
        </p:spPr>
      </p:sp>
      <p:sp>
        <p:nvSpPr>
          <p:cNvPr id="17408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18"/>
          <p:cNvSpPr>
            <a:spLocks noGrp="1" noChangeArrowheads="1"/>
          </p:cNvSpPr>
          <p:nvPr>
            <p:ph type="sldNum" sz="quarter"/>
          </p:nvPr>
        </p:nvSpPr>
        <p:spPr>
          <a:noFill/>
          <a:ln/>
        </p:spPr>
        <p:txBody>
          <a:bodyPr/>
          <a:lstStyle/>
          <a:p>
            <a:fld id="{BA6C0EF3-15DB-4140-BCEA-69B5C59E93A0}" type="slidenum">
              <a:rPr lang="en-US" smtClean="0"/>
              <a:pPr/>
              <a:t>5</a:t>
            </a:fld>
            <a:endParaRPr lang="en-US"/>
          </a:p>
        </p:txBody>
      </p:sp>
      <p:sp>
        <p:nvSpPr>
          <p:cNvPr id="175107" name="Rectangle 1"/>
          <p:cNvSpPr>
            <a:spLocks noGrp="1" noRot="1" noChangeAspect="1" noChangeArrowheads="1" noTextEdit="1"/>
          </p:cNvSpPr>
          <p:nvPr>
            <p:ph type="sldImg"/>
          </p:nvPr>
        </p:nvSpPr>
        <p:spPr>
          <a:xfrm>
            <a:off x="1143000" y="685800"/>
            <a:ext cx="4572000" cy="3429000"/>
          </a:xfrm>
          <a:ln/>
        </p:spPr>
      </p:sp>
      <p:sp>
        <p:nvSpPr>
          <p:cNvPr id="17510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18"/>
          <p:cNvSpPr>
            <a:spLocks noGrp="1" noChangeArrowheads="1"/>
          </p:cNvSpPr>
          <p:nvPr>
            <p:ph type="sldNum" sz="quarter"/>
          </p:nvPr>
        </p:nvSpPr>
        <p:spPr>
          <a:noFill/>
          <a:ln/>
        </p:spPr>
        <p:txBody>
          <a:bodyPr/>
          <a:lstStyle/>
          <a:p>
            <a:fld id="{E9D3FAF9-F830-460E-9AD7-79F9F03FC3AA}" type="slidenum">
              <a:rPr lang="en-US" smtClean="0"/>
              <a:pPr/>
              <a:t>6</a:t>
            </a:fld>
            <a:endParaRPr lang="en-US"/>
          </a:p>
        </p:txBody>
      </p:sp>
      <p:sp>
        <p:nvSpPr>
          <p:cNvPr id="176131" name="Rectangle 1"/>
          <p:cNvSpPr>
            <a:spLocks noGrp="1" noRot="1" noChangeAspect="1" noChangeArrowheads="1" noTextEdit="1"/>
          </p:cNvSpPr>
          <p:nvPr>
            <p:ph type="sldImg"/>
          </p:nvPr>
        </p:nvSpPr>
        <p:spPr>
          <a:xfrm>
            <a:off x="1143000" y="685800"/>
            <a:ext cx="4572000" cy="3429000"/>
          </a:xfrm>
          <a:ln/>
        </p:spPr>
      </p:sp>
      <p:sp>
        <p:nvSpPr>
          <p:cNvPr id="17613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18"/>
          <p:cNvSpPr>
            <a:spLocks noGrp="1" noChangeArrowheads="1"/>
          </p:cNvSpPr>
          <p:nvPr>
            <p:ph type="sldNum" sz="quarter"/>
          </p:nvPr>
        </p:nvSpPr>
        <p:spPr>
          <a:noFill/>
          <a:ln/>
        </p:spPr>
        <p:txBody>
          <a:bodyPr/>
          <a:lstStyle/>
          <a:p>
            <a:fld id="{6E7AB165-AAD3-4143-8D2A-C4690DBB6D2F}" type="slidenum">
              <a:rPr lang="en-US" smtClean="0"/>
              <a:pPr/>
              <a:t>7</a:t>
            </a:fld>
            <a:endParaRPr lang="en-US"/>
          </a:p>
        </p:txBody>
      </p:sp>
      <p:sp>
        <p:nvSpPr>
          <p:cNvPr id="177155" name="Rectangle 1"/>
          <p:cNvSpPr>
            <a:spLocks noGrp="1" noRot="1" noChangeAspect="1" noChangeArrowheads="1" noTextEdit="1"/>
          </p:cNvSpPr>
          <p:nvPr>
            <p:ph type="sldImg"/>
          </p:nvPr>
        </p:nvSpPr>
        <p:spPr>
          <a:xfrm>
            <a:off x="1143000" y="685800"/>
            <a:ext cx="4572000" cy="3429000"/>
          </a:xfrm>
          <a:ln/>
        </p:spPr>
      </p:sp>
      <p:sp>
        <p:nvSpPr>
          <p:cNvPr id="17715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18"/>
          <p:cNvSpPr>
            <a:spLocks noGrp="1" noChangeArrowheads="1"/>
          </p:cNvSpPr>
          <p:nvPr>
            <p:ph type="sldNum" sz="quarter"/>
          </p:nvPr>
        </p:nvSpPr>
        <p:spPr>
          <a:noFill/>
          <a:ln/>
        </p:spPr>
        <p:txBody>
          <a:bodyPr/>
          <a:lstStyle/>
          <a:p>
            <a:fld id="{6CD9A63A-F264-49B6-AB82-207A418D9FD5}" type="slidenum">
              <a:rPr lang="en-US" smtClean="0"/>
              <a:pPr/>
              <a:t>8</a:t>
            </a:fld>
            <a:endParaRPr lang="en-US"/>
          </a:p>
        </p:txBody>
      </p:sp>
      <p:sp>
        <p:nvSpPr>
          <p:cNvPr id="178179" name="Rectangle 1"/>
          <p:cNvSpPr>
            <a:spLocks noGrp="1" noRot="1" noChangeAspect="1" noChangeArrowheads="1" noTextEdit="1"/>
          </p:cNvSpPr>
          <p:nvPr>
            <p:ph type="sldImg"/>
          </p:nvPr>
        </p:nvSpPr>
        <p:spPr>
          <a:xfrm>
            <a:off x="1143000" y="685800"/>
            <a:ext cx="4572000" cy="3429000"/>
          </a:xfrm>
          <a:ln/>
        </p:spPr>
      </p:sp>
      <p:sp>
        <p:nvSpPr>
          <p:cNvPr id="17818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18"/>
          <p:cNvSpPr>
            <a:spLocks noGrp="1" noChangeArrowheads="1"/>
          </p:cNvSpPr>
          <p:nvPr>
            <p:ph type="sldNum" sz="quarter"/>
          </p:nvPr>
        </p:nvSpPr>
        <p:spPr>
          <a:noFill/>
          <a:ln/>
        </p:spPr>
        <p:txBody>
          <a:bodyPr/>
          <a:lstStyle/>
          <a:p>
            <a:fld id="{8FDE6201-C101-438E-A572-F1F1B60D31AD}" type="slidenum">
              <a:rPr lang="en-US" smtClean="0"/>
              <a:pPr/>
              <a:t>9</a:t>
            </a:fld>
            <a:endParaRPr lang="en-US"/>
          </a:p>
        </p:txBody>
      </p:sp>
      <p:sp>
        <p:nvSpPr>
          <p:cNvPr id="179203" name="Rectangle 1"/>
          <p:cNvSpPr>
            <a:spLocks noGrp="1" noRot="1" noChangeAspect="1" noChangeArrowheads="1" noTextEdit="1"/>
          </p:cNvSpPr>
          <p:nvPr>
            <p:ph type="sldImg"/>
          </p:nvPr>
        </p:nvSpPr>
        <p:spPr>
          <a:xfrm>
            <a:off x="1143000" y="685800"/>
            <a:ext cx="4572000" cy="3429000"/>
          </a:xfrm>
          <a:ln/>
        </p:spPr>
      </p:sp>
      <p:sp>
        <p:nvSpPr>
          <p:cNvPr id="17920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18"/>
          <p:cNvSpPr>
            <a:spLocks noGrp="1" noChangeArrowheads="1"/>
          </p:cNvSpPr>
          <p:nvPr>
            <p:ph type="sldNum" sz="quarter"/>
          </p:nvPr>
        </p:nvSpPr>
        <p:spPr>
          <a:noFill/>
          <a:ln/>
        </p:spPr>
        <p:txBody>
          <a:bodyPr/>
          <a:lstStyle/>
          <a:p>
            <a:fld id="{631F61DF-E6F0-47AA-A575-9C91F8539285}" type="slidenum">
              <a:rPr lang="en-US" smtClean="0"/>
              <a:pPr/>
              <a:t>10</a:t>
            </a:fld>
            <a:endParaRPr lang="en-US"/>
          </a:p>
        </p:txBody>
      </p:sp>
      <p:sp>
        <p:nvSpPr>
          <p:cNvPr id="180227" name="Rectangle 1"/>
          <p:cNvSpPr>
            <a:spLocks noGrp="1" noRot="1" noChangeAspect="1" noChangeArrowheads="1" noTextEdit="1"/>
          </p:cNvSpPr>
          <p:nvPr>
            <p:ph type="sldImg"/>
          </p:nvPr>
        </p:nvSpPr>
        <p:spPr>
          <a:xfrm>
            <a:off x="1143000" y="685800"/>
            <a:ext cx="4572000" cy="3429000"/>
          </a:xfrm>
          <a:ln/>
        </p:spPr>
      </p:sp>
      <p:sp>
        <p:nvSpPr>
          <p:cNvPr id="18022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18"/>
          <p:cNvSpPr>
            <a:spLocks noGrp="1" noChangeArrowheads="1"/>
          </p:cNvSpPr>
          <p:nvPr>
            <p:ph type="sldNum" sz="quarter"/>
          </p:nvPr>
        </p:nvSpPr>
        <p:spPr>
          <a:noFill/>
          <a:ln/>
        </p:spPr>
        <p:txBody>
          <a:bodyPr/>
          <a:lstStyle/>
          <a:p>
            <a:fld id="{8DEEE93B-681A-487B-B5C8-67E925E5D561}" type="slidenum">
              <a:rPr lang="en-US" smtClean="0"/>
              <a:pPr/>
              <a:t>11</a:t>
            </a:fld>
            <a:endParaRPr lang="en-US"/>
          </a:p>
        </p:txBody>
      </p:sp>
      <p:sp>
        <p:nvSpPr>
          <p:cNvPr id="181251" name="Rectangle 1"/>
          <p:cNvSpPr>
            <a:spLocks noGrp="1" noRot="1" noChangeAspect="1" noChangeArrowheads="1" noTextEdit="1"/>
          </p:cNvSpPr>
          <p:nvPr>
            <p:ph type="sldImg"/>
          </p:nvPr>
        </p:nvSpPr>
        <p:spPr>
          <a:xfrm>
            <a:off x="1143000" y="685800"/>
            <a:ext cx="4568825" cy="3425825"/>
          </a:xfrm>
          <a:ln/>
        </p:spPr>
      </p:sp>
      <p:sp>
        <p:nvSpPr>
          <p:cNvPr id="181252" name="Text Box 2"/>
          <p:cNvSpPr txBox="1">
            <a:spLocks noChangeArrowheads="1"/>
          </p:cNvSpPr>
          <p:nvPr/>
        </p:nvSpPr>
        <p:spPr bwMode="auto">
          <a:xfrm>
            <a:off x="914400" y="4343400"/>
            <a:ext cx="5026025"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18"/>
          <p:cNvSpPr>
            <a:spLocks noGrp="1" noChangeArrowheads="1"/>
          </p:cNvSpPr>
          <p:nvPr>
            <p:ph type="sldNum" sz="quarter"/>
          </p:nvPr>
        </p:nvSpPr>
        <p:spPr>
          <a:noFill/>
          <a:ln/>
        </p:spPr>
        <p:txBody>
          <a:bodyPr/>
          <a:lstStyle/>
          <a:p>
            <a:fld id="{F130A577-B9AC-4615-B7B4-CDF2BEB2E99B}" type="slidenum">
              <a:rPr lang="en-US" smtClean="0"/>
              <a:pPr/>
              <a:t>12</a:t>
            </a:fld>
            <a:endParaRPr lang="en-US"/>
          </a:p>
        </p:txBody>
      </p:sp>
      <p:sp>
        <p:nvSpPr>
          <p:cNvPr id="182275" name="Rectangle 1"/>
          <p:cNvSpPr>
            <a:spLocks noGrp="1" noRot="1" noChangeAspect="1" noChangeArrowheads="1" noTextEdit="1"/>
          </p:cNvSpPr>
          <p:nvPr>
            <p:ph type="sldImg"/>
          </p:nvPr>
        </p:nvSpPr>
        <p:spPr>
          <a:xfrm>
            <a:off x="1143000" y="685800"/>
            <a:ext cx="4572000" cy="3429000"/>
          </a:xfrm>
          <a:ln/>
        </p:spPr>
      </p:sp>
      <p:sp>
        <p:nvSpPr>
          <p:cNvPr id="18227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18"/>
          <p:cNvSpPr>
            <a:spLocks noGrp="1" noChangeArrowheads="1"/>
          </p:cNvSpPr>
          <p:nvPr>
            <p:ph type="sldNum" sz="quarter"/>
          </p:nvPr>
        </p:nvSpPr>
        <p:spPr>
          <a:noFill/>
          <a:ln/>
        </p:spPr>
        <p:txBody>
          <a:bodyPr/>
          <a:lstStyle/>
          <a:p>
            <a:fld id="{2FE009B2-847C-400D-A1CF-899484DC9344}" type="slidenum">
              <a:rPr lang="en-US" smtClean="0"/>
              <a:pPr/>
              <a:t>13</a:t>
            </a:fld>
            <a:endParaRPr lang="en-US"/>
          </a:p>
        </p:txBody>
      </p:sp>
      <p:sp>
        <p:nvSpPr>
          <p:cNvPr id="183299" name="Rectangle 1"/>
          <p:cNvSpPr>
            <a:spLocks noGrp="1" noRot="1" noChangeAspect="1" noChangeArrowheads="1" noTextEdit="1"/>
          </p:cNvSpPr>
          <p:nvPr>
            <p:ph type="sldImg"/>
          </p:nvPr>
        </p:nvSpPr>
        <p:spPr>
          <a:xfrm>
            <a:off x="1143000" y="685800"/>
            <a:ext cx="4572000" cy="3429000"/>
          </a:xfrm>
          <a:ln/>
        </p:spPr>
      </p:sp>
      <p:sp>
        <p:nvSpPr>
          <p:cNvPr id="18330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8"/>
          <p:cNvSpPr>
            <a:spLocks noGrp="1" noChangeArrowheads="1"/>
          </p:cNvSpPr>
          <p:nvPr>
            <p:ph type="sldNum" sz="quarter"/>
          </p:nvPr>
        </p:nvSpPr>
        <p:spPr>
          <a:noFill/>
          <a:ln/>
        </p:spPr>
        <p:txBody>
          <a:bodyPr/>
          <a:lstStyle/>
          <a:p>
            <a:fld id="{F5E28EC1-9B9E-4A3C-81BF-3722898D949E}" type="slidenum">
              <a:rPr lang="en-US" smtClean="0"/>
              <a:pPr/>
              <a:t>14</a:t>
            </a:fld>
            <a:endParaRPr lang="en-US"/>
          </a:p>
        </p:txBody>
      </p:sp>
      <p:sp>
        <p:nvSpPr>
          <p:cNvPr id="184323" name="Rectangle 1"/>
          <p:cNvSpPr>
            <a:spLocks noGrp="1" noRot="1" noChangeAspect="1" noChangeArrowheads="1" noTextEdit="1"/>
          </p:cNvSpPr>
          <p:nvPr>
            <p:ph type="sldImg"/>
          </p:nvPr>
        </p:nvSpPr>
        <p:spPr>
          <a:xfrm>
            <a:off x="1143000" y="685800"/>
            <a:ext cx="4572000" cy="3429000"/>
          </a:xfrm>
          <a:ln/>
        </p:spPr>
      </p:sp>
      <p:sp>
        <p:nvSpPr>
          <p:cNvPr id="18432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
        <p:nvSpPr>
          <p:cNvPr id="5" name="Notes Placeholder 4"/>
          <p:cNvSpPr>
            <a:spLocks noGrp="1"/>
          </p:cNvSpPr>
          <p:nvPr>
            <p:ph type="body" idx="1"/>
          </p:nvPr>
        </p:nvSpPr>
        <p:spPr/>
        <p:txBody>
          <a:bodyPr>
            <a:normAutofit/>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18"/>
          <p:cNvSpPr>
            <a:spLocks noGrp="1" noChangeArrowheads="1"/>
          </p:cNvSpPr>
          <p:nvPr>
            <p:ph type="sldNum" sz="quarter"/>
          </p:nvPr>
        </p:nvSpPr>
        <p:spPr>
          <a:noFill/>
          <a:ln/>
        </p:spPr>
        <p:txBody>
          <a:bodyPr/>
          <a:lstStyle/>
          <a:p>
            <a:fld id="{3930FBD2-FB4C-4BD7-BA9C-290B3E37E3CD}" type="slidenum">
              <a:rPr lang="en-US" smtClean="0"/>
              <a:pPr/>
              <a:t>15</a:t>
            </a:fld>
            <a:endParaRPr lang="en-US"/>
          </a:p>
        </p:txBody>
      </p:sp>
      <p:sp>
        <p:nvSpPr>
          <p:cNvPr id="185347" name="Rectangle 1"/>
          <p:cNvSpPr>
            <a:spLocks noGrp="1" noRot="1" noChangeAspect="1" noChangeArrowheads="1" noTextEdit="1"/>
          </p:cNvSpPr>
          <p:nvPr>
            <p:ph type="sldImg"/>
          </p:nvPr>
        </p:nvSpPr>
        <p:spPr>
          <a:xfrm>
            <a:off x="1143000" y="685800"/>
            <a:ext cx="4572000" cy="3429000"/>
          </a:xfrm>
          <a:ln/>
        </p:spPr>
      </p:sp>
      <p:sp>
        <p:nvSpPr>
          <p:cNvPr id="18534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18"/>
          <p:cNvSpPr>
            <a:spLocks noGrp="1" noChangeArrowheads="1"/>
          </p:cNvSpPr>
          <p:nvPr>
            <p:ph type="sldNum" sz="quarter"/>
          </p:nvPr>
        </p:nvSpPr>
        <p:spPr>
          <a:noFill/>
          <a:ln/>
        </p:spPr>
        <p:txBody>
          <a:bodyPr/>
          <a:lstStyle/>
          <a:p>
            <a:fld id="{F5545D1E-05B0-4650-B23C-DB77DF12FC66}" type="slidenum">
              <a:rPr lang="en-US" smtClean="0"/>
              <a:pPr/>
              <a:t>16</a:t>
            </a:fld>
            <a:endParaRPr lang="en-US"/>
          </a:p>
        </p:txBody>
      </p:sp>
      <p:sp>
        <p:nvSpPr>
          <p:cNvPr id="186371" name="Rectangle 1"/>
          <p:cNvSpPr>
            <a:spLocks noGrp="1" noRot="1" noChangeAspect="1" noChangeArrowheads="1" noTextEdit="1"/>
          </p:cNvSpPr>
          <p:nvPr>
            <p:ph type="sldImg"/>
          </p:nvPr>
        </p:nvSpPr>
        <p:spPr>
          <a:xfrm>
            <a:off x="1143000" y="685800"/>
            <a:ext cx="4572000" cy="3429000"/>
          </a:xfrm>
          <a:ln/>
        </p:spPr>
      </p:sp>
      <p:sp>
        <p:nvSpPr>
          <p:cNvPr id="18637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18"/>
          <p:cNvSpPr>
            <a:spLocks noGrp="1" noChangeArrowheads="1"/>
          </p:cNvSpPr>
          <p:nvPr>
            <p:ph type="sldNum" sz="quarter"/>
          </p:nvPr>
        </p:nvSpPr>
        <p:spPr>
          <a:noFill/>
          <a:ln/>
        </p:spPr>
        <p:txBody>
          <a:bodyPr/>
          <a:lstStyle/>
          <a:p>
            <a:fld id="{9A0B9039-8B74-4C53-ACE9-539745678A24}" type="slidenum">
              <a:rPr lang="en-US" smtClean="0"/>
              <a:pPr/>
              <a:t>21</a:t>
            </a:fld>
            <a:endParaRPr lang="en-US"/>
          </a:p>
        </p:txBody>
      </p:sp>
      <p:sp>
        <p:nvSpPr>
          <p:cNvPr id="187395" name="Rectangle 1"/>
          <p:cNvSpPr>
            <a:spLocks noGrp="1" noRot="1" noChangeAspect="1" noChangeArrowheads="1" noTextEdit="1"/>
          </p:cNvSpPr>
          <p:nvPr>
            <p:ph type="sldImg"/>
          </p:nvPr>
        </p:nvSpPr>
        <p:spPr>
          <a:xfrm>
            <a:off x="1143000" y="685800"/>
            <a:ext cx="4572000" cy="3429000"/>
          </a:xfrm>
          <a:ln/>
        </p:spPr>
      </p:sp>
      <p:sp>
        <p:nvSpPr>
          <p:cNvPr id="18739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18"/>
          <p:cNvSpPr>
            <a:spLocks noGrp="1" noChangeArrowheads="1"/>
          </p:cNvSpPr>
          <p:nvPr>
            <p:ph type="sldNum" sz="quarter"/>
          </p:nvPr>
        </p:nvSpPr>
        <p:spPr>
          <a:noFill/>
          <a:ln/>
        </p:spPr>
        <p:txBody>
          <a:bodyPr/>
          <a:lstStyle/>
          <a:p>
            <a:fld id="{7A7E7A82-3F51-4D98-9192-FE78165A0CAC}" type="slidenum">
              <a:rPr lang="en-US" smtClean="0"/>
              <a:pPr/>
              <a:t>22</a:t>
            </a:fld>
            <a:endParaRPr lang="en-US"/>
          </a:p>
        </p:txBody>
      </p:sp>
      <p:sp>
        <p:nvSpPr>
          <p:cNvPr id="188419" name="Text Box 1"/>
          <p:cNvSpPr txBox="1">
            <a:spLocks noChangeArrowheads="1"/>
          </p:cNvSpPr>
          <p:nvPr/>
        </p:nvSpPr>
        <p:spPr bwMode="auto">
          <a:xfrm>
            <a:off x="3886200" y="8686800"/>
            <a:ext cx="2971800" cy="457200"/>
          </a:xfrm>
          <a:prstGeom prst="rect">
            <a:avLst/>
          </a:prstGeom>
          <a:noFill/>
          <a:ln w="9525">
            <a:noFill/>
            <a:round/>
            <a:headEnd/>
            <a:tailEnd/>
          </a:ln>
        </p:spPr>
        <p:txBody>
          <a:bodyPr lIns="90000" tIns="46800" rIns="90000" bIns="46800" anchor="b"/>
          <a:lstStyle/>
          <a:p>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3BDF15FA-399C-49F1-BF8C-F172EFA8B625}" type="slidenum">
              <a:rPr lang="en-US" sz="1200">
                <a:solidFill>
                  <a:srgbClr val="000000"/>
                </a:solidFill>
                <a:latin typeface="Times New Roman" pitchFamily="16" charset="0"/>
              </a:rPr>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22</a:t>
            </a:fld>
            <a:endParaRPr lang="en-US" sz="1200">
              <a:solidFill>
                <a:srgbClr val="000000"/>
              </a:solidFill>
              <a:latin typeface="Times New Roman" pitchFamily="16" charset="0"/>
            </a:endParaRPr>
          </a:p>
        </p:txBody>
      </p:sp>
      <p:sp>
        <p:nvSpPr>
          <p:cNvPr id="188420" name="Text Box 2"/>
          <p:cNvSpPr txBox="1">
            <a:spLocks noChangeArrowheads="1"/>
          </p:cNvSpPr>
          <p:nvPr/>
        </p:nvSpPr>
        <p:spPr bwMode="auto">
          <a:xfrm>
            <a:off x="0" y="8686800"/>
            <a:ext cx="2971800" cy="457200"/>
          </a:xfrm>
          <a:prstGeom prst="rect">
            <a:avLst/>
          </a:prstGeom>
          <a:noFill/>
          <a:ln w="9525">
            <a:noFill/>
            <a:round/>
            <a:headEnd/>
            <a:tailEnd/>
          </a:ln>
        </p:spPr>
        <p:txBody>
          <a:bodyPr lIns="90000" tIns="46800" rIns="90000" bIns="46800" anchor="b"/>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188421" name="Text Box 3"/>
          <p:cNvSpPr txBox="1">
            <a:spLocks noChangeArrowheads="1"/>
          </p:cNvSpPr>
          <p:nvPr/>
        </p:nvSpPr>
        <p:spPr bwMode="auto">
          <a:xfrm>
            <a:off x="0" y="0"/>
            <a:ext cx="2971800" cy="457200"/>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188422" name="Text Box 4"/>
          <p:cNvSpPr txBox="1">
            <a:spLocks noChangeArrowheads="1"/>
          </p:cNvSpPr>
          <p:nvPr/>
        </p:nvSpPr>
        <p:spPr bwMode="auto">
          <a:xfrm>
            <a:off x="3886200" y="0"/>
            <a:ext cx="2971800" cy="457200"/>
          </a:xfrm>
          <a:prstGeom prst="rect">
            <a:avLst/>
          </a:prstGeom>
          <a:noFill/>
          <a:ln w="9525">
            <a:noFill/>
            <a:round/>
            <a:headEnd/>
            <a:tailEnd/>
          </a:ln>
        </p:spPr>
        <p:txBody>
          <a:bodyPr lIns="90000" tIns="46800" rIns="90000" bIns="46800"/>
          <a:lstStyle/>
          <a:p>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188423" name="Rectangle 5"/>
          <p:cNvSpPr>
            <a:spLocks noGrp="1" noRot="1" noChangeAspect="1" noChangeArrowheads="1" noTextEdit="1"/>
          </p:cNvSpPr>
          <p:nvPr>
            <p:ph type="sldImg"/>
          </p:nvPr>
        </p:nvSpPr>
        <p:spPr>
          <a:xfrm>
            <a:off x="1143000" y="685800"/>
            <a:ext cx="4573588" cy="3429000"/>
          </a:xfrm>
          <a:ln/>
        </p:spPr>
      </p:sp>
      <p:sp>
        <p:nvSpPr>
          <p:cNvPr id="188424" name="Text Box 6"/>
          <p:cNvSpPr txBox="1">
            <a:spLocks noChangeArrowheads="1"/>
          </p:cNvSpPr>
          <p:nvPr/>
        </p:nvSpPr>
        <p:spPr bwMode="auto">
          <a:xfrm>
            <a:off x="914400" y="4343400"/>
            <a:ext cx="5029200" cy="4191000"/>
          </a:xfrm>
          <a:prstGeom prst="rect">
            <a:avLst/>
          </a:prstGeom>
          <a:solidFill>
            <a:srgbClr val="FFFFFF"/>
          </a:solidFill>
          <a:ln w="9360" cap="sq">
            <a:solidFill>
              <a:srgbClr val="000000"/>
            </a:solidFill>
            <a:miter lim="800000"/>
            <a:headEnd/>
            <a:tailEnd/>
          </a:ln>
        </p:spPr>
        <p:txBody>
          <a:bodyPr wrap="none" anchor="ctr"/>
          <a:lstStyle/>
          <a:p>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18"/>
          <p:cNvSpPr>
            <a:spLocks noGrp="1" noChangeArrowheads="1"/>
          </p:cNvSpPr>
          <p:nvPr>
            <p:ph type="sldNum" sz="quarter"/>
          </p:nvPr>
        </p:nvSpPr>
        <p:spPr>
          <a:noFill/>
          <a:ln/>
        </p:spPr>
        <p:txBody>
          <a:bodyPr/>
          <a:lstStyle/>
          <a:p>
            <a:fld id="{D7812A03-D34F-4414-9C85-BD4C1A47DDC1}" type="slidenum">
              <a:rPr lang="en-US" smtClean="0"/>
              <a:pPr/>
              <a:t>23</a:t>
            </a:fld>
            <a:endParaRPr lang="en-US"/>
          </a:p>
        </p:txBody>
      </p:sp>
      <p:sp>
        <p:nvSpPr>
          <p:cNvPr id="189443" name="Rectangle 1"/>
          <p:cNvSpPr>
            <a:spLocks noGrp="1" noRot="1" noChangeAspect="1" noChangeArrowheads="1" noTextEdit="1"/>
          </p:cNvSpPr>
          <p:nvPr>
            <p:ph type="sldImg"/>
          </p:nvPr>
        </p:nvSpPr>
        <p:spPr>
          <a:xfrm>
            <a:off x="1143000" y="685800"/>
            <a:ext cx="4572000" cy="3429000"/>
          </a:xfrm>
          <a:ln/>
        </p:spPr>
      </p:sp>
      <p:sp>
        <p:nvSpPr>
          <p:cNvPr id="18944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8"/>
          <p:cNvSpPr>
            <a:spLocks noGrp="1" noChangeArrowheads="1"/>
          </p:cNvSpPr>
          <p:nvPr>
            <p:ph type="sldNum" sz="quarter"/>
          </p:nvPr>
        </p:nvSpPr>
        <p:spPr>
          <a:noFill/>
          <a:ln/>
        </p:spPr>
        <p:txBody>
          <a:bodyPr/>
          <a:lstStyle/>
          <a:p>
            <a:fld id="{9B857D25-A340-4644-BD3B-F54BDFAAE238}" type="slidenum">
              <a:rPr lang="en-US" smtClean="0"/>
              <a:pPr/>
              <a:t>24</a:t>
            </a:fld>
            <a:endParaRPr lang="en-US"/>
          </a:p>
        </p:txBody>
      </p:sp>
      <p:sp>
        <p:nvSpPr>
          <p:cNvPr id="190467" name="Rectangle 1"/>
          <p:cNvSpPr>
            <a:spLocks noGrp="1" noRot="1" noChangeAspect="1" noChangeArrowheads="1" noTextEdit="1"/>
          </p:cNvSpPr>
          <p:nvPr>
            <p:ph type="sldImg"/>
          </p:nvPr>
        </p:nvSpPr>
        <p:spPr>
          <a:xfrm>
            <a:off x="1143000" y="685800"/>
            <a:ext cx="4572000" cy="3429000"/>
          </a:xfrm>
          <a:ln/>
        </p:spPr>
      </p:sp>
      <p:sp>
        <p:nvSpPr>
          <p:cNvPr id="19046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18"/>
          <p:cNvSpPr>
            <a:spLocks noGrp="1" noChangeArrowheads="1"/>
          </p:cNvSpPr>
          <p:nvPr>
            <p:ph type="sldNum" sz="quarter"/>
          </p:nvPr>
        </p:nvSpPr>
        <p:spPr>
          <a:noFill/>
          <a:ln/>
        </p:spPr>
        <p:txBody>
          <a:bodyPr/>
          <a:lstStyle/>
          <a:p>
            <a:fld id="{FDAFBF6B-B135-4F37-AB2B-DCE2E6FA7C6F}" type="slidenum">
              <a:rPr lang="en-US" smtClean="0"/>
              <a:pPr/>
              <a:t>25</a:t>
            </a:fld>
            <a:endParaRPr lang="en-US"/>
          </a:p>
        </p:txBody>
      </p:sp>
      <p:sp>
        <p:nvSpPr>
          <p:cNvPr id="191491" name="Rectangle 1"/>
          <p:cNvSpPr>
            <a:spLocks noGrp="1" noRot="1" noChangeAspect="1" noChangeArrowheads="1" noTextEdit="1"/>
          </p:cNvSpPr>
          <p:nvPr>
            <p:ph type="sldImg"/>
          </p:nvPr>
        </p:nvSpPr>
        <p:spPr>
          <a:xfrm>
            <a:off x="1143000" y="685800"/>
            <a:ext cx="4572000" cy="3429000"/>
          </a:xfrm>
          <a:ln/>
        </p:spPr>
      </p:sp>
      <p:sp>
        <p:nvSpPr>
          <p:cNvPr id="19149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8"/>
          <p:cNvSpPr>
            <a:spLocks noGrp="1" noChangeArrowheads="1"/>
          </p:cNvSpPr>
          <p:nvPr>
            <p:ph type="sldNum" sz="quarter"/>
          </p:nvPr>
        </p:nvSpPr>
        <p:spPr>
          <a:noFill/>
          <a:ln/>
        </p:spPr>
        <p:txBody>
          <a:bodyPr/>
          <a:lstStyle/>
          <a:p>
            <a:fld id="{8DE219E5-D354-4680-8646-896FE307B33E}" type="slidenum">
              <a:rPr lang="en-US" smtClean="0"/>
              <a:pPr/>
              <a:t>26</a:t>
            </a:fld>
            <a:endParaRPr lang="en-US"/>
          </a:p>
        </p:txBody>
      </p:sp>
      <p:sp>
        <p:nvSpPr>
          <p:cNvPr id="192515" name="Rectangle 1"/>
          <p:cNvSpPr>
            <a:spLocks noGrp="1" noRot="1" noChangeAspect="1" noChangeArrowheads="1" noTextEdit="1"/>
          </p:cNvSpPr>
          <p:nvPr>
            <p:ph type="sldImg"/>
          </p:nvPr>
        </p:nvSpPr>
        <p:spPr>
          <a:xfrm>
            <a:off x="1143000" y="685800"/>
            <a:ext cx="4572000" cy="3429000"/>
          </a:xfrm>
          <a:ln/>
        </p:spPr>
      </p:sp>
      <p:sp>
        <p:nvSpPr>
          <p:cNvPr id="19251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18"/>
          <p:cNvSpPr>
            <a:spLocks noGrp="1" noChangeArrowheads="1"/>
          </p:cNvSpPr>
          <p:nvPr>
            <p:ph type="sldNum" sz="quarter"/>
          </p:nvPr>
        </p:nvSpPr>
        <p:spPr>
          <a:noFill/>
          <a:ln/>
        </p:spPr>
        <p:txBody>
          <a:bodyPr/>
          <a:lstStyle/>
          <a:p>
            <a:fld id="{56A8D5C7-A036-4F1F-BD3F-7DA75D485943}" type="slidenum">
              <a:rPr lang="en-US" smtClean="0"/>
              <a:pPr/>
              <a:t>29</a:t>
            </a:fld>
            <a:endParaRPr lang="en-US"/>
          </a:p>
        </p:txBody>
      </p:sp>
      <p:sp>
        <p:nvSpPr>
          <p:cNvPr id="193539" name="Rectangle 1"/>
          <p:cNvSpPr>
            <a:spLocks noGrp="1" noRot="1" noChangeAspect="1" noChangeArrowheads="1" noTextEdit="1"/>
          </p:cNvSpPr>
          <p:nvPr>
            <p:ph type="sldImg"/>
          </p:nvPr>
        </p:nvSpPr>
        <p:spPr>
          <a:xfrm>
            <a:off x="1143000" y="685800"/>
            <a:ext cx="4572000" cy="3429000"/>
          </a:xfrm>
          <a:ln/>
        </p:spPr>
      </p:sp>
      <p:sp>
        <p:nvSpPr>
          <p:cNvPr id="19354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18"/>
          <p:cNvSpPr>
            <a:spLocks noGrp="1" noChangeArrowheads="1"/>
          </p:cNvSpPr>
          <p:nvPr>
            <p:ph type="sldNum" sz="quarter"/>
          </p:nvPr>
        </p:nvSpPr>
        <p:spPr>
          <a:noFill/>
          <a:ln/>
        </p:spPr>
        <p:txBody>
          <a:bodyPr/>
          <a:lstStyle/>
          <a:p>
            <a:fld id="{75802CB7-5031-4967-A69A-585E92A0336D}" type="slidenum">
              <a:rPr lang="en-US" smtClean="0"/>
              <a:pPr/>
              <a:t>30</a:t>
            </a:fld>
            <a:endParaRPr lang="en-US"/>
          </a:p>
        </p:txBody>
      </p:sp>
      <p:sp>
        <p:nvSpPr>
          <p:cNvPr id="194563" name="Rectangle 1"/>
          <p:cNvSpPr>
            <a:spLocks noGrp="1" noRot="1" noChangeAspect="1" noChangeArrowheads="1" noTextEdit="1"/>
          </p:cNvSpPr>
          <p:nvPr>
            <p:ph type="sldImg"/>
          </p:nvPr>
        </p:nvSpPr>
        <p:spPr>
          <a:xfrm>
            <a:off x="1143000" y="685800"/>
            <a:ext cx="4572000" cy="3429000"/>
          </a:xfrm>
          <a:ln/>
        </p:spPr>
      </p:sp>
      <p:sp>
        <p:nvSpPr>
          <p:cNvPr id="19456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18"/>
          <p:cNvSpPr>
            <a:spLocks noGrp="1" noChangeArrowheads="1"/>
          </p:cNvSpPr>
          <p:nvPr>
            <p:ph type="sldNum" sz="quarter"/>
          </p:nvPr>
        </p:nvSpPr>
        <p:spPr>
          <a:noFill/>
          <a:ln/>
        </p:spPr>
        <p:txBody>
          <a:bodyPr/>
          <a:lstStyle/>
          <a:p>
            <a:fld id="{4B1A4422-EE64-4D5C-A74D-24FDF0FFAECF}" type="slidenum">
              <a:rPr lang="en-US" smtClean="0"/>
              <a:pPr/>
              <a:t>31</a:t>
            </a:fld>
            <a:endParaRPr lang="en-US"/>
          </a:p>
        </p:txBody>
      </p:sp>
      <p:sp>
        <p:nvSpPr>
          <p:cNvPr id="195587" name="Rectangle 1"/>
          <p:cNvSpPr>
            <a:spLocks noGrp="1" noRot="1" noChangeAspect="1" noChangeArrowheads="1" noTextEdit="1"/>
          </p:cNvSpPr>
          <p:nvPr>
            <p:ph type="sldImg"/>
          </p:nvPr>
        </p:nvSpPr>
        <p:spPr>
          <a:xfrm>
            <a:off x="1143000" y="685800"/>
            <a:ext cx="4572000" cy="3429000"/>
          </a:xfrm>
          <a:ln/>
        </p:spPr>
      </p:sp>
      <p:sp>
        <p:nvSpPr>
          <p:cNvPr id="19558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18"/>
          <p:cNvSpPr>
            <a:spLocks noGrp="1" noChangeArrowheads="1"/>
          </p:cNvSpPr>
          <p:nvPr>
            <p:ph type="sldNum" sz="quarter"/>
          </p:nvPr>
        </p:nvSpPr>
        <p:spPr>
          <a:noFill/>
          <a:ln/>
        </p:spPr>
        <p:txBody>
          <a:bodyPr/>
          <a:lstStyle/>
          <a:p>
            <a:fld id="{170EDC1A-DC56-4C4E-A43A-2C471AEE2335}" type="slidenum">
              <a:rPr lang="en-US" smtClean="0"/>
              <a:pPr/>
              <a:t>32</a:t>
            </a:fld>
            <a:endParaRPr lang="en-US"/>
          </a:p>
        </p:txBody>
      </p:sp>
      <p:sp>
        <p:nvSpPr>
          <p:cNvPr id="196611" name="Rectangle 1"/>
          <p:cNvSpPr>
            <a:spLocks noGrp="1" noRot="1" noChangeAspect="1" noChangeArrowheads="1" noTextEdit="1"/>
          </p:cNvSpPr>
          <p:nvPr>
            <p:ph type="sldImg"/>
          </p:nvPr>
        </p:nvSpPr>
        <p:spPr>
          <a:xfrm>
            <a:off x="1143000" y="685800"/>
            <a:ext cx="4572000" cy="3429000"/>
          </a:xfrm>
          <a:ln/>
        </p:spPr>
      </p:sp>
      <p:sp>
        <p:nvSpPr>
          <p:cNvPr id="1966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18"/>
          <p:cNvSpPr>
            <a:spLocks noGrp="1" noChangeArrowheads="1"/>
          </p:cNvSpPr>
          <p:nvPr>
            <p:ph type="sldNum" sz="quarter"/>
          </p:nvPr>
        </p:nvSpPr>
        <p:spPr>
          <a:noFill/>
          <a:ln/>
        </p:spPr>
        <p:txBody>
          <a:bodyPr/>
          <a:lstStyle/>
          <a:p>
            <a:fld id="{5402A8F1-D204-48E6-B079-5294AB599FC4}" type="slidenum">
              <a:rPr lang="en-US" smtClean="0"/>
              <a:pPr/>
              <a:t>33</a:t>
            </a:fld>
            <a:endParaRPr lang="en-US"/>
          </a:p>
        </p:txBody>
      </p:sp>
      <p:sp>
        <p:nvSpPr>
          <p:cNvPr id="197635" name="Rectangle 1"/>
          <p:cNvSpPr>
            <a:spLocks noGrp="1" noRot="1" noChangeAspect="1" noChangeArrowheads="1" noTextEdit="1"/>
          </p:cNvSpPr>
          <p:nvPr>
            <p:ph type="sldImg"/>
          </p:nvPr>
        </p:nvSpPr>
        <p:spPr>
          <a:xfrm>
            <a:off x="1143000" y="685800"/>
            <a:ext cx="4572000" cy="3429000"/>
          </a:xfrm>
          <a:ln/>
        </p:spPr>
      </p:sp>
      <p:sp>
        <p:nvSpPr>
          <p:cNvPr id="19763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18"/>
          <p:cNvSpPr>
            <a:spLocks noGrp="1" noChangeArrowheads="1"/>
          </p:cNvSpPr>
          <p:nvPr>
            <p:ph type="sldNum" sz="quarter"/>
          </p:nvPr>
        </p:nvSpPr>
        <p:spPr>
          <a:noFill/>
          <a:ln/>
        </p:spPr>
        <p:txBody>
          <a:bodyPr/>
          <a:lstStyle/>
          <a:p>
            <a:fld id="{2CA73F56-D2C8-4D6A-AC8D-9F75527A7FC7}" type="slidenum">
              <a:rPr lang="en-US" smtClean="0"/>
              <a:pPr/>
              <a:t>34</a:t>
            </a:fld>
            <a:endParaRPr lang="en-US"/>
          </a:p>
        </p:txBody>
      </p:sp>
      <p:sp>
        <p:nvSpPr>
          <p:cNvPr id="198659" name="Rectangle 1"/>
          <p:cNvSpPr>
            <a:spLocks noGrp="1" noRot="1" noChangeAspect="1" noChangeArrowheads="1" noTextEdit="1"/>
          </p:cNvSpPr>
          <p:nvPr>
            <p:ph type="sldImg"/>
          </p:nvPr>
        </p:nvSpPr>
        <p:spPr>
          <a:xfrm>
            <a:off x="1143000" y="685800"/>
            <a:ext cx="4572000" cy="3429000"/>
          </a:xfrm>
          <a:ln/>
        </p:spPr>
      </p:sp>
      <p:sp>
        <p:nvSpPr>
          <p:cNvPr id="19866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18"/>
          <p:cNvSpPr>
            <a:spLocks noGrp="1" noChangeArrowheads="1"/>
          </p:cNvSpPr>
          <p:nvPr>
            <p:ph type="sldNum" sz="quarter"/>
          </p:nvPr>
        </p:nvSpPr>
        <p:spPr>
          <a:noFill/>
          <a:ln/>
        </p:spPr>
        <p:txBody>
          <a:bodyPr/>
          <a:lstStyle/>
          <a:p>
            <a:fld id="{29754DDA-E4A0-4E44-ACFB-A6C15334916E}" type="slidenum">
              <a:rPr lang="en-US" smtClean="0"/>
              <a:pPr/>
              <a:t>35</a:t>
            </a:fld>
            <a:endParaRPr lang="en-US"/>
          </a:p>
        </p:txBody>
      </p:sp>
      <p:sp>
        <p:nvSpPr>
          <p:cNvPr id="199683" name="Rectangle 1"/>
          <p:cNvSpPr>
            <a:spLocks noGrp="1" noRot="1" noChangeAspect="1" noChangeArrowheads="1" noTextEdit="1"/>
          </p:cNvSpPr>
          <p:nvPr>
            <p:ph type="sldImg"/>
          </p:nvPr>
        </p:nvSpPr>
        <p:spPr>
          <a:xfrm>
            <a:off x="1143000" y="685800"/>
            <a:ext cx="4572000" cy="3429000"/>
          </a:xfrm>
          <a:ln/>
        </p:spPr>
      </p:sp>
      <p:sp>
        <p:nvSpPr>
          <p:cNvPr id="19968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18"/>
          <p:cNvSpPr>
            <a:spLocks noGrp="1" noChangeArrowheads="1"/>
          </p:cNvSpPr>
          <p:nvPr>
            <p:ph type="sldNum" sz="quarter"/>
          </p:nvPr>
        </p:nvSpPr>
        <p:spPr>
          <a:noFill/>
          <a:ln/>
        </p:spPr>
        <p:txBody>
          <a:bodyPr/>
          <a:lstStyle/>
          <a:p>
            <a:fld id="{B7AE8157-B0E0-4072-95B9-CB065C9D5648}" type="slidenum">
              <a:rPr lang="en-US" smtClean="0"/>
              <a:pPr/>
              <a:t>36</a:t>
            </a:fld>
            <a:endParaRPr lang="en-US"/>
          </a:p>
        </p:txBody>
      </p:sp>
      <p:sp>
        <p:nvSpPr>
          <p:cNvPr id="200707" name="Rectangle 1"/>
          <p:cNvSpPr>
            <a:spLocks noGrp="1" noRot="1" noChangeAspect="1" noChangeArrowheads="1" noTextEdit="1"/>
          </p:cNvSpPr>
          <p:nvPr>
            <p:ph type="sldImg"/>
          </p:nvPr>
        </p:nvSpPr>
        <p:spPr>
          <a:xfrm>
            <a:off x="1143000" y="685800"/>
            <a:ext cx="4572000" cy="3429000"/>
          </a:xfrm>
          <a:ln/>
        </p:spPr>
      </p:sp>
      <p:sp>
        <p:nvSpPr>
          <p:cNvPr id="20070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18"/>
          <p:cNvSpPr>
            <a:spLocks noGrp="1" noChangeArrowheads="1"/>
          </p:cNvSpPr>
          <p:nvPr>
            <p:ph type="sldNum" sz="quarter"/>
          </p:nvPr>
        </p:nvSpPr>
        <p:spPr>
          <a:noFill/>
          <a:ln/>
        </p:spPr>
        <p:txBody>
          <a:bodyPr/>
          <a:lstStyle/>
          <a:p>
            <a:fld id="{F46C4F55-A738-42D8-A940-B6BE09536A5C}" type="slidenum">
              <a:rPr lang="en-US" smtClean="0"/>
              <a:pPr/>
              <a:t>37</a:t>
            </a:fld>
            <a:endParaRPr lang="en-US"/>
          </a:p>
        </p:txBody>
      </p:sp>
      <p:sp>
        <p:nvSpPr>
          <p:cNvPr id="201731" name="Rectangle 1"/>
          <p:cNvSpPr>
            <a:spLocks noGrp="1" noRot="1" noChangeAspect="1" noChangeArrowheads="1" noTextEdit="1"/>
          </p:cNvSpPr>
          <p:nvPr>
            <p:ph type="sldImg"/>
          </p:nvPr>
        </p:nvSpPr>
        <p:spPr>
          <a:xfrm>
            <a:off x="1143000" y="685800"/>
            <a:ext cx="4572000" cy="3429000"/>
          </a:xfrm>
          <a:ln/>
        </p:spPr>
      </p:sp>
      <p:sp>
        <p:nvSpPr>
          <p:cNvPr id="20173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18"/>
          <p:cNvSpPr>
            <a:spLocks noGrp="1" noChangeArrowheads="1"/>
          </p:cNvSpPr>
          <p:nvPr>
            <p:ph type="sldNum" sz="quarter"/>
          </p:nvPr>
        </p:nvSpPr>
        <p:spPr>
          <a:noFill/>
          <a:ln/>
        </p:spPr>
        <p:txBody>
          <a:bodyPr/>
          <a:lstStyle/>
          <a:p>
            <a:fld id="{235D0331-DF01-4B11-9A1F-313084191D60}" type="slidenum">
              <a:rPr lang="en-US" smtClean="0"/>
              <a:pPr/>
              <a:t>38</a:t>
            </a:fld>
            <a:endParaRPr lang="en-US"/>
          </a:p>
        </p:txBody>
      </p:sp>
      <p:sp>
        <p:nvSpPr>
          <p:cNvPr id="202755" name="Rectangle 1"/>
          <p:cNvSpPr>
            <a:spLocks noGrp="1" noRot="1" noChangeAspect="1" noChangeArrowheads="1" noTextEdit="1"/>
          </p:cNvSpPr>
          <p:nvPr>
            <p:ph type="sldImg"/>
          </p:nvPr>
        </p:nvSpPr>
        <p:spPr>
          <a:xfrm>
            <a:off x="1143000" y="685800"/>
            <a:ext cx="4572000" cy="3429000"/>
          </a:xfrm>
          <a:ln/>
        </p:spPr>
      </p:sp>
      <p:sp>
        <p:nvSpPr>
          <p:cNvPr id="20275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8"/>
          <p:cNvSpPr>
            <a:spLocks noGrp="1" noChangeArrowheads="1"/>
          </p:cNvSpPr>
          <p:nvPr>
            <p:ph type="sldNum" sz="quarter"/>
          </p:nvPr>
        </p:nvSpPr>
        <p:spPr>
          <a:noFill/>
          <a:ln/>
        </p:spPr>
        <p:txBody>
          <a:bodyPr/>
          <a:lstStyle/>
          <a:p>
            <a:fld id="{2947653F-AC88-4E47-ACAA-AD297B18FA08}" type="slidenum">
              <a:rPr lang="en-US" smtClean="0"/>
              <a:pPr/>
              <a:t>40</a:t>
            </a:fld>
            <a:endParaRPr lang="en-US"/>
          </a:p>
        </p:txBody>
      </p:sp>
      <p:sp>
        <p:nvSpPr>
          <p:cNvPr id="203779" name="Rectangle 1"/>
          <p:cNvSpPr>
            <a:spLocks noGrp="1" noRot="1" noChangeAspect="1" noChangeArrowheads="1" noTextEdit="1"/>
          </p:cNvSpPr>
          <p:nvPr>
            <p:ph type="sldImg"/>
          </p:nvPr>
        </p:nvSpPr>
        <p:spPr>
          <a:xfrm>
            <a:off x="1143000" y="685800"/>
            <a:ext cx="4572000" cy="3429000"/>
          </a:xfrm>
          <a:ln/>
        </p:spPr>
      </p:sp>
      <p:sp>
        <p:nvSpPr>
          <p:cNvPr id="20378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18"/>
          <p:cNvSpPr>
            <a:spLocks noGrp="1" noChangeArrowheads="1"/>
          </p:cNvSpPr>
          <p:nvPr>
            <p:ph type="sldNum" sz="quarter"/>
          </p:nvPr>
        </p:nvSpPr>
        <p:spPr>
          <a:noFill/>
          <a:ln/>
        </p:spPr>
        <p:txBody>
          <a:bodyPr/>
          <a:lstStyle/>
          <a:p>
            <a:fld id="{52DAB86A-7C1A-4F8F-9770-FF48EB5964C5}" type="slidenum">
              <a:rPr lang="en-US" smtClean="0"/>
              <a:pPr/>
              <a:t>41</a:t>
            </a:fld>
            <a:endParaRPr lang="en-US"/>
          </a:p>
        </p:txBody>
      </p:sp>
      <p:sp>
        <p:nvSpPr>
          <p:cNvPr id="204803" name="Rectangle 1"/>
          <p:cNvSpPr>
            <a:spLocks noGrp="1" noRot="1" noChangeAspect="1" noChangeArrowheads="1" noTextEdit="1"/>
          </p:cNvSpPr>
          <p:nvPr>
            <p:ph type="sldImg"/>
          </p:nvPr>
        </p:nvSpPr>
        <p:spPr>
          <a:xfrm>
            <a:off x="1143000" y="685800"/>
            <a:ext cx="4572000" cy="3429000"/>
          </a:xfrm>
          <a:ln/>
        </p:spPr>
      </p:sp>
      <p:sp>
        <p:nvSpPr>
          <p:cNvPr id="20480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18"/>
          <p:cNvSpPr>
            <a:spLocks noGrp="1" noChangeArrowheads="1"/>
          </p:cNvSpPr>
          <p:nvPr>
            <p:ph type="sldNum" sz="quarter"/>
          </p:nvPr>
        </p:nvSpPr>
        <p:spPr>
          <a:noFill/>
          <a:ln/>
        </p:spPr>
        <p:txBody>
          <a:bodyPr/>
          <a:lstStyle/>
          <a:p>
            <a:fld id="{F64C343B-17DE-4D34-AB86-75D061931479}" type="slidenum">
              <a:rPr lang="en-US" smtClean="0"/>
              <a:pPr/>
              <a:t>42</a:t>
            </a:fld>
            <a:endParaRPr lang="en-US"/>
          </a:p>
        </p:txBody>
      </p:sp>
      <p:sp>
        <p:nvSpPr>
          <p:cNvPr id="205827" name="Rectangle 1"/>
          <p:cNvSpPr>
            <a:spLocks noGrp="1" noRot="1" noChangeAspect="1" noChangeArrowheads="1" noTextEdit="1"/>
          </p:cNvSpPr>
          <p:nvPr>
            <p:ph type="sldImg"/>
          </p:nvPr>
        </p:nvSpPr>
        <p:spPr>
          <a:xfrm>
            <a:off x="1143000" y="685800"/>
            <a:ext cx="4572000" cy="3429000"/>
          </a:xfrm>
          <a:ln/>
        </p:spPr>
      </p:sp>
      <p:sp>
        <p:nvSpPr>
          <p:cNvPr id="20582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18"/>
          <p:cNvSpPr>
            <a:spLocks noGrp="1" noChangeArrowheads="1"/>
          </p:cNvSpPr>
          <p:nvPr>
            <p:ph type="sldNum" sz="quarter"/>
          </p:nvPr>
        </p:nvSpPr>
        <p:spPr>
          <a:noFill/>
          <a:ln/>
        </p:spPr>
        <p:txBody>
          <a:bodyPr/>
          <a:lstStyle/>
          <a:p>
            <a:fld id="{27307FC4-CDD0-47A1-A879-0589CF7B0C3A}" type="slidenum">
              <a:rPr lang="en-US" smtClean="0"/>
              <a:pPr/>
              <a:t>45</a:t>
            </a:fld>
            <a:endParaRPr lang="en-US"/>
          </a:p>
        </p:txBody>
      </p:sp>
      <p:sp>
        <p:nvSpPr>
          <p:cNvPr id="206851" name="Rectangle 1"/>
          <p:cNvSpPr>
            <a:spLocks noGrp="1" noRot="1" noChangeAspect="1" noChangeArrowheads="1" noTextEdit="1"/>
          </p:cNvSpPr>
          <p:nvPr>
            <p:ph type="sldImg"/>
          </p:nvPr>
        </p:nvSpPr>
        <p:spPr>
          <a:xfrm>
            <a:off x="1143000" y="685800"/>
            <a:ext cx="4572000" cy="3429000"/>
          </a:xfrm>
          <a:ln/>
        </p:spPr>
      </p:sp>
      <p:sp>
        <p:nvSpPr>
          <p:cNvPr id="20685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Rectangle 18"/>
          <p:cNvSpPr>
            <a:spLocks noGrp="1" noChangeArrowheads="1"/>
          </p:cNvSpPr>
          <p:nvPr>
            <p:ph type="sldNum" sz="quarter"/>
          </p:nvPr>
        </p:nvSpPr>
        <p:spPr>
          <a:noFill/>
          <a:ln/>
        </p:spPr>
        <p:txBody>
          <a:bodyPr/>
          <a:lstStyle/>
          <a:p>
            <a:fld id="{46127156-B68C-44BB-B79E-F83E2A78D28C}" type="slidenum">
              <a:rPr lang="en-US" smtClean="0"/>
              <a:pPr/>
              <a:t>46</a:t>
            </a:fld>
            <a:endParaRPr lang="en-US"/>
          </a:p>
        </p:txBody>
      </p:sp>
      <p:sp>
        <p:nvSpPr>
          <p:cNvPr id="207875" name="Rectangle 1"/>
          <p:cNvSpPr>
            <a:spLocks noGrp="1" noRot="1" noChangeAspect="1" noChangeArrowheads="1" noTextEdit="1"/>
          </p:cNvSpPr>
          <p:nvPr>
            <p:ph type="sldImg"/>
          </p:nvPr>
        </p:nvSpPr>
        <p:spPr>
          <a:xfrm>
            <a:off x="1143000" y="685800"/>
            <a:ext cx="4572000" cy="3429000"/>
          </a:xfrm>
          <a:ln/>
        </p:spPr>
      </p:sp>
      <p:sp>
        <p:nvSpPr>
          <p:cNvPr id="20787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18"/>
          <p:cNvSpPr>
            <a:spLocks noGrp="1" noChangeArrowheads="1"/>
          </p:cNvSpPr>
          <p:nvPr>
            <p:ph type="sldNum" sz="quarter"/>
          </p:nvPr>
        </p:nvSpPr>
        <p:spPr>
          <a:noFill/>
          <a:ln/>
        </p:spPr>
        <p:txBody>
          <a:bodyPr/>
          <a:lstStyle/>
          <a:p>
            <a:fld id="{020305DC-7193-40B5-91FA-6390EAE756A4}" type="slidenum">
              <a:rPr lang="en-US" smtClean="0"/>
              <a:pPr/>
              <a:t>47</a:t>
            </a:fld>
            <a:endParaRPr lang="en-US"/>
          </a:p>
        </p:txBody>
      </p:sp>
      <p:sp>
        <p:nvSpPr>
          <p:cNvPr id="208899" name="Rectangle 1"/>
          <p:cNvSpPr>
            <a:spLocks noGrp="1" noRot="1" noChangeAspect="1" noChangeArrowheads="1" noTextEdit="1"/>
          </p:cNvSpPr>
          <p:nvPr>
            <p:ph type="sldImg"/>
          </p:nvPr>
        </p:nvSpPr>
        <p:spPr>
          <a:xfrm>
            <a:off x="1143000" y="685800"/>
            <a:ext cx="4572000" cy="3429000"/>
          </a:xfrm>
          <a:ln/>
        </p:spPr>
      </p:sp>
      <p:sp>
        <p:nvSpPr>
          <p:cNvPr id="20890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18"/>
          <p:cNvSpPr>
            <a:spLocks noGrp="1" noChangeArrowheads="1"/>
          </p:cNvSpPr>
          <p:nvPr>
            <p:ph type="sldNum" sz="quarter"/>
          </p:nvPr>
        </p:nvSpPr>
        <p:spPr>
          <a:noFill/>
          <a:ln/>
        </p:spPr>
        <p:txBody>
          <a:bodyPr/>
          <a:lstStyle/>
          <a:p>
            <a:fld id="{F6E7FD30-78A8-40AD-AB59-9D301C02B097}" type="slidenum">
              <a:rPr lang="en-US" smtClean="0"/>
              <a:pPr/>
              <a:t>48</a:t>
            </a:fld>
            <a:endParaRPr lang="en-US"/>
          </a:p>
        </p:txBody>
      </p:sp>
      <p:sp>
        <p:nvSpPr>
          <p:cNvPr id="209923" name="Rectangle 1"/>
          <p:cNvSpPr>
            <a:spLocks noGrp="1" noRot="1" noChangeAspect="1" noChangeArrowheads="1" noTextEdit="1"/>
          </p:cNvSpPr>
          <p:nvPr>
            <p:ph type="sldImg"/>
          </p:nvPr>
        </p:nvSpPr>
        <p:spPr>
          <a:xfrm>
            <a:off x="1143000" y="685800"/>
            <a:ext cx="4572000" cy="3429000"/>
          </a:xfrm>
          <a:ln/>
        </p:spPr>
      </p:sp>
      <p:sp>
        <p:nvSpPr>
          <p:cNvPr id="20992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18"/>
          <p:cNvSpPr>
            <a:spLocks noGrp="1" noChangeArrowheads="1"/>
          </p:cNvSpPr>
          <p:nvPr>
            <p:ph type="sldNum" sz="quarter"/>
          </p:nvPr>
        </p:nvSpPr>
        <p:spPr>
          <a:noFill/>
          <a:ln/>
        </p:spPr>
        <p:txBody>
          <a:bodyPr/>
          <a:lstStyle/>
          <a:p>
            <a:fld id="{BB1E89E4-B075-4BB3-BF1F-E9E97DCE35C4}" type="slidenum">
              <a:rPr lang="en-US" smtClean="0"/>
              <a:pPr/>
              <a:t>49</a:t>
            </a:fld>
            <a:endParaRPr lang="en-US"/>
          </a:p>
        </p:txBody>
      </p:sp>
      <p:sp>
        <p:nvSpPr>
          <p:cNvPr id="210947" name="Text Box 1"/>
          <p:cNvSpPr txBox="1">
            <a:spLocks noChangeArrowheads="1"/>
          </p:cNvSpPr>
          <p:nvPr/>
        </p:nvSpPr>
        <p:spPr bwMode="auto">
          <a:xfrm>
            <a:off x="3886200" y="8686800"/>
            <a:ext cx="2971800" cy="457200"/>
          </a:xfrm>
          <a:prstGeom prst="rect">
            <a:avLst/>
          </a:prstGeom>
          <a:noFill/>
          <a:ln w="9525">
            <a:noFill/>
            <a:round/>
            <a:headEnd/>
            <a:tailEnd/>
          </a:ln>
        </p:spPr>
        <p:txBody>
          <a:bodyPr lIns="90000" tIns="46800" rIns="90000" bIns="46800" anchor="b"/>
          <a:lstStyle/>
          <a:p>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9FA0A52-43FD-4ABF-9CB4-FBF0BA0115A7}" type="slidenum">
              <a:rPr lang="en-US" sz="1200">
                <a:solidFill>
                  <a:srgbClr val="000000"/>
                </a:solidFill>
                <a:latin typeface="Times New Roman" pitchFamily="16" charset="0"/>
              </a:rPr>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49</a:t>
            </a:fld>
            <a:endParaRPr lang="en-US" sz="1200">
              <a:solidFill>
                <a:srgbClr val="000000"/>
              </a:solidFill>
              <a:latin typeface="Times New Roman" pitchFamily="16" charset="0"/>
            </a:endParaRPr>
          </a:p>
        </p:txBody>
      </p:sp>
      <p:sp>
        <p:nvSpPr>
          <p:cNvPr id="210948" name="Text Box 2"/>
          <p:cNvSpPr txBox="1">
            <a:spLocks noChangeArrowheads="1"/>
          </p:cNvSpPr>
          <p:nvPr/>
        </p:nvSpPr>
        <p:spPr bwMode="auto">
          <a:xfrm>
            <a:off x="0" y="8686800"/>
            <a:ext cx="2971800" cy="457200"/>
          </a:xfrm>
          <a:prstGeom prst="rect">
            <a:avLst/>
          </a:prstGeom>
          <a:noFill/>
          <a:ln w="9525">
            <a:noFill/>
            <a:round/>
            <a:headEnd/>
            <a:tailEnd/>
          </a:ln>
        </p:spPr>
        <p:txBody>
          <a:bodyPr lIns="90000" tIns="46800" rIns="90000" bIns="46800" anchor="b"/>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210949" name="Text Box 3"/>
          <p:cNvSpPr txBox="1">
            <a:spLocks noChangeArrowheads="1"/>
          </p:cNvSpPr>
          <p:nvPr/>
        </p:nvSpPr>
        <p:spPr bwMode="auto">
          <a:xfrm>
            <a:off x="0" y="0"/>
            <a:ext cx="2971800" cy="457200"/>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210950" name="Text Box 4"/>
          <p:cNvSpPr txBox="1">
            <a:spLocks noChangeArrowheads="1"/>
          </p:cNvSpPr>
          <p:nvPr/>
        </p:nvSpPr>
        <p:spPr bwMode="auto">
          <a:xfrm>
            <a:off x="3886200" y="0"/>
            <a:ext cx="2971800" cy="457200"/>
          </a:xfrm>
          <a:prstGeom prst="rect">
            <a:avLst/>
          </a:prstGeom>
          <a:noFill/>
          <a:ln w="9525">
            <a:noFill/>
            <a:round/>
            <a:headEnd/>
            <a:tailEnd/>
          </a:ln>
        </p:spPr>
        <p:txBody>
          <a:bodyPr lIns="90000" tIns="46800" rIns="90000" bIns="46800"/>
          <a:lstStyle/>
          <a:p>
            <a: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200">
              <a:solidFill>
                <a:srgbClr val="000000"/>
              </a:solidFill>
              <a:latin typeface="Times New Roman" pitchFamily="16" charset="0"/>
            </a:endParaRPr>
          </a:p>
        </p:txBody>
      </p:sp>
      <p:sp>
        <p:nvSpPr>
          <p:cNvPr id="210951" name="Rectangle 5"/>
          <p:cNvSpPr>
            <a:spLocks noGrp="1" noRot="1" noChangeAspect="1" noChangeArrowheads="1" noTextEdit="1"/>
          </p:cNvSpPr>
          <p:nvPr>
            <p:ph type="sldImg"/>
          </p:nvPr>
        </p:nvSpPr>
        <p:spPr>
          <a:xfrm>
            <a:off x="1143000" y="685800"/>
            <a:ext cx="4573588" cy="3429000"/>
          </a:xfrm>
          <a:ln/>
        </p:spPr>
      </p:sp>
      <p:sp>
        <p:nvSpPr>
          <p:cNvPr id="210952" name="Text Box 6"/>
          <p:cNvSpPr txBox="1">
            <a:spLocks noChangeArrowheads="1"/>
          </p:cNvSpPr>
          <p:nvPr/>
        </p:nvSpPr>
        <p:spPr bwMode="auto">
          <a:xfrm>
            <a:off x="914400" y="4343400"/>
            <a:ext cx="5029200" cy="4191000"/>
          </a:xfrm>
          <a:prstGeom prst="rect">
            <a:avLst/>
          </a:prstGeom>
          <a:solidFill>
            <a:srgbClr val="FFFFFF"/>
          </a:solidFill>
          <a:ln w="9360" cap="sq">
            <a:solidFill>
              <a:srgbClr val="000000"/>
            </a:solidFill>
            <a:miter lim="800000"/>
            <a:headEnd/>
            <a:tailEnd/>
          </a:ln>
        </p:spPr>
        <p:txBody>
          <a:bodyPr wrap="none" anchor="ctr"/>
          <a:lstStyle/>
          <a:p>
            <a:endParaRPr lang="en-I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18"/>
          <p:cNvSpPr>
            <a:spLocks noGrp="1" noChangeArrowheads="1"/>
          </p:cNvSpPr>
          <p:nvPr>
            <p:ph type="sldNum" sz="quarter"/>
          </p:nvPr>
        </p:nvSpPr>
        <p:spPr>
          <a:noFill/>
          <a:ln/>
        </p:spPr>
        <p:txBody>
          <a:bodyPr/>
          <a:lstStyle/>
          <a:p>
            <a:fld id="{920BAEA1-A123-4FDE-A8D8-5A629367BB9C}" type="slidenum">
              <a:rPr lang="en-US" smtClean="0"/>
              <a:pPr/>
              <a:t>51</a:t>
            </a:fld>
            <a:endParaRPr lang="en-US"/>
          </a:p>
        </p:txBody>
      </p:sp>
      <p:sp>
        <p:nvSpPr>
          <p:cNvPr id="211971" name="Rectangle 1"/>
          <p:cNvSpPr>
            <a:spLocks noGrp="1" noRot="1" noChangeAspect="1" noChangeArrowheads="1" noTextEdit="1"/>
          </p:cNvSpPr>
          <p:nvPr>
            <p:ph type="sldImg"/>
          </p:nvPr>
        </p:nvSpPr>
        <p:spPr>
          <a:xfrm>
            <a:off x="1143000" y="685800"/>
            <a:ext cx="4572000" cy="3429000"/>
          </a:xfrm>
          <a:ln/>
        </p:spPr>
      </p:sp>
      <p:sp>
        <p:nvSpPr>
          <p:cNvPr id="21197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6175" y="685800"/>
            <a:ext cx="4546600" cy="34099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idx="10"/>
          </p:nvPr>
        </p:nvSpPr>
        <p:spPr/>
        <p:txBody>
          <a:bodyPr/>
          <a:lstStyle/>
          <a:p>
            <a:pPr>
              <a:defRPr/>
            </a:pPr>
            <a:fld id="{6187A0A1-A634-4F78-9742-A3A7C6F5CEC3}" type="slidenum">
              <a:rPr lang="en-US" smtClean="0"/>
              <a:pPr>
                <a:defRPr/>
              </a:pPr>
              <a:t>57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18"/>
          <p:cNvSpPr>
            <a:spLocks noGrp="1" noChangeArrowheads="1"/>
          </p:cNvSpPr>
          <p:nvPr>
            <p:ph type="sldNum" sz="quarter"/>
          </p:nvPr>
        </p:nvSpPr>
        <p:spPr>
          <a:noFill/>
          <a:ln/>
        </p:spPr>
        <p:txBody>
          <a:bodyPr/>
          <a:lstStyle/>
          <a:p>
            <a:fld id="{EB14C07A-0559-4A31-9AE2-39590170B4B6}" type="slidenum">
              <a:rPr lang="en-US" smtClean="0"/>
              <a:pPr/>
              <a:t>66</a:t>
            </a:fld>
            <a:endParaRPr lang="en-US"/>
          </a:p>
        </p:txBody>
      </p:sp>
      <p:sp>
        <p:nvSpPr>
          <p:cNvPr id="212995" name="Rectangle 1"/>
          <p:cNvSpPr>
            <a:spLocks noGrp="1" noRot="1" noChangeAspect="1" noChangeArrowheads="1" noTextEdit="1"/>
          </p:cNvSpPr>
          <p:nvPr>
            <p:ph type="sldImg"/>
          </p:nvPr>
        </p:nvSpPr>
        <p:spPr>
          <a:xfrm>
            <a:off x="1143000" y="685800"/>
            <a:ext cx="4572000" cy="3429000"/>
          </a:xfrm>
          <a:ln/>
        </p:spPr>
      </p:sp>
      <p:sp>
        <p:nvSpPr>
          <p:cNvPr id="21299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Rectangle 18"/>
          <p:cNvSpPr>
            <a:spLocks noGrp="1" noChangeArrowheads="1"/>
          </p:cNvSpPr>
          <p:nvPr>
            <p:ph type="sldNum" sz="quarter"/>
          </p:nvPr>
        </p:nvSpPr>
        <p:spPr>
          <a:noFill/>
          <a:ln/>
        </p:spPr>
        <p:txBody>
          <a:bodyPr/>
          <a:lstStyle/>
          <a:p>
            <a:fld id="{ECBEBD82-A99E-4E63-8F43-B2B03C51B9FC}" type="slidenum">
              <a:rPr lang="en-US" smtClean="0"/>
              <a:pPr/>
              <a:t>67</a:t>
            </a:fld>
            <a:endParaRPr lang="en-US"/>
          </a:p>
        </p:txBody>
      </p:sp>
      <p:sp>
        <p:nvSpPr>
          <p:cNvPr id="214019" name="Rectangle 1"/>
          <p:cNvSpPr>
            <a:spLocks noGrp="1" noRot="1" noChangeAspect="1" noChangeArrowheads="1" noTextEdit="1"/>
          </p:cNvSpPr>
          <p:nvPr>
            <p:ph type="sldImg"/>
          </p:nvPr>
        </p:nvSpPr>
        <p:spPr>
          <a:xfrm>
            <a:off x="1143000" y="685800"/>
            <a:ext cx="4572000" cy="3429000"/>
          </a:xfrm>
          <a:ln/>
        </p:spPr>
      </p:sp>
      <p:sp>
        <p:nvSpPr>
          <p:cNvPr id="21402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Rectangle 18"/>
          <p:cNvSpPr>
            <a:spLocks noGrp="1" noChangeArrowheads="1"/>
          </p:cNvSpPr>
          <p:nvPr>
            <p:ph type="sldNum" sz="quarter"/>
          </p:nvPr>
        </p:nvSpPr>
        <p:spPr>
          <a:noFill/>
          <a:ln/>
        </p:spPr>
        <p:txBody>
          <a:bodyPr/>
          <a:lstStyle/>
          <a:p>
            <a:fld id="{5B5F3B4C-8CBC-4640-8629-D176A229D6AC}" type="slidenum">
              <a:rPr lang="en-US" smtClean="0"/>
              <a:pPr/>
              <a:t>68</a:t>
            </a:fld>
            <a:endParaRPr lang="en-US"/>
          </a:p>
        </p:txBody>
      </p:sp>
      <p:sp>
        <p:nvSpPr>
          <p:cNvPr id="215043" name="Rectangle 1"/>
          <p:cNvSpPr>
            <a:spLocks noGrp="1" noRot="1" noChangeAspect="1" noChangeArrowheads="1" noTextEdit="1"/>
          </p:cNvSpPr>
          <p:nvPr>
            <p:ph type="sldImg"/>
          </p:nvPr>
        </p:nvSpPr>
        <p:spPr>
          <a:xfrm>
            <a:off x="1143000" y="685800"/>
            <a:ext cx="4572000" cy="3429000"/>
          </a:xfrm>
          <a:ln/>
        </p:spPr>
      </p:sp>
      <p:sp>
        <p:nvSpPr>
          <p:cNvPr id="21504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18"/>
          <p:cNvSpPr>
            <a:spLocks noGrp="1" noChangeArrowheads="1"/>
          </p:cNvSpPr>
          <p:nvPr>
            <p:ph type="sldNum" sz="quarter"/>
          </p:nvPr>
        </p:nvSpPr>
        <p:spPr>
          <a:noFill/>
          <a:ln/>
        </p:spPr>
        <p:txBody>
          <a:bodyPr/>
          <a:lstStyle/>
          <a:p>
            <a:fld id="{6B199EA9-48DC-4471-8A2C-CA1F911F7D8C}" type="slidenum">
              <a:rPr lang="en-US" smtClean="0"/>
              <a:pPr/>
              <a:t>69</a:t>
            </a:fld>
            <a:endParaRPr lang="en-US"/>
          </a:p>
        </p:txBody>
      </p:sp>
      <p:sp>
        <p:nvSpPr>
          <p:cNvPr id="171011" name="Rectangle 1"/>
          <p:cNvSpPr>
            <a:spLocks noGrp="1" noRot="1" noChangeAspect="1" noChangeArrowheads="1" noTextEdit="1"/>
          </p:cNvSpPr>
          <p:nvPr>
            <p:ph type="sldImg"/>
          </p:nvPr>
        </p:nvSpPr>
        <p:spPr>
          <a:xfrm>
            <a:off x="1143000" y="685800"/>
            <a:ext cx="4572000" cy="3429000"/>
          </a:xfrm>
          <a:ln/>
        </p:spPr>
      </p:sp>
      <p:sp>
        <p:nvSpPr>
          <p:cNvPr id="1710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Rectangle 18"/>
          <p:cNvSpPr>
            <a:spLocks noGrp="1" noChangeArrowheads="1"/>
          </p:cNvSpPr>
          <p:nvPr>
            <p:ph type="sldNum" sz="quarter"/>
          </p:nvPr>
        </p:nvSpPr>
        <p:spPr>
          <a:noFill/>
          <a:ln/>
        </p:spPr>
        <p:txBody>
          <a:bodyPr/>
          <a:lstStyle/>
          <a:p>
            <a:fld id="{2941434C-6718-4AF7-9871-7741CC36A0FA}" type="slidenum">
              <a:rPr lang="en-US" smtClean="0"/>
              <a:pPr/>
              <a:t>70</a:t>
            </a:fld>
            <a:endParaRPr lang="en-US"/>
          </a:p>
        </p:txBody>
      </p:sp>
      <p:sp>
        <p:nvSpPr>
          <p:cNvPr id="216067" name="Rectangle 1"/>
          <p:cNvSpPr>
            <a:spLocks noGrp="1" noRot="1" noChangeAspect="1" noChangeArrowheads="1" noTextEdit="1"/>
          </p:cNvSpPr>
          <p:nvPr>
            <p:ph type="sldImg"/>
          </p:nvPr>
        </p:nvSpPr>
        <p:spPr>
          <a:xfrm>
            <a:off x="1143000" y="685800"/>
            <a:ext cx="4572000" cy="3429000"/>
          </a:xfrm>
          <a:ln/>
        </p:spPr>
      </p:sp>
      <p:sp>
        <p:nvSpPr>
          <p:cNvPr id="21606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Rectangle 18"/>
          <p:cNvSpPr>
            <a:spLocks noGrp="1" noChangeArrowheads="1"/>
          </p:cNvSpPr>
          <p:nvPr>
            <p:ph type="sldNum" sz="quarter"/>
          </p:nvPr>
        </p:nvSpPr>
        <p:spPr>
          <a:noFill/>
          <a:ln/>
        </p:spPr>
        <p:txBody>
          <a:bodyPr/>
          <a:lstStyle/>
          <a:p>
            <a:fld id="{D0A6C61B-8F38-4701-A38D-2CF1CE3EE7A5}" type="slidenum">
              <a:rPr lang="en-US" smtClean="0"/>
              <a:pPr/>
              <a:t>72</a:t>
            </a:fld>
            <a:endParaRPr lang="en-US"/>
          </a:p>
        </p:txBody>
      </p:sp>
      <p:sp>
        <p:nvSpPr>
          <p:cNvPr id="217091" name="Rectangle 1"/>
          <p:cNvSpPr>
            <a:spLocks noGrp="1" noRot="1" noChangeAspect="1" noChangeArrowheads="1" noTextEdit="1"/>
          </p:cNvSpPr>
          <p:nvPr>
            <p:ph type="sldImg"/>
          </p:nvPr>
        </p:nvSpPr>
        <p:spPr>
          <a:xfrm>
            <a:off x="1143000" y="685800"/>
            <a:ext cx="4567238" cy="3424238"/>
          </a:xfrm>
          <a:ln/>
        </p:spPr>
      </p:sp>
      <p:sp>
        <p:nvSpPr>
          <p:cNvPr id="217092"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Rectangle 18"/>
          <p:cNvSpPr>
            <a:spLocks noGrp="1" noChangeArrowheads="1"/>
          </p:cNvSpPr>
          <p:nvPr>
            <p:ph type="sldNum" sz="quarter"/>
          </p:nvPr>
        </p:nvSpPr>
        <p:spPr>
          <a:noFill/>
          <a:ln/>
        </p:spPr>
        <p:txBody>
          <a:bodyPr/>
          <a:lstStyle/>
          <a:p>
            <a:fld id="{ADC5E334-D8D2-4B18-9420-70E21F7E7CB3}" type="slidenum">
              <a:rPr lang="en-US" smtClean="0"/>
              <a:pPr/>
              <a:t>73</a:t>
            </a:fld>
            <a:endParaRPr lang="en-US"/>
          </a:p>
        </p:txBody>
      </p:sp>
      <p:sp>
        <p:nvSpPr>
          <p:cNvPr id="218115" name="Rectangle 1"/>
          <p:cNvSpPr>
            <a:spLocks noGrp="1" noRot="1" noChangeAspect="1" noChangeArrowheads="1" noTextEdit="1"/>
          </p:cNvSpPr>
          <p:nvPr>
            <p:ph type="sldImg"/>
          </p:nvPr>
        </p:nvSpPr>
        <p:spPr>
          <a:xfrm>
            <a:off x="1143000" y="685800"/>
            <a:ext cx="4572000" cy="3429000"/>
          </a:xfrm>
          <a:ln/>
        </p:spPr>
      </p:sp>
      <p:sp>
        <p:nvSpPr>
          <p:cNvPr id="21811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Rectangle 18"/>
          <p:cNvSpPr>
            <a:spLocks noGrp="1" noChangeArrowheads="1"/>
          </p:cNvSpPr>
          <p:nvPr>
            <p:ph type="sldNum" sz="quarter"/>
          </p:nvPr>
        </p:nvSpPr>
        <p:spPr>
          <a:noFill/>
          <a:ln/>
        </p:spPr>
        <p:txBody>
          <a:bodyPr/>
          <a:lstStyle/>
          <a:p>
            <a:fld id="{63F50E97-8077-4BB5-94E2-34ADC3BD4269}" type="slidenum">
              <a:rPr lang="en-US" smtClean="0"/>
              <a:pPr/>
              <a:t>76</a:t>
            </a:fld>
            <a:endParaRPr lang="en-US"/>
          </a:p>
        </p:txBody>
      </p:sp>
      <p:sp>
        <p:nvSpPr>
          <p:cNvPr id="220163" name="Rectangle 1"/>
          <p:cNvSpPr>
            <a:spLocks noGrp="1" noRot="1" noChangeAspect="1" noChangeArrowheads="1" noTextEdit="1"/>
          </p:cNvSpPr>
          <p:nvPr>
            <p:ph type="sldImg"/>
          </p:nvPr>
        </p:nvSpPr>
        <p:spPr>
          <a:xfrm>
            <a:off x="1143000" y="685800"/>
            <a:ext cx="4572000" cy="3429000"/>
          </a:xfrm>
          <a:ln/>
        </p:spPr>
      </p:sp>
      <p:sp>
        <p:nvSpPr>
          <p:cNvPr id="22016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Rectangle 18"/>
          <p:cNvSpPr>
            <a:spLocks noGrp="1" noChangeArrowheads="1"/>
          </p:cNvSpPr>
          <p:nvPr>
            <p:ph type="sldNum" sz="quarter"/>
          </p:nvPr>
        </p:nvSpPr>
        <p:spPr>
          <a:noFill/>
          <a:ln/>
        </p:spPr>
        <p:txBody>
          <a:bodyPr/>
          <a:lstStyle/>
          <a:p>
            <a:fld id="{11261AB1-64C7-423B-9B43-8B2CDFEA0A19}" type="slidenum">
              <a:rPr lang="en-US" smtClean="0"/>
              <a:pPr/>
              <a:t>77</a:t>
            </a:fld>
            <a:endParaRPr lang="en-US"/>
          </a:p>
        </p:txBody>
      </p:sp>
      <p:sp>
        <p:nvSpPr>
          <p:cNvPr id="221187" name="Rectangle 1"/>
          <p:cNvSpPr>
            <a:spLocks noGrp="1" noRot="1" noChangeAspect="1" noChangeArrowheads="1" noTextEdit="1"/>
          </p:cNvSpPr>
          <p:nvPr>
            <p:ph type="sldImg"/>
          </p:nvPr>
        </p:nvSpPr>
        <p:spPr>
          <a:xfrm>
            <a:off x="1143000" y="685800"/>
            <a:ext cx="4572000" cy="3429000"/>
          </a:xfrm>
          <a:ln/>
        </p:spPr>
      </p:sp>
      <p:sp>
        <p:nvSpPr>
          <p:cNvPr id="22118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18"/>
          <p:cNvSpPr>
            <a:spLocks noGrp="1" noChangeArrowheads="1"/>
          </p:cNvSpPr>
          <p:nvPr>
            <p:ph type="sldNum" sz="quarter"/>
          </p:nvPr>
        </p:nvSpPr>
        <p:spPr>
          <a:noFill/>
          <a:ln/>
        </p:spPr>
        <p:txBody>
          <a:bodyPr/>
          <a:lstStyle/>
          <a:p>
            <a:fld id="{82C2208F-63C2-4EE2-A93E-CBE0AAFD9FA9}" type="slidenum">
              <a:rPr lang="en-US" smtClean="0"/>
              <a:pPr/>
              <a:t>78</a:t>
            </a:fld>
            <a:endParaRPr lang="en-US"/>
          </a:p>
        </p:txBody>
      </p:sp>
      <p:sp>
        <p:nvSpPr>
          <p:cNvPr id="222211" name="Rectangle 1"/>
          <p:cNvSpPr>
            <a:spLocks noGrp="1" noRot="1" noChangeAspect="1" noChangeArrowheads="1" noTextEdit="1"/>
          </p:cNvSpPr>
          <p:nvPr>
            <p:ph type="sldImg"/>
          </p:nvPr>
        </p:nvSpPr>
        <p:spPr>
          <a:xfrm>
            <a:off x="1143000" y="685800"/>
            <a:ext cx="4572000" cy="3429000"/>
          </a:xfrm>
          <a:ln/>
        </p:spPr>
      </p:sp>
      <p:sp>
        <p:nvSpPr>
          <p:cNvPr id="2222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3234" name="Rectangle 18"/>
          <p:cNvSpPr>
            <a:spLocks noGrp="1" noChangeArrowheads="1"/>
          </p:cNvSpPr>
          <p:nvPr>
            <p:ph type="sldNum" sz="quarter"/>
          </p:nvPr>
        </p:nvSpPr>
        <p:spPr>
          <a:noFill/>
          <a:ln/>
        </p:spPr>
        <p:txBody>
          <a:bodyPr/>
          <a:lstStyle/>
          <a:p>
            <a:fld id="{D2493B3C-1E92-4C1F-826E-389105ECF286}" type="slidenum">
              <a:rPr lang="en-US" smtClean="0"/>
              <a:pPr/>
              <a:t>79</a:t>
            </a:fld>
            <a:endParaRPr lang="en-US"/>
          </a:p>
        </p:txBody>
      </p:sp>
      <p:sp>
        <p:nvSpPr>
          <p:cNvPr id="223235" name="Rectangle 1"/>
          <p:cNvSpPr>
            <a:spLocks noGrp="1" noRot="1" noChangeAspect="1" noChangeArrowheads="1" noTextEdit="1"/>
          </p:cNvSpPr>
          <p:nvPr>
            <p:ph type="sldImg"/>
          </p:nvPr>
        </p:nvSpPr>
        <p:spPr>
          <a:xfrm>
            <a:off x="1143000" y="685800"/>
            <a:ext cx="4572000" cy="3429000"/>
          </a:xfrm>
          <a:ln/>
        </p:spPr>
      </p:sp>
      <p:sp>
        <p:nvSpPr>
          <p:cNvPr id="22323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258" name="Rectangle 18"/>
          <p:cNvSpPr>
            <a:spLocks noGrp="1" noChangeArrowheads="1"/>
          </p:cNvSpPr>
          <p:nvPr>
            <p:ph type="sldNum" sz="quarter"/>
          </p:nvPr>
        </p:nvSpPr>
        <p:spPr>
          <a:noFill/>
          <a:ln/>
        </p:spPr>
        <p:txBody>
          <a:bodyPr/>
          <a:lstStyle/>
          <a:p>
            <a:fld id="{84E2A295-1F60-4932-B246-C656EBCF685F}" type="slidenum">
              <a:rPr lang="en-US" smtClean="0"/>
              <a:pPr/>
              <a:t>80</a:t>
            </a:fld>
            <a:endParaRPr lang="en-US"/>
          </a:p>
        </p:txBody>
      </p:sp>
      <p:sp>
        <p:nvSpPr>
          <p:cNvPr id="224259" name="Rectangle 1"/>
          <p:cNvSpPr>
            <a:spLocks noGrp="1" noRot="1" noChangeAspect="1" noChangeArrowheads="1" noTextEdit="1"/>
          </p:cNvSpPr>
          <p:nvPr>
            <p:ph type="sldImg"/>
          </p:nvPr>
        </p:nvSpPr>
        <p:spPr>
          <a:xfrm>
            <a:off x="1143000" y="685800"/>
            <a:ext cx="4572000" cy="3429000"/>
          </a:xfrm>
          <a:ln/>
        </p:spPr>
      </p:sp>
      <p:sp>
        <p:nvSpPr>
          <p:cNvPr id="22426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18"/>
          <p:cNvSpPr>
            <a:spLocks noGrp="1" noChangeArrowheads="1"/>
          </p:cNvSpPr>
          <p:nvPr>
            <p:ph type="sldNum" sz="quarter"/>
          </p:nvPr>
        </p:nvSpPr>
        <p:spPr>
          <a:noFill/>
          <a:ln/>
        </p:spPr>
        <p:txBody>
          <a:bodyPr/>
          <a:lstStyle/>
          <a:p>
            <a:fld id="{98C2B73E-4858-4C32-B643-AB99482CF483}" type="slidenum">
              <a:rPr lang="en-US" smtClean="0"/>
              <a:pPr/>
              <a:t>81</a:t>
            </a:fld>
            <a:endParaRPr lang="en-US"/>
          </a:p>
        </p:txBody>
      </p:sp>
      <p:sp>
        <p:nvSpPr>
          <p:cNvPr id="225283" name="Rectangle 1"/>
          <p:cNvSpPr>
            <a:spLocks noGrp="1" noRot="1" noChangeAspect="1" noChangeArrowheads="1" noTextEdit="1"/>
          </p:cNvSpPr>
          <p:nvPr>
            <p:ph type="sldImg"/>
          </p:nvPr>
        </p:nvSpPr>
        <p:spPr>
          <a:xfrm>
            <a:off x="1143000" y="685800"/>
            <a:ext cx="4572000" cy="3429000"/>
          </a:xfrm>
          <a:ln/>
        </p:spPr>
      </p:sp>
      <p:sp>
        <p:nvSpPr>
          <p:cNvPr id="22528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6306" name="Rectangle 18"/>
          <p:cNvSpPr>
            <a:spLocks noGrp="1" noChangeArrowheads="1"/>
          </p:cNvSpPr>
          <p:nvPr>
            <p:ph type="sldNum" sz="quarter"/>
          </p:nvPr>
        </p:nvSpPr>
        <p:spPr>
          <a:noFill/>
          <a:ln/>
        </p:spPr>
        <p:txBody>
          <a:bodyPr/>
          <a:lstStyle/>
          <a:p>
            <a:fld id="{2CDC2032-FA81-4083-B9AD-0659E217AD50}" type="slidenum">
              <a:rPr lang="en-US" smtClean="0"/>
              <a:pPr/>
              <a:t>82</a:t>
            </a:fld>
            <a:endParaRPr lang="en-US"/>
          </a:p>
        </p:txBody>
      </p:sp>
      <p:sp>
        <p:nvSpPr>
          <p:cNvPr id="226307" name="Rectangle 1"/>
          <p:cNvSpPr>
            <a:spLocks noGrp="1" noRot="1" noChangeAspect="1" noChangeArrowheads="1" noTextEdit="1"/>
          </p:cNvSpPr>
          <p:nvPr>
            <p:ph type="sldImg"/>
          </p:nvPr>
        </p:nvSpPr>
        <p:spPr>
          <a:xfrm>
            <a:off x="1143000" y="685800"/>
            <a:ext cx="4572000" cy="3429000"/>
          </a:xfrm>
          <a:ln/>
        </p:spPr>
      </p:sp>
      <p:sp>
        <p:nvSpPr>
          <p:cNvPr id="22630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Rectangle 18"/>
          <p:cNvSpPr>
            <a:spLocks noGrp="1" noChangeArrowheads="1"/>
          </p:cNvSpPr>
          <p:nvPr>
            <p:ph type="sldNum" sz="quarter"/>
          </p:nvPr>
        </p:nvSpPr>
        <p:spPr>
          <a:noFill/>
          <a:ln/>
        </p:spPr>
        <p:txBody>
          <a:bodyPr/>
          <a:lstStyle/>
          <a:p>
            <a:fld id="{0429D738-C940-45DD-B11D-A6208E5780AD}" type="slidenum">
              <a:rPr lang="en-US" smtClean="0"/>
              <a:pPr/>
              <a:t>83</a:t>
            </a:fld>
            <a:endParaRPr lang="en-US"/>
          </a:p>
        </p:txBody>
      </p:sp>
      <p:sp>
        <p:nvSpPr>
          <p:cNvPr id="227331" name="Rectangle 1"/>
          <p:cNvSpPr>
            <a:spLocks noGrp="1" noRot="1" noChangeAspect="1" noChangeArrowheads="1" noTextEdit="1"/>
          </p:cNvSpPr>
          <p:nvPr>
            <p:ph type="sldImg"/>
          </p:nvPr>
        </p:nvSpPr>
        <p:spPr>
          <a:xfrm>
            <a:off x="1143000" y="685800"/>
            <a:ext cx="4572000" cy="3429000"/>
          </a:xfrm>
          <a:ln/>
        </p:spPr>
      </p:sp>
      <p:sp>
        <p:nvSpPr>
          <p:cNvPr id="22733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Rectangle 18"/>
          <p:cNvSpPr>
            <a:spLocks noGrp="1" noChangeArrowheads="1"/>
          </p:cNvSpPr>
          <p:nvPr>
            <p:ph type="sldNum" sz="quarter"/>
          </p:nvPr>
        </p:nvSpPr>
        <p:spPr>
          <a:noFill/>
          <a:ln/>
        </p:spPr>
        <p:txBody>
          <a:bodyPr/>
          <a:lstStyle/>
          <a:p>
            <a:fld id="{10C82D6A-5DF1-49B6-84A4-B2991FBA675D}" type="slidenum">
              <a:rPr lang="en-US" smtClean="0"/>
              <a:pPr/>
              <a:t>84</a:t>
            </a:fld>
            <a:endParaRPr lang="en-US"/>
          </a:p>
        </p:txBody>
      </p:sp>
      <p:sp>
        <p:nvSpPr>
          <p:cNvPr id="228355" name="Rectangle 1"/>
          <p:cNvSpPr>
            <a:spLocks noGrp="1" noRot="1" noChangeAspect="1" noChangeArrowheads="1" noTextEdit="1"/>
          </p:cNvSpPr>
          <p:nvPr>
            <p:ph type="sldImg"/>
          </p:nvPr>
        </p:nvSpPr>
        <p:spPr>
          <a:xfrm>
            <a:off x="1143000" y="685800"/>
            <a:ext cx="4572000" cy="3429000"/>
          </a:xfrm>
          <a:ln/>
        </p:spPr>
      </p:sp>
      <p:sp>
        <p:nvSpPr>
          <p:cNvPr id="22835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Rectangle 18"/>
          <p:cNvSpPr>
            <a:spLocks noGrp="1" noChangeArrowheads="1"/>
          </p:cNvSpPr>
          <p:nvPr>
            <p:ph type="sldNum" sz="quarter"/>
          </p:nvPr>
        </p:nvSpPr>
        <p:spPr>
          <a:noFill/>
          <a:ln/>
        </p:spPr>
        <p:txBody>
          <a:bodyPr/>
          <a:lstStyle/>
          <a:p>
            <a:fld id="{BBACCEAE-4A10-432D-B0B4-B1B80089B7F8}" type="slidenum">
              <a:rPr lang="en-US" smtClean="0"/>
              <a:pPr/>
              <a:t>85</a:t>
            </a:fld>
            <a:endParaRPr lang="en-US"/>
          </a:p>
        </p:txBody>
      </p:sp>
      <p:sp>
        <p:nvSpPr>
          <p:cNvPr id="229379" name="Rectangle 1"/>
          <p:cNvSpPr>
            <a:spLocks noGrp="1" noRot="1" noChangeAspect="1" noChangeArrowheads="1" noTextEdit="1"/>
          </p:cNvSpPr>
          <p:nvPr>
            <p:ph type="sldImg"/>
          </p:nvPr>
        </p:nvSpPr>
        <p:spPr>
          <a:xfrm>
            <a:off x="1143000" y="685800"/>
            <a:ext cx="4572000" cy="3429000"/>
          </a:xfrm>
          <a:ln/>
        </p:spPr>
      </p:sp>
      <p:sp>
        <p:nvSpPr>
          <p:cNvPr id="22938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Rectangle 18"/>
          <p:cNvSpPr>
            <a:spLocks noGrp="1" noChangeArrowheads="1"/>
          </p:cNvSpPr>
          <p:nvPr>
            <p:ph type="sldNum" sz="quarter"/>
          </p:nvPr>
        </p:nvSpPr>
        <p:spPr>
          <a:noFill/>
          <a:ln/>
        </p:spPr>
        <p:txBody>
          <a:bodyPr/>
          <a:lstStyle/>
          <a:p>
            <a:fld id="{B3739D7E-F43E-4A90-8705-0F2AE78F3122}" type="slidenum">
              <a:rPr lang="en-US" smtClean="0"/>
              <a:pPr/>
              <a:t>86</a:t>
            </a:fld>
            <a:endParaRPr lang="en-US"/>
          </a:p>
        </p:txBody>
      </p:sp>
      <p:sp>
        <p:nvSpPr>
          <p:cNvPr id="230403" name="Rectangle 1"/>
          <p:cNvSpPr>
            <a:spLocks noGrp="1" noRot="1" noChangeAspect="1" noChangeArrowheads="1" noTextEdit="1"/>
          </p:cNvSpPr>
          <p:nvPr>
            <p:ph type="sldImg"/>
          </p:nvPr>
        </p:nvSpPr>
        <p:spPr>
          <a:xfrm>
            <a:off x="1143000" y="685800"/>
            <a:ext cx="4572000" cy="3429000"/>
          </a:xfrm>
          <a:ln/>
        </p:spPr>
      </p:sp>
      <p:sp>
        <p:nvSpPr>
          <p:cNvPr id="23040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Rectangle 18"/>
          <p:cNvSpPr>
            <a:spLocks noGrp="1" noChangeArrowheads="1"/>
          </p:cNvSpPr>
          <p:nvPr>
            <p:ph type="sldNum" sz="quarter"/>
          </p:nvPr>
        </p:nvSpPr>
        <p:spPr>
          <a:noFill/>
          <a:ln/>
        </p:spPr>
        <p:txBody>
          <a:bodyPr/>
          <a:lstStyle/>
          <a:p>
            <a:fld id="{80EEDAAA-6FC1-4692-AAE6-38254248D06E}" type="slidenum">
              <a:rPr lang="en-US" smtClean="0"/>
              <a:pPr/>
              <a:t>87</a:t>
            </a:fld>
            <a:endParaRPr lang="en-US"/>
          </a:p>
        </p:txBody>
      </p:sp>
      <p:sp>
        <p:nvSpPr>
          <p:cNvPr id="231427" name="Rectangle 1"/>
          <p:cNvSpPr>
            <a:spLocks noGrp="1" noRot="1" noChangeAspect="1" noChangeArrowheads="1" noTextEdit="1"/>
          </p:cNvSpPr>
          <p:nvPr>
            <p:ph type="sldImg"/>
          </p:nvPr>
        </p:nvSpPr>
        <p:spPr>
          <a:xfrm>
            <a:off x="1143000" y="685800"/>
            <a:ext cx="4572000" cy="3429000"/>
          </a:xfrm>
          <a:ln/>
        </p:spPr>
      </p:sp>
      <p:sp>
        <p:nvSpPr>
          <p:cNvPr id="23142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Rectangle 18"/>
          <p:cNvSpPr>
            <a:spLocks noGrp="1" noChangeArrowheads="1"/>
          </p:cNvSpPr>
          <p:nvPr>
            <p:ph type="sldNum" sz="quarter"/>
          </p:nvPr>
        </p:nvSpPr>
        <p:spPr>
          <a:noFill/>
          <a:ln/>
        </p:spPr>
        <p:txBody>
          <a:bodyPr/>
          <a:lstStyle/>
          <a:p>
            <a:fld id="{C17BACEC-046B-48BA-82E4-0031B3D65F5A}" type="slidenum">
              <a:rPr lang="en-US" smtClean="0"/>
              <a:pPr/>
              <a:t>89</a:t>
            </a:fld>
            <a:endParaRPr lang="en-US"/>
          </a:p>
        </p:txBody>
      </p:sp>
      <p:sp>
        <p:nvSpPr>
          <p:cNvPr id="232451" name="Rectangle 1"/>
          <p:cNvSpPr>
            <a:spLocks noGrp="1" noRot="1" noChangeAspect="1" noChangeArrowheads="1" noTextEdit="1"/>
          </p:cNvSpPr>
          <p:nvPr>
            <p:ph type="sldImg"/>
          </p:nvPr>
        </p:nvSpPr>
        <p:spPr>
          <a:xfrm>
            <a:off x="1143000" y="685800"/>
            <a:ext cx="4572000" cy="3429000"/>
          </a:xfrm>
          <a:ln/>
        </p:spPr>
      </p:sp>
      <p:sp>
        <p:nvSpPr>
          <p:cNvPr id="23245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Rectangle 18"/>
          <p:cNvSpPr>
            <a:spLocks noGrp="1" noChangeArrowheads="1"/>
          </p:cNvSpPr>
          <p:nvPr>
            <p:ph type="sldNum" sz="quarter"/>
          </p:nvPr>
        </p:nvSpPr>
        <p:spPr>
          <a:noFill/>
          <a:ln/>
        </p:spPr>
        <p:txBody>
          <a:bodyPr/>
          <a:lstStyle/>
          <a:p>
            <a:fld id="{94B53041-3F90-44F0-B40B-A45795B8B07C}" type="slidenum">
              <a:rPr lang="en-US" smtClean="0"/>
              <a:pPr/>
              <a:t>91</a:t>
            </a:fld>
            <a:endParaRPr lang="en-US"/>
          </a:p>
        </p:txBody>
      </p:sp>
      <p:sp>
        <p:nvSpPr>
          <p:cNvPr id="233475" name="Rectangle 1"/>
          <p:cNvSpPr>
            <a:spLocks noGrp="1" noRot="1" noChangeAspect="1" noChangeArrowheads="1" noTextEdit="1"/>
          </p:cNvSpPr>
          <p:nvPr>
            <p:ph type="sldImg"/>
          </p:nvPr>
        </p:nvSpPr>
        <p:spPr>
          <a:xfrm>
            <a:off x="1143000" y="685800"/>
            <a:ext cx="4572000" cy="3429000"/>
          </a:xfrm>
          <a:ln/>
        </p:spPr>
      </p:sp>
      <p:sp>
        <p:nvSpPr>
          <p:cNvPr id="23347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4498" name="Rectangle 18"/>
          <p:cNvSpPr>
            <a:spLocks noGrp="1" noChangeArrowheads="1"/>
          </p:cNvSpPr>
          <p:nvPr>
            <p:ph type="sldNum" sz="quarter"/>
          </p:nvPr>
        </p:nvSpPr>
        <p:spPr>
          <a:noFill/>
          <a:ln/>
        </p:spPr>
        <p:txBody>
          <a:bodyPr/>
          <a:lstStyle/>
          <a:p>
            <a:fld id="{E8615990-A9DC-4BE6-B9DC-3D55967F2F4A}" type="slidenum">
              <a:rPr lang="en-US" smtClean="0"/>
              <a:pPr/>
              <a:t>92</a:t>
            </a:fld>
            <a:endParaRPr lang="en-US"/>
          </a:p>
        </p:txBody>
      </p:sp>
      <p:sp>
        <p:nvSpPr>
          <p:cNvPr id="234499" name="Rectangle 1"/>
          <p:cNvSpPr>
            <a:spLocks noGrp="1" noRot="1" noChangeAspect="1" noChangeArrowheads="1" noTextEdit="1"/>
          </p:cNvSpPr>
          <p:nvPr>
            <p:ph type="sldImg"/>
          </p:nvPr>
        </p:nvSpPr>
        <p:spPr>
          <a:xfrm>
            <a:off x="1143000" y="685800"/>
            <a:ext cx="4572000" cy="3429000"/>
          </a:xfrm>
          <a:ln/>
        </p:spPr>
      </p:sp>
      <p:sp>
        <p:nvSpPr>
          <p:cNvPr id="23450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22" name="Rectangle 18"/>
          <p:cNvSpPr>
            <a:spLocks noGrp="1" noChangeArrowheads="1"/>
          </p:cNvSpPr>
          <p:nvPr>
            <p:ph type="sldNum" sz="quarter"/>
          </p:nvPr>
        </p:nvSpPr>
        <p:spPr>
          <a:noFill/>
          <a:ln/>
        </p:spPr>
        <p:txBody>
          <a:bodyPr/>
          <a:lstStyle/>
          <a:p>
            <a:fld id="{5DA5AC2E-C5AB-437A-B7AE-271441568A8C}" type="slidenum">
              <a:rPr lang="en-US" smtClean="0"/>
              <a:pPr/>
              <a:t>93</a:t>
            </a:fld>
            <a:endParaRPr lang="en-US"/>
          </a:p>
        </p:txBody>
      </p:sp>
      <p:sp>
        <p:nvSpPr>
          <p:cNvPr id="235523" name="Rectangle 1"/>
          <p:cNvSpPr>
            <a:spLocks noGrp="1" noRot="1" noChangeAspect="1" noChangeArrowheads="1" noTextEdit="1"/>
          </p:cNvSpPr>
          <p:nvPr>
            <p:ph type="sldImg"/>
          </p:nvPr>
        </p:nvSpPr>
        <p:spPr>
          <a:xfrm>
            <a:off x="1143000" y="685800"/>
            <a:ext cx="4572000" cy="3429000"/>
          </a:xfrm>
          <a:ln/>
        </p:spPr>
      </p:sp>
      <p:sp>
        <p:nvSpPr>
          <p:cNvPr id="23552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Rectangle 18"/>
          <p:cNvSpPr>
            <a:spLocks noGrp="1" noChangeArrowheads="1"/>
          </p:cNvSpPr>
          <p:nvPr>
            <p:ph type="sldNum" sz="quarter"/>
          </p:nvPr>
        </p:nvSpPr>
        <p:spPr>
          <a:noFill/>
          <a:ln/>
        </p:spPr>
        <p:txBody>
          <a:bodyPr/>
          <a:lstStyle/>
          <a:p>
            <a:fld id="{A04EB151-6D1D-48FD-9F8C-8DC2ADE4432B}" type="slidenum">
              <a:rPr lang="en-US" smtClean="0"/>
              <a:pPr/>
              <a:t>96</a:t>
            </a:fld>
            <a:endParaRPr lang="en-US"/>
          </a:p>
        </p:txBody>
      </p:sp>
      <p:sp>
        <p:nvSpPr>
          <p:cNvPr id="236547" name="Rectangle 1"/>
          <p:cNvSpPr>
            <a:spLocks noGrp="1" noRot="1" noChangeAspect="1" noChangeArrowheads="1" noTextEdit="1"/>
          </p:cNvSpPr>
          <p:nvPr>
            <p:ph type="sldImg"/>
          </p:nvPr>
        </p:nvSpPr>
        <p:spPr>
          <a:xfrm>
            <a:off x="1143000" y="685800"/>
            <a:ext cx="4567238" cy="3424238"/>
          </a:xfrm>
          <a:ln/>
        </p:spPr>
      </p:sp>
      <p:sp>
        <p:nvSpPr>
          <p:cNvPr id="236548"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8"/>
          <p:cNvSpPr>
            <a:spLocks noGrp="1" noChangeArrowheads="1"/>
          </p:cNvSpPr>
          <p:nvPr>
            <p:ph type="sldNum" sz="quarter"/>
          </p:nvPr>
        </p:nvSpPr>
        <p:spPr>
          <a:noFill/>
          <a:ln/>
        </p:spPr>
        <p:txBody>
          <a:bodyPr/>
          <a:lstStyle/>
          <a:p>
            <a:fld id="{79F0AD86-0527-48DF-A106-41D2E5FCD42F}" type="slidenum">
              <a:rPr lang="en-US" smtClean="0"/>
              <a:pPr/>
              <a:t>98</a:t>
            </a:fld>
            <a:endParaRPr lang="en-US"/>
          </a:p>
        </p:txBody>
      </p:sp>
      <p:sp>
        <p:nvSpPr>
          <p:cNvPr id="237571" name="Rectangle 1"/>
          <p:cNvSpPr>
            <a:spLocks noGrp="1" noRot="1" noChangeAspect="1" noChangeArrowheads="1" noTextEdit="1"/>
          </p:cNvSpPr>
          <p:nvPr>
            <p:ph type="sldImg"/>
          </p:nvPr>
        </p:nvSpPr>
        <p:spPr>
          <a:xfrm>
            <a:off x="1143000" y="685800"/>
            <a:ext cx="4567238" cy="3424238"/>
          </a:xfrm>
          <a:ln/>
        </p:spPr>
      </p:sp>
      <p:sp>
        <p:nvSpPr>
          <p:cNvPr id="237572"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8594" name="Rectangle 18"/>
          <p:cNvSpPr>
            <a:spLocks noGrp="1" noChangeArrowheads="1"/>
          </p:cNvSpPr>
          <p:nvPr>
            <p:ph type="sldNum" sz="quarter"/>
          </p:nvPr>
        </p:nvSpPr>
        <p:spPr>
          <a:noFill/>
          <a:ln/>
        </p:spPr>
        <p:txBody>
          <a:bodyPr/>
          <a:lstStyle/>
          <a:p>
            <a:fld id="{283DFAD2-098A-4C35-A110-07F56FD34CB0}" type="slidenum">
              <a:rPr lang="en-US" smtClean="0"/>
              <a:pPr/>
              <a:t>100</a:t>
            </a:fld>
            <a:endParaRPr lang="en-US"/>
          </a:p>
        </p:txBody>
      </p:sp>
      <p:sp>
        <p:nvSpPr>
          <p:cNvPr id="238595" name="Rectangle 1"/>
          <p:cNvSpPr>
            <a:spLocks noGrp="1" noRot="1" noChangeAspect="1" noChangeArrowheads="1" noTextEdit="1"/>
          </p:cNvSpPr>
          <p:nvPr>
            <p:ph type="sldImg"/>
          </p:nvPr>
        </p:nvSpPr>
        <p:spPr>
          <a:xfrm>
            <a:off x="1143000" y="685800"/>
            <a:ext cx="4572000" cy="3429000"/>
          </a:xfrm>
          <a:ln/>
        </p:spPr>
      </p:sp>
      <p:sp>
        <p:nvSpPr>
          <p:cNvPr id="23859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9618" name="Rectangle 18"/>
          <p:cNvSpPr>
            <a:spLocks noGrp="1" noChangeArrowheads="1"/>
          </p:cNvSpPr>
          <p:nvPr>
            <p:ph type="sldNum" sz="quarter"/>
          </p:nvPr>
        </p:nvSpPr>
        <p:spPr>
          <a:noFill/>
          <a:ln/>
        </p:spPr>
        <p:txBody>
          <a:bodyPr/>
          <a:lstStyle/>
          <a:p>
            <a:fld id="{9BEF9803-20A8-4218-B994-43350B0018C5}" type="slidenum">
              <a:rPr lang="en-US" smtClean="0"/>
              <a:pPr/>
              <a:t>101</a:t>
            </a:fld>
            <a:endParaRPr lang="en-US"/>
          </a:p>
        </p:txBody>
      </p:sp>
      <p:sp>
        <p:nvSpPr>
          <p:cNvPr id="239619" name="Rectangle 1"/>
          <p:cNvSpPr>
            <a:spLocks noGrp="1" noRot="1" noChangeAspect="1" noChangeArrowheads="1" noTextEdit="1"/>
          </p:cNvSpPr>
          <p:nvPr>
            <p:ph type="sldImg"/>
          </p:nvPr>
        </p:nvSpPr>
        <p:spPr>
          <a:xfrm>
            <a:off x="1143000" y="685800"/>
            <a:ext cx="4572000" cy="3429000"/>
          </a:xfrm>
          <a:ln/>
        </p:spPr>
      </p:sp>
      <p:sp>
        <p:nvSpPr>
          <p:cNvPr id="23962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18"/>
          <p:cNvSpPr>
            <a:spLocks noGrp="1" noChangeArrowheads="1"/>
          </p:cNvSpPr>
          <p:nvPr>
            <p:ph type="sldNum" sz="quarter"/>
          </p:nvPr>
        </p:nvSpPr>
        <p:spPr>
          <a:noFill/>
          <a:ln/>
        </p:spPr>
        <p:txBody>
          <a:bodyPr/>
          <a:lstStyle/>
          <a:p>
            <a:fld id="{06E7987D-7FB1-4127-85B9-41FAC1364E31}" type="slidenum">
              <a:rPr lang="en-US" smtClean="0"/>
              <a:pPr/>
              <a:t>102</a:t>
            </a:fld>
            <a:endParaRPr lang="en-US"/>
          </a:p>
        </p:txBody>
      </p:sp>
      <p:sp>
        <p:nvSpPr>
          <p:cNvPr id="240643" name="Rectangle 1"/>
          <p:cNvSpPr>
            <a:spLocks noGrp="1" noRot="1" noChangeAspect="1" noChangeArrowheads="1" noTextEdit="1"/>
          </p:cNvSpPr>
          <p:nvPr>
            <p:ph type="sldImg"/>
          </p:nvPr>
        </p:nvSpPr>
        <p:spPr>
          <a:xfrm>
            <a:off x="1143000" y="685800"/>
            <a:ext cx="4567238" cy="3424238"/>
          </a:xfrm>
          <a:ln/>
        </p:spPr>
      </p:sp>
      <p:sp>
        <p:nvSpPr>
          <p:cNvPr id="240644"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1666" name="Rectangle 18"/>
          <p:cNvSpPr>
            <a:spLocks noGrp="1" noChangeArrowheads="1"/>
          </p:cNvSpPr>
          <p:nvPr>
            <p:ph type="sldNum" sz="quarter"/>
          </p:nvPr>
        </p:nvSpPr>
        <p:spPr>
          <a:noFill/>
          <a:ln/>
        </p:spPr>
        <p:txBody>
          <a:bodyPr/>
          <a:lstStyle/>
          <a:p>
            <a:fld id="{423099CA-B9D8-4395-93AA-C266451E9506}" type="slidenum">
              <a:rPr lang="en-US" smtClean="0"/>
              <a:pPr/>
              <a:t>103</a:t>
            </a:fld>
            <a:endParaRPr lang="en-US"/>
          </a:p>
        </p:txBody>
      </p:sp>
      <p:sp>
        <p:nvSpPr>
          <p:cNvPr id="241667" name="Rectangle 1"/>
          <p:cNvSpPr>
            <a:spLocks noGrp="1" noRot="1" noChangeAspect="1" noChangeArrowheads="1" noTextEdit="1"/>
          </p:cNvSpPr>
          <p:nvPr>
            <p:ph type="sldImg"/>
          </p:nvPr>
        </p:nvSpPr>
        <p:spPr>
          <a:xfrm>
            <a:off x="1143000" y="685800"/>
            <a:ext cx="4572000" cy="3429000"/>
          </a:xfrm>
          <a:ln/>
        </p:spPr>
      </p:sp>
      <p:sp>
        <p:nvSpPr>
          <p:cNvPr id="24166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Rectangle 18"/>
          <p:cNvSpPr>
            <a:spLocks noGrp="1" noChangeArrowheads="1"/>
          </p:cNvSpPr>
          <p:nvPr>
            <p:ph type="sldNum" sz="quarter"/>
          </p:nvPr>
        </p:nvSpPr>
        <p:spPr>
          <a:noFill/>
          <a:ln/>
        </p:spPr>
        <p:txBody>
          <a:bodyPr/>
          <a:lstStyle/>
          <a:p>
            <a:fld id="{BD2F0BD9-9565-43F8-81BD-FA0A06046B8C}" type="slidenum">
              <a:rPr lang="en-US" smtClean="0"/>
              <a:pPr/>
              <a:t>106</a:t>
            </a:fld>
            <a:endParaRPr lang="en-US"/>
          </a:p>
        </p:txBody>
      </p:sp>
      <p:sp>
        <p:nvSpPr>
          <p:cNvPr id="242691" name="Rectangle 1"/>
          <p:cNvSpPr>
            <a:spLocks noGrp="1" noRot="1" noChangeAspect="1" noChangeArrowheads="1" noTextEdit="1"/>
          </p:cNvSpPr>
          <p:nvPr>
            <p:ph type="sldImg"/>
          </p:nvPr>
        </p:nvSpPr>
        <p:spPr>
          <a:xfrm>
            <a:off x="1143000" y="685800"/>
            <a:ext cx="4567238" cy="3424238"/>
          </a:xfrm>
          <a:ln/>
        </p:spPr>
      </p:sp>
      <p:sp>
        <p:nvSpPr>
          <p:cNvPr id="242692"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Rectangle 18"/>
          <p:cNvSpPr>
            <a:spLocks noGrp="1" noChangeArrowheads="1"/>
          </p:cNvSpPr>
          <p:nvPr>
            <p:ph type="sldNum" sz="quarter"/>
          </p:nvPr>
        </p:nvSpPr>
        <p:spPr>
          <a:noFill/>
          <a:ln/>
        </p:spPr>
        <p:txBody>
          <a:bodyPr/>
          <a:lstStyle/>
          <a:p>
            <a:fld id="{B9DD32FF-E9DA-4EB2-B59E-DC1C4D868BE1}" type="slidenum">
              <a:rPr lang="en-US" smtClean="0"/>
              <a:pPr/>
              <a:t>107</a:t>
            </a:fld>
            <a:endParaRPr lang="en-US"/>
          </a:p>
        </p:txBody>
      </p:sp>
      <p:sp>
        <p:nvSpPr>
          <p:cNvPr id="243715" name="Rectangle 1"/>
          <p:cNvSpPr>
            <a:spLocks noGrp="1" noRot="1" noChangeAspect="1" noChangeArrowheads="1" noTextEdit="1"/>
          </p:cNvSpPr>
          <p:nvPr>
            <p:ph type="sldImg"/>
          </p:nvPr>
        </p:nvSpPr>
        <p:spPr>
          <a:xfrm>
            <a:off x="1143000" y="685800"/>
            <a:ext cx="4572000" cy="3429000"/>
          </a:xfrm>
          <a:ln/>
        </p:spPr>
      </p:sp>
      <p:sp>
        <p:nvSpPr>
          <p:cNvPr id="24371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4738" name="Rectangle 18"/>
          <p:cNvSpPr>
            <a:spLocks noGrp="1" noChangeArrowheads="1"/>
          </p:cNvSpPr>
          <p:nvPr>
            <p:ph type="sldNum" sz="quarter"/>
          </p:nvPr>
        </p:nvSpPr>
        <p:spPr>
          <a:noFill/>
          <a:ln/>
        </p:spPr>
        <p:txBody>
          <a:bodyPr/>
          <a:lstStyle/>
          <a:p>
            <a:fld id="{55049C4E-CA13-4303-B92E-CDD7AD4BE109}" type="slidenum">
              <a:rPr lang="en-US" smtClean="0"/>
              <a:pPr/>
              <a:t>108</a:t>
            </a:fld>
            <a:endParaRPr lang="en-US"/>
          </a:p>
        </p:txBody>
      </p:sp>
      <p:sp>
        <p:nvSpPr>
          <p:cNvPr id="244739" name="Rectangle 1"/>
          <p:cNvSpPr>
            <a:spLocks noGrp="1" noRot="1" noChangeAspect="1" noChangeArrowheads="1" noTextEdit="1"/>
          </p:cNvSpPr>
          <p:nvPr>
            <p:ph type="sldImg"/>
          </p:nvPr>
        </p:nvSpPr>
        <p:spPr>
          <a:xfrm>
            <a:off x="1143000" y="685800"/>
            <a:ext cx="4567238" cy="3424238"/>
          </a:xfrm>
          <a:ln/>
        </p:spPr>
      </p:sp>
      <p:sp>
        <p:nvSpPr>
          <p:cNvPr id="244740"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62" name="Rectangle 18"/>
          <p:cNvSpPr>
            <a:spLocks noGrp="1" noChangeArrowheads="1"/>
          </p:cNvSpPr>
          <p:nvPr>
            <p:ph type="sldNum" sz="quarter"/>
          </p:nvPr>
        </p:nvSpPr>
        <p:spPr>
          <a:noFill/>
          <a:ln/>
        </p:spPr>
        <p:txBody>
          <a:bodyPr/>
          <a:lstStyle/>
          <a:p>
            <a:fld id="{005D4379-48FC-47D8-9DC1-F77EEAF62541}" type="slidenum">
              <a:rPr lang="en-US" smtClean="0"/>
              <a:pPr/>
              <a:t>109</a:t>
            </a:fld>
            <a:endParaRPr lang="en-US"/>
          </a:p>
        </p:txBody>
      </p:sp>
      <p:sp>
        <p:nvSpPr>
          <p:cNvPr id="245763" name="Rectangle 1"/>
          <p:cNvSpPr>
            <a:spLocks noGrp="1" noRot="1" noChangeAspect="1" noChangeArrowheads="1" noTextEdit="1"/>
          </p:cNvSpPr>
          <p:nvPr>
            <p:ph type="sldImg"/>
          </p:nvPr>
        </p:nvSpPr>
        <p:spPr>
          <a:xfrm>
            <a:off x="1143000" y="685800"/>
            <a:ext cx="4572000" cy="3429000"/>
          </a:xfrm>
          <a:ln/>
        </p:spPr>
      </p:sp>
      <p:sp>
        <p:nvSpPr>
          <p:cNvPr id="24576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6786" name="Rectangle 18"/>
          <p:cNvSpPr>
            <a:spLocks noGrp="1" noChangeArrowheads="1"/>
          </p:cNvSpPr>
          <p:nvPr>
            <p:ph type="sldNum" sz="quarter"/>
          </p:nvPr>
        </p:nvSpPr>
        <p:spPr>
          <a:noFill/>
          <a:ln/>
        </p:spPr>
        <p:txBody>
          <a:bodyPr/>
          <a:lstStyle/>
          <a:p>
            <a:fld id="{DF322CD7-0780-4502-9FA8-E584FDD2873C}" type="slidenum">
              <a:rPr lang="en-US" smtClean="0"/>
              <a:pPr/>
              <a:t>110</a:t>
            </a:fld>
            <a:endParaRPr lang="en-US"/>
          </a:p>
        </p:txBody>
      </p:sp>
      <p:sp>
        <p:nvSpPr>
          <p:cNvPr id="246787" name="Rectangle 1"/>
          <p:cNvSpPr>
            <a:spLocks noGrp="1" noRot="1" noChangeAspect="1" noChangeArrowheads="1" noTextEdit="1"/>
          </p:cNvSpPr>
          <p:nvPr>
            <p:ph type="sldImg"/>
          </p:nvPr>
        </p:nvSpPr>
        <p:spPr>
          <a:xfrm>
            <a:off x="1143000" y="685800"/>
            <a:ext cx="4567238" cy="3424238"/>
          </a:xfrm>
          <a:ln/>
        </p:spPr>
      </p:sp>
      <p:sp>
        <p:nvSpPr>
          <p:cNvPr id="246788" name="Text Box 2"/>
          <p:cNvSpPr txBox="1">
            <a:spLocks noChangeArrowheads="1"/>
          </p:cNvSpPr>
          <p:nvPr/>
        </p:nvSpPr>
        <p:spPr bwMode="auto">
          <a:xfrm>
            <a:off x="914400" y="4343400"/>
            <a:ext cx="5024438" cy="4111625"/>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7810" name="Rectangle 18"/>
          <p:cNvSpPr>
            <a:spLocks noGrp="1" noChangeArrowheads="1"/>
          </p:cNvSpPr>
          <p:nvPr>
            <p:ph type="sldNum" sz="quarter"/>
          </p:nvPr>
        </p:nvSpPr>
        <p:spPr>
          <a:noFill/>
          <a:ln/>
        </p:spPr>
        <p:txBody>
          <a:bodyPr/>
          <a:lstStyle/>
          <a:p>
            <a:fld id="{2B409CDE-CC48-43E7-9136-4E8846A30368}" type="slidenum">
              <a:rPr lang="en-US" smtClean="0"/>
              <a:pPr/>
              <a:t>111</a:t>
            </a:fld>
            <a:endParaRPr lang="en-US"/>
          </a:p>
        </p:txBody>
      </p:sp>
      <p:sp>
        <p:nvSpPr>
          <p:cNvPr id="247811" name="Rectangle 1"/>
          <p:cNvSpPr>
            <a:spLocks noGrp="1" noRot="1" noChangeAspect="1" noChangeArrowheads="1" noTextEdit="1"/>
          </p:cNvSpPr>
          <p:nvPr>
            <p:ph type="sldImg"/>
          </p:nvPr>
        </p:nvSpPr>
        <p:spPr>
          <a:xfrm>
            <a:off x="1143000" y="685800"/>
            <a:ext cx="4572000" cy="3429000"/>
          </a:xfrm>
          <a:ln/>
        </p:spPr>
      </p:sp>
      <p:sp>
        <p:nvSpPr>
          <p:cNvPr id="2478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8834" name="Rectangle 18"/>
          <p:cNvSpPr>
            <a:spLocks noGrp="1" noChangeArrowheads="1"/>
          </p:cNvSpPr>
          <p:nvPr>
            <p:ph type="sldNum" sz="quarter"/>
          </p:nvPr>
        </p:nvSpPr>
        <p:spPr>
          <a:noFill/>
          <a:ln/>
        </p:spPr>
        <p:txBody>
          <a:bodyPr/>
          <a:lstStyle/>
          <a:p>
            <a:fld id="{5B4AD113-BBA2-43ED-A567-6786E9664008}" type="slidenum">
              <a:rPr lang="en-US" smtClean="0"/>
              <a:pPr/>
              <a:t>112</a:t>
            </a:fld>
            <a:endParaRPr lang="en-US"/>
          </a:p>
        </p:txBody>
      </p:sp>
      <p:sp>
        <p:nvSpPr>
          <p:cNvPr id="248835" name="Rectangle 1"/>
          <p:cNvSpPr>
            <a:spLocks noGrp="1" noRot="1" noChangeAspect="1" noChangeArrowheads="1" noTextEdit="1"/>
          </p:cNvSpPr>
          <p:nvPr>
            <p:ph type="sldImg"/>
          </p:nvPr>
        </p:nvSpPr>
        <p:spPr>
          <a:xfrm>
            <a:off x="1143000" y="685800"/>
            <a:ext cx="4572000" cy="3429000"/>
          </a:xfrm>
          <a:ln/>
        </p:spPr>
      </p:sp>
      <p:sp>
        <p:nvSpPr>
          <p:cNvPr id="248836" name="Text Box 2"/>
          <p:cNvSpPr txBox="1">
            <a:spLocks noChangeArrowheads="1"/>
          </p:cNvSpPr>
          <p:nvPr/>
        </p:nvSpPr>
        <p:spPr bwMode="auto">
          <a:xfrm>
            <a:off x="685800" y="4343400"/>
            <a:ext cx="54864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858" name="Rectangle 18"/>
          <p:cNvSpPr>
            <a:spLocks noGrp="1" noChangeArrowheads="1"/>
          </p:cNvSpPr>
          <p:nvPr>
            <p:ph type="sldNum" sz="quarter"/>
          </p:nvPr>
        </p:nvSpPr>
        <p:spPr>
          <a:noFill/>
          <a:ln/>
        </p:spPr>
        <p:txBody>
          <a:bodyPr/>
          <a:lstStyle/>
          <a:p>
            <a:fld id="{0DD0AD07-00E3-4A63-8CED-EC1875072334}" type="slidenum">
              <a:rPr lang="en-US" smtClean="0"/>
              <a:pPr/>
              <a:t>113</a:t>
            </a:fld>
            <a:endParaRPr lang="en-US"/>
          </a:p>
        </p:txBody>
      </p:sp>
      <p:sp>
        <p:nvSpPr>
          <p:cNvPr id="249859" name="Rectangle 1"/>
          <p:cNvSpPr>
            <a:spLocks noGrp="1" noRot="1" noChangeAspect="1" noChangeArrowheads="1" noTextEdit="1"/>
          </p:cNvSpPr>
          <p:nvPr>
            <p:ph type="sldImg"/>
          </p:nvPr>
        </p:nvSpPr>
        <p:spPr>
          <a:xfrm>
            <a:off x="1143000" y="685800"/>
            <a:ext cx="4572000" cy="3429000"/>
          </a:xfrm>
          <a:ln/>
        </p:spPr>
      </p:sp>
      <p:sp>
        <p:nvSpPr>
          <p:cNvPr id="24986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a:xfrm>
            <a:off x="1146175" y="685800"/>
            <a:ext cx="4546600" cy="3409950"/>
          </a:xfrm>
          <a:ln/>
        </p:spPr>
      </p:sp>
      <p:sp>
        <p:nvSpPr>
          <p:cNvPr id="250883" name="Notes Placeholder 2"/>
          <p:cNvSpPr>
            <a:spLocks noGrp="1"/>
          </p:cNvSpPr>
          <p:nvPr>
            <p:ph type="body" idx="1"/>
          </p:nvPr>
        </p:nvSpPr>
        <p:spPr>
          <a:noFill/>
          <a:ln/>
        </p:spPr>
        <p:txBody>
          <a:bodyPr/>
          <a:lstStyle/>
          <a:p>
            <a:endParaRPr lang="en-US"/>
          </a:p>
        </p:txBody>
      </p:sp>
      <p:sp>
        <p:nvSpPr>
          <p:cNvPr id="250884" name="Slide Number Placeholder 3"/>
          <p:cNvSpPr>
            <a:spLocks noGrp="1"/>
          </p:cNvSpPr>
          <p:nvPr>
            <p:ph type="sldNum" sz="quarter"/>
          </p:nvPr>
        </p:nvSpPr>
        <p:spPr>
          <a:noFill/>
          <a:ln/>
        </p:spPr>
        <p:txBody>
          <a:bodyPr/>
          <a:lstStyle/>
          <a:p>
            <a:fld id="{989EAE15-4B2B-4900-8835-5B9C2E3B1FD9}" type="slidenum">
              <a:rPr lang="en-US" smtClean="0"/>
              <a:pPr/>
              <a:t>119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906" name="Rectangle 18"/>
          <p:cNvSpPr>
            <a:spLocks noGrp="1" noChangeArrowheads="1"/>
          </p:cNvSpPr>
          <p:nvPr>
            <p:ph type="sldNum" sz="quarter"/>
          </p:nvPr>
        </p:nvSpPr>
        <p:spPr>
          <a:noFill/>
          <a:ln/>
        </p:spPr>
        <p:txBody>
          <a:bodyPr/>
          <a:lstStyle/>
          <a:p>
            <a:fld id="{60A33DE4-D368-430B-80A7-EBB83C40129F}" type="slidenum">
              <a:rPr lang="en-US" smtClean="0"/>
              <a:pPr/>
              <a:t>120</a:t>
            </a:fld>
            <a:endParaRPr lang="en-US"/>
          </a:p>
        </p:txBody>
      </p:sp>
      <p:sp>
        <p:nvSpPr>
          <p:cNvPr id="251907" name="Rectangle 1"/>
          <p:cNvSpPr>
            <a:spLocks noGrp="1" noRot="1" noChangeAspect="1" noChangeArrowheads="1" noTextEdit="1"/>
          </p:cNvSpPr>
          <p:nvPr>
            <p:ph type="sldImg"/>
          </p:nvPr>
        </p:nvSpPr>
        <p:spPr>
          <a:xfrm>
            <a:off x="1143000" y="685800"/>
            <a:ext cx="4572000" cy="3429000"/>
          </a:xfrm>
          <a:ln/>
        </p:spPr>
      </p:sp>
      <p:sp>
        <p:nvSpPr>
          <p:cNvPr id="25190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a:xfrm>
            <a:off x="1146175" y="685800"/>
            <a:ext cx="4546600" cy="3409950"/>
          </a:xfrm>
          <a:ln/>
        </p:spPr>
      </p:sp>
      <p:sp>
        <p:nvSpPr>
          <p:cNvPr id="252931" name="Notes Placeholder 2"/>
          <p:cNvSpPr>
            <a:spLocks noGrp="1"/>
          </p:cNvSpPr>
          <p:nvPr>
            <p:ph type="body" idx="1"/>
          </p:nvPr>
        </p:nvSpPr>
        <p:spPr>
          <a:noFill/>
          <a:ln/>
        </p:spPr>
        <p:txBody>
          <a:bodyPr/>
          <a:lstStyle/>
          <a:p>
            <a:endParaRPr lang="en-IN"/>
          </a:p>
        </p:txBody>
      </p:sp>
      <p:sp>
        <p:nvSpPr>
          <p:cNvPr id="252932" name="Slide Number Placeholder 3"/>
          <p:cNvSpPr>
            <a:spLocks noGrp="1"/>
          </p:cNvSpPr>
          <p:nvPr>
            <p:ph type="sldNum" sz="quarter"/>
          </p:nvPr>
        </p:nvSpPr>
        <p:spPr>
          <a:noFill/>
          <a:ln/>
        </p:spPr>
        <p:txBody>
          <a:bodyPr/>
          <a:lstStyle/>
          <a:p>
            <a:fld id="{D670C8A8-6D67-4CDC-B791-7068F4EBDCC2}" type="slidenum">
              <a:rPr lang="en-US" smtClean="0"/>
              <a:pPr/>
              <a:t>124</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3954" name="Rectangle 18"/>
          <p:cNvSpPr>
            <a:spLocks noGrp="1" noChangeArrowheads="1"/>
          </p:cNvSpPr>
          <p:nvPr>
            <p:ph type="sldNum" sz="quarter"/>
          </p:nvPr>
        </p:nvSpPr>
        <p:spPr>
          <a:noFill/>
          <a:ln/>
        </p:spPr>
        <p:txBody>
          <a:bodyPr/>
          <a:lstStyle/>
          <a:p>
            <a:fld id="{22EC59D8-4C8A-468F-8FF6-36B6F20E2651}" type="slidenum">
              <a:rPr lang="en-US" smtClean="0"/>
              <a:pPr/>
              <a:t>126</a:t>
            </a:fld>
            <a:endParaRPr lang="en-US"/>
          </a:p>
        </p:txBody>
      </p:sp>
      <p:sp>
        <p:nvSpPr>
          <p:cNvPr id="253955" name="Rectangle 1"/>
          <p:cNvSpPr>
            <a:spLocks noGrp="1" noRot="1" noChangeAspect="1" noChangeArrowheads="1" noTextEdit="1"/>
          </p:cNvSpPr>
          <p:nvPr>
            <p:ph type="sldImg"/>
          </p:nvPr>
        </p:nvSpPr>
        <p:spPr>
          <a:xfrm>
            <a:off x="1143000" y="685800"/>
            <a:ext cx="4572000" cy="3429000"/>
          </a:xfrm>
          <a:ln/>
        </p:spPr>
      </p:sp>
      <p:sp>
        <p:nvSpPr>
          <p:cNvPr id="25395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4978" name="Rectangle 18"/>
          <p:cNvSpPr>
            <a:spLocks noGrp="1" noChangeArrowheads="1"/>
          </p:cNvSpPr>
          <p:nvPr>
            <p:ph type="sldNum" sz="quarter"/>
          </p:nvPr>
        </p:nvSpPr>
        <p:spPr>
          <a:noFill/>
          <a:ln/>
        </p:spPr>
        <p:txBody>
          <a:bodyPr/>
          <a:lstStyle/>
          <a:p>
            <a:fld id="{E598AFFB-47A6-40DE-8716-B7FCE638D0BE}" type="slidenum">
              <a:rPr lang="en-US" smtClean="0"/>
              <a:pPr/>
              <a:t>131</a:t>
            </a:fld>
            <a:endParaRPr lang="en-US"/>
          </a:p>
        </p:txBody>
      </p:sp>
      <p:sp>
        <p:nvSpPr>
          <p:cNvPr id="254979" name="Rectangle 1"/>
          <p:cNvSpPr>
            <a:spLocks noGrp="1" noRot="1" noChangeAspect="1" noChangeArrowheads="1" noTextEdit="1"/>
          </p:cNvSpPr>
          <p:nvPr>
            <p:ph type="sldImg"/>
          </p:nvPr>
        </p:nvSpPr>
        <p:spPr>
          <a:xfrm>
            <a:off x="1143000" y="685800"/>
            <a:ext cx="4572000" cy="3429000"/>
          </a:xfrm>
          <a:ln/>
        </p:spPr>
      </p:sp>
      <p:sp>
        <p:nvSpPr>
          <p:cNvPr id="25498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02" name="Rectangle 18"/>
          <p:cNvSpPr>
            <a:spLocks noGrp="1" noChangeArrowheads="1"/>
          </p:cNvSpPr>
          <p:nvPr>
            <p:ph type="sldNum" sz="quarter"/>
          </p:nvPr>
        </p:nvSpPr>
        <p:spPr>
          <a:noFill/>
          <a:ln/>
        </p:spPr>
        <p:txBody>
          <a:bodyPr/>
          <a:lstStyle/>
          <a:p>
            <a:fld id="{A0D7813C-BB16-4131-A07F-29906B4FD19A}" type="slidenum">
              <a:rPr lang="en-US" smtClean="0"/>
              <a:pPr/>
              <a:t>132</a:t>
            </a:fld>
            <a:endParaRPr lang="en-US"/>
          </a:p>
        </p:txBody>
      </p:sp>
      <p:sp>
        <p:nvSpPr>
          <p:cNvPr id="256003" name="Rectangle 1"/>
          <p:cNvSpPr>
            <a:spLocks noGrp="1" noRot="1" noChangeAspect="1" noChangeArrowheads="1" noTextEdit="1"/>
          </p:cNvSpPr>
          <p:nvPr>
            <p:ph type="sldImg"/>
          </p:nvPr>
        </p:nvSpPr>
        <p:spPr>
          <a:xfrm>
            <a:off x="1143000" y="685800"/>
            <a:ext cx="4572000" cy="3429000"/>
          </a:xfrm>
          <a:ln/>
        </p:spPr>
      </p:sp>
      <p:sp>
        <p:nvSpPr>
          <p:cNvPr id="25600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026" name="Rectangle 18"/>
          <p:cNvSpPr>
            <a:spLocks noGrp="1" noChangeArrowheads="1"/>
          </p:cNvSpPr>
          <p:nvPr>
            <p:ph type="sldNum" sz="quarter"/>
          </p:nvPr>
        </p:nvSpPr>
        <p:spPr>
          <a:noFill/>
          <a:ln/>
        </p:spPr>
        <p:txBody>
          <a:bodyPr/>
          <a:lstStyle/>
          <a:p>
            <a:fld id="{C6811853-EEAC-44BF-9D9B-6ECA99A97D19}" type="slidenum">
              <a:rPr lang="en-US" smtClean="0"/>
              <a:pPr/>
              <a:t>137</a:t>
            </a:fld>
            <a:endParaRPr lang="en-US"/>
          </a:p>
        </p:txBody>
      </p:sp>
      <p:sp>
        <p:nvSpPr>
          <p:cNvPr id="257027" name="Rectangle 1"/>
          <p:cNvSpPr>
            <a:spLocks noGrp="1" noRot="1" noChangeAspect="1" noChangeArrowheads="1" noTextEdit="1"/>
          </p:cNvSpPr>
          <p:nvPr>
            <p:ph type="sldImg"/>
          </p:nvPr>
        </p:nvSpPr>
        <p:spPr>
          <a:xfrm>
            <a:off x="1143000" y="685800"/>
            <a:ext cx="4572000" cy="3429000"/>
          </a:xfrm>
          <a:ln/>
        </p:spPr>
      </p:sp>
      <p:sp>
        <p:nvSpPr>
          <p:cNvPr id="25702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8050" name="Rectangle 18"/>
          <p:cNvSpPr>
            <a:spLocks noGrp="1" noChangeArrowheads="1"/>
          </p:cNvSpPr>
          <p:nvPr>
            <p:ph type="sldNum" sz="quarter"/>
          </p:nvPr>
        </p:nvSpPr>
        <p:spPr>
          <a:noFill/>
          <a:ln/>
        </p:spPr>
        <p:txBody>
          <a:bodyPr/>
          <a:lstStyle/>
          <a:p>
            <a:fld id="{88E0B91E-91C1-4299-8A49-A8F2EBA047AB}" type="slidenum">
              <a:rPr lang="en-US" smtClean="0"/>
              <a:pPr/>
              <a:t>141</a:t>
            </a:fld>
            <a:endParaRPr lang="en-US"/>
          </a:p>
        </p:txBody>
      </p:sp>
      <p:sp>
        <p:nvSpPr>
          <p:cNvPr id="258051" name="Rectangle 1"/>
          <p:cNvSpPr>
            <a:spLocks noGrp="1" noRot="1" noChangeAspect="1" noChangeArrowheads="1" noTextEdit="1"/>
          </p:cNvSpPr>
          <p:nvPr>
            <p:ph type="sldImg"/>
          </p:nvPr>
        </p:nvSpPr>
        <p:spPr>
          <a:xfrm>
            <a:off x="1143000" y="685800"/>
            <a:ext cx="4572000" cy="3429000"/>
          </a:xfrm>
          <a:ln/>
        </p:spPr>
      </p:sp>
      <p:sp>
        <p:nvSpPr>
          <p:cNvPr id="25805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18"/>
          <p:cNvSpPr>
            <a:spLocks noGrp="1" noChangeArrowheads="1"/>
          </p:cNvSpPr>
          <p:nvPr>
            <p:ph type="sldNum" sz="quarter"/>
          </p:nvPr>
        </p:nvSpPr>
        <p:spPr>
          <a:noFill/>
          <a:ln/>
        </p:spPr>
        <p:txBody>
          <a:bodyPr/>
          <a:lstStyle/>
          <a:p>
            <a:fld id="{7D7CC60E-8ABB-4426-BD4D-B937B7C05137}" type="slidenum">
              <a:rPr lang="en-US" smtClean="0"/>
              <a:pPr/>
              <a:t>146</a:t>
            </a:fld>
            <a:endParaRPr lang="en-US"/>
          </a:p>
        </p:txBody>
      </p:sp>
      <p:sp>
        <p:nvSpPr>
          <p:cNvPr id="259075" name="Rectangle 1"/>
          <p:cNvSpPr>
            <a:spLocks noGrp="1" noRot="1" noChangeAspect="1" noChangeArrowheads="1" noTextEdit="1"/>
          </p:cNvSpPr>
          <p:nvPr>
            <p:ph type="sldImg"/>
          </p:nvPr>
        </p:nvSpPr>
        <p:spPr>
          <a:xfrm>
            <a:off x="1143000" y="685800"/>
            <a:ext cx="4572000" cy="3429000"/>
          </a:xfrm>
          <a:ln/>
        </p:spPr>
      </p:sp>
      <p:sp>
        <p:nvSpPr>
          <p:cNvPr id="25907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0098" name="Rectangle 18"/>
          <p:cNvSpPr>
            <a:spLocks noGrp="1" noChangeArrowheads="1"/>
          </p:cNvSpPr>
          <p:nvPr>
            <p:ph type="sldNum" sz="quarter"/>
          </p:nvPr>
        </p:nvSpPr>
        <p:spPr>
          <a:noFill/>
          <a:ln/>
        </p:spPr>
        <p:txBody>
          <a:bodyPr/>
          <a:lstStyle/>
          <a:p>
            <a:fld id="{8CADE002-6673-42D6-B8BE-7364978E1CAF}" type="slidenum">
              <a:rPr lang="en-US" smtClean="0"/>
              <a:pPr/>
              <a:t>167</a:t>
            </a:fld>
            <a:endParaRPr lang="en-US"/>
          </a:p>
        </p:txBody>
      </p:sp>
      <p:sp>
        <p:nvSpPr>
          <p:cNvPr id="260099" name="Rectangle 1"/>
          <p:cNvSpPr>
            <a:spLocks noGrp="1" noRot="1" noChangeAspect="1" noChangeArrowheads="1" noTextEdit="1"/>
          </p:cNvSpPr>
          <p:nvPr>
            <p:ph type="sldImg"/>
          </p:nvPr>
        </p:nvSpPr>
        <p:spPr>
          <a:xfrm>
            <a:off x="1143000" y="685800"/>
            <a:ext cx="4572000" cy="3429000"/>
          </a:xfrm>
          <a:ln/>
        </p:spPr>
      </p:sp>
      <p:sp>
        <p:nvSpPr>
          <p:cNvPr id="26010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122" name="Rectangle 18"/>
          <p:cNvSpPr>
            <a:spLocks noGrp="1" noChangeArrowheads="1"/>
          </p:cNvSpPr>
          <p:nvPr>
            <p:ph type="sldNum" sz="quarter"/>
          </p:nvPr>
        </p:nvSpPr>
        <p:spPr>
          <a:noFill/>
          <a:ln/>
        </p:spPr>
        <p:txBody>
          <a:bodyPr/>
          <a:lstStyle/>
          <a:p>
            <a:fld id="{D432AE17-CB51-41A2-A23E-A22C969571EE}" type="slidenum">
              <a:rPr lang="en-US" smtClean="0"/>
              <a:pPr/>
              <a:t>168</a:t>
            </a:fld>
            <a:endParaRPr lang="en-US"/>
          </a:p>
        </p:txBody>
      </p:sp>
      <p:sp>
        <p:nvSpPr>
          <p:cNvPr id="261123" name="Rectangle 1"/>
          <p:cNvSpPr>
            <a:spLocks noGrp="1" noRot="1" noChangeAspect="1" noChangeArrowheads="1" noTextEdit="1"/>
          </p:cNvSpPr>
          <p:nvPr>
            <p:ph type="sldImg"/>
          </p:nvPr>
        </p:nvSpPr>
        <p:spPr>
          <a:xfrm>
            <a:off x="1143000" y="685800"/>
            <a:ext cx="4572000" cy="3429000"/>
          </a:xfrm>
          <a:ln/>
        </p:spPr>
      </p:sp>
      <p:sp>
        <p:nvSpPr>
          <p:cNvPr id="26112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2146" name="Rectangle 18"/>
          <p:cNvSpPr>
            <a:spLocks noGrp="1" noChangeArrowheads="1"/>
          </p:cNvSpPr>
          <p:nvPr>
            <p:ph type="sldNum" sz="quarter"/>
          </p:nvPr>
        </p:nvSpPr>
        <p:spPr>
          <a:noFill/>
          <a:ln/>
        </p:spPr>
        <p:txBody>
          <a:bodyPr/>
          <a:lstStyle/>
          <a:p>
            <a:fld id="{9A4539CE-1C2C-489C-B1B6-055EE5009337}" type="slidenum">
              <a:rPr lang="en-US" smtClean="0"/>
              <a:pPr/>
              <a:t>169</a:t>
            </a:fld>
            <a:endParaRPr lang="en-US"/>
          </a:p>
        </p:txBody>
      </p:sp>
      <p:sp>
        <p:nvSpPr>
          <p:cNvPr id="262147" name="Rectangle 1"/>
          <p:cNvSpPr>
            <a:spLocks noGrp="1" noRot="1" noChangeAspect="1" noChangeArrowheads="1" noTextEdit="1"/>
          </p:cNvSpPr>
          <p:nvPr>
            <p:ph type="sldImg"/>
          </p:nvPr>
        </p:nvSpPr>
        <p:spPr>
          <a:xfrm>
            <a:off x="1143000" y="685800"/>
            <a:ext cx="4572000" cy="3429000"/>
          </a:xfrm>
          <a:ln/>
        </p:spPr>
      </p:sp>
      <p:sp>
        <p:nvSpPr>
          <p:cNvPr id="26214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170" name="Rectangle 18"/>
          <p:cNvSpPr>
            <a:spLocks noGrp="1" noChangeArrowheads="1"/>
          </p:cNvSpPr>
          <p:nvPr>
            <p:ph type="sldNum" sz="quarter"/>
          </p:nvPr>
        </p:nvSpPr>
        <p:spPr>
          <a:noFill/>
          <a:ln/>
        </p:spPr>
        <p:txBody>
          <a:bodyPr/>
          <a:lstStyle/>
          <a:p>
            <a:fld id="{A11E5DD6-8278-4D8B-9930-AE8E776EDACE}" type="slidenum">
              <a:rPr lang="en-US" smtClean="0"/>
              <a:pPr/>
              <a:t>170</a:t>
            </a:fld>
            <a:endParaRPr lang="en-US"/>
          </a:p>
        </p:txBody>
      </p:sp>
      <p:sp>
        <p:nvSpPr>
          <p:cNvPr id="263171" name="Rectangle 1"/>
          <p:cNvSpPr>
            <a:spLocks noGrp="1" noRot="1" noChangeAspect="1" noChangeArrowheads="1" noTextEdit="1"/>
          </p:cNvSpPr>
          <p:nvPr>
            <p:ph type="sldImg"/>
          </p:nvPr>
        </p:nvSpPr>
        <p:spPr>
          <a:xfrm>
            <a:off x="1144588" y="685800"/>
            <a:ext cx="4560887" cy="3421063"/>
          </a:xfrm>
          <a:ln/>
        </p:spPr>
      </p:sp>
      <p:sp>
        <p:nvSpPr>
          <p:cNvPr id="263172" name="Text Box 2"/>
          <p:cNvSpPr txBox="1">
            <a:spLocks noChangeArrowheads="1"/>
          </p:cNvSpPr>
          <p:nvPr/>
        </p:nvSpPr>
        <p:spPr bwMode="auto">
          <a:xfrm>
            <a:off x="914400" y="4343400"/>
            <a:ext cx="5021263" cy="4106863"/>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4194" name="Rectangle 18"/>
          <p:cNvSpPr>
            <a:spLocks noGrp="1" noChangeArrowheads="1"/>
          </p:cNvSpPr>
          <p:nvPr>
            <p:ph type="sldNum" sz="quarter"/>
          </p:nvPr>
        </p:nvSpPr>
        <p:spPr>
          <a:noFill/>
          <a:ln/>
        </p:spPr>
        <p:txBody>
          <a:bodyPr/>
          <a:lstStyle/>
          <a:p>
            <a:fld id="{33B97F1B-C085-443D-87F2-08333316626C}" type="slidenum">
              <a:rPr lang="en-US" smtClean="0"/>
              <a:pPr/>
              <a:t>171</a:t>
            </a:fld>
            <a:endParaRPr lang="en-US"/>
          </a:p>
        </p:txBody>
      </p:sp>
      <p:sp>
        <p:nvSpPr>
          <p:cNvPr id="264195" name="Rectangle 1"/>
          <p:cNvSpPr>
            <a:spLocks noGrp="1" noRot="1" noChangeAspect="1" noChangeArrowheads="1" noTextEdit="1"/>
          </p:cNvSpPr>
          <p:nvPr>
            <p:ph type="sldImg"/>
          </p:nvPr>
        </p:nvSpPr>
        <p:spPr>
          <a:xfrm>
            <a:off x="1143000" y="685800"/>
            <a:ext cx="4572000" cy="3429000"/>
          </a:xfrm>
          <a:ln/>
        </p:spPr>
      </p:sp>
      <p:sp>
        <p:nvSpPr>
          <p:cNvPr id="26419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218" name="Rectangle 18"/>
          <p:cNvSpPr>
            <a:spLocks noGrp="1" noChangeArrowheads="1"/>
          </p:cNvSpPr>
          <p:nvPr>
            <p:ph type="sldNum" sz="quarter"/>
          </p:nvPr>
        </p:nvSpPr>
        <p:spPr>
          <a:noFill/>
          <a:ln/>
        </p:spPr>
        <p:txBody>
          <a:bodyPr/>
          <a:lstStyle/>
          <a:p>
            <a:fld id="{259D078C-A18A-4508-ABBD-7767B9163A61}" type="slidenum">
              <a:rPr lang="en-US" smtClean="0"/>
              <a:pPr/>
              <a:t>174</a:t>
            </a:fld>
            <a:endParaRPr lang="en-US"/>
          </a:p>
        </p:txBody>
      </p:sp>
      <p:sp>
        <p:nvSpPr>
          <p:cNvPr id="265219" name="Rectangle 1"/>
          <p:cNvSpPr>
            <a:spLocks noGrp="1" noRot="1" noChangeAspect="1" noChangeArrowheads="1" noTextEdit="1"/>
          </p:cNvSpPr>
          <p:nvPr>
            <p:ph type="sldImg"/>
          </p:nvPr>
        </p:nvSpPr>
        <p:spPr>
          <a:xfrm>
            <a:off x="1143000" y="685800"/>
            <a:ext cx="4572000" cy="3429000"/>
          </a:xfrm>
          <a:ln/>
        </p:spPr>
      </p:sp>
      <p:sp>
        <p:nvSpPr>
          <p:cNvPr id="26522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7810" name="Rectangle 18"/>
          <p:cNvSpPr>
            <a:spLocks noGrp="1" noChangeArrowheads="1"/>
          </p:cNvSpPr>
          <p:nvPr>
            <p:ph type="sldNum" sz="quarter"/>
          </p:nvPr>
        </p:nvSpPr>
        <p:spPr>
          <a:noFill/>
          <a:ln/>
        </p:spPr>
        <p:txBody>
          <a:bodyPr/>
          <a:lstStyle/>
          <a:p>
            <a:fld id="{2B409CDE-CC48-43E7-9136-4E8846A30368}" type="slidenum">
              <a:rPr lang="en-US" smtClean="0"/>
              <a:pPr/>
              <a:t>175</a:t>
            </a:fld>
            <a:endParaRPr lang="en-US"/>
          </a:p>
        </p:txBody>
      </p:sp>
      <p:sp>
        <p:nvSpPr>
          <p:cNvPr id="247811" name="Rectangle 1"/>
          <p:cNvSpPr>
            <a:spLocks noGrp="1" noRot="1" noChangeAspect="1" noChangeArrowheads="1" noTextEdit="1"/>
          </p:cNvSpPr>
          <p:nvPr>
            <p:ph type="sldImg"/>
          </p:nvPr>
        </p:nvSpPr>
        <p:spPr>
          <a:xfrm>
            <a:off x="1143000" y="685800"/>
            <a:ext cx="4572000" cy="3429000"/>
          </a:xfrm>
          <a:ln/>
        </p:spPr>
      </p:sp>
      <p:sp>
        <p:nvSpPr>
          <p:cNvPr id="2478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8834" name="Rectangle 18"/>
          <p:cNvSpPr>
            <a:spLocks noGrp="1" noChangeArrowheads="1"/>
          </p:cNvSpPr>
          <p:nvPr>
            <p:ph type="sldNum" sz="quarter"/>
          </p:nvPr>
        </p:nvSpPr>
        <p:spPr>
          <a:noFill/>
          <a:ln/>
        </p:spPr>
        <p:txBody>
          <a:bodyPr/>
          <a:lstStyle/>
          <a:p>
            <a:fld id="{5B4AD113-BBA2-43ED-A567-6786E9664008}" type="slidenum">
              <a:rPr lang="en-US" smtClean="0"/>
              <a:pPr/>
              <a:t>176</a:t>
            </a:fld>
            <a:endParaRPr lang="en-US"/>
          </a:p>
        </p:txBody>
      </p:sp>
      <p:sp>
        <p:nvSpPr>
          <p:cNvPr id="248835" name="Rectangle 1"/>
          <p:cNvSpPr>
            <a:spLocks noGrp="1" noRot="1" noChangeAspect="1" noChangeArrowheads="1" noTextEdit="1"/>
          </p:cNvSpPr>
          <p:nvPr>
            <p:ph type="sldImg"/>
          </p:nvPr>
        </p:nvSpPr>
        <p:spPr>
          <a:xfrm>
            <a:off x="1143000" y="685800"/>
            <a:ext cx="4572000" cy="3429000"/>
          </a:xfrm>
          <a:ln/>
        </p:spPr>
      </p:sp>
      <p:sp>
        <p:nvSpPr>
          <p:cNvPr id="248836" name="Text Box 2"/>
          <p:cNvSpPr txBox="1">
            <a:spLocks noChangeArrowheads="1"/>
          </p:cNvSpPr>
          <p:nvPr/>
        </p:nvSpPr>
        <p:spPr bwMode="auto">
          <a:xfrm>
            <a:off x="685800" y="4343400"/>
            <a:ext cx="54864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42" name="Rectangle 18"/>
          <p:cNvSpPr>
            <a:spLocks noGrp="1" noChangeArrowheads="1"/>
          </p:cNvSpPr>
          <p:nvPr>
            <p:ph type="sldNum" sz="quarter"/>
          </p:nvPr>
        </p:nvSpPr>
        <p:spPr>
          <a:noFill/>
          <a:ln/>
        </p:spPr>
        <p:txBody>
          <a:bodyPr/>
          <a:lstStyle/>
          <a:p>
            <a:fld id="{9E027D47-6DD3-4BCD-BF70-BDFC16B93C0E}" type="slidenum">
              <a:rPr lang="en-US" smtClean="0"/>
              <a:pPr/>
              <a:t>177</a:t>
            </a:fld>
            <a:endParaRPr lang="en-US"/>
          </a:p>
        </p:txBody>
      </p:sp>
      <p:sp>
        <p:nvSpPr>
          <p:cNvPr id="266243" name="Rectangle 1"/>
          <p:cNvSpPr>
            <a:spLocks noGrp="1" noRot="1" noChangeAspect="1" noChangeArrowheads="1" noTextEdit="1"/>
          </p:cNvSpPr>
          <p:nvPr>
            <p:ph type="sldImg"/>
          </p:nvPr>
        </p:nvSpPr>
        <p:spPr>
          <a:xfrm>
            <a:off x="1143000" y="685800"/>
            <a:ext cx="4572000" cy="3429000"/>
          </a:xfrm>
          <a:ln/>
        </p:spPr>
      </p:sp>
      <p:sp>
        <p:nvSpPr>
          <p:cNvPr id="26624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42" name="Rectangle 18"/>
          <p:cNvSpPr>
            <a:spLocks noGrp="1" noChangeArrowheads="1"/>
          </p:cNvSpPr>
          <p:nvPr>
            <p:ph type="sldNum" sz="quarter"/>
          </p:nvPr>
        </p:nvSpPr>
        <p:spPr>
          <a:noFill/>
          <a:ln/>
        </p:spPr>
        <p:txBody>
          <a:bodyPr/>
          <a:lstStyle/>
          <a:p>
            <a:fld id="{9E027D47-6DD3-4BCD-BF70-BDFC16B93C0E}" type="slidenum">
              <a:rPr lang="en-US" smtClean="0"/>
              <a:pPr/>
              <a:t>178</a:t>
            </a:fld>
            <a:endParaRPr lang="en-US"/>
          </a:p>
        </p:txBody>
      </p:sp>
      <p:sp>
        <p:nvSpPr>
          <p:cNvPr id="266243" name="Rectangle 1"/>
          <p:cNvSpPr>
            <a:spLocks noGrp="1" noRot="1" noChangeAspect="1" noChangeArrowheads="1" noTextEdit="1"/>
          </p:cNvSpPr>
          <p:nvPr>
            <p:ph type="sldImg"/>
          </p:nvPr>
        </p:nvSpPr>
        <p:spPr>
          <a:xfrm>
            <a:off x="1143000" y="685800"/>
            <a:ext cx="4572000" cy="3429000"/>
          </a:xfrm>
          <a:ln/>
        </p:spPr>
      </p:sp>
      <p:sp>
        <p:nvSpPr>
          <p:cNvPr id="26624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42" name="Rectangle 18"/>
          <p:cNvSpPr>
            <a:spLocks noGrp="1" noChangeArrowheads="1"/>
          </p:cNvSpPr>
          <p:nvPr>
            <p:ph type="sldNum" sz="quarter"/>
          </p:nvPr>
        </p:nvSpPr>
        <p:spPr>
          <a:noFill/>
          <a:ln/>
        </p:spPr>
        <p:txBody>
          <a:bodyPr/>
          <a:lstStyle/>
          <a:p>
            <a:fld id="{9E027D47-6DD3-4BCD-BF70-BDFC16B93C0E}" type="slidenum">
              <a:rPr lang="en-US" smtClean="0"/>
              <a:pPr/>
              <a:t>179</a:t>
            </a:fld>
            <a:endParaRPr lang="en-US"/>
          </a:p>
        </p:txBody>
      </p:sp>
      <p:sp>
        <p:nvSpPr>
          <p:cNvPr id="266243" name="Rectangle 1"/>
          <p:cNvSpPr>
            <a:spLocks noGrp="1" noRot="1" noChangeAspect="1" noChangeArrowheads="1" noTextEdit="1"/>
          </p:cNvSpPr>
          <p:nvPr>
            <p:ph type="sldImg"/>
          </p:nvPr>
        </p:nvSpPr>
        <p:spPr>
          <a:xfrm>
            <a:off x="1143000" y="685800"/>
            <a:ext cx="4572000" cy="3429000"/>
          </a:xfrm>
          <a:ln/>
        </p:spPr>
      </p:sp>
      <p:sp>
        <p:nvSpPr>
          <p:cNvPr id="26624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266" name="Rectangle 18"/>
          <p:cNvSpPr>
            <a:spLocks noGrp="1" noChangeArrowheads="1"/>
          </p:cNvSpPr>
          <p:nvPr>
            <p:ph type="sldNum" sz="quarter"/>
          </p:nvPr>
        </p:nvSpPr>
        <p:spPr>
          <a:noFill/>
          <a:ln/>
        </p:spPr>
        <p:txBody>
          <a:bodyPr/>
          <a:lstStyle/>
          <a:p>
            <a:fld id="{93EBA1FC-36F4-499D-BD42-C858C8DC0D1A}" type="slidenum">
              <a:rPr lang="en-US" smtClean="0"/>
              <a:pPr/>
              <a:t>180</a:t>
            </a:fld>
            <a:endParaRPr lang="en-US"/>
          </a:p>
        </p:txBody>
      </p:sp>
      <p:sp>
        <p:nvSpPr>
          <p:cNvPr id="267267" name="Rectangle 1"/>
          <p:cNvSpPr>
            <a:spLocks noGrp="1" noRot="1" noChangeAspect="1" noChangeArrowheads="1" noTextEdit="1"/>
          </p:cNvSpPr>
          <p:nvPr>
            <p:ph type="sldImg"/>
          </p:nvPr>
        </p:nvSpPr>
        <p:spPr>
          <a:xfrm>
            <a:off x="1143000" y="685800"/>
            <a:ext cx="4572000" cy="3429000"/>
          </a:xfrm>
          <a:ln/>
        </p:spPr>
      </p:sp>
      <p:sp>
        <p:nvSpPr>
          <p:cNvPr id="26726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314" name="Rectangle 18"/>
          <p:cNvSpPr>
            <a:spLocks noGrp="1" noChangeArrowheads="1"/>
          </p:cNvSpPr>
          <p:nvPr>
            <p:ph type="sldNum" sz="quarter"/>
          </p:nvPr>
        </p:nvSpPr>
        <p:spPr>
          <a:noFill/>
          <a:ln/>
        </p:spPr>
        <p:txBody>
          <a:bodyPr/>
          <a:lstStyle/>
          <a:p>
            <a:fld id="{C57ADDE2-4E1A-4F27-A08F-39F80CB2E8CB}" type="slidenum">
              <a:rPr lang="en-US" smtClean="0"/>
              <a:pPr/>
              <a:t>209</a:t>
            </a:fld>
            <a:endParaRPr lang="en-US"/>
          </a:p>
        </p:txBody>
      </p:sp>
      <p:sp>
        <p:nvSpPr>
          <p:cNvPr id="269315" name="Rectangle 1"/>
          <p:cNvSpPr>
            <a:spLocks noGrp="1" noRot="1" noChangeAspect="1" noChangeArrowheads="1" noTextEdit="1"/>
          </p:cNvSpPr>
          <p:nvPr>
            <p:ph type="sldImg"/>
          </p:nvPr>
        </p:nvSpPr>
        <p:spPr>
          <a:xfrm>
            <a:off x="1143000" y="685800"/>
            <a:ext cx="4572000" cy="3429000"/>
          </a:xfrm>
          <a:ln/>
        </p:spPr>
      </p:sp>
      <p:sp>
        <p:nvSpPr>
          <p:cNvPr id="26931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0338" name="Rectangle 18"/>
          <p:cNvSpPr>
            <a:spLocks noGrp="1" noChangeArrowheads="1"/>
          </p:cNvSpPr>
          <p:nvPr>
            <p:ph type="sldNum" sz="quarter"/>
          </p:nvPr>
        </p:nvSpPr>
        <p:spPr>
          <a:noFill/>
          <a:ln/>
        </p:spPr>
        <p:txBody>
          <a:bodyPr/>
          <a:lstStyle/>
          <a:p>
            <a:fld id="{BACC5988-9DDC-4276-9EDE-023CDEB3075B}" type="slidenum">
              <a:rPr lang="en-US" smtClean="0"/>
              <a:pPr/>
              <a:t>210</a:t>
            </a:fld>
            <a:endParaRPr lang="en-US"/>
          </a:p>
        </p:txBody>
      </p:sp>
      <p:sp>
        <p:nvSpPr>
          <p:cNvPr id="270339" name="Rectangle 1"/>
          <p:cNvSpPr>
            <a:spLocks noGrp="1" noRot="1" noChangeAspect="1" noChangeArrowheads="1" noTextEdit="1"/>
          </p:cNvSpPr>
          <p:nvPr>
            <p:ph type="sldImg"/>
          </p:nvPr>
        </p:nvSpPr>
        <p:spPr>
          <a:xfrm>
            <a:off x="1143000" y="685800"/>
            <a:ext cx="4572000" cy="3429000"/>
          </a:xfrm>
          <a:ln/>
        </p:spPr>
      </p:sp>
      <p:sp>
        <p:nvSpPr>
          <p:cNvPr id="27034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1362" name="Rectangle 18"/>
          <p:cNvSpPr>
            <a:spLocks noGrp="1" noChangeArrowheads="1"/>
          </p:cNvSpPr>
          <p:nvPr>
            <p:ph type="sldNum" sz="quarter"/>
          </p:nvPr>
        </p:nvSpPr>
        <p:spPr>
          <a:noFill/>
          <a:ln/>
        </p:spPr>
        <p:txBody>
          <a:bodyPr/>
          <a:lstStyle/>
          <a:p>
            <a:fld id="{6E33CBE5-3D6D-4273-99DA-BD50C46CC833}" type="slidenum">
              <a:rPr lang="en-US" smtClean="0"/>
              <a:pPr/>
              <a:t>213</a:t>
            </a:fld>
            <a:endParaRPr lang="en-US"/>
          </a:p>
        </p:txBody>
      </p:sp>
      <p:sp>
        <p:nvSpPr>
          <p:cNvPr id="271363" name="Rectangle 1"/>
          <p:cNvSpPr>
            <a:spLocks noGrp="1" noRot="1" noChangeAspect="1" noChangeArrowheads="1" noTextEdit="1"/>
          </p:cNvSpPr>
          <p:nvPr>
            <p:ph type="sldImg"/>
          </p:nvPr>
        </p:nvSpPr>
        <p:spPr>
          <a:xfrm>
            <a:off x="1143000" y="685800"/>
            <a:ext cx="4572000" cy="3429000"/>
          </a:xfrm>
          <a:ln/>
        </p:spPr>
      </p:sp>
      <p:sp>
        <p:nvSpPr>
          <p:cNvPr id="27136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2386" name="Rectangle 18"/>
          <p:cNvSpPr>
            <a:spLocks noGrp="1" noChangeArrowheads="1"/>
          </p:cNvSpPr>
          <p:nvPr>
            <p:ph type="sldNum" sz="quarter"/>
          </p:nvPr>
        </p:nvSpPr>
        <p:spPr>
          <a:noFill/>
          <a:ln/>
        </p:spPr>
        <p:txBody>
          <a:bodyPr/>
          <a:lstStyle/>
          <a:p>
            <a:fld id="{FB03EAE9-229C-41B2-B77A-8CBA21C749AA}" type="slidenum">
              <a:rPr lang="en-US" smtClean="0"/>
              <a:pPr/>
              <a:t>214</a:t>
            </a:fld>
            <a:endParaRPr lang="en-US"/>
          </a:p>
        </p:txBody>
      </p:sp>
      <p:sp>
        <p:nvSpPr>
          <p:cNvPr id="272387" name="Rectangle 1"/>
          <p:cNvSpPr>
            <a:spLocks noGrp="1" noRot="1" noChangeAspect="1" noChangeArrowheads="1" noTextEdit="1"/>
          </p:cNvSpPr>
          <p:nvPr>
            <p:ph type="sldImg"/>
          </p:nvPr>
        </p:nvSpPr>
        <p:spPr>
          <a:xfrm>
            <a:off x="1143000" y="685800"/>
            <a:ext cx="4572000" cy="3429000"/>
          </a:xfrm>
          <a:ln/>
        </p:spPr>
      </p:sp>
      <p:sp>
        <p:nvSpPr>
          <p:cNvPr id="27238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2386" name="Rectangle 18"/>
          <p:cNvSpPr>
            <a:spLocks noGrp="1" noChangeArrowheads="1"/>
          </p:cNvSpPr>
          <p:nvPr>
            <p:ph type="sldNum" sz="quarter"/>
          </p:nvPr>
        </p:nvSpPr>
        <p:spPr>
          <a:noFill/>
          <a:ln/>
        </p:spPr>
        <p:txBody>
          <a:bodyPr/>
          <a:lstStyle/>
          <a:p>
            <a:fld id="{FB03EAE9-229C-41B2-B77A-8CBA21C749AA}" type="slidenum">
              <a:rPr lang="en-US" smtClean="0"/>
              <a:pPr/>
              <a:t>215</a:t>
            </a:fld>
            <a:endParaRPr lang="en-US"/>
          </a:p>
        </p:txBody>
      </p:sp>
      <p:sp>
        <p:nvSpPr>
          <p:cNvPr id="272387" name="Rectangle 1"/>
          <p:cNvSpPr>
            <a:spLocks noGrp="1" noRot="1" noChangeAspect="1" noChangeArrowheads="1" noTextEdit="1"/>
          </p:cNvSpPr>
          <p:nvPr>
            <p:ph type="sldImg"/>
          </p:nvPr>
        </p:nvSpPr>
        <p:spPr>
          <a:xfrm>
            <a:off x="1143000" y="685800"/>
            <a:ext cx="4572000" cy="3429000"/>
          </a:xfrm>
          <a:ln/>
        </p:spPr>
      </p:sp>
      <p:sp>
        <p:nvSpPr>
          <p:cNvPr id="27238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8"/>
          <p:cNvSpPr>
            <a:spLocks noGrp="1" noChangeArrowheads="1"/>
          </p:cNvSpPr>
          <p:nvPr>
            <p:ph type="sldNum" sz="quarter"/>
          </p:nvPr>
        </p:nvSpPr>
        <p:spPr>
          <a:noFill/>
          <a:ln/>
        </p:spPr>
        <p:txBody>
          <a:bodyPr/>
          <a:lstStyle/>
          <a:p>
            <a:fld id="{F25195E4-4443-4144-8547-E85B25D158B7}" type="slidenum">
              <a:rPr lang="en-US" smtClean="0"/>
              <a:pPr/>
              <a:t>216</a:t>
            </a:fld>
            <a:endParaRPr lang="en-US"/>
          </a:p>
        </p:txBody>
      </p:sp>
      <p:sp>
        <p:nvSpPr>
          <p:cNvPr id="273411" name="Rectangle 1"/>
          <p:cNvSpPr>
            <a:spLocks noGrp="1" noRot="1" noChangeAspect="1" noChangeArrowheads="1" noTextEdit="1"/>
          </p:cNvSpPr>
          <p:nvPr>
            <p:ph type="sldImg"/>
          </p:nvPr>
        </p:nvSpPr>
        <p:spPr>
          <a:xfrm>
            <a:off x="1143000" y="685800"/>
            <a:ext cx="4572000" cy="3429000"/>
          </a:xfrm>
          <a:ln/>
        </p:spPr>
      </p:sp>
      <p:sp>
        <p:nvSpPr>
          <p:cNvPr id="2734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8"/>
          <p:cNvSpPr>
            <a:spLocks noGrp="1" noChangeArrowheads="1"/>
          </p:cNvSpPr>
          <p:nvPr>
            <p:ph type="sldNum" sz="quarter"/>
          </p:nvPr>
        </p:nvSpPr>
        <p:spPr>
          <a:noFill/>
          <a:ln/>
        </p:spPr>
        <p:txBody>
          <a:bodyPr/>
          <a:lstStyle/>
          <a:p>
            <a:fld id="{F25195E4-4443-4144-8547-E85B25D158B7}" type="slidenum">
              <a:rPr lang="en-US" smtClean="0"/>
              <a:pPr/>
              <a:t>217</a:t>
            </a:fld>
            <a:endParaRPr lang="en-US"/>
          </a:p>
        </p:txBody>
      </p:sp>
      <p:sp>
        <p:nvSpPr>
          <p:cNvPr id="273411" name="Rectangle 1"/>
          <p:cNvSpPr>
            <a:spLocks noGrp="1" noRot="1" noChangeAspect="1" noChangeArrowheads="1" noTextEdit="1"/>
          </p:cNvSpPr>
          <p:nvPr>
            <p:ph type="sldImg"/>
          </p:nvPr>
        </p:nvSpPr>
        <p:spPr>
          <a:xfrm>
            <a:off x="1143000" y="685800"/>
            <a:ext cx="4572000" cy="3429000"/>
          </a:xfrm>
          <a:ln/>
        </p:spPr>
      </p:sp>
      <p:sp>
        <p:nvSpPr>
          <p:cNvPr id="2734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8"/>
          <p:cNvSpPr>
            <a:spLocks noGrp="1" noChangeArrowheads="1"/>
          </p:cNvSpPr>
          <p:nvPr>
            <p:ph type="sldNum" sz="quarter"/>
          </p:nvPr>
        </p:nvSpPr>
        <p:spPr>
          <a:noFill/>
          <a:ln/>
        </p:spPr>
        <p:txBody>
          <a:bodyPr/>
          <a:lstStyle/>
          <a:p>
            <a:fld id="{F25195E4-4443-4144-8547-E85B25D158B7}" type="slidenum">
              <a:rPr lang="en-US" smtClean="0"/>
              <a:pPr/>
              <a:t>218</a:t>
            </a:fld>
            <a:endParaRPr lang="en-US"/>
          </a:p>
        </p:txBody>
      </p:sp>
      <p:sp>
        <p:nvSpPr>
          <p:cNvPr id="273411" name="Rectangle 1"/>
          <p:cNvSpPr>
            <a:spLocks noGrp="1" noRot="1" noChangeAspect="1" noChangeArrowheads="1" noTextEdit="1"/>
          </p:cNvSpPr>
          <p:nvPr>
            <p:ph type="sldImg"/>
          </p:nvPr>
        </p:nvSpPr>
        <p:spPr>
          <a:xfrm>
            <a:off x="1143000" y="685800"/>
            <a:ext cx="4572000" cy="3429000"/>
          </a:xfrm>
          <a:ln/>
        </p:spPr>
      </p:sp>
      <p:sp>
        <p:nvSpPr>
          <p:cNvPr id="2734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8"/>
          <p:cNvSpPr>
            <a:spLocks noGrp="1" noChangeArrowheads="1"/>
          </p:cNvSpPr>
          <p:nvPr>
            <p:ph type="sldNum" sz="quarter"/>
          </p:nvPr>
        </p:nvSpPr>
        <p:spPr>
          <a:noFill/>
          <a:ln/>
        </p:spPr>
        <p:txBody>
          <a:bodyPr/>
          <a:lstStyle/>
          <a:p>
            <a:fld id="{F25195E4-4443-4144-8547-E85B25D158B7}" type="slidenum">
              <a:rPr lang="en-US" smtClean="0"/>
              <a:pPr/>
              <a:t>219</a:t>
            </a:fld>
            <a:endParaRPr lang="en-US"/>
          </a:p>
        </p:txBody>
      </p:sp>
      <p:sp>
        <p:nvSpPr>
          <p:cNvPr id="273411" name="Rectangle 1"/>
          <p:cNvSpPr>
            <a:spLocks noGrp="1" noRot="1" noChangeAspect="1" noChangeArrowheads="1" noTextEdit="1"/>
          </p:cNvSpPr>
          <p:nvPr>
            <p:ph type="sldImg"/>
          </p:nvPr>
        </p:nvSpPr>
        <p:spPr>
          <a:xfrm>
            <a:off x="1143000" y="685800"/>
            <a:ext cx="4572000" cy="3429000"/>
          </a:xfrm>
          <a:ln/>
        </p:spPr>
      </p:sp>
      <p:sp>
        <p:nvSpPr>
          <p:cNvPr id="2734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4434" name="Rectangle 18"/>
          <p:cNvSpPr>
            <a:spLocks noGrp="1" noChangeArrowheads="1"/>
          </p:cNvSpPr>
          <p:nvPr>
            <p:ph type="sldNum" sz="quarter"/>
          </p:nvPr>
        </p:nvSpPr>
        <p:spPr>
          <a:noFill/>
          <a:ln/>
        </p:spPr>
        <p:txBody>
          <a:bodyPr/>
          <a:lstStyle/>
          <a:p>
            <a:fld id="{C7C105CE-EF21-4AAF-8A8F-B246F487C772}" type="slidenum">
              <a:rPr lang="en-US" smtClean="0"/>
              <a:pPr/>
              <a:t>220</a:t>
            </a:fld>
            <a:endParaRPr lang="en-US"/>
          </a:p>
        </p:txBody>
      </p:sp>
      <p:sp>
        <p:nvSpPr>
          <p:cNvPr id="274435" name="Rectangle 1"/>
          <p:cNvSpPr>
            <a:spLocks noGrp="1" noRot="1" noChangeAspect="1" noChangeArrowheads="1" noTextEdit="1"/>
          </p:cNvSpPr>
          <p:nvPr>
            <p:ph type="sldImg"/>
          </p:nvPr>
        </p:nvSpPr>
        <p:spPr>
          <a:xfrm>
            <a:off x="1143000" y="685800"/>
            <a:ext cx="4572000" cy="3429000"/>
          </a:xfrm>
          <a:ln/>
        </p:spPr>
      </p:sp>
      <p:sp>
        <p:nvSpPr>
          <p:cNvPr id="274436"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8"/>
          <p:cNvSpPr>
            <a:spLocks noGrp="1" noChangeArrowheads="1"/>
          </p:cNvSpPr>
          <p:nvPr>
            <p:ph type="sldNum" sz="quarter"/>
          </p:nvPr>
        </p:nvSpPr>
        <p:spPr>
          <a:noFill/>
          <a:ln/>
        </p:spPr>
        <p:txBody>
          <a:bodyPr/>
          <a:lstStyle/>
          <a:p>
            <a:fld id="{F25195E4-4443-4144-8547-E85B25D158B7}" type="slidenum">
              <a:rPr lang="en-US" smtClean="0"/>
              <a:pPr/>
              <a:t>221</a:t>
            </a:fld>
            <a:endParaRPr lang="en-US"/>
          </a:p>
        </p:txBody>
      </p:sp>
      <p:sp>
        <p:nvSpPr>
          <p:cNvPr id="273411" name="Rectangle 1"/>
          <p:cNvSpPr>
            <a:spLocks noGrp="1" noRot="1" noChangeAspect="1" noChangeArrowheads="1" noTextEdit="1"/>
          </p:cNvSpPr>
          <p:nvPr>
            <p:ph type="sldImg"/>
          </p:nvPr>
        </p:nvSpPr>
        <p:spPr>
          <a:xfrm>
            <a:off x="1143000" y="685800"/>
            <a:ext cx="4572000" cy="3429000"/>
          </a:xfrm>
          <a:ln/>
        </p:spPr>
      </p:sp>
      <p:sp>
        <p:nvSpPr>
          <p:cNvPr id="27341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8530" name="Rectangle 18"/>
          <p:cNvSpPr>
            <a:spLocks noGrp="1" noChangeArrowheads="1"/>
          </p:cNvSpPr>
          <p:nvPr>
            <p:ph type="sldNum" sz="quarter"/>
          </p:nvPr>
        </p:nvSpPr>
        <p:spPr>
          <a:noFill/>
          <a:ln/>
        </p:spPr>
        <p:txBody>
          <a:bodyPr/>
          <a:lstStyle/>
          <a:p>
            <a:fld id="{A8B25ECA-E001-4978-A498-BFF3239D2781}" type="slidenum">
              <a:rPr lang="en-US" smtClean="0"/>
              <a:pPr/>
              <a:t>231</a:t>
            </a:fld>
            <a:endParaRPr lang="en-US"/>
          </a:p>
        </p:txBody>
      </p:sp>
      <p:sp>
        <p:nvSpPr>
          <p:cNvPr id="278531" name="Rectangle 1"/>
          <p:cNvSpPr>
            <a:spLocks noGrp="1" noRot="1" noChangeAspect="1" noChangeArrowheads="1" noTextEdit="1"/>
          </p:cNvSpPr>
          <p:nvPr>
            <p:ph type="sldImg"/>
          </p:nvPr>
        </p:nvSpPr>
        <p:spPr>
          <a:xfrm>
            <a:off x="1143000" y="685800"/>
            <a:ext cx="4572000" cy="3429000"/>
          </a:xfrm>
          <a:ln/>
        </p:spPr>
      </p:sp>
      <p:sp>
        <p:nvSpPr>
          <p:cNvPr id="278532"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0578" name="Rectangle 18"/>
          <p:cNvSpPr>
            <a:spLocks noGrp="1" noChangeArrowheads="1"/>
          </p:cNvSpPr>
          <p:nvPr>
            <p:ph type="sldNum" sz="quarter"/>
          </p:nvPr>
        </p:nvSpPr>
        <p:spPr>
          <a:noFill/>
          <a:ln/>
        </p:spPr>
        <p:txBody>
          <a:bodyPr/>
          <a:lstStyle/>
          <a:p>
            <a:fld id="{C64D0EF2-5FFA-4FFB-A765-B09D27427FCC}" type="slidenum">
              <a:rPr lang="en-US" smtClean="0"/>
              <a:pPr/>
              <a:t>247</a:t>
            </a:fld>
            <a:endParaRPr lang="en-US"/>
          </a:p>
        </p:txBody>
      </p:sp>
      <p:sp>
        <p:nvSpPr>
          <p:cNvPr id="280579" name="Rectangle 1"/>
          <p:cNvSpPr>
            <a:spLocks noGrp="1" noRot="1" noChangeAspect="1" noChangeArrowheads="1" noTextEdit="1"/>
          </p:cNvSpPr>
          <p:nvPr>
            <p:ph type="sldImg"/>
          </p:nvPr>
        </p:nvSpPr>
        <p:spPr>
          <a:xfrm>
            <a:off x="1143000" y="685800"/>
            <a:ext cx="4572000" cy="3429000"/>
          </a:xfrm>
          <a:ln/>
        </p:spPr>
      </p:sp>
      <p:sp>
        <p:nvSpPr>
          <p:cNvPr id="280580"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602" name="Rectangle 18"/>
          <p:cNvSpPr>
            <a:spLocks noGrp="1" noChangeArrowheads="1"/>
          </p:cNvSpPr>
          <p:nvPr>
            <p:ph type="sldNum" sz="quarter"/>
          </p:nvPr>
        </p:nvSpPr>
        <p:spPr>
          <a:noFill/>
          <a:ln/>
        </p:spPr>
        <p:txBody>
          <a:bodyPr/>
          <a:lstStyle/>
          <a:p>
            <a:fld id="{8DD32105-5345-42DF-AF5F-EDB56B985ADB}" type="slidenum">
              <a:rPr lang="en-US" smtClean="0"/>
              <a:pPr/>
              <a:t>248</a:t>
            </a:fld>
            <a:endParaRPr lang="en-US"/>
          </a:p>
        </p:txBody>
      </p:sp>
      <p:sp>
        <p:nvSpPr>
          <p:cNvPr id="281603" name="Rectangle 1"/>
          <p:cNvSpPr>
            <a:spLocks noGrp="1" noRot="1" noChangeAspect="1" noChangeArrowheads="1" noTextEdit="1"/>
          </p:cNvSpPr>
          <p:nvPr>
            <p:ph type="sldImg"/>
          </p:nvPr>
        </p:nvSpPr>
        <p:spPr>
          <a:xfrm>
            <a:off x="1143000" y="685800"/>
            <a:ext cx="4572000" cy="3429000"/>
          </a:xfrm>
          <a:ln/>
        </p:spPr>
      </p:sp>
      <p:sp>
        <p:nvSpPr>
          <p:cNvPr id="281604"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2626" name="Rectangle 18"/>
          <p:cNvSpPr>
            <a:spLocks noGrp="1" noChangeArrowheads="1"/>
          </p:cNvSpPr>
          <p:nvPr>
            <p:ph type="sldNum" sz="quarter"/>
          </p:nvPr>
        </p:nvSpPr>
        <p:spPr>
          <a:noFill/>
          <a:ln/>
        </p:spPr>
        <p:txBody>
          <a:bodyPr/>
          <a:lstStyle/>
          <a:p>
            <a:fld id="{DED2D4EF-4170-4269-A677-16F1016C4540}" type="slidenum">
              <a:rPr lang="en-US" smtClean="0"/>
              <a:pPr/>
              <a:t>249</a:t>
            </a:fld>
            <a:endParaRPr lang="en-US"/>
          </a:p>
        </p:txBody>
      </p:sp>
      <p:sp>
        <p:nvSpPr>
          <p:cNvPr id="282627" name="Rectangle 1"/>
          <p:cNvSpPr>
            <a:spLocks noGrp="1" noRot="1" noChangeAspect="1" noChangeArrowheads="1" noTextEdit="1"/>
          </p:cNvSpPr>
          <p:nvPr>
            <p:ph type="sldImg"/>
          </p:nvPr>
        </p:nvSpPr>
        <p:spPr>
          <a:xfrm>
            <a:off x="1143000" y="685800"/>
            <a:ext cx="4572000" cy="3429000"/>
          </a:xfrm>
          <a:ln/>
        </p:spPr>
      </p:sp>
      <p:sp>
        <p:nvSpPr>
          <p:cNvPr id="282628" name="Text Box 2"/>
          <p:cNvSpPr txBox="1">
            <a:spLocks noChangeArrowheads="1"/>
          </p:cNvSpPr>
          <p:nvPr/>
        </p:nvSpPr>
        <p:spPr bwMode="auto">
          <a:xfrm>
            <a:off x="914400" y="4343400"/>
            <a:ext cx="5029200" cy="4114800"/>
          </a:xfrm>
          <a:prstGeom prst="rect">
            <a:avLst/>
          </a:prstGeom>
          <a:noFill/>
          <a:ln w="9525">
            <a:noFill/>
            <a:round/>
            <a:headEnd/>
            <a:tailEnd/>
          </a:ln>
        </p:spPr>
        <p:txBody>
          <a:bodyPr wrap="none" anchor="ctr"/>
          <a:lstStyle/>
          <a:p>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A8EA71CE-0C16-4819-9FAD-67EDB37F368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F4F3F668-781B-4209-9B3E-3E45D6B0BCE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2F606D8-94CD-4A14-A0D1-1C0C30870F5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29075" cy="451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38675" y="1600200"/>
            <a:ext cx="4029075" cy="451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3"/>
          <p:cNvSpPr>
            <a:spLocks noGrp="1" noChangeArrowheads="1"/>
          </p:cNvSpPr>
          <p:nvPr>
            <p:ph type="dt" idx="10"/>
          </p:nvPr>
        </p:nvSpPr>
        <p:spPr>
          <a:ln/>
        </p:spPr>
        <p:txBody>
          <a:bodyPr/>
          <a:lstStyle>
            <a:lvl1pPr>
              <a:defRPr/>
            </a:lvl1pPr>
          </a:lstStyle>
          <a:p>
            <a:pPr>
              <a:defRPr/>
            </a:pPr>
            <a:r>
              <a:rPr lang="en-US"/>
              <a:t>07/02/13</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62DC8E1E-841E-4FEF-92F5-ECE347207C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3"/>
          <p:cNvSpPr>
            <a:spLocks noGrp="1" noChangeArrowheads="1"/>
          </p:cNvSpPr>
          <p:nvPr>
            <p:ph type="dt" idx="10"/>
          </p:nvPr>
        </p:nvSpPr>
        <p:spPr>
          <a:ln/>
        </p:spPr>
        <p:txBody>
          <a:bodyPr/>
          <a:lstStyle>
            <a:lvl1pPr>
              <a:defRPr/>
            </a:lvl1pPr>
          </a:lstStyle>
          <a:p>
            <a:pPr>
              <a:defRPr/>
            </a:pPr>
            <a:r>
              <a:rPr lang="en-US"/>
              <a:t>07/02/13</a:t>
            </a:r>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43506E00-9927-46B9-B7EA-252514FD694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3"/>
          <p:cNvSpPr>
            <a:spLocks noGrp="1" noChangeArrowheads="1"/>
          </p:cNvSpPr>
          <p:nvPr>
            <p:ph type="dt" idx="10"/>
          </p:nvPr>
        </p:nvSpPr>
        <p:spPr>
          <a:ln/>
        </p:spPr>
        <p:txBody>
          <a:bodyPr/>
          <a:lstStyle>
            <a:lvl1pPr>
              <a:defRPr/>
            </a:lvl1pPr>
          </a:lstStyle>
          <a:p>
            <a:pPr>
              <a:defRPr/>
            </a:pPr>
            <a:r>
              <a:rPr lang="en-US"/>
              <a:t>07/02/13</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96ADA025-AC40-46AD-9AFB-D30CBCE717E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07/02/13</a:t>
            </a:r>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D6754248-4BCB-4EE0-A1CD-1EC91C55694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07/02/13</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5DD014B6-959B-43A6-949B-5190C7FA54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07/02/13</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13101DD8-05C0-4F15-978B-2FA164B890A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A6E89C51-121F-494F-95C7-D6836C8279D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6063" y="-77788"/>
            <a:ext cx="2071687" cy="618966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381000" y="-77788"/>
            <a:ext cx="6062663" cy="61896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C15EBF1E-5D3A-4C7E-9C68-A6933554A7C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77788"/>
            <a:ext cx="8210550" cy="1427163"/>
          </a:xfrm>
        </p:spPr>
        <p:txBody>
          <a:bodyPr/>
          <a:lstStyle/>
          <a:p>
            <a:r>
              <a:rPr lang="en-US"/>
              <a:t>Click to edit Master title style</a:t>
            </a:r>
            <a:endParaRPr lang="en-IN"/>
          </a:p>
        </p:txBody>
      </p:sp>
      <p:sp>
        <p:nvSpPr>
          <p:cNvPr id="3" name="Text Placeholder 2"/>
          <p:cNvSpPr>
            <a:spLocks noGrp="1"/>
          </p:cNvSpPr>
          <p:nvPr>
            <p:ph type="body" sz="half" idx="1"/>
          </p:nvPr>
        </p:nvSpPr>
        <p:spPr>
          <a:xfrm>
            <a:off x="457200" y="1600200"/>
            <a:ext cx="4029075"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38675" y="1600200"/>
            <a:ext cx="4029075"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3"/>
          <p:cNvSpPr>
            <a:spLocks noGrp="1" noChangeArrowheads="1"/>
          </p:cNvSpPr>
          <p:nvPr>
            <p:ph type="dt" idx="10"/>
          </p:nvPr>
        </p:nvSpPr>
        <p:spPr>
          <a:ln/>
        </p:spPr>
        <p:txBody>
          <a:bodyPr/>
          <a:lstStyle>
            <a:lvl1pPr>
              <a:defRPr/>
            </a:lvl1pPr>
          </a:lstStyle>
          <a:p>
            <a:pPr>
              <a:defRPr/>
            </a:pPr>
            <a:r>
              <a:rPr lang="en-US"/>
              <a:t>07/02/13</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7D29C6BC-4329-4034-A1C5-B3AD1066CB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77788"/>
            <a:ext cx="8210550" cy="1427163"/>
          </a:xfrm>
        </p:spPr>
        <p:txBody>
          <a:bodyPr/>
          <a:lstStyle/>
          <a:p>
            <a:r>
              <a:rPr lang="en-US"/>
              <a:t>Click to edit Master title style</a:t>
            </a:r>
            <a:endParaRPr lang="en-IN"/>
          </a:p>
        </p:txBody>
      </p:sp>
      <p:sp>
        <p:nvSpPr>
          <p:cNvPr id="3" name="Text Placeholder 2"/>
          <p:cNvSpPr>
            <a:spLocks noGrp="1"/>
          </p:cNvSpPr>
          <p:nvPr>
            <p:ph type="body" sz="half" idx="1"/>
          </p:nvPr>
        </p:nvSpPr>
        <p:spPr>
          <a:xfrm>
            <a:off x="457200" y="1600200"/>
            <a:ext cx="4029075"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38675" y="1600200"/>
            <a:ext cx="4029075" cy="2179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4638675" y="3932238"/>
            <a:ext cx="4029075" cy="2179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Rectangle 3"/>
          <p:cNvSpPr>
            <a:spLocks noGrp="1" noChangeArrowheads="1"/>
          </p:cNvSpPr>
          <p:nvPr>
            <p:ph type="dt" idx="10"/>
          </p:nvPr>
        </p:nvSpPr>
        <p:spPr>
          <a:ln/>
        </p:spPr>
        <p:txBody>
          <a:bodyPr/>
          <a:lstStyle>
            <a:lvl1pPr>
              <a:defRPr/>
            </a:lvl1pPr>
          </a:lstStyle>
          <a:p>
            <a:pPr>
              <a:defRPr/>
            </a:pPr>
            <a:r>
              <a:rPr lang="en-US"/>
              <a:t>07/02/13</a:t>
            </a:r>
          </a:p>
        </p:txBody>
      </p:sp>
      <p:sp>
        <p:nvSpPr>
          <p:cNvPr id="7" name="Rectangle 4"/>
          <p:cNvSpPr>
            <a:spLocks noGrp="1" noChangeArrowheads="1"/>
          </p:cNvSpPr>
          <p:nvPr>
            <p:ph type="ftr" idx="11"/>
          </p:nvPr>
        </p:nvSpPr>
        <p:spPr>
          <a:ln/>
        </p:spPr>
        <p:txBody>
          <a:bodyPr/>
          <a:lstStyle>
            <a:lvl1pPr>
              <a:defRPr/>
            </a:lvl1pPr>
          </a:lstStyle>
          <a:p>
            <a:pPr>
              <a:defRPr/>
            </a:pPr>
            <a:endParaRPr lang="en-US"/>
          </a:p>
        </p:txBody>
      </p:sp>
      <p:sp>
        <p:nvSpPr>
          <p:cNvPr id="8" name="Rectangle 5"/>
          <p:cNvSpPr>
            <a:spLocks noGrp="1" noChangeArrowheads="1"/>
          </p:cNvSpPr>
          <p:nvPr>
            <p:ph type="sldNum" idx="12"/>
          </p:nvPr>
        </p:nvSpPr>
        <p:spPr>
          <a:ln/>
        </p:spPr>
        <p:txBody>
          <a:bodyPr/>
          <a:lstStyle>
            <a:lvl1pPr>
              <a:defRPr/>
            </a:lvl1pPr>
          </a:lstStyle>
          <a:p>
            <a:pPr>
              <a:defRPr/>
            </a:pPr>
            <a:fld id="{BFF096D6-4C9D-4B77-81D3-64153A9477B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77788"/>
            <a:ext cx="8210550" cy="1427163"/>
          </a:xfrm>
        </p:spPr>
        <p:txBody>
          <a:bodyPr/>
          <a:lstStyle/>
          <a:p>
            <a:r>
              <a:rPr lang="en-US"/>
              <a:t>Click to edit Master title style</a:t>
            </a:r>
            <a:endParaRPr lang="en-IN"/>
          </a:p>
        </p:txBody>
      </p:sp>
      <p:sp>
        <p:nvSpPr>
          <p:cNvPr id="3" name="ClipArt Placeholder 2"/>
          <p:cNvSpPr>
            <a:spLocks noGrp="1"/>
          </p:cNvSpPr>
          <p:nvPr>
            <p:ph type="clipArt" sz="half" idx="1"/>
          </p:nvPr>
        </p:nvSpPr>
        <p:spPr>
          <a:xfrm>
            <a:off x="457200" y="1600200"/>
            <a:ext cx="4029075" cy="4511675"/>
          </a:xfrm>
        </p:spPr>
        <p:txBody>
          <a:bodyPr/>
          <a:lstStyle/>
          <a:p>
            <a:pPr lvl="0"/>
            <a:endParaRPr lang="en-IN" noProof="0"/>
          </a:p>
        </p:txBody>
      </p:sp>
      <p:sp>
        <p:nvSpPr>
          <p:cNvPr id="4" name="Text Placeholder 3"/>
          <p:cNvSpPr>
            <a:spLocks noGrp="1"/>
          </p:cNvSpPr>
          <p:nvPr>
            <p:ph type="body" sz="half" idx="2"/>
          </p:nvPr>
        </p:nvSpPr>
        <p:spPr>
          <a:xfrm>
            <a:off x="4638675" y="1600200"/>
            <a:ext cx="4029075"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3"/>
          <p:cNvSpPr>
            <a:spLocks noGrp="1" noChangeArrowheads="1"/>
          </p:cNvSpPr>
          <p:nvPr>
            <p:ph type="dt" idx="10"/>
          </p:nvPr>
        </p:nvSpPr>
        <p:spPr>
          <a:ln/>
        </p:spPr>
        <p:txBody>
          <a:bodyPr/>
          <a:lstStyle>
            <a:lvl1pPr>
              <a:defRPr/>
            </a:lvl1pPr>
          </a:lstStyle>
          <a:p>
            <a:pPr>
              <a:defRPr/>
            </a:pPr>
            <a:r>
              <a:rPr lang="en-US"/>
              <a:t>07/02/13</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823E94A0-D0C9-4918-98A7-A7FA3F61514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77788"/>
            <a:ext cx="8210550" cy="1427163"/>
          </a:xfrm>
        </p:spPr>
        <p:txBody>
          <a:bodyPr/>
          <a:lstStyle/>
          <a:p>
            <a:r>
              <a:rPr lang="en-US"/>
              <a:t>Click to edit Master title style</a:t>
            </a:r>
            <a:endParaRPr lang="en-IN"/>
          </a:p>
        </p:txBody>
      </p:sp>
      <p:sp>
        <p:nvSpPr>
          <p:cNvPr id="3" name="Table Placeholder 2"/>
          <p:cNvSpPr>
            <a:spLocks noGrp="1"/>
          </p:cNvSpPr>
          <p:nvPr>
            <p:ph type="tbl" idx="1"/>
          </p:nvPr>
        </p:nvSpPr>
        <p:spPr>
          <a:xfrm>
            <a:off x="457200" y="1600200"/>
            <a:ext cx="8210550" cy="4511675"/>
          </a:xfrm>
        </p:spPr>
        <p:txBody>
          <a:bodyPr/>
          <a:lstStyle/>
          <a:p>
            <a:pPr lvl="0"/>
            <a:endParaRPr lang="en-IN" noProof="0"/>
          </a:p>
        </p:txBody>
      </p:sp>
      <p:sp>
        <p:nvSpPr>
          <p:cNvPr id="4" name="Rectangle 3"/>
          <p:cNvSpPr>
            <a:spLocks noGrp="1" noChangeArrowheads="1"/>
          </p:cNvSpPr>
          <p:nvPr>
            <p:ph type="dt" idx="10"/>
          </p:nvPr>
        </p:nvSpPr>
        <p:spPr>
          <a:ln/>
        </p:spPr>
        <p:txBody>
          <a:bodyPr/>
          <a:lstStyle>
            <a:lvl1pPr>
              <a:defRPr/>
            </a:lvl1pPr>
          </a:lstStyle>
          <a:p>
            <a:pPr>
              <a:defRPr/>
            </a:pPr>
            <a:r>
              <a:rPr lang="en-US"/>
              <a:t>07/02/13</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E9792D47-87FB-494F-9183-5AE9024D6AF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381000" y="-77788"/>
            <a:ext cx="8210550" cy="1427163"/>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457200" y="1600200"/>
            <a:ext cx="8210550" cy="45116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p:txBody>
      </p:sp>
      <p:sp>
        <p:nvSpPr>
          <p:cNvPr id="2" name="Rectangle 3"/>
          <p:cNvSpPr>
            <a:spLocks noGrp="1" noChangeArrowheads="1"/>
          </p:cNvSpPr>
          <p:nvPr>
            <p:ph type="dt"/>
          </p:nvPr>
        </p:nvSpPr>
        <p:spPr bwMode="auto">
          <a:xfrm>
            <a:off x="457200" y="6248400"/>
            <a:ext cx="2114550" cy="452438"/>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r>
              <a:rPr lang="en-US"/>
              <a:t>07/02/13</a:t>
            </a:r>
          </a:p>
        </p:txBody>
      </p:sp>
      <p:sp>
        <p:nvSpPr>
          <p:cNvPr id="1028" name="Rectangle 4"/>
          <p:cNvSpPr>
            <a:spLocks noGrp="1" noChangeArrowheads="1"/>
          </p:cNvSpPr>
          <p:nvPr>
            <p:ph type="ftr"/>
          </p:nvPr>
        </p:nvSpPr>
        <p:spPr bwMode="auto">
          <a:xfrm>
            <a:off x="3124200" y="6248400"/>
            <a:ext cx="2876550" cy="452438"/>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endParaRPr lang="en-US"/>
          </a:p>
        </p:txBody>
      </p:sp>
      <p:sp>
        <p:nvSpPr>
          <p:cNvPr id="1029" name="Rectangle 5"/>
          <p:cNvSpPr>
            <a:spLocks noGrp="1" noChangeArrowheads="1"/>
          </p:cNvSpPr>
          <p:nvPr>
            <p:ph type="sldNum"/>
          </p:nvPr>
        </p:nvSpPr>
        <p:spPr bwMode="auto">
          <a:xfrm>
            <a:off x="6553200" y="6248400"/>
            <a:ext cx="2114550" cy="452438"/>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fld id="{E6CC4B26-20E9-48CA-AF34-F35956060369}" type="slidenum">
              <a:rPr lang="en-US"/>
              <a:pPr>
                <a:defRPr/>
              </a:pPr>
              <a:t>‹#›</a:t>
            </a:fld>
            <a:endParaRPr lang="en-US"/>
          </a:p>
        </p:txBody>
      </p:sp>
      <p:sp>
        <p:nvSpPr>
          <p:cNvPr id="1030" name="Line 6"/>
          <p:cNvSpPr>
            <a:spLocks noChangeShapeType="1"/>
          </p:cNvSpPr>
          <p:nvPr/>
        </p:nvSpPr>
        <p:spPr bwMode="auto">
          <a:xfrm>
            <a:off x="457200" y="1447800"/>
            <a:ext cx="8077200" cy="1588"/>
          </a:xfrm>
          <a:prstGeom prst="line">
            <a:avLst/>
          </a:prstGeom>
          <a:noFill/>
          <a:ln w="19080" cap="sq">
            <a:solidFill>
              <a:srgbClr val="999900"/>
            </a:solidFill>
            <a:miter lim="800000"/>
            <a:headEnd/>
            <a:tailEnd/>
          </a:ln>
          <a:effectLst/>
        </p:spPr>
        <p:txBody>
          <a:bodyPr/>
          <a:lstStyle/>
          <a:p>
            <a:pPr>
              <a:defRPr/>
            </a:pPr>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p:txStyles>
    <p:titleStyle>
      <a:lvl1pPr algn="ctr" defTabSz="449263" rtl="0" eaLnBrk="0" fontAlgn="base" hangingPunct="0">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2pPr>
      <a:lvl3pPr algn="ctr" defTabSz="449263" rtl="0" eaLnBrk="0" fontAlgn="base" hangingPunct="0">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3pPr>
      <a:lvl4pPr algn="ctr" defTabSz="449263" rtl="0" eaLnBrk="0" fontAlgn="base" hangingPunct="0">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4pPr>
      <a:lvl5pPr algn="ctr" defTabSz="449263" rtl="0" eaLnBrk="0" fontAlgn="base" hangingPunct="0">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5pPr>
      <a:lvl6pPr marL="2514600" indent="-228600" algn="ctr" defTabSz="449263" rtl="0" fontAlgn="base">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6pPr>
      <a:lvl7pPr marL="2971800" indent="-228600" algn="ctr" defTabSz="449263" rtl="0" fontAlgn="base">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7pPr>
      <a:lvl8pPr marL="3429000" indent="-228600" algn="ctr" defTabSz="449263" rtl="0" fontAlgn="base">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8pPr>
      <a:lvl9pPr marL="3886200" indent="-228600" algn="ctr" defTabSz="449263" rtl="0" fontAlgn="base">
        <a:spcBef>
          <a:spcPct val="0"/>
        </a:spcBef>
        <a:spcAft>
          <a:spcPct val="0"/>
        </a:spcAft>
        <a:buClr>
          <a:srgbClr val="000000"/>
        </a:buClr>
        <a:buSzPct val="100000"/>
        <a:buFont typeface="Times New Roman" pitchFamily="16" charset="0"/>
        <a:defRPr sz="4400" b="1">
          <a:solidFill>
            <a:srgbClr val="666600"/>
          </a:solidFill>
          <a:effectLst>
            <a:outerShdw blurRad="38100" dist="38100" dir="2700000" algn="tl">
              <a:srgbClr val="000000"/>
            </a:outerShdw>
          </a:effectLst>
          <a:latin typeface="Comic Sans MS" pitchFamily="64" charset="0"/>
          <a:ea typeface="Microsoft YaHei" charset="-122"/>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itchFamily="16" charset="0"/>
        <a:buChar char="•"/>
        <a:defRPr sz="2800">
          <a:solidFill>
            <a:srgbClr val="6666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6" charset="0"/>
        <a:buChar char="–"/>
        <a:defRPr sz="2400">
          <a:solidFill>
            <a:srgbClr val="000000"/>
          </a:solidFill>
          <a:latin typeface="Verdana" pitchFamily="32" charset="0"/>
          <a:ea typeface="+mn-ea"/>
        </a:defRPr>
      </a:lvl2pPr>
      <a:lvl3pPr marL="1143000" indent="-228600" algn="l" defTabSz="449263" rtl="0" eaLnBrk="0" fontAlgn="base" hangingPunct="0">
        <a:spcBef>
          <a:spcPts val="500"/>
        </a:spcBef>
        <a:spcAft>
          <a:spcPct val="0"/>
        </a:spcAft>
        <a:buClr>
          <a:srgbClr val="000000"/>
        </a:buClr>
        <a:buSzPct val="100000"/>
        <a:buFont typeface="Times New Roman" pitchFamily="16" charset="0"/>
        <a:buChar char="•"/>
        <a:defRPr sz="2000">
          <a:solidFill>
            <a:srgbClr val="000000"/>
          </a:solidFill>
          <a:latin typeface="Verdana" pitchFamily="32" charset="0"/>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buChar char="–"/>
        <a:defRPr sz="2000">
          <a:solidFill>
            <a:srgbClr val="000000"/>
          </a:solidFill>
          <a:latin typeface="Verdana" pitchFamily="32" charset="0"/>
          <a:ea typeface="+mn-ea"/>
        </a:defRPr>
      </a:lvl4pPr>
      <a:lvl5pPr marL="2057400" indent="-228600" algn="l" defTabSz="449263" rtl="0" eaLnBrk="0" fontAlgn="base" hangingPunct="0">
        <a:spcBef>
          <a:spcPts val="450"/>
        </a:spcBef>
        <a:spcAft>
          <a:spcPct val="0"/>
        </a:spcAft>
        <a:buClr>
          <a:srgbClr val="000000"/>
        </a:buClr>
        <a:buSzPct val="100000"/>
        <a:buFont typeface="Times New Roman" pitchFamily="16" charset="0"/>
        <a:buChar char="»"/>
        <a:defRPr sz="2000">
          <a:solidFill>
            <a:srgbClr val="000000"/>
          </a:solidFill>
          <a:latin typeface="Verdana" pitchFamily="32" charset="0"/>
          <a:ea typeface="+mn-ea"/>
        </a:defRPr>
      </a:lvl5pPr>
      <a:lvl6pPr marL="2514600" indent="-228600" algn="l" defTabSz="449263" rtl="0" fontAlgn="base">
        <a:spcBef>
          <a:spcPts val="450"/>
        </a:spcBef>
        <a:spcAft>
          <a:spcPct val="0"/>
        </a:spcAft>
        <a:buClr>
          <a:srgbClr val="000000"/>
        </a:buClr>
        <a:buSzPct val="100000"/>
        <a:buFont typeface="Times New Roman" pitchFamily="16" charset="0"/>
        <a:defRPr>
          <a:solidFill>
            <a:srgbClr val="000000"/>
          </a:solidFill>
          <a:latin typeface="Verdana" pitchFamily="32" charset="0"/>
          <a:ea typeface="+mn-ea"/>
        </a:defRPr>
      </a:lvl6pPr>
      <a:lvl7pPr marL="2971800" indent="-228600" algn="l" defTabSz="449263" rtl="0" fontAlgn="base">
        <a:spcBef>
          <a:spcPts val="450"/>
        </a:spcBef>
        <a:spcAft>
          <a:spcPct val="0"/>
        </a:spcAft>
        <a:buClr>
          <a:srgbClr val="000000"/>
        </a:buClr>
        <a:buSzPct val="100000"/>
        <a:buFont typeface="Times New Roman" pitchFamily="16" charset="0"/>
        <a:defRPr>
          <a:solidFill>
            <a:srgbClr val="000000"/>
          </a:solidFill>
          <a:latin typeface="Verdana" pitchFamily="32" charset="0"/>
          <a:ea typeface="+mn-ea"/>
        </a:defRPr>
      </a:lvl7pPr>
      <a:lvl8pPr marL="3429000" indent="-228600" algn="l" defTabSz="449263" rtl="0" fontAlgn="base">
        <a:spcBef>
          <a:spcPts val="450"/>
        </a:spcBef>
        <a:spcAft>
          <a:spcPct val="0"/>
        </a:spcAft>
        <a:buClr>
          <a:srgbClr val="000000"/>
        </a:buClr>
        <a:buSzPct val="100000"/>
        <a:buFont typeface="Times New Roman" pitchFamily="16" charset="0"/>
        <a:defRPr>
          <a:solidFill>
            <a:srgbClr val="000000"/>
          </a:solidFill>
          <a:latin typeface="Verdana" pitchFamily="32" charset="0"/>
          <a:ea typeface="+mn-ea"/>
        </a:defRPr>
      </a:lvl8pPr>
      <a:lvl9pPr marL="3886200" indent="-228600" algn="l" defTabSz="449263" rtl="0" fontAlgn="base">
        <a:spcBef>
          <a:spcPts val="450"/>
        </a:spcBef>
        <a:spcAft>
          <a:spcPct val="0"/>
        </a:spcAft>
        <a:buClr>
          <a:srgbClr val="000000"/>
        </a:buClr>
        <a:buSzPct val="100000"/>
        <a:buFont typeface="Times New Roman" pitchFamily="16" charset="0"/>
        <a:defRPr>
          <a:solidFill>
            <a:srgbClr val="000000"/>
          </a:solidFill>
          <a:latin typeface="Verdana" pitchFamily="32" charset="0"/>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7.wmf"/><Relationship Id="rId4" Type="http://schemas.openxmlformats.org/officeDocument/2006/relationships/image" Target="../media/image6.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4.gif"/></Relationships>
</file>

<file path=ppt/slides/_rels/slide9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38.gif"/></Relationships>
</file>

<file path=ppt/slides/_rels/slide10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42.gif"/></Relationships>
</file>

<file path=ppt/slides/_rels/slide10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03.xml"/><Relationship Id="rId1" Type="http://schemas.openxmlformats.org/officeDocument/2006/relationships/slideLayout" Target="../slideLayouts/slideLayout4.xml"/><Relationship Id="rId4" Type="http://schemas.openxmlformats.org/officeDocument/2006/relationships/image" Target="../media/image83.jpeg"/></Relationships>
</file>

<file path=ppt/slides/_rels/slide21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04.xml"/><Relationship Id="rId1" Type="http://schemas.openxmlformats.org/officeDocument/2006/relationships/slideLayout" Target="../slideLayouts/slideLayout4.xml"/><Relationship Id="rId4" Type="http://schemas.openxmlformats.org/officeDocument/2006/relationships/image" Target="../media/image85.jpeg"/></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2.xml"/><Relationship Id="rId1" Type="http://schemas.openxmlformats.org/officeDocument/2006/relationships/slideLayout" Target="../slideLayouts/slideLayout12.xml"/><Relationship Id="rId4" Type="http://schemas.openxmlformats.org/officeDocument/2006/relationships/image" Target="../media/image89.jpeg"/></Relationships>
</file>

<file path=ppt/slides/_rels/slide24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3.xml"/><Relationship Id="rId1" Type="http://schemas.openxmlformats.org/officeDocument/2006/relationships/slideLayout" Target="../slideLayouts/slideLayout15.xml"/><Relationship Id="rId5" Type="http://schemas.openxmlformats.org/officeDocument/2006/relationships/image" Target="../media/image91.jpeg"/><Relationship Id="rId4" Type="http://schemas.openxmlformats.org/officeDocument/2006/relationships/image" Target="../media/image90.jpeg"/></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643063" y="2214563"/>
            <a:ext cx="5715000" cy="1755775"/>
          </a:xfrm>
          <a:prstGeom prst="rect">
            <a:avLst/>
          </a:prstGeom>
          <a:noFill/>
          <a:ln w="9525" cap="flat">
            <a:noFill/>
            <a:round/>
            <a:headEnd/>
            <a:tailEnd/>
          </a:ln>
          <a:effectLst/>
        </p:spPr>
        <p:txBody>
          <a:bodyPr lIns="90000" tIns="46800" rIns="90000" bIns="46800">
            <a:spAutoFit/>
          </a:bodyPr>
          <a:lstStyle/>
          <a:p>
            <a:pPr algn="ctr">
              <a:spcBef>
                <a:spcPts val="22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5400" b="1" dirty="0">
                <a:solidFill>
                  <a:srgbClr val="CC6600"/>
                </a:solidFill>
                <a:effectLst>
                  <a:outerShdw blurRad="38100" dist="38100" dir="2700000" algn="tl">
                    <a:srgbClr val="000000"/>
                  </a:outerShdw>
                </a:effectLst>
                <a:latin typeface="Comic Sans MS" pitchFamily="64" charset="0"/>
              </a:rPr>
              <a:t>CHILD PSYCHOLOGY</a:t>
            </a:r>
          </a:p>
        </p:txBody>
      </p:sp>
      <p:sp>
        <p:nvSpPr>
          <p:cNvPr id="3075" name="TextBox 2"/>
          <p:cNvSpPr txBox="1">
            <a:spLocks noChangeArrowheads="1"/>
          </p:cNvSpPr>
          <p:nvPr/>
        </p:nvSpPr>
        <p:spPr bwMode="auto">
          <a:xfrm>
            <a:off x="1071563" y="4506913"/>
            <a:ext cx="6858000" cy="1692275"/>
          </a:xfrm>
          <a:prstGeom prst="rect">
            <a:avLst/>
          </a:prstGeom>
          <a:noFill/>
          <a:ln w="9525">
            <a:noFill/>
            <a:miter lim="800000"/>
            <a:headEnd/>
            <a:tailEnd/>
          </a:ln>
        </p:spPr>
        <p:txBody>
          <a:bodyPr>
            <a:spAutoFit/>
          </a:bodyPr>
          <a:lstStyle/>
          <a:p>
            <a:pPr algn="ctr"/>
            <a:r>
              <a:rPr lang="en-IN" sz="4000" b="1">
                <a:solidFill>
                  <a:schemeClr val="tx1"/>
                </a:solidFill>
              </a:rPr>
              <a:t>Dr. Aron Arun Kumar Vasa</a:t>
            </a:r>
          </a:p>
          <a:p>
            <a:pPr algn="ctr"/>
            <a:r>
              <a:rPr lang="en-IN" sz="3200">
                <a:solidFill>
                  <a:schemeClr val="tx1"/>
                </a:solidFill>
              </a:rPr>
              <a:t>Professor</a:t>
            </a:r>
          </a:p>
          <a:p>
            <a:pPr algn="ctr"/>
            <a:r>
              <a:rPr lang="en-IN" sz="3200">
                <a:solidFill>
                  <a:schemeClr val="tx1"/>
                </a:solidFill>
              </a:rPr>
              <a:t>Dept. of Pedodontics</a:t>
            </a:r>
            <a:endParaRPr lang="en-US" sz="320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t>CONTENTS</a:t>
            </a:r>
          </a:p>
        </p:txBody>
      </p:sp>
      <p:sp>
        <p:nvSpPr>
          <p:cNvPr id="5123" name="Rectangle 2"/>
          <p:cNvSpPr>
            <a:spLocks noGrp="1" noChangeArrowheads="1"/>
          </p:cNvSpPr>
          <p:nvPr>
            <p:ph type="body" idx="1"/>
          </p:nvPr>
        </p:nvSpPr>
        <p:spPr>
          <a:xfrm>
            <a:off x="457200" y="1752600"/>
            <a:ext cx="7239000" cy="2819400"/>
          </a:xfrm>
        </p:spPr>
        <p:txBody>
          <a:bodyPr/>
          <a:lstStyle/>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INTRODUCTION</a:t>
            </a:r>
          </a:p>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DEFINITIONS</a:t>
            </a:r>
          </a:p>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IMPORTANCE OF STUDYING PSYCHOLOGY</a:t>
            </a:r>
          </a:p>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THEORIES OF CHILD PSYCHOLOGY</a:t>
            </a:r>
          </a:p>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CONCLUSION</a:t>
            </a:r>
          </a:p>
          <a:p>
            <a:pPr marL="457200" indent="-457200" eaLnBrk="1" hangingPunct="1">
              <a:spcBef>
                <a:spcPts val="60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en-US" sz="2400">
                <a:solidFill>
                  <a:srgbClr val="000000"/>
                </a:solidFill>
              </a:rPr>
              <a:t>REFERANCE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2" descr="C:\Users\asus\Downloads\theories-of-child-psychology-6-638.jpg"/>
          <p:cNvPicPr>
            <a:picLocks noGrp="1" noChangeAspect="1" noChangeArrowheads="1"/>
          </p:cNvPicPr>
          <p:nvPr>
            <p:ph idx="1"/>
          </p:nvPr>
        </p:nvPicPr>
        <p:blipFill>
          <a:blip r:embed="rId2"/>
          <a:srcRect l="7329" t="6757" r="3908" b="66216"/>
          <a:stretch>
            <a:fillRect/>
          </a:stretch>
        </p:blipFill>
        <p:spPr>
          <a:xfrm>
            <a:off x="642910" y="1428736"/>
            <a:ext cx="7786742" cy="142876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2209800" y="381000"/>
            <a:ext cx="5181600" cy="763588"/>
          </a:xfrm>
          <a:prstGeom prst="rect">
            <a:avLst/>
          </a:prstGeom>
          <a:noFill/>
          <a:ln w="9525" cap="flat">
            <a:noFill/>
            <a:round/>
            <a:headEnd/>
            <a:tailEnd/>
          </a:ln>
          <a:effectLst/>
        </p:spPr>
        <p:txBody>
          <a:bodyPr lIns="90000" tIns="46800" rIns="90000" bIns="46800">
            <a:spAutoFit/>
          </a:bodyPr>
          <a:lstStyle/>
          <a:p>
            <a:pPr>
              <a:spcBef>
                <a:spcPts val="2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400" b="1">
                <a:solidFill>
                  <a:srgbClr val="CC6600"/>
                </a:solidFill>
                <a:latin typeface="Comic Sans MS" pitchFamily="64" charset="0"/>
              </a:rPr>
              <a:t>INTRODUCTION</a:t>
            </a:r>
            <a:r>
              <a:rPr lang="en-US" sz="4400" b="1">
                <a:solidFill>
                  <a:srgbClr val="999900"/>
                </a:solidFill>
                <a:latin typeface="Comic Sans MS" pitchFamily="64" charset="0"/>
              </a:rPr>
              <a:t> </a:t>
            </a:r>
            <a:r>
              <a:rPr lang="en-US" sz="4400">
                <a:solidFill>
                  <a:srgbClr val="999900"/>
                </a:solidFill>
                <a:effectLst>
                  <a:outerShdw blurRad="38100" dist="38100" dir="2700000" algn="tl">
                    <a:srgbClr val="000000"/>
                  </a:outerShdw>
                </a:effectLst>
                <a:latin typeface="Verdana" pitchFamily="32" charset="0"/>
              </a:rPr>
              <a:t> </a:t>
            </a:r>
          </a:p>
        </p:txBody>
      </p:sp>
      <p:pic>
        <p:nvPicPr>
          <p:cNvPr id="6147" name="Picture 2"/>
          <p:cNvPicPr>
            <a:picLocks noChangeAspect="1" noChangeArrowheads="1"/>
          </p:cNvPicPr>
          <p:nvPr/>
        </p:nvPicPr>
        <p:blipFill>
          <a:blip r:embed="rId3"/>
          <a:srcRect/>
          <a:stretch>
            <a:fillRect/>
          </a:stretch>
        </p:blipFill>
        <p:spPr bwMode="auto">
          <a:xfrm>
            <a:off x="2708275" y="1600200"/>
            <a:ext cx="3589338" cy="4114800"/>
          </a:xfrm>
          <a:prstGeom prst="rect">
            <a:avLst/>
          </a:prstGeom>
          <a:noFill/>
          <a:ln w="9525">
            <a:noFill/>
            <a:round/>
            <a:headEnd/>
            <a:tailEnd/>
          </a:ln>
        </p:spPr>
      </p:pic>
      <p:sp>
        <p:nvSpPr>
          <p:cNvPr id="6148" name="Text Box 3"/>
          <p:cNvSpPr txBox="1">
            <a:spLocks noChangeArrowheads="1"/>
          </p:cNvSpPr>
          <p:nvPr/>
        </p:nvSpPr>
        <p:spPr bwMode="auto">
          <a:xfrm>
            <a:off x="609600" y="5699125"/>
            <a:ext cx="7848600" cy="1008063"/>
          </a:xfrm>
          <a:prstGeom prst="rect">
            <a:avLst/>
          </a:prstGeom>
          <a:noFill/>
          <a:ln w="9525">
            <a:noFill/>
            <a:round/>
            <a:headEnd/>
            <a:tailEnd/>
          </a:ln>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u="sng">
                <a:solidFill>
                  <a:srgbClr val="FF3300"/>
                </a:solidFill>
                <a:latin typeface="Verdana" pitchFamily="32" charset="0"/>
              </a:rPr>
              <a:t>BODY DOES WHAT MIND SAYS</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FF3300"/>
                </a:solidFill>
                <a:latin typeface="Verdana" pitchFamily="32" charset="0"/>
              </a:rPr>
              <a:t>“For all behavioral act of a person there is a force</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FF3300"/>
                </a:solidFill>
                <a:latin typeface="Verdana" pitchFamily="32" charset="0"/>
              </a:rPr>
              <a:t>     behind what is known as mind or psyche”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body"/>
          </p:nvPr>
        </p:nvSpPr>
        <p:spPr>
          <a:xfrm>
            <a:off x="381000" y="1714500"/>
            <a:ext cx="8229600" cy="4838700"/>
          </a:xfrm>
          <a:noFill/>
        </p:spPr>
        <p:txBody>
          <a:bodyPr anchor="t"/>
          <a:lstStyle/>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0" dirty="0">
                <a:solidFill>
                  <a:srgbClr val="FF0000"/>
                </a:solidFill>
                <a:effectLst/>
                <a:latin typeface="Arial Black" pitchFamily="34" charset="0"/>
              </a:rPr>
              <a:t>Psychology</a:t>
            </a:r>
            <a:r>
              <a:rPr lang="en-US" sz="2000" b="0" dirty="0">
                <a:effectLst/>
                <a:latin typeface="Arial Black" pitchFamily="34" charset="0"/>
              </a:rPr>
              <a:t> science dealing with human nature, function and phenomenon of his soul in the main. Its the study of human mind &amp; its functions</a:t>
            </a: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0" dirty="0">
              <a:effectLst/>
              <a:latin typeface="Arial Black" pitchFamily="34" charset="0"/>
            </a:endParaRP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0" dirty="0">
                <a:solidFill>
                  <a:srgbClr val="FF0000"/>
                </a:solidFill>
                <a:effectLst/>
                <a:latin typeface="Arial Black" pitchFamily="34" charset="0"/>
              </a:rPr>
              <a:t>Child psychology </a:t>
            </a:r>
            <a:r>
              <a:rPr lang="en-US" sz="2000" b="0" dirty="0">
                <a:effectLst/>
                <a:latin typeface="Arial Black" pitchFamily="34" charset="0"/>
              </a:rPr>
              <a:t>science that deals with the mental power or an interaction between the conscious and subconscious element in a child</a:t>
            </a: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0" dirty="0">
              <a:effectLst/>
              <a:latin typeface="Arial Black" pitchFamily="34" charset="0"/>
            </a:endParaRP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0" dirty="0">
                <a:solidFill>
                  <a:srgbClr val="FF0000"/>
                </a:solidFill>
                <a:effectLst/>
                <a:latin typeface="Arial Black" pitchFamily="34" charset="0"/>
              </a:rPr>
              <a:t>Emotion</a:t>
            </a:r>
            <a:r>
              <a:rPr lang="en-US" sz="2000" b="0" dirty="0">
                <a:effectLst/>
                <a:latin typeface="Arial Black" pitchFamily="34" charset="0"/>
              </a:rPr>
              <a:t> a feeling or mood manifesting into motor and glandular activity.</a:t>
            </a: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0" dirty="0">
              <a:effectLst/>
              <a:latin typeface="Arial Black" pitchFamily="34" charset="0"/>
            </a:endParaRPr>
          </a:p>
          <a:p>
            <a:pPr marL="342900" indent="-323850" algn="just" eaLnBrk="1" hangingPunct="1">
              <a:spcBef>
                <a:spcPts val="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0" dirty="0">
                <a:solidFill>
                  <a:srgbClr val="FF0000"/>
                </a:solidFill>
                <a:effectLst/>
                <a:latin typeface="Arial Black" pitchFamily="34" charset="0"/>
              </a:rPr>
              <a:t>Behavior</a:t>
            </a:r>
            <a:r>
              <a:rPr lang="en-US" sz="2000" b="0" dirty="0">
                <a:effectLst/>
                <a:latin typeface="Arial Black" pitchFamily="34" charset="0"/>
              </a:rPr>
              <a:t> is any change observed in the functioning of the organism.</a:t>
            </a:r>
          </a:p>
        </p:txBody>
      </p:sp>
      <p:sp>
        <p:nvSpPr>
          <p:cNvPr id="8194" name="Rectangle 2"/>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6000" dirty="0">
                <a:latin typeface="Arial Black" pitchFamily="34" charset="0"/>
              </a:rPr>
              <a:t>DEFINITIONS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graphicFrame>
        <p:nvGraphicFramePr>
          <p:cNvPr id="9217" name="Group 1"/>
          <p:cNvGraphicFramePr>
            <a:graphicFrameLocks noGrp="1"/>
          </p:cNvGraphicFramePr>
          <p:nvPr/>
        </p:nvGraphicFramePr>
        <p:xfrm>
          <a:off x="500034" y="714356"/>
          <a:ext cx="8143932" cy="5483244"/>
        </p:xfrm>
        <a:graphic>
          <a:graphicData uri="http://schemas.openxmlformats.org/drawingml/2006/table">
            <a:tbl>
              <a:tblPr/>
              <a:tblGrid>
                <a:gridCol w="4074772">
                  <a:extLst>
                    <a:ext uri="{9D8B030D-6E8A-4147-A177-3AD203B41FA5}">
                      <a16:colId xmlns:a16="http://schemas.microsoft.com/office/drawing/2014/main" val="20000"/>
                    </a:ext>
                  </a:extLst>
                </a:gridCol>
                <a:gridCol w="4069160">
                  <a:extLst>
                    <a:ext uri="{9D8B030D-6E8A-4147-A177-3AD203B41FA5}">
                      <a16:colId xmlns:a16="http://schemas.microsoft.com/office/drawing/2014/main" val="20001"/>
                    </a:ext>
                  </a:extLst>
                </a:gridCol>
              </a:tblGrid>
              <a:tr h="5483244">
                <a:tc>
                  <a:txBody>
                    <a:bodyPr/>
                    <a:lstStyle/>
                    <a:p>
                      <a:pPr marL="0" marR="0" lvl="0" indent="0" algn="ctr" defTabSz="449263" rtl="0" eaLnBrk="1" fontAlgn="base" latinLnBrk="0" hangingPunct="1">
                        <a:lnSpc>
                          <a:spcPct val="118000"/>
                        </a:lnSpc>
                        <a:spcBef>
                          <a:spcPts val="8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3200" b="1" i="0" u="none" strike="noStrike" cap="none" normalizeH="0" baseline="0" dirty="0">
                          <a:ln>
                            <a:noFill/>
                          </a:ln>
                          <a:solidFill>
                            <a:srgbClr val="666600"/>
                          </a:solidFill>
                          <a:effectLst/>
                          <a:latin typeface="Arial Black" pitchFamily="34" charset="0"/>
                          <a:ea typeface="Microsoft YaHei" charset="-122"/>
                        </a:rPr>
                        <a:t>PSYCHOLOGY</a:t>
                      </a:r>
                      <a:r>
                        <a:rPr kumimoji="0" lang="en-US" sz="3200" b="0" i="0" u="none" strike="noStrike" cap="none" normalizeH="0" baseline="0" dirty="0">
                          <a:ln>
                            <a:noFill/>
                          </a:ln>
                          <a:solidFill>
                            <a:srgbClr val="666600"/>
                          </a:solidFill>
                          <a:effectLst/>
                          <a:latin typeface="Arial Black" pitchFamily="34" charset="0"/>
                          <a:ea typeface="Microsoft YaHei" charset="-122"/>
                        </a:rPr>
                        <a:t> </a:t>
                      </a:r>
                    </a:p>
                    <a:p>
                      <a:pPr marL="0" marR="0" lvl="0" indent="0" algn="ctr" defTabSz="449263" rtl="0" eaLnBrk="1" fontAlgn="base" latinLnBrk="0" hangingPunct="1">
                        <a:lnSpc>
                          <a:spcPts val="6925"/>
                        </a:lnSpc>
                        <a:spcBef>
                          <a:spcPts val="8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sz="3200" b="0" i="0" u="none" strike="noStrike" cap="none" normalizeH="0" baseline="0" dirty="0">
                        <a:ln>
                          <a:noFill/>
                        </a:ln>
                        <a:solidFill>
                          <a:srgbClr val="666600"/>
                        </a:solidFill>
                        <a:effectLst/>
                        <a:latin typeface="Arial Black" pitchFamily="34" charset="0"/>
                        <a:ea typeface="Microsoft YaHei" charset="-122"/>
                      </a:endParaRP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b="1" i="0" u="none" strike="noStrike" cap="none" normalizeH="0" baseline="0" dirty="0">
                          <a:ln>
                            <a:noFill/>
                          </a:ln>
                          <a:solidFill>
                            <a:srgbClr val="666600"/>
                          </a:solidFill>
                          <a:effectLst/>
                          <a:latin typeface="Arial Black" pitchFamily="34" charset="0"/>
                          <a:ea typeface="Microsoft YaHei" charset="-122"/>
                        </a:rPr>
                        <a:t>-Science of behavior</a:t>
                      </a: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sz="2000" b="1" i="0" u="none" strike="noStrike" cap="none" normalizeH="0" baseline="0" dirty="0">
                        <a:ln>
                          <a:noFill/>
                        </a:ln>
                        <a:solidFill>
                          <a:srgbClr val="666600"/>
                        </a:solidFill>
                        <a:effectLst/>
                        <a:latin typeface="Arial Black" pitchFamily="34" charset="0"/>
                        <a:ea typeface="Microsoft YaHei" charset="-122"/>
                      </a:endParaRP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b="1" i="0" u="none" strike="noStrike" cap="none" normalizeH="0" baseline="0" dirty="0">
                          <a:ln>
                            <a:noFill/>
                          </a:ln>
                          <a:solidFill>
                            <a:srgbClr val="666600"/>
                          </a:solidFill>
                          <a:effectLst/>
                          <a:latin typeface="Arial Black" pitchFamily="34" charset="0"/>
                          <a:ea typeface="Microsoft YaHei" charset="-122"/>
                        </a:rPr>
                        <a:t>-concerned with studying &amp; predicting behavior,</a:t>
                      </a:r>
                    </a:p>
                  </a:txBody>
                  <a:tcPr marL="90000" marR="90000" marT="46800"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1">
                        <a:lnSpc>
                          <a:spcPct val="118000"/>
                        </a:lnSpc>
                        <a:spcBef>
                          <a:spcPts val="8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3200" b="1" i="0" u="none" strike="noStrike" cap="none" normalizeH="0" baseline="0" dirty="0">
                          <a:ln>
                            <a:noFill/>
                          </a:ln>
                          <a:solidFill>
                            <a:srgbClr val="666600"/>
                          </a:solidFill>
                          <a:effectLst/>
                          <a:latin typeface="Arial Black" pitchFamily="34" charset="0"/>
                          <a:ea typeface="Microsoft YaHei" charset="-122"/>
                        </a:rPr>
                        <a:t>BEHAVIOR</a:t>
                      </a:r>
                    </a:p>
                    <a:p>
                      <a:pPr marL="0" marR="0" lvl="0" indent="0" algn="ctr" defTabSz="449263" rtl="0" eaLnBrk="1" fontAlgn="base" latinLnBrk="0" hangingPunct="1">
                        <a:lnSpc>
                          <a:spcPts val="6925"/>
                        </a:lnSpc>
                        <a:spcBef>
                          <a:spcPts val="8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sz="3200" b="0" i="0" u="none" strike="noStrike" cap="none" normalizeH="0" baseline="0" dirty="0">
                        <a:ln>
                          <a:noFill/>
                        </a:ln>
                        <a:solidFill>
                          <a:srgbClr val="666600"/>
                        </a:solidFill>
                        <a:effectLst/>
                        <a:latin typeface="Arial Black" pitchFamily="34" charset="0"/>
                        <a:ea typeface="Microsoft YaHei" charset="-122"/>
                      </a:endParaRP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b="1" i="0" u="none" strike="noStrike" cap="none" normalizeH="0" baseline="0" dirty="0">
                          <a:ln>
                            <a:noFill/>
                          </a:ln>
                          <a:solidFill>
                            <a:srgbClr val="666600"/>
                          </a:solidFill>
                          <a:effectLst/>
                          <a:latin typeface="Arial Black" pitchFamily="34" charset="0"/>
                          <a:ea typeface="Microsoft YaHei" charset="-122"/>
                        </a:rPr>
                        <a:t>-Is the general term for any type of action</a:t>
                      </a: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sz="2000" b="1" i="0" u="none" strike="noStrike" cap="none" normalizeH="0" baseline="0" dirty="0">
                        <a:ln>
                          <a:noFill/>
                        </a:ln>
                        <a:solidFill>
                          <a:srgbClr val="666600"/>
                        </a:solidFill>
                        <a:effectLst/>
                        <a:latin typeface="Arial Black" pitchFamily="34" charset="0"/>
                        <a:ea typeface="Microsoft YaHei" charset="-122"/>
                      </a:endParaRPr>
                    </a:p>
                    <a:p>
                      <a:pPr marL="0" marR="0" lvl="0" indent="0" algn="ctr" defTabSz="449263" rtl="0" eaLnBrk="1" fontAlgn="base" latinLnBrk="0" hangingPunct="1">
                        <a:lnSpc>
                          <a:spcPts val="4300"/>
                        </a:lnSpc>
                        <a:spcBef>
                          <a:spcPts val="5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b="1" i="0" u="none" strike="noStrike" cap="none" normalizeH="0" baseline="0" dirty="0">
                          <a:ln>
                            <a:noFill/>
                          </a:ln>
                          <a:solidFill>
                            <a:srgbClr val="666600"/>
                          </a:solidFill>
                          <a:effectLst/>
                          <a:latin typeface="Arial Black" pitchFamily="34" charset="0"/>
                          <a:ea typeface="Microsoft YaHei" charset="-122"/>
                        </a:rPr>
                        <a:t>-behavior follows psychology</a:t>
                      </a:r>
                    </a:p>
                  </a:txBody>
                  <a:tcPr marL="90000" marR="90000" marT="46800"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360363" y="82550"/>
            <a:ext cx="8229600" cy="10683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a:solidFill>
                  <a:srgbClr val="800000"/>
                </a:solidFill>
              </a:rPr>
              <a:t>Importance of studying child psychology</a:t>
            </a:r>
          </a:p>
        </p:txBody>
      </p:sp>
      <p:sp>
        <p:nvSpPr>
          <p:cNvPr id="10242" name="Rectangle 2"/>
          <p:cNvSpPr>
            <a:spLocks noGrp="1" noChangeArrowheads="1"/>
          </p:cNvSpPr>
          <p:nvPr>
            <p:ph type="body" idx="1"/>
          </p:nvPr>
        </p:nvSpPr>
        <p:spPr>
          <a:xfrm>
            <a:off x="304800" y="1490690"/>
            <a:ext cx="8686800" cy="4867268"/>
          </a:xfrm>
        </p:spPr>
        <p:txBody>
          <a:bodyPr/>
          <a:lstStyle/>
          <a:p>
            <a:pPr marL="533400" indent="-514350" algn="just" eaLnBrk="1" hangingPunct="1">
              <a:buClrTx/>
              <a:buSzPct val="75000"/>
              <a:buFontTx/>
              <a:buNone/>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solidFill>
                  <a:srgbClr val="000000"/>
                </a:solidFill>
              </a:rPr>
              <a:t>Provides information about</a:t>
            </a:r>
            <a:r>
              <a:rPr lang="en-US" sz="2400" dirty="0"/>
              <a:t> </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child's behavior and psychological growth</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psychological scales for appraising a child’s       developmental status </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certain norms  of behavior and growth for comparative purposes</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understanding of basic psychological processes like learning, motivation, maturation and socialization </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new trends and fads in child care &amp; training</a:t>
            </a:r>
          </a:p>
          <a:p>
            <a:pPr marL="527050" indent="-519113" algn="just" eaLnBrk="1" hangingPunct="1">
              <a:buClr>
                <a:srgbClr val="666600"/>
              </a:buClr>
              <a:buSzPct val="75000"/>
              <a:buFont typeface="Times New Roman" pitchFamily="16" charset="0"/>
              <a:buAutoNum type="arabicPeriod"/>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sz="2400" dirty="0"/>
              <a:t>Guides psychological growth of children who experience difficulty in adjusting to others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381000" y="411163"/>
            <a:ext cx="8229600" cy="712787"/>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a:t>WHY IN DENTISTRY?</a:t>
            </a:r>
            <a:r>
              <a:rPr lang="en-US" sz="2000">
                <a:solidFill>
                  <a:srgbClr val="FFCC99"/>
                </a:solidFill>
              </a:rPr>
              <a:t> </a:t>
            </a:r>
          </a:p>
        </p:txBody>
      </p:sp>
      <p:sp>
        <p:nvSpPr>
          <p:cNvPr id="10243" name="Rectangle 2"/>
          <p:cNvSpPr>
            <a:spLocks noGrp="1" noChangeArrowheads="1"/>
          </p:cNvSpPr>
          <p:nvPr>
            <p:ph type="body" idx="1"/>
          </p:nvPr>
        </p:nvSpPr>
        <p:spPr>
          <a:xfrm>
            <a:off x="266700" y="1565275"/>
            <a:ext cx="8229600" cy="4914900"/>
          </a:xfrm>
        </p:spPr>
        <p:txBody>
          <a:bodyPr/>
          <a:lstStyle/>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understand the child &amp; know his problem</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deliver treatment effectively</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establish effective communication with child and parents</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gain confidence of child and parents</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teach and motivate them about importance of primary and preventive care</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plan out effective treatment</a:t>
            </a:r>
          </a:p>
          <a:p>
            <a:pPr marL="514350" indent="-514350" algn="just" eaLnBrk="1" hangingPunct="1">
              <a:buClr>
                <a:srgbClr val="666600"/>
              </a:buClr>
              <a:buSzPct val="75000"/>
              <a:buFont typeface="Times New Roman" pitchFamily="16" charset="0"/>
              <a:buAutoNum type="arabicPeriod"/>
              <a:tabLst>
                <a:tab pos="514350" algn="l"/>
                <a:tab pos="619125" algn="l"/>
                <a:tab pos="1068388" algn="l"/>
                <a:tab pos="1517650" algn="l"/>
                <a:tab pos="1966913" algn="l"/>
                <a:tab pos="2416175" algn="l"/>
                <a:tab pos="2865438" algn="l"/>
                <a:tab pos="3314700" algn="l"/>
                <a:tab pos="3763963" algn="l"/>
                <a:tab pos="4213225" algn="l"/>
                <a:tab pos="4662488" algn="l"/>
                <a:tab pos="5111750" algn="l"/>
                <a:tab pos="5561013" algn="l"/>
                <a:tab pos="6010275" algn="l"/>
                <a:tab pos="6459538" algn="l"/>
                <a:tab pos="6908800" algn="l"/>
                <a:tab pos="7358063" algn="l"/>
                <a:tab pos="7807325" algn="l"/>
                <a:tab pos="8256588" algn="l"/>
                <a:tab pos="8705850" algn="l"/>
                <a:tab pos="9155113" algn="l"/>
              </a:tabLst>
            </a:pPr>
            <a:r>
              <a:rPr lang="en-US" sz="2600" dirty="0"/>
              <a:t>To provide comfortable and satisfactory treatment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solidFill>
                  <a:srgbClr val="800000"/>
                </a:solidFill>
              </a:rPr>
              <a:t>THEORIES PROPOSED ON CHILD PSYCHOLOGY</a:t>
            </a:r>
          </a:p>
        </p:txBody>
      </p:sp>
      <p:sp>
        <p:nvSpPr>
          <p:cNvPr id="12290" name="Rectangle 2"/>
          <p:cNvSpPr>
            <a:spLocks noGrp="1" noChangeArrowheads="1"/>
          </p:cNvSpPr>
          <p:nvPr>
            <p:ph type="body" idx="1"/>
          </p:nvPr>
        </p:nvSpPr>
        <p:spPr>
          <a:xfrm>
            <a:off x="990600" y="1676400"/>
            <a:ext cx="7867680" cy="4395806"/>
          </a:xfrm>
        </p:spPr>
        <p:txBody>
          <a:bodyPr/>
          <a:lstStyle/>
          <a:p>
            <a:pPr marL="457200" indent="-438150" eaLnBrk="1" hangingPunct="1">
              <a:lnSpc>
                <a:spcPct val="90000"/>
              </a:lnSpc>
              <a:spcBef>
                <a:spcPts val="450"/>
              </a:spcBef>
              <a:buClrTx/>
              <a:buSzPct val="75000"/>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           </a:t>
            </a:r>
            <a:r>
              <a:rPr lang="en-US" sz="2000" b="1" u="sng" dirty="0"/>
              <a:t>THREE GROUPS</a:t>
            </a:r>
          </a:p>
          <a:p>
            <a:pPr marL="457200" indent="-438150" eaLnBrk="1" hangingPunct="1">
              <a:lnSpc>
                <a:spcPct val="90000"/>
              </a:lnSpc>
              <a:spcBef>
                <a:spcPts val="450"/>
              </a:spcBef>
              <a:buClrTx/>
              <a:buSzPct val="75000"/>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 I. </a:t>
            </a:r>
            <a:r>
              <a:rPr lang="en-US" sz="2000" b="1" u="sng" dirty="0"/>
              <a:t>Psychodynamic theories</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Psychosexual theory --- Freud -1905</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Psychosocial theory ---Eric Erikson - 1963</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Cognitive theory ---Piaget – 1952</a:t>
            </a:r>
          </a:p>
          <a:p>
            <a:pPr marL="457200" indent="-438150" eaLnBrk="1" hangingPunct="1">
              <a:lnSpc>
                <a:spcPct val="90000"/>
              </a:lnSpc>
              <a:spcBef>
                <a:spcPts val="450"/>
              </a:spcBef>
              <a:buClrTx/>
              <a:buSzPct val="75000"/>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  </a:t>
            </a:r>
          </a:p>
          <a:p>
            <a:pPr marL="457200" indent="-438150" eaLnBrk="1" hangingPunct="1">
              <a:lnSpc>
                <a:spcPct val="90000"/>
              </a:lnSpc>
              <a:spcBef>
                <a:spcPts val="450"/>
              </a:spcBef>
              <a:buClrTx/>
              <a:buSzPct val="75000"/>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 II. </a:t>
            </a:r>
            <a:r>
              <a:rPr lang="en-US" sz="2000" b="1" u="sng" dirty="0"/>
              <a:t>Behavioral theories</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Classical conditioning --- Pavlov - 1927</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Operant conditioning --- Skinner - 1938</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Hierarchy of needs --- Maslow - 1963 </a:t>
            </a:r>
          </a:p>
          <a:p>
            <a:pPr marL="457200" indent="-444500" eaLnBrk="1" hangingPunct="1">
              <a:lnSpc>
                <a:spcPct val="90000"/>
              </a:lnSpc>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000" b="1" dirty="0"/>
              <a:t>Social learning theory --- </a:t>
            </a:r>
            <a:r>
              <a:rPr lang="en-US" sz="2000" b="1" dirty="0" err="1"/>
              <a:t>Bandura</a:t>
            </a:r>
            <a:r>
              <a:rPr lang="en-US" sz="2000" b="1" dirty="0"/>
              <a:t> - 1954</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dirty="0"/>
              <a:t>III. OTHER THEORIES</a:t>
            </a:r>
          </a:p>
        </p:txBody>
      </p:sp>
      <p:sp>
        <p:nvSpPr>
          <p:cNvPr id="13314" name="Rectangle 2"/>
          <p:cNvSpPr>
            <a:spLocks noGrp="1" noChangeArrowheads="1"/>
          </p:cNvSpPr>
          <p:nvPr>
            <p:ph type="body" idx="1"/>
          </p:nvPr>
        </p:nvSpPr>
        <p:spPr>
          <a:xfrm>
            <a:off x="457200" y="1600201"/>
            <a:ext cx="7686700" cy="2686056"/>
          </a:xfrm>
        </p:spPr>
        <p:txBody>
          <a:bodyPr/>
          <a:lstStyle/>
          <a:p>
            <a:pPr marL="457200" indent="-457200" eaLnBrk="1" hangingPunct="1">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400" b="1" dirty="0"/>
              <a:t>Separation individualization – Margaret Mahler</a:t>
            </a:r>
          </a:p>
          <a:p>
            <a:pPr marL="463550" indent="-457200" eaLnBrk="1" hangingPunct="1">
              <a:spcBef>
                <a:spcPts val="450"/>
              </a:spcBef>
              <a:buClrTx/>
              <a:buSzPct val="75000"/>
              <a:buFont typeface="+mj-lt"/>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en-US" sz="2400" b="1" dirty="0"/>
          </a:p>
          <a:p>
            <a:pPr marL="457200" indent="-457200" eaLnBrk="1" hangingPunct="1">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400" b="1" dirty="0"/>
              <a:t>Attachment theory – John </a:t>
            </a:r>
            <a:r>
              <a:rPr lang="en-US" sz="2400" b="1" dirty="0" err="1"/>
              <a:t>Bowlby</a:t>
            </a:r>
            <a:r>
              <a:rPr lang="en-US" sz="2400" b="1" dirty="0"/>
              <a:t> </a:t>
            </a:r>
          </a:p>
          <a:p>
            <a:pPr marL="463550" indent="-457200" eaLnBrk="1" hangingPunct="1">
              <a:spcBef>
                <a:spcPts val="450"/>
              </a:spcBef>
              <a:buClrTx/>
              <a:buSzPct val="75000"/>
              <a:buFont typeface="+mj-lt"/>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en-US" sz="2400" b="1" dirty="0"/>
          </a:p>
          <a:p>
            <a:pPr marL="457200" indent="-457200" eaLnBrk="1" hangingPunct="1">
              <a:spcBef>
                <a:spcPts val="450"/>
              </a:spcBef>
              <a:buClr>
                <a:srgbClr val="666600"/>
              </a:buClr>
              <a:buSzPct val="75000"/>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en-US" sz="2400" b="1" dirty="0"/>
              <a:t>Theory of moral development – Kohlberg L.</a:t>
            </a:r>
          </a:p>
          <a:p>
            <a:pPr marL="463550" indent="-457200" eaLnBrk="1" hangingPunct="1">
              <a:spcBef>
                <a:spcPts val="450"/>
              </a:spcBef>
              <a:buClrTx/>
              <a:buSzPct val="75000"/>
              <a:buFont typeface="+mj-lt"/>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en-US" sz="2400" b="1" dirty="0"/>
          </a:p>
          <a:p>
            <a:pPr marL="463550" indent="-457200" eaLnBrk="1" hangingPunct="1">
              <a:spcBef>
                <a:spcPts val="450"/>
              </a:spcBef>
              <a:buClrTx/>
              <a:buSzPct val="75000"/>
              <a:buFont typeface="+mj-lt"/>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en-US" sz="2400" dirty="0"/>
          </a:p>
          <a:p>
            <a:pPr marL="463550" indent="-457200" eaLnBrk="1" hangingPunct="1">
              <a:spcBef>
                <a:spcPts val="450"/>
              </a:spcBef>
              <a:buClrTx/>
              <a:buSzPct val="75000"/>
              <a:buFont typeface="+mj-lt"/>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en-US" sz="24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9275" y="1554163"/>
            <a:ext cx="7680325" cy="4754562"/>
          </a:xfrm>
          <a:prstGeom prst="rect">
            <a:avLst/>
          </a:prstGeom>
          <a:noFill/>
          <a:ln w="9525">
            <a:noFill/>
            <a:round/>
            <a:headEnd/>
            <a:tailEnd/>
          </a:ln>
        </p:spPr>
        <p:txBody>
          <a:bodyPr lIns="90000" tIns="45000" rIns="90000" bIns="45000"/>
          <a:lstStyle/>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Behavioral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Cognitive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Developmental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Humanist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Personality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Social Psychology Theories</a:t>
            </a:r>
          </a:p>
          <a:p>
            <a:pPr>
              <a:buClr>
                <a:srgbClr val="666600"/>
              </a:buClr>
              <a:buFont typeface="Times New Roman" pitchFamily="16"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dirty="0">
                <a:solidFill>
                  <a:srgbClr val="666600"/>
                </a:solidFill>
                <a:latin typeface="Georgia" pitchFamily="16" charset="0"/>
              </a:rPr>
              <a:t>Learning Theories</a:t>
            </a:r>
          </a:p>
        </p:txBody>
      </p:sp>
      <p:sp>
        <p:nvSpPr>
          <p:cNvPr id="3" name="Title 2"/>
          <p:cNvSpPr>
            <a:spLocks noGrp="1"/>
          </p:cNvSpPr>
          <p:nvPr>
            <p:ph type="title"/>
          </p:nvPr>
        </p:nvSpPr>
        <p:spPr>
          <a:xfrm>
            <a:off x="381000" y="214290"/>
            <a:ext cx="8210550" cy="1135085"/>
          </a:xfrm>
        </p:spPr>
        <p:txBody>
          <a:bodyPr/>
          <a:lstStyle/>
          <a:p>
            <a:r>
              <a:rPr lang="en-IN" dirty="0"/>
              <a:t>Classification</a:t>
            </a:r>
            <a:endParaRPr lang="en-US"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381000" y="-69850"/>
            <a:ext cx="8228013" cy="14351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PSYCHOANALYTICAL THEORY</a:t>
            </a:r>
            <a:br>
              <a:rPr lang="en-US" sz="3200"/>
            </a:br>
            <a:r>
              <a:rPr lang="en-US" sz="3200"/>
              <a:t> </a:t>
            </a:r>
            <a:r>
              <a:rPr lang="en-US" sz="2400"/>
              <a:t>DR. SIGMUND FREUD 1856-1939</a:t>
            </a:r>
            <a:r>
              <a:rPr lang="en-US"/>
              <a:t> </a:t>
            </a:r>
          </a:p>
        </p:txBody>
      </p:sp>
      <p:sp>
        <p:nvSpPr>
          <p:cNvPr id="15362" name="Rectangle 2"/>
          <p:cNvSpPr>
            <a:spLocks noGrp="1" noChangeArrowheads="1"/>
          </p:cNvSpPr>
          <p:nvPr>
            <p:ph type="body" idx="1"/>
          </p:nvPr>
        </p:nvSpPr>
        <p:spPr>
          <a:xfrm>
            <a:off x="457200" y="1600200"/>
            <a:ext cx="4014788" cy="4564063"/>
          </a:xfrm>
        </p:spPr>
        <p:txBody>
          <a:bodyPr/>
          <a:lstStyle/>
          <a:p>
            <a:pPr marL="341313" indent="-323850" eaLnBrk="1" hangingPunct="1">
              <a:spcBef>
                <a:spcPts val="500"/>
              </a:spcBef>
              <a:buClrTx/>
              <a:buSzPct val="75000"/>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US" sz="2000" b="1"/>
          </a:p>
          <a:p>
            <a:pPr marL="334963" indent="-327025" eaLnBrk="1" hangingPunct="1">
              <a:spcBef>
                <a:spcPts val="500"/>
              </a:spcBef>
              <a:buClr>
                <a:srgbClr val="666600"/>
              </a:buClr>
              <a:buSzPct val="75000"/>
              <a:buFont typeface="Wingdings"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000" b="1"/>
              <a:t>Founder of classic psychoanalysis</a:t>
            </a:r>
          </a:p>
          <a:p>
            <a:pPr marL="341313" indent="-323850" eaLnBrk="1" hangingPunct="1">
              <a:spcBef>
                <a:spcPts val="500"/>
              </a:spcBef>
              <a:buClrTx/>
              <a:buSzPct val="75000"/>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US" sz="2000" b="1"/>
          </a:p>
          <a:p>
            <a:pPr marL="334963" indent="-327025" eaLnBrk="1" hangingPunct="1">
              <a:spcBef>
                <a:spcPts val="500"/>
              </a:spcBef>
              <a:buClr>
                <a:srgbClr val="666600"/>
              </a:buClr>
              <a:buSzPct val="75000"/>
              <a:buFont typeface="Wingdings"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000" b="1"/>
              <a:t>Oldest of eight children</a:t>
            </a:r>
          </a:p>
          <a:p>
            <a:pPr marL="341313" indent="-323850" eaLnBrk="1" hangingPunct="1">
              <a:spcBef>
                <a:spcPts val="500"/>
              </a:spcBef>
              <a:buClrTx/>
              <a:buSzPct val="75000"/>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US" sz="2000" b="1"/>
          </a:p>
          <a:p>
            <a:pPr marL="334963" indent="-327025" eaLnBrk="1" hangingPunct="1">
              <a:spcBef>
                <a:spcPts val="500"/>
              </a:spcBef>
              <a:buClr>
                <a:srgbClr val="666600"/>
              </a:buClr>
              <a:buSzPct val="75000"/>
              <a:buFont typeface="Wingdings"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000" b="1"/>
              <a:t>1887-1897 work on hysterical patients---</a:t>
            </a:r>
          </a:p>
          <a:p>
            <a:pPr marL="341313" indent="-323850" eaLnBrk="1" hangingPunct="1">
              <a:spcBef>
                <a:spcPts val="500"/>
              </a:spcBef>
              <a:buClrTx/>
              <a:buSzPct val="75000"/>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000" b="1"/>
              <a:t>  to develop psychoanalysis</a:t>
            </a:r>
          </a:p>
          <a:p>
            <a:pPr marL="341313" indent="-323850" eaLnBrk="1" hangingPunct="1">
              <a:spcBef>
                <a:spcPts val="500"/>
              </a:spcBef>
              <a:buClrTx/>
              <a:buSzPct val="75000"/>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US" sz="2000" b="1"/>
          </a:p>
          <a:p>
            <a:pPr marL="334963" indent="-327025" eaLnBrk="1" hangingPunct="1">
              <a:spcBef>
                <a:spcPts val="500"/>
              </a:spcBef>
              <a:buClr>
                <a:srgbClr val="666600"/>
              </a:buClr>
              <a:buSzPct val="75000"/>
              <a:buFont typeface="Wingdings"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000" b="1"/>
              <a:t>Based theory on personal experiences</a:t>
            </a:r>
          </a:p>
        </p:txBody>
      </p:sp>
      <p:pic>
        <p:nvPicPr>
          <p:cNvPr id="14340" name="Picture 3"/>
          <p:cNvPicPr>
            <a:picLocks noChangeAspect="1" noChangeArrowheads="1"/>
          </p:cNvPicPr>
          <p:nvPr/>
        </p:nvPicPr>
        <p:blipFill>
          <a:blip r:embed="rId3"/>
          <a:srcRect/>
          <a:stretch>
            <a:fillRect/>
          </a:stretch>
        </p:blipFill>
        <p:spPr bwMode="auto">
          <a:xfrm>
            <a:off x="6118225" y="2925763"/>
            <a:ext cx="1289050" cy="1828800"/>
          </a:xfrm>
          <a:prstGeom prst="rect">
            <a:avLst/>
          </a:prstGeom>
          <a:noFill/>
          <a:ln w="9525">
            <a:noFill/>
            <a:round/>
            <a:headEnd/>
            <a:tailEnd/>
          </a:ln>
        </p:spPr>
      </p:pic>
      <p:pic>
        <p:nvPicPr>
          <p:cNvPr id="14341" name="Picture 4"/>
          <p:cNvPicPr>
            <a:picLocks noChangeAspect="1" noChangeArrowheads="1"/>
          </p:cNvPicPr>
          <p:nvPr/>
        </p:nvPicPr>
        <p:blipFill>
          <a:blip r:embed="rId3"/>
          <a:srcRect/>
          <a:stretch>
            <a:fillRect/>
          </a:stretch>
        </p:blipFill>
        <p:spPr bwMode="auto">
          <a:xfrm>
            <a:off x="5467350" y="2028825"/>
            <a:ext cx="2925763" cy="374967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6385" name="Rectangle 1"/>
          <p:cNvSpPr>
            <a:spLocks noGrp="1" noChangeArrowheads="1"/>
          </p:cNvSpPr>
          <p:nvPr>
            <p:ph type="body"/>
          </p:nvPr>
        </p:nvSpPr>
        <p:spPr>
          <a:xfrm>
            <a:off x="457200" y="1600200"/>
            <a:ext cx="8329642" cy="4530725"/>
          </a:xfrm>
          <a:noFill/>
        </p:spPr>
        <p:txBody>
          <a:bodyPr anchor="t"/>
          <a:lstStyle/>
          <a:p>
            <a:pPr marL="323850" indent="-323850" algn="l" eaLnBrk="1" hangingPunct="1">
              <a:spcBef>
                <a:spcPts val="600"/>
              </a:spcBef>
              <a:buClr>
                <a:srgbClr val="666600"/>
              </a:buClr>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Interpretation of dreams –1900 - HIS WORKS                 </a:t>
            </a:r>
          </a:p>
          <a:p>
            <a:pPr marL="323850" indent="-323850" algn="l" eaLnBrk="1" hangingPunct="1">
              <a:spcBef>
                <a:spcPts val="600"/>
              </a:spcBef>
              <a:buClr>
                <a:srgbClr val="666600"/>
              </a:buClr>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Topographic model of mind</a:t>
            </a:r>
          </a:p>
          <a:p>
            <a:pPr marL="323850" indent="-323850" algn="l" eaLnBrk="1" hangingPunct="1">
              <a:spcBef>
                <a:spcPts val="600"/>
              </a:spcBef>
              <a:buClr>
                <a:srgbClr val="666600"/>
              </a:buClr>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Instinct or drive theory  </a:t>
            </a:r>
          </a:p>
          <a:p>
            <a:pPr marL="323850" indent="-323850" algn="l" eaLnBrk="1" hangingPunct="1">
              <a:spcBef>
                <a:spcPts val="600"/>
              </a:spcBef>
              <a:buClr>
                <a:srgbClr val="666600"/>
              </a:buClr>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Stages of psychosexual development</a:t>
            </a:r>
          </a:p>
          <a:p>
            <a:pPr marL="323850" indent="-323850" algn="l" eaLnBrk="1" hangingPunct="1">
              <a:spcBef>
                <a:spcPts val="600"/>
              </a:spcBef>
              <a:buClr>
                <a:srgbClr val="666600"/>
              </a:buClr>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Structural theory of mind</a:t>
            </a:r>
          </a:p>
          <a:p>
            <a:pPr marL="330200" indent="-323850" algn="l" eaLnBrk="1" hangingPunct="1">
              <a:spcBef>
                <a:spcPts val="600"/>
              </a:spcBef>
              <a:buClrTx/>
              <a:buSzPct val="75000"/>
              <a:buFont typeface="Wingdings" pitchFamily="2" charset="2"/>
              <a:buChar char="q"/>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dirty="0">
                <a:effectLst/>
              </a:rPr>
              <a:t> Theory of anxiety</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746125" y="36513"/>
            <a:ext cx="184150" cy="366712"/>
          </a:xfrm>
          <a:prstGeom prst="rect">
            <a:avLst/>
          </a:prstGeom>
          <a:noFill/>
          <a:ln w="9525">
            <a:noFill/>
            <a:round/>
            <a:headEnd/>
            <a:tailEnd/>
          </a:ln>
        </p:spPr>
        <p:txBody>
          <a:bodyPr wrap="none" anchor="ctr"/>
          <a:lstStyle/>
          <a:p>
            <a:endParaRPr lang="en-IN"/>
          </a:p>
        </p:txBody>
      </p:sp>
      <p:sp>
        <p:nvSpPr>
          <p:cNvPr id="16387" name="Text Box 2"/>
          <p:cNvSpPr txBox="1">
            <a:spLocks noChangeArrowheads="1"/>
          </p:cNvSpPr>
          <p:nvPr/>
        </p:nvSpPr>
        <p:spPr bwMode="auto">
          <a:xfrm>
            <a:off x="381000" y="1447800"/>
            <a:ext cx="8458200" cy="4452938"/>
          </a:xfrm>
          <a:prstGeom prst="rect">
            <a:avLst/>
          </a:prstGeom>
          <a:noFill/>
          <a:ln w="9525">
            <a:noFill/>
            <a:round/>
            <a:headEnd/>
            <a:tailEnd/>
          </a:ln>
        </p:spPr>
        <p:txBody>
          <a:bodyPr lIns="90000" tIns="46800" rIns="90000" bIns="46800">
            <a:spAutoFit/>
          </a:bodyPr>
          <a:lstStyle/>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solidFill>
                <a:srgbClr val="666600"/>
              </a:solidFill>
              <a:latin typeface="Comic Sans MS" pitchFamily="64" charset="0"/>
            </a:endParaRP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666600"/>
                </a:solidFill>
                <a:latin typeface="Comic Sans MS" pitchFamily="64" charset="0"/>
              </a:rPr>
              <a:t> </a:t>
            </a:r>
            <a:r>
              <a:rPr lang="en-US" dirty="0">
                <a:solidFill>
                  <a:srgbClr val="666600"/>
                </a:solidFill>
                <a:latin typeface="Comic Sans MS" pitchFamily="64" charset="0"/>
              </a:rPr>
              <a:t>* not a deductive theory</a:t>
            </a: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dirty="0">
              <a:solidFill>
                <a:srgbClr val="666600"/>
              </a:solidFill>
              <a:latin typeface="Comic Sans MS" pitchFamily="64" charset="0"/>
            </a:endParaRP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Comic Sans MS" pitchFamily="64" charset="0"/>
              </a:rPr>
              <a:t> * not a statistical theory</a:t>
            </a: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dirty="0">
              <a:solidFill>
                <a:srgbClr val="666600"/>
              </a:solidFill>
              <a:latin typeface="Comic Sans MS" pitchFamily="64" charset="0"/>
            </a:endParaRP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Comic Sans MS" pitchFamily="64" charset="0"/>
              </a:rPr>
              <a:t> * not based on experiments</a:t>
            </a: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1" dirty="0">
              <a:solidFill>
                <a:srgbClr val="666600"/>
              </a:solidFill>
              <a:latin typeface="Comic Sans MS" pitchFamily="64" charset="0"/>
            </a:endParaRPr>
          </a:p>
          <a:p>
            <a:pPr algn="just"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Comic Sans MS" pitchFamily="64" charset="0"/>
              </a:rPr>
              <a:t>Rather:  </a:t>
            </a:r>
            <a:r>
              <a:rPr lang="en-US" dirty="0">
                <a:solidFill>
                  <a:srgbClr val="666600"/>
                </a:solidFill>
                <a:latin typeface="Comic Sans MS" pitchFamily="64" charset="0"/>
              </a:rPr>
              <a:t>A comprehensive metaphor or model of personality  development that grew out of Freud's clinical work with  patients, based mostly on the analysis of free  associations, dreams, slips of tongue, and other  unconscious behaviors .</a:t>
            </a:r>
          </a:p>
        </p:txBody>
      </p:sp>
      <p:sp>
        <p:nvSpPr>
          <p:cNvPr id="16388" name="Text Box 3"/>
          <p:cNvSpPr txBox="1">
            <a:spLocks noChangeArrowheads="1"/>
          </p:cNvSpPr>
          <p:nvPr/>
        </p:nvSpPr>
        <p:spPr bwMode="auto">
          <a:xfrm>
            <a:off x="0" y="304800"/>
            <a:ext cx="8915400" cy="947738"/>
          </a:xfrm>
          <a:prstGeom prst="rect">
            <a:avLst/>
          </a:prstGeom>
          <a:noFill/>
          <a:ln w="9525">
            <a:noFill/>
            <a:round/>
            <a:headEnd/>
            <a:tailEnd/>
          </a:ln>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b="1">
                <a:solidFill>
                  <a:srgbClr val="666600"/>
                </a:solidFill>
                <a:latin typeface="Comic Sans MS" pitchFamily="64" charset="0"/>
              </a:rPr>
              <a:t>ORIGIN AND CHARACTERISTICS OF THE THEORY</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731838" y="2103438"/>
            <a:ext cx="7772400" cy="3325826"/>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Arial" pitchFamily="34" charset="0"/>
                <a:cs typeface="Arial" pitchFamily="34" charset="0"/>
              </a:rPr>
              <a:t>Freud believed that personality develops through a series of childhood stages during which the pleasure-seeking energies of the id become focused on certain erogenous areas.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800" dirty="0">
              <a:solidFill>
                <a:srgbClr val="666600"/>
              </a:solidFill>
              <a:latin typeface="Arial" pitchFamily="34" charset="0"/>
              <a:cs typeface="Arial" pitchFamily="34" charset="0"/>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Arial" pitchFamily="34" charset="0"/>
                <a:cs typeface="Arial" pitchFamily="34" charset="0"/>
              </a:rPr>
              <a:t>This psychosexual energy, or libido, was described as the driving force behind behavior.</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533400" y="384175"/>
            <a:ext cx="7799388" cy="9112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Instincts – inborn tendencies</a:t>
            </a:r>
          </a:p>
        </p:txBody>
      </p:sp>
      <p:sp>
        <p:nvSpPr>
          <p:cNvPr id="19458" name="Rectangle 2"/>
          <p:cNvSpPr>
            <a:spLocks noGrp="1" noChangeArrowheads="1"/>
          </p:cNvSpPr>
          <p:nvPr>
            <p:ph type="body" idx="1"/>
          </p:nvPr>
        </p:nvSpPr>
        <p:spPr>
          <a:xfrm>
            <a:off x="304800" y="1524000"/>
            <a:ext cx="8208963" cy="5029200"/>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Libido – sexual energy – that force by which the sexual instinct is represented in the mind – Pleasure principle – goal of life gain pleasure and avoid pain</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Ego instincts 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Life &amp; Death instincts – accounts for aggressive drive – to die or to hurt themselves or others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Aggressive drives – powerful determinants of peoples actions - sadism</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Concept of narcissism – self love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42852"/>
            <a:ext cx="8210550" cy="1206523"/>
          </a:xfrm>
        </p:spPr>
        <p:txBody>
          <a:bodyPr/>
          <a:lstStyle/>
          <a:p>
            <a:r>
              <a:rPr lang="en-IN" sz="4000" dirty="0"/>
              <a:t>Sigmund Freud’s theory of drives</a:t>
            </a:r>
          </a:p>
        </p:txBody>
      </p:sp>
      <p:sp>
        <p:nvSpPr>
          <p:cNvPr id="4" name="Content Placeholder 3"/>
          <p:cNvSpPr>
            <a:spLocks noGrp="1"/>
          </p:cNvSpPr>
          <p:nvPr>
            <p:ph idx="1"/>
          </p:nvPr>
        </p:nvSpPr>
        <p:spPr>
          <a:xfrm>
            <a:off x="457200" y="1885952"/>
            <a:ext cx="8210550" cy="3043246"/>
          </a:xfrm>
        </p:spPr>
        <p:txBody>
          <a:bodyPr/>
          <a:lstStyle/>
          <a:p>
            <a:pPr algn="just">
              <a:buClr>
                <a:srgbClr val="666600"/>
              </a:buClr>
            </a:pPr>
            <a:r>
              <a:rPr lang="en-IN" dirty="0"/>
              <a:t>Sigmund Freud’s theory of drives evolved throughout the course of his life and work. He initially described a class of drives known as the life instincts and believed that these drives were responsible for much of our behaviour.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ife-and-death-instincts-2795847_FINAL-5c01939046e0fb00010f1ab9.png"/>
          <p:cNvPicPr>
            <a:picLocks noGrp="1" noChangeAspect="1"/>
          </p:cNvPicPr>
          <p:nvPr>
            <p:ph idx="1"/>
          </p:nvPr>
        </p:nvPicPr>
        <p:blipFill>
          <a:blip r:embed="rId2"/>
          <a:stretch>
            <a:fillRect/>
          </a:stretch>
        </p:blipFill>
        <p:spPr>
          <a:xfrm>
            <a:off x="0" y="0"/>
            <a:ext cx="9143999" cy="689768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66"/>
            <a:ext cx="8210550" cy="992209"/>
          </a:xfrm>
        </p:spPr>
        <p:txBody>
          <a:bodyPr/>
          <a:lstStyle/>
          <a:p>
            <a:r>
              <a:rPr lang="en-IN" dirty="0"/>
              <a:t>Life Instincts (Eros)</a:t>
            </a:r>
          </a:p>
        </p:txBody>
      </p:sp>
      <p:sp>
        <p:nvSpPr>
          <p:cNvPr id="3" name="Content Placeholder 2"/>
          <p:cNvSpPr>
            <a:spLocks noGrp="1"/>
          </p:cNvSpPr>
          <p:nvPr>
            <p:ph idx="1"/>
          </p:nvPr>
        </p:nvSpPr>
        <p:spPr>
          <a:xfrm>
            <a:off x="457200" y="1600201"/>
            <a:ext cx="8210550" cy="3257560"/>
          </a:xfrm>
        </p:spPr>
        <p:txBody>
          <a:bodyPr/>
          <a:lstStyle/>
          <a:p>
            <a:pPr algn="just">
              <a:buClr>
                <a:srgbClr val="666600"/>
              </a:buClr>
            </a:pPr>
            <a:r>
              <a:rPr lang="en-IN" dirty="0"/>
              <a:t>Sometimes referred to as sexual instincts, the life instincts are those which deal with basic survival, pleasure, and reproduction. These instincts are essential for sustaining the life of the individual as well as the continuation of the species.</a:t>
            </a:r>
          </a:p>
          <a:p>
            <a:pPr algn="just">
              <a:buNone/>
            </a:pPr>
            <a:endParaRPr lang="en-IN" dirty="0"/>
          </a:p>
          <a:p>
            <a:pPr algn="just"/>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28"/>
            <a:ext cx="8210550" cy="1063647"/>
          </a:xfrm>
        </p:spPr>
        <p:txBody>
          <a:bodyPr/>
          <a:lstStyle/>
          <a:p>
            <a:r>
              <a:rPr lang="en-IN" dirty="0"/>
              <a:t>Death Instincts (</a:t>
            </a:r>
            <a:r>
              <a:rPr lang="en-IN" dirty="0" err="1"/>
              <a:t>Thanatos</a:t>
            </a:r>
            <a:r>
              <a:rPr lang="en-IN" dirty="0"/>
              <a:t>)</a:t>
            </a:r>
          </a:p>
        </p:txBody>
      </p:sp>
      <p:sp>
        <p:nvSpPr>
          <p:cNvPr id="3" name="Content Placeholder 2"/>
          <p:cNvSpPr>
            <a:spLocks noGrp="1"/>
          </p:cNvSpPr>
          <p:nvPr>
            <p:ph idx="1"/>
          </p:nvPr>
        </p:nvSpPr>
        <p:spPr/>
        <p:txBody>
          <a:bodyPr/>
          <a:lstStyle/>
          <a:p>
            <a:pPr algn="just">
              <a:buClr>
                <a:srgbClr val="666600"/>
              </a:buClr>
            </a:pPr>
            <a:r>
              <a:rPr lang="en-IN" dirty="0"/>
              <a:t>The concept of the death instincts was initially described in </a:t>
            </a:r>
            <a:r>
              <a:rPr lang="en-IN" i="1" dirty="0"/>
              <a:t>Beyond the Pleasure Principle, </a:t>
            </a:r>
            <a:r>
              <a:rPr lang="en-IN" dirty="0"/>
              <a:t>in which Freud proposed that “the goal of all life is death.” Freud believed that people typically channel their death instincts outwards. Aggression, for example, arises from the death instincts. Sometimes these instincts towards destruction can be directed inwards, however, which can result in self-harm or suicide. </a:t>
            </a:r>
          </a:p>
          <a:p>
            <a:pPr algn="just">
              <a:buClr>
                <a:srgbClr val="666600"/>
              </a:buClr>
            </a:pP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381000" y="0"/>
            <a:ext cx="8458200" cy="4452938"/>
          </a:xfrm>
          <a:prstGeom prst="rect">
            <a:avLst/>
          </a:prstGeom>
          <a:noFill/>
          <a:ln w="9525">
            <a:noFill/>
            <a:round/>
            <a:headEnd/>
            <a:tailEnd/>
          </a:ln>
        </p:spPr>
        <p:txBody>
          <a:bodyPr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000">
              <a:solidFill>
                <a:srgbClr val="666600"/>
              </a:solidFill>
              <a:latin typeface="Comic Sans MS" pitchFamily="64" charset="0"/>
            </a:endParaRPr>
          </a:p>
          <a:p>
            <a:pPr algn="ct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b="1">
                <a:solidFill>
                  <a:srgbClr val="666600"/>
                </a:solidFill>
                <a:latin typeface="Comic Sans MS" pitchFamily="64" charset="0"/>
              </a:rPr>
              <a:t>THE DRIVING FORCES OF PERSONALITY TWO POWERFUL BIOLOGICAL INSTINCTS</a:t>
            </a:r>
            <a:r>
              <a:rPr lang="en-US" sz="2800">
                <a:solidFill>
                  <a:srgbClr val="666600"/>
                </a:solidFill>
                <a:latin typeface="Comic Sans MS" pitchFamily="64" charset="0"/>
              </a:rPr>
              <a:t>:</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800">
              <a:solidFill>
                <a:srgbClr val="666600"/>
              </a:solidFill>
              <a:latin typeface="Comic Sans MS" pitchFamily="6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a:solidFill>
                  <a:srgbClr val="666600"/>
                </a:solidFill>
                <a:latin typeface="Comic Sans MS" pitchFamily="64" charset="0"/>
              </a:rPr>
              <a:t>                     </a:t>
            </a:r>
            <a:r>
              <a:rPr lang="en-US" sz="1800" b="1">
                <a:solidFill>
                  <a:srgbClr val="666600"/>
                </a:solidFill>
                <a:latin typeface="Comic Sans MS" pitchFamily="64" charset="0"/>
              </a:rPr>
              <a:t>EROS (LIFE)          AND     THANATOS (DEATH)</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b="1">
              <a:solidFill>
                <a:srgbClr val="666600"/>
              </a:solidFill>
              <a:latin typeface="Comic Sans MS" pitchFamily="6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positive, life-sustaining:                  destructive:</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eating, sex, respiration,                        aggression,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body needs                                        masochism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(pleasure from pain suffering)</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latin typeface="Comic Sans MS" pitchFamily="64" charset="0"/>
              </a:rPr>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381000" y="150813"/>
            <a:ext cx="8229600" cy="1068387"/>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u="sng"/>
              <a:t>The Structure of Personality/Psychic Triad</a:t>
            </a:r>
          </a:p>
        </p:txBody>
      </p:sp>
      <p:sp>
        <p:nvSpPr>
          <p:cNvPr id="21506" name="Rectangle 2"/>
          <p:cNvSpPr>
            <a:spLocks noGrp="1" noChangeArrowheads="1"/>
          </p:cNvSpPr>
          <p:nvPr>
            <p:ph type="body" idx="1"/>
          </p:nvPr>
        </p:nvSpPr>
        <p:spPr>
          <a:xfrm>
            <a:off x="457200" y="1600200"/>
            <a:ext cx="8229600" cy="4530725"/>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solidFill>
                  <a:srgbClr val="800000"/>
                </a:solidFill>
              </a:rPr>
              <a:t>ID</a:t>
            </a:r>
            <a:r>
              <a:rPr lang="en-US" sz="2000" b="1"/>
              <a:t> — basic need -The Demanding Child</a:t>
            </a:r>
          </a:p>
          <a:p>
            <a:pPr marL="723900" lvl="1" indent="-266700" eaLnBrk="1" hangingPunct="1">
              <a:spcBef>
                <a:spcPts val="500"/>
              </a:spcBef>
              <a:buClr>
                <a:srgbClr val="9999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solidFill>
                  <a:srgbClr val="666600"/>
                </a:solidFill>
                <a:latin typeface="Comic Sans MS" pitchFamily="64" charset="0"/>
              </a:rPr>
              <a:t>Ruled by the pleasure principle. It which brings happiness</a:t>
            </a:r>
          </a:p>
          <a:p>
            <a:pPr marL="730250" lvl="1" indent="-26670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solidFill>
                <a:srgbClr val="666600"/>
              </a:solidFill>
              <a:latin typeface="Comic Sans MS" pitchFamily="64" charset="0"/>
            </a:endParaRP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solidFill>
                  <a:srgbClr val="800000"/>
                </a:solidFill>
              </a:rPr>
              <a:t>EGO</a:t>
            </a:r>
            <a:r>
              <a:rPr lang="en-US" sz="2000" b="1"/>
              <a:t> —     The Traffic Cop – consciousness</a:t>
            </a:r>
          </a:p>
          <a:p>
            <a:pPr marL="723900" lvl="1" indent="-266700" eaLnBrk="1" hangingPunct="1">
              <a:spcBef>
                <a:spcPts val="500"/>
              </a:spcBef>
              <a:buClr>
                <a:srgbClr val="9999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solidFill>
                  <a:srgbClr val="666600"/>
                </a:solidFill>
                <a:latin typeface="Comic Sans MS" pitchFamily="64" charset="0"/>
              </a:rPr>
              <a:t>Ruled by the reality principle</a:t>
            </a:r>
          </a:p>
          <a:p>
            <a:pPr marL="730250" lvl="1" indent="-26670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solidFill>
                <a:srgbClr val="666600"/>
              </a:solidFill>
              <a:latin typeface="Comic Sans MS" pitchFamily="64" charset="0"/>
            </a:endParaRP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solidFill>
                  <a:srgbClr val="800000"/>
                </a:solidFill>
              </a:rPr>
              <a:t>SUPEREGO</a:t>
            </a:r>
            <a:r>
              <a:rPr lang="en-US" sz="2000" b="1"/>
              <a:t> — The Judge – social conscience</a:t>
            </a:r>
          </a:p>
          <a:p>
            <a:pPr marL="723900" lvl="1" indent="-266700" eaLnBrk="1" hangingPunct="1">
              <a:spcBef>
                <a:spcPts val="500"/>
              </a:spcBef>
              <a:buClr>
                <a:srgbClr val="9999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solidFill>
                  <a:srgbClr val="666600"/>
                </a:solidFill>
                <a:latin typeface="Comic Sans MS" pitchFamily="64" charset="0"/>
              </a:rPr>
              <a:t>Ruled by the moral principle</a:t>
            </a:r>
          </a:p>
          <a:p>
            <a:pPr marL="723900" lvl="1" indent="-266700" eaLnBrk="1" hangingPunct="1">
              <a:spcBef>
                <a:spcPts val="500"/>
              </a:spcBef>
              <a:buClr>
                <a:srgbClr val="9999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solidFill>
                  <a:srgbClr val="666600"/>
                </a:solidFill>
                <a:latin typeface="Comic Sans MS" pitchFamily="64" charset="0"/>
              </a:rPr>
              <a:t>Culture and family restrictions</a:t>
            </a:r>
          </a:p>
        </p:txBody>
      </p:sp>
      <p:sp>
        <p:nvSpPr>
          <p:cNvPr id="20484" name="Text Box 3"/>
          <p:cNvSpPr txBox="1">
            <a:spLocks noChangeArrowheads="1"/>
          </p:cNvSpPr>
          <p:nvPr/>
        </p:nvSpPr>
        <p:spPr bwMode="auto">
          <a:xfrm>
            <a:off x="304800" y="6205538"/>
            <a:ext cx="5029200" cy="271462"/>
          </a:xfrm>
          <a:prstGeom prst="rect">
            <a:avLst/>
          </a:prstGeom>
          <a:noFill/>
          <a:ln w="9525">
            <a:noFill/>
            <a:round/>
            <a:headEnd/>
            <a:tailEnd/>
          </a:ln>
        </p:spPr>
        <p:txBody>
          <a:bodyPr wrap="none" anchor="ctr"/>
          <a:lstStyle/>
          <a:p>
            <a:endParaRPr lang="en-IN"/>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u="sng"/>
              <a:t>The Structure of Personality/Psychic Triad</a:t>
            </a:r>
          </a:p>
        </p:txBody>
      </p:sp>
      <p:grpSp>
        <p:nvGrpSpPr>
          <p:cNvPr id="21507" name="Group 2"/>
          <p:cNvGrpSpPr>
            <a:grpSpLocks/>
          </p:cNvGrpSpPr>
          <p:nvPr/>
        </p:nvGrpSpPr>
        <p:grpSpPr bwMode="auto">
          <a:xfrm>
            <a:off x="2286000" y="2514600"/>
            <a:ext cx="4552950" cy="3181350"/>
            <a:chOff x="1440" y="1584"/>
            <a:chExt cx="2868" cy="2004"/>
          </a:xfrm>
        </p:grpSpPr>
        <p:sp>
          <p:nvSpPr>
            <p:cNvPr id="21514" name="AutoShape 3"/>
            <p:cNvSpPr>
              <a:spLocks noChangeArrowheads="1"/>
            </p:cNvSpPr>
            <p:nvPr/>
          </p:nvSpPr>
          <p:spPr bwMode="auto">
            <a:xfrm>
              <a:off x="2133" y="1996"/>
              <a:ext cx="1472" cy="1223"/>
            </a:xfrm>
            <a:prstGeom prst="triangle">
              <a:avLst>
                <a:gd name="adj" fmla="val 50000"/>
              </a:avLst>
            </a:prstGeom>
            <a:solidFill>
              <a:srgbClr val="CCCCFF"/>
            </a:solidFill>
            <a:ln w="9360" cap="sq">
              <a:solidFill>
                <a:srgbClr val="000000"/>
              </a:solidFill>
              <a:miter lim="800000"/>
              <a:headEnd/>
              <a:tailEnd/>
            </a:ln>
          </p:spPr>
          <p:txBody>
            <a:bodyPr wrap="none" anchor="ctr"/>
            <a:lstStyle/>
            <a:p>
              <a:endParaRPr lang="en-IN"/>
            </a:p>
          </p:txBody>
        </p:sp>
        <p:sp>
          <p:nvSpPr>
            <p:cNvPr id="21515" name="Oval 4"/>
            <p:cNvSpPr>
              <a:spLocks noChangeArrowheads="1"/>
            </p:cNvSpPr>
            <p:nvPr/>
          </p:nvSpPr>
          <p:spPr bwMode="auto">
            <a:xfrm>
              <a:off x="1440" y="3188"/>
              <a:ext cx="841" cy="400"/>
            </a:xfrm>
            <a:prstGeom prst="ellipse">
              <a:avLst/>
            </a:prstGeom>
            <a:solidFill>
              <a:srgbClr val="FFFFCC"/>
            </a:solidFill>
            <a:ln w="9360" cap="sq">
              <a:solidFill>
                <a:srgbClr val="000000"/>
              </a:solidFill>
              <a:miter lim="800000"/>
              <a:headEnd/>
              <a:tailEnd/>
            </a:ln>
          </p:spPr>
          <p:txBody>
            <a:bodyPr wrap="none" anchor="ctr"/>
            <a:lstStyle/>
            <a:p>
              <a:endParaRPr lang="en-IN"/>
            </a:p>
          </p:txBody>
        </p:sp>
        <p:sp>
          <p:nvSpPr>
            <p:cNvPr id="21516" name="Oval 5"/>
            <p:cNvSpPr>
              <a:spLocks noChangeArrowheads="1"/>
            </p:cNvSpPr>
            <p:nvPr/>
          </p:nvSpPr>
          <p:spPr bwMode="auto">
            <a:xfrm>
              <a:off x="2453" y="1584"/>
              <a:ext cx="841" cy="400"/>
            </a:xfrm>
            <a:prstGeom prst="ellipse">
              <a:avLst/>
            </a:prstGeom>
            <a:solidFill>
              <a:srgbClr val="FFBE7D"/>
            </a:solidFill>
            <a:ln w="9360" cap="sq">
              <a:solidFill>
                <a:srgbClr val="000000"/>
              </a:solidFill>
              <a:miter lim="800000"/>
              <a:headEnd/>
              <a:tailEnd/>
            </a:ln>
          </p:spPr>
          <p:txBody>
            <a:bodyPr wrap="none" anchor="ctr"/>
            <a:lstStyle/>
            <a:p>
              <a:endParaRPr lang="en-IN"/>
            </a:p>
          </p:txBody>
        </p:sp>
        <p:sp>
          <p:nvSpPr>
            <p:cNvPr id="21517" name="Oval 6"/>
            <p:cNvSpPr>
              <a:spLocks noChangeArrowheads="1"/>
            </p:cNvSpPr>
            <p:nvPr/>
          </p:nvSpPr>
          <p:spPr bwMode="auto">
            <a:xfrm>
              <a:off x="3467" y="3188"/>
              <a:ext cx="841" cy="400"/>
            </a:xfrm>
            <a:prstGeom prst="ellipse">
              <a:avLst/>
            </a:prstGeom>
            <a:solidFill>
              <a:srgbClr val="D8EBB3"/>
            </a:solidFill>
            <a:ln w="9360" cap="sq">
              <a:solidFill>
                <a:srgbClr val="000000"/>
              </a:solidFill>
              <a:miter lim="800000"/>
              <a:headEnd/>
              <a:tailEnd/>
            </a:ln>
          </p:spPr>
          <p:txBody>
            <a:bodyPr wrap="none" anchor="ctr"/>
            <a:lstStyle/>
            <a:p>
              <a:endParaRPr lang="en-IN"/>
            </a:p>
          </p:txBody>
        </p:sp>
      </p:grpSp>
      <p:sp>
        <p:nvSpPr>
          <p:cNvPr id="21508" name="Text Box 7"/>
          <p:cNvSpPr txBox="1">
            <a:spLocks noChangeArrowheads="1"/>
          </p:cNvSpPr>
          <p:nvPr/>
        </p:nvSpPr>
        <p:spPr bwMode="auto">
          <a:xfrm>
            <a:off x="4038600" y="2667000"/>
            <a:ext cx="990600" cy="368300"/>
          </a:xfrm>
          <a:prstGeom prst="rect">
            <a:avLst/>
          </a:prstGeom>
          <a:noFill/>
          <a:ln w="9525">
            <a:noFill/>
            <a:round/>
            <a:headEnd/>
            <a:tailEnd/>
          </a:ln>
        </p:spPr>
        <p:txBody>
          <a:bodyPr lIns="90000" tIns="46800" rIns="90000" bIns="46800">
            <a:spAutoFit/>
          </a:bodyPr>
          <a:lstStyle/>
          <a:p>
            <a:pPr algn="ct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a:solidFill>
                  <a:srgbClr val="000000"/>
                </a:solidFill>
                <a:latin typeface="Verdana" pitchFamily="32" charset="0"/>
              </a:rPr>
              <a:t>ID</a:t>
            </a:r>
          </a:p>
        </p:txBody>
      </p:sp>
      <p:sp>
        <p:nvSpPr>
          <p:cNvPr id="21509" name="Text Box 8"/>
          <p:cNvSpPr txBox="1">
            <a:spLocks noChangeArrowheads="1"/>
          </p:cNvSpPr>
          <p:nvPr/>
        </p:nvSpPr>
        <p:spPr bwMode="auto">
          <a:xfrm>
            <a:off x="2438400" y="5195888"/>
            <a:ext cx="990600" cy="368300"/>
          </a:xfrm>
          <a:prstGeom prst="rect">
            <a:avLst/>
          </a:prstGeom>
          <a:noFill/>
          <a:ln w="9525">
            <a:noFill/>
            <a:round/>
            <a:headEnd/>
            <a:tailEnd/>
          </a:ln>
        </p:spPr>
        <p:txBody>
          <a:bodyPr lIns="90000" tIns="46800" rIns="90000" bIns="46800">
            <a:spAutoFit/>
          </a:bodyPr>
          <a:lstStyle/>
          <a:p>
            <a:pPr algn="ct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a:solidFill>
                  <a:srgbClr val="000000"/>
                </a:solidFill>
                <a:latin typeface="Verdana" pitchFamily="32" charset="0"/>
              </a:rPr>
              <a:t>EGO</a:t>
            </a:r>
          </a:p>
        </p:txBody>
      </p:sp>
      <p:sp>
        <p:nvSpPr>
          <p:cNvPr id="21510" name="Text Box 9"/>
          <p:cNvSpPr txBox="1">
            <a:spLocks noChangeArrowheads="1"/>
          </p:cNvSpPr>
          <p:nvPr/>
        </p:nvSpPr>
        <p:spPr bwMode="auto">
          <a:xfrm>
            <a:off x="5562600" y="5105400"/>
            <a:ext cx="1219200" cy="642938"/>
          </a:xfrm>
          <a:prstGeom prst="rect">
            <a:avLst/>
          </a:prstGeom>
          <a:noFill/>
          <a:ln w="9525">
            <a:noFill/>
            <a:round/>
            <a:headEnd/>
            <a:tailEnd/>
          </a:ln>
        </p:spPr>
        <p:txBody>
          <a:bodyPr lIns="90000" tIns="46800" rIns="90000" bIns="46800">
            <a:spAutoFit/>
          </a:bodyPr>
          <a:lstStyle/>
          <a:p>
            <a:pPr algn="ct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a:solidFill>
                  <a:srgbClr val="000000"/>
                </a:solidFill>
                <a:latin typeface="Verdana" pitchFamily="32" charset="0"/>
              </a:rPr>
              <a:t>Super Ego</a:t>
            </a:r>
          </a:p>
        </p:txBody>
      </p:sp>
      <p:sp>
        <p:nvSpPr>
          <p:cNvPr id="21511" name="AutoShape 10"/>
          <p:cNvSpPr>
            <a:spLocks noChangeArrowheads="1"/>
          </p:cNvSpPr>
          <p:nvPr/>
        </p:nvSpPr>
        <p:spPr bwMode="auto">
          <a:xfrm rot="7140000">
            <a:off x="3505995" y="3885406"/>
            <a:ext cx="976312" cy="485775"/>
          </a:xfrm>
          <a:prstGeom prst="rightArrow">
            <a:avLst>
              <a:gd name="adj1" fmla="val 50000"/>
              <a:gd name="adj2" fmla="val 50245"/>
            </a:avLst>
          </a:prstGeom>
          <a:solidFill>
            <a:srgbClr val="99CC00"/>
          </a:solidFill>
          <a:ln w="9360" cap="sq">
            <a:solidFill>
              <a:srgbClr val="000000"/>
            </a:solidFill>
            <a:miter lim="800000"/>
            <a:headEnd/>
            <a:tailEnd/>
          </a:ln>
        </p:spPr>
        <p:txBody>
          <a:bodyPr wrap="none" anchor="ctr"/>
          <a:lstStyle/>
          <a:p>
            <a:endParaRPr lang="en-IN"/>
          </a:p>
        </p:txBody>
      </p:sp>
      <p:sp>
        <p:nvSpPr>
          <p:cNvPr id="21512" name="AutoShape 11"/>
          <p:cNvSpPr>
            <a:spLocks noChangeArrowheads="1"/>
          </p:cNvSpPr>
          <p:nvPr/>
        </p:nvSpPr>
        <p:spPr bwMode="auto">
          <a:xfrm rot="10800000">
            <a:off x="3995738" y="4905375"/>
            <a:ext cx="976312" cy="485775"/>
          </a:xfrm>
          <a:prstGeom prst="rightArrow">
            <a:avLst>
              <a:gd name="adj1" fmla="val 50000"/>
              <a:gd name="adj2" fmla="val 50245"/>
            </a:avLst>
          </a:prstGeom>
          <a:solidFill>
            <a:srgbClr val="99CC00"/>
          </a:solidFill>
          <a:ln w="9360" cap="sq">
            <a:solidFill>
              <a:srgbClr val="000000"/>
            </a:solidFill>
            <a:miter lim="800000"/>
            <a:headEnd/>
            <a:tailEnd/>
          </a:ln>
        </p:spPr>
        <p:txBody>
          <a:bodyPr wrap="none" anchor="ctr"/>
          <a:lstStyle/>
          <a:p>
            <a:endParaRPr lang="en-IN"/>
          </a:p>
        </p:txBody>
      </p:sp>
      <p:sp>
        <p:nvSpPr>
          <p:cNvPr id="21513" name="AutoShape 12"/>
          <p:cNvSpPr>
            <a:spLocks noChangeArrowheads="1"/>
          </p:cNvSpPr>
          <p:nvPr/>
        </p:nvSpPr>
        <p:spPr bwMode="auto">
          <a:xfrm rot="-7200000">
            <a:off x="4668044" y="3921919"/>
            <a:ext cx="976313" cy="485775"/>
          </a:xfrm>
          <a:prstGeom prst="rightArrow">
            <a:avLst>
              <a:gd name="adj1" fmla="val 50000"/>
              <a:gd name="adj2" fmla="val 50245"/>
            </a:avLst>
          </a:prstGeom>
          <a:solidFill>
            <a:srgbClr val="99CC00"/>
          </a:solidFill>
          <a:ln w="9360" cap="sq">
            <a:solidFill>
              <a:srgbClr val="000000"/>
            </a:solidFill>
            <a:miter lim="800000"/>
            <a:headEnd/>
            <a:tailEnd/>
          </a:ln>
        </p:spPr>
        <p:txBody>
          <a:bodyPr wrap="none" anchor="ctr"/>
          <a:lstStyle/>
          <a:p>
            <a:endParaRPr lang="en-IN"/>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3553" name="Text Box 1"/>
          <p:cNvSpPr txBox="1">
            <a:spLocks noChangeArrowheads="1"/>
          </p:cNvSpPr>
          <p:nvPr/>
        </p:nvSpPr>
        <p:spPr bwMode="auto">
          <a:xfrm>
            <a:off x="609600" y="1600201"/>
            <a:ext cx="7848600" cy="4834273"/>
          </a:xfrm>
          <a:prstGeom prst="rect">
            <a:avLst/>
          </a:prstGeom>
          <a:noFill/>
          <a:ln w="9525">
            <a:noFill/>
            <a:round/>
            <a:headEnd/>
            <a:tailEnd/>
          </a:ln>
        </p:spPr>
        <p:txBody>
          <a:bodyPr wrap="square" lIns="90000" tIns="46800" rIns="90000" bIns="46800">
            <a:spAutoFit/>
          </a:bodyPr>
          <a:lstStyle/>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a:t>
            </a:r>
            <a:r>
              <a:rPr lang="en-US" sz="1600" b="1" dirty="0">
                <a:solidFill>
                  <a:srgbClr val="666600"/>
                </a:solidFill>
                <a:latin typeface="Comic Sans MS" pitchFamily="64" charset="0"/>
              </a:rPr>
              <a:t>  </a:t>
            </a:r>
            <a:r>
              <a:rPr lang="en-US" sz="1600" dirty="0">
                <a:solidFill>
                  <a:srgbClr val="666600"/>
                </a:solidFill>
                <a:latin typeface="Comic Sans MS" pitchFamily="64" charset="0"/>
              </a:rPr>
              <a:t>Superego               Perfection principle; Internal censor;</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Conscience; “Ought </a:t>
            </a:r>
            <a:r>
              <a:rPr lang="en-US" sz="1600" dirty="0" err="1">
                <a:solidFill>
                  <a:srgbClr val="666600"/>
                </a:solidFill>
                <a:latin typeface="Comic Sans MS" pitchFamily="64" charset="0"/>
              </a:rPr>
              <a:t>nots</a:t>
            </a:r>
            <a:r>
              <a:rPr lang="en-US" sz="1600" dirty="0">
                <a:solidFill>
                  <a:srgbClr val="666600"/>
                </a:solidFill>
                <a:latin typeface="Comic Sans MS" pitchFamily="64" charset="0"/>
              </a:rPr>
              <a:t>”, “Should </a:t>
            </a:r>
            <a:r>
              <a:rPr lang="en-US" sz="1600" dirty="0" err="1">
                <a:solidFill>
                  <a:srgbClr val="666600"/>
                </a:solidFill>
                <a:latin typeface="Comic Sans MS" pitchFamily="64" charset="0"/>
              </a:rPr>
              <a:t>nots</a:t>
            </a:r>
            <a:r>
              <a:rPr lang="en-US" sz="1600" dirty="0">
                <a:solidFill>
                  <a:srgbClr val="666600"/>
                </a:solidFill>
                <a:latin typeface="Comic Sans MS" pitchFamily="64" charset="0"/>
              </a:rPr>
              <a:t>”;</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Judgmental.  Internalized standards, guilt.</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600" dirty="0">
              <a:solidFill>
                <a:srgbClr val="666600"/>
              </a:solidFill>
              <a:latin typeface="Comic Sans MS" pitchFamily="64" charset="0"/>
            </a:endParaRP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Ego                      Reality principle; Seeks realistic and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acceptable ways to satisfy the Id (delaying,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planning, modifying impulse); Deliberate,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conscious, rational.</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a:t>
            </a:r>
            <a:r>
              <a:rPr lang="en-US" sz="1600" b="1" dirty="0">
                <a:solidFill>
                  <a:srgbClr val="666600"/>
                </a:solidFill>
                <a:latin typeface="Comic Sans MS" pitchFamily="64" charset="0"/>
              </a:rPr>
              <a:t> </a:t>
            </a:r>
            <a:r>
              <a:rPr lang="en-US" sz="1600" dirty="0">
                <a:solidFill>
                  <a:srgbClr val="666600"/>
                </a:solidFill>
                <a:latin typeface="Comic Sans MS" pitchFamily="64" charset="0"/>
              </a:rPr>
              <a:t> Id  </a:t>
            </a:r>
            <a:r>
              <a:rPr lang="en-US" sz="1600" b="1" dirty="0">
                <a:solidFill>
                  <a:srgbClr val="666600"/>
                </a:solidFill>
                <a:latin typeface="Comic Sans MS" pitchFamily="64" charset="0"/>
              </a:rPr>
              <a:t>  </a:t>
            </a:r>
            <a:r>
              <a:rPr lang="en-US" sz="1600" dirty="0">
                <a:solidFill>
                  <a:srgbClr val="666600"/>
                </a:solidFill>
                <a:latin typeface="Comic Sans MS" pitchFamily="64" charset="0"/>
              </a:rPr>
              <a:t>                      Pleasure principle; Passions, instincts,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emotions, wants; Seeks immediate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gratification; Impulsive.  Primary, inborn, </a:t>
            </a:r>
          </a:p>
          <a:p>
            <a:pPr eaLnBrk="1" hangingPunct="1">
              <a:spcBef>
                <a:spcPts val="1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Comic Sans MS" pitchFamily="64" charset="0"/>
              </a:rPr>
              <a:t>                                               unconscious.</a:t>
            </a:r>
          </a:p>
        </p:txBody>
      </p:sp>
      <p:sp>
        <p:nvSpPr>
          <p:cNvPr id="23554" name="AutoShape 2"/>
          <p:cNvSpPr>
            <a:spLocks noChangeArrowheads="1"/>
          </p:cNvSpPr>
          <p:nvPr/>
        </p:nvSpPr>
        <p:spPr bwMode="auto">
          <a:xfrm>
            <a:off x="1752600" y="1981200"/>
            <a:ext cx="381000" cy="1143000"/>
          </a:xfrm>
          <a:prstGeom prst="downArrow">
            <a:avLst>
              <a:gd name="adj1" fmla="val 50000"/>
              <a:gd name="adj2" fmla="val 75000"/>
            </a:avLst>
          </a:prstGeom>
          <a:solidFill>
            <a:srgbClr val="99CC00"/>
          </a:solidFill>
          <a:ln w="9360" cap="sq">
            <a:solidFill>
              <a:srgbClr val="000000"/>
            </a:solidFill>
            <a:miter lim="800000"/>
            <a:headEnd/>
            <a:tailEnd/>
          </a:ln>
        </p:spPr>
        <p:txBody>
          <a:bodyPr wrap="none" anchor="ctr"/>
          <a:lstStyle/>
          <a:p>
            <a:endParaRPr lang="en-IN"/>
          </a:p>
        </p:txBody>
      </p:sp>
      <p:sp>
        <p:nvSpPr>
          <p:cNvPr id="23555" name="AutoShape 3"/>
          <p:cNvSpPr>
            <a:spLocks noChangeArrowheads="1"/>
          </p:cNvSpPr>
          <p:nvPr/>
        </p:nvSpPr>
        <p:spPr bwMode="auto">
          <a:xfrm>
            <a:off x="1752600" y="3505200"/>
            <a:ext cx="304800" cy="1295400"/>
          </a:xfrm>
          <a:prstGeom prst="upArrow">
            <a:avLst>
              <a:gd name="adj1" fmla="val 50000"/>
              <a:gd name="adj2" fmla="val 106250"/>
            </a:avLst>
          </a:prstGeom>
          <a:solidFill>
            <a:srgbClr val="990033"/>
          </a:solidFill>
          <a:ln w="9360" cap="sq">
            <a:solidFill>
              <a:srgbClr val="000000"/>
            </a:solidFill>
            <a:miter lim="800000"/>
            <a:headEnd/>
            <a:tailEnd/>
          </a:ln>
        </p:spPr>
        <p:txBody>
          <a:bodyPr wrap="none" anchor="ctr"/>
          <a:lstStyle/>
          <a:p>
            <a:endParaRPr lang="en-IN"/>
          </a:p>
        </p:txBody>
      </p:sp>
      <p:sp>
        <p:nvSpPr>
          <p:cNvPr id="23556" name="Line 4"/>
          <p:cNvSpPr>
            <a:spLocks noChangeShapeType="1"/>
          </p:cNvSpPr>
          <p:nvPr/>
        </p:nvSpPr>
        <p:spPr bwMode="auto">
          <a:xfrm>
            <a:off x="2209800" y="2286000"/>
            <a:ext cx="304800" cy="1588"/>
          </a:xfrm>
          <a:prstGeom prst="line">
            <a:avLst/>
          </a:prstGeom>
          <a:noFill/>
          <a:ln w="9360" cap="sq">
            <a:solidFill>
              <a:srgbClr val="000000"/>
            </a:solidFill>
            <a:prstDash val="dash"/>
            <a:miter lim="800000"/>
            <a:headEnd/>
            <a:tailEnd/>
          </a:ln>
        </p:spPr>
        <p:txBody>
          <a:bodyPr/>
          <a:lstStyle/>
          <a:p>
            <a:endParaRPr lang="en-US"/>
          </a:p>
        </p:txBody>
      </p:sp>
      <p:sp>
        <p:nvSpPr>
          <p:cNvPr id="23557" name="Line 5"/>
          <p:cNvSpPr>
            <a:spLocks noChangeShapeType="1"/>
          </p:cNvSpPr>
          <p:nvPr/>
        </p:nvSpPr>
        <p:spPr bwMode="auto">
          <a:xfrm>
            <a:off x="2590800" y="2286000"/>
            <a:ext cx="1588" cy="1981200"/>
          </a:xfrm>
          <a:prstGeom prst="line">
            <a:avLst/>
          </a:prstGeom>
          <a:noFill/>
          <a:ln w="9360" cap="sq">
            <a:solidFill>
              <a:srgbClr val="000000"/>
            </a:solidFill>
            <a:prstDash val="dash"/>
            <a:miter lim="800000"/>
            <a:headEnd/>
            <a:tailEnd/>
          </a:ln>
        </p:spPr>
        <p:txBody>
          <a:bodyPr/>
          <a:lstStyle/>
          <a:p>
            <a:endParaRPr lang="en-US"/>
          </a:p>
        </p:txBody>
      </p:sp>
      <p:sp>
        <p:nvSpPr>
          <p:cNvPr id="23558" name="Line 6"/>
          <p:cNvSpPr>
            <a:spLocks noChangeShapeType="1"/>
          </p:cNvSpPr>
          <p:nvPr/>
        </p:nvSpPr>
        <p:spPr bwMode="auto">
          <a:xfrm flipH="1">
            <a:off x="2190750" y="4191000"/>
            <a:ext cx="419100" cy="1588"/>
          </a:xfrm>
          <a:prstGeom prst="line">
            <a:avLst/>
          </a:prstGeom>
          <a:noFill/>
          <a:ln w="9360" cap="sq">
            <a:solidFill>
              <a:srgbClr val="000000"/>
            </a:solidFill>
            <a:prstDash val="dash"/>
            <a:miter lim="800000"/>
            <a:headEnd/>
            <a:tailEnd type="triangle" w="med" len="med"/>
          </a:ln>
        </p:spPr>
        <p:txBody>
          <a:bodyPr/>
          <a:lstStyle/>
          <a:p>
            <a:endParaRPr lang="en-US"/>
          </a:p>
        </p:txBody>
      </p:sp>
      <p:sp>
        <p:nvSpPr>
          <p:cNvPr id="22536" name="Text Box 7"/>
          <p:cNvSpPr txBox="1">
            <a:spLocks noChangeArrowheads="1"/>
          </p:cNvSpPr>
          <p:nvPr/>
        </p:nvSpPr>
        <p:spPr bwMode="auto">
          <a:xfrm>
            <a:off x="457200" y="609600"/>
            <a:ext cx="8077200" cy="581025"/>
          </a:xfrm>
          <a:prstGeom prst="rect">
            <a:avLst/>
          </a:prstGeom>
          <a:noFill/>
          <a:ln w="9525">
            <a:noFill/>
            <a:round/>
            <a:headEnd/>
            <a:tailEnd/>
          </a:ln>
        </p:spPr>
        <p:txBody>
          <a:bodyPr lIns="90000" tIns="46800" rIns="90000" bIns="46800">
            <a:spAutoFit/>
          </a:bodyPr>
          <a:lstStyle/>
          <a:p>
            <a:pPr algn="ctr">
              <a:spcBef>
                <a:spcPts val="20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b="1" u="sng">
                <a:solidFill>
                  <a:srgbClr val="666600"/>
                </a:solidFill>
                <a:latin typeface="Comic Sans MS" pitchFamily="64" charset="0"/>
              </a:rPr>
              <a:t>Structural Theory of Mind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23553">
                                            <p:txEl>
                                              <p:pRg st="9" end="9"/>
                                            </p:txEl>
                                          </p:spTgt>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3">
                                            <p:txEl>
                                              <p:pRg st="10" end="10"/>
                                            </p:txEl>
                                          </p:spTgt>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23553">
                                            <p:txEl>
                                              <p:pRg st="11" end="11"/>
                                            </p:txEl>
                                          </p:spTgt>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23553">
                                            <p:txEl>
                                              <p:pRg st="12" end="1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fill="hold" nodeType="clickEffect">
                                  <p:stCondLst>
                                    <p:cond delay="0"/>
                                  </p:stCondLst>
                                  <p:childTnLst>
                                    <p:set>
                                      <p:cBhvr additive="repl">
                                        <p:cTn id="16" dur="1" fill="hold">
                                          <p:stCondLst>
                                            <p:cond delay="0"/>
                                          </p:stCondLst>
                                        </p:cTn>
                                        <p:tgtEl>
                                          <p:spTgt spid="23553">
                                            <p:txEl>
                                              <p:pRg st="4" end="4"/>
                                            </p:txEl>
                                          </p:spTgt>
                                        </p:tgtEl>
                                        <p:attrNameLst>
                                          <p:attrName>style.visibility</p:attrName>
                                        </p:attrNameLst>
                                      </p:cBhvr>
                                      <p:to>
                                        <p:strVal val="visible"/>
                                      </p:to>
                                    </p:set>
                                  </p:childTnLst>
                                </p:cTn>
                              </p:par>
                              <p:par>
                                <p:cTn id="17" presetID="1" presetClass="entr" fill="hold" nodeType="withEffect">
                                  <p:stCondLst>
                                    <p:cond delay="0"/>
                                  </p:stCondLst>
                                  <p:childTnLst>
                                    <p:set>
                                      <p:cBhvr additive="repl">
                                        <p:cTn id="18" dur="1" fill="hold">
                                          <p:stCondLst>
                                            <p:cond delay="0"/>
                                          </p:stCondLst>
                                        </p:cTn>
                                        <p:tgtEl>
                                          <p:spTgt spid="23553">
                                            <p:txEl>
                                              <p:pRg st="5" end="5"/>
                                            </p:txEl>
                                          </p:spTgt>
                                        </p:tgtEl>
                                        <p:attrNameLst>
                                          <p:attrName>style.visibility</p:attrName>
                                        </p:attrNameLst>
                                      </p:cBhvr>
                                      <p:to>
                                        <p:strVal val="visible"/>
                                      </p:to>
                                    </p:set>
                                  </p:childTnLst>
                                </p:cTn>
                              </p:par>
                              <p:par>
                                <p:cTn id="19" presetID="1" presetClass="entr" fill="hold" nodeType="withEffect">
                                  <p:stCondLst>
                                    <p:cond delay="0"/>
                                  </p:stCondLst>
                                  <p:childTnLst>
                                    <p:set>
                                      <p:cBhvr additive="repl">
                                        <p:cTn id="20" dur="1" fill="hold">
                                          <p:stCondLst>
                                            <p:cond delay="0"/>
                                          </p:stCondLst>
                                        </p:cTn>
                                        <p:tgtEl>
                                          <p:spTgt spid="23553">
                                            <p:txEl>
                                              <p:pRg st="6" end="6"/>
                                            </p:txEl>
                                          </p:spTgt>
                                        </p:tgtEl>
                                        <p:attrNameLst>
                                          <p:attrName>style.visibility</p:attrName>
                                        </p:attrNameLst>
                                      </p:cBhvr>
                                      <p:to>
                                        <p:strVal val="visible"/>
                                      </p:to>
                                    </p:set>
                                  </p:childTnLst>
                                </p:cTn>
                              </p:par>
                              <p:par>
                                <p:cTn id="21" presetID="1" presetClass="entr" fill="hold" nodeType="withEffect">
                                  <p:stCondLst>
                                    <p:cond delay="0"/>
                                  </p:stCondLst>
                                  <p:childTnLst>
                                    <p:set>
                                      <p:cBhvr additive="repl">
                                        <p:cTn id="22" dur="1" fill="hold">
                                          <p:stCondLst>
                                            <p:cond delay="0"/>
                                          </p:stCondLst>
                                        </p:cTn>
                                        <p:tgtEl>
                                          <p:spTgt spid="2355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additive="repl">
                                        <p:cTn id="26" dur="1" fill="hold">
                                          <p:stCondLst>
                                            <p:cond delay="0"/>
                                          </p:stCondLst>
                                        </p:cTn>
                                        <p:tgtEl>
                                          <p:spTgt spid="23553">
                                            <p:txEl>
                                              <p:pRg st="0" end="0"/>
                                            </p:txEl>
                                          </p:spTgt>
                                        </p:tgtEl>
                                        <p:attrNameLst>
                                          <p:attrName>style.visibility</p:attrName>
                                        </p:attrNameLst>
                                      </p:cBhvr>
                                      <p:to>
                                        <p:strVal val="visible"/>
                                      </p:to>
                                    </p:set>
                                  </p:childTnLst>
                                </p:cTn>
                              </p:par>
                              <p:par>
                                <p:cTn id="27" presetID="1" presetClass="entr" fill="hold" nodeType="withEffect">
                                  <p:stCondLst>
                                    <p:cond delay="0"/>
                                  </p:stCondLst>
                                  <p:childTnLst>
                                    <p:set>
                                      <p:cBhvr additive="repl">
                                        <p:cTn id="28" dur="1" fill="hold">
                                          <p:stCondLst>
                                            <p:cond delay="0"/>
                                          </p:stCondLst>
                                        </p:cTn>
                                        <p:tgtEl>
                                          <p:spTgt spid="23553">
                                            <p:txEl>
                                              <p:pRg st="1" end="1"/>
                                            </p:txEl>
                                          </p:spTgt>
                                        </p:tgtEl>
                                        <p:attrNameLst>
                                          <p:attrName>style.visibility</p:attrName>
                                        </p:attrNameLst>
                                      </p:cBhvr>
                                      <p:to>
                                        <p:strVal val="visible"/>
                                      </p:to>
                                    </p:set>
                                  </p:childTnLst>
                                </p:cTn>
                              </p:par>
                              <p:par>
                                <p:cTn id="29" presetID="1" presetClass="entr" fill="hold" nodeType="withEffect">
                                  <p:stCondLst>
                                    <p:cond delay="0"/>
                                  </p:stCondLst>
                                  <p:childTnLst>
                                    <p:set>
                                      <p:cBhvr additive="repl">
                                        <p:cTn id="30" dur="1" fill="hold">
                                          <p:stCondLst>
                                            <p:cond delay="0"/>
                                          </p:stCondLst>
                                        </p:cTn>
                                        <p:tgtEl>
                                          <p:spTgt spid="2355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grpId="0" nodeType="clickEffect">
                                  <p:stCondLst>
                                    <p:cond delay="0"/>
                                  </p:stCondLst>
                                  <p:childTnLst>
                                    <p:set>
                                      <p:cBhvr additive="repl">
                                        <p:cTn id="34" dur="1" fill="hold">
                                          <p:stCondLst>
                                            <p:cond delay="0"/>
                                          </p:stCondLst>
                                        </p:cTn>
                                        <p:tgtEl>
                                          <p:spTgt spid="235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grpId="0" nodeType="clickEffect">
                                  <p:stCondLst>
                                    <p:cond delay="0"/>
                                  </p:stCondLst>
                                  <p:childTnLst>
                                    <p:set>
                                      <p:cBhvr additive="repl">
                                        <p:cTn id="38" dur="1" fill="hold">
                                          <p:stCondLst>
                                            <p:cond delay="0"/>
                                          </p:stCondLst>
                                        </p:cTn>
                                        <p:tgtEl>
                                          <p:spTgt spid="235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grpId="0" nodeType="clickEffect">
                                  <p:stCondLst>
                                    <p:cond delay="0"/>
                                  </p:stCondLst>
                                  <p:childTnLst>
                                    <p:set>
                                      <p:cBhvr additive="repl">
                                        <p:cTn id="42" dur="1" fill="hold">
                                          <p:stCondLst>
                                            <p:cond delay="0"/>
                                          </p:stCondLst>
                                        </p:cTn>
                                        <p:tgtEl>
                                          <p:spTgt spid="23556"/>
                                        </p:tgtEl>
                                        <p:attrNameLst>
                                          <p:attrName>style.visibility</p:attrName>
                                        </p:attrNameLst>
                                      </p:cBhvr>
                                      <p:to>
                                        <p:strVal val="visible"/>
                                      </p:to>
                                    </p:set>
                                  </p:childTnLst>
                                </p:cTn>
                              </p:par>
                              <p:par>
                                <p:cTn id="43" presetID="1" presetClass="entr" fill="hold" nodeType="withEffect">
                                  <p:stCondLst>
                                    <p:cond delay="0"/>
                                  </p:stCondLst>
                                  <p:childTnLst>
                                    <p:set>
                                      <p:cBhvr additive="repl">
                                        <p:cTn id="44" dur="1" fill="hold">
                                          <p:stCondLst>
                                            <p:cond delay="0"/>
                                          </p:stCondLst>
                                        </p:cTn>
                                        <p:tgtEl>
                                          <p:spTgt spid="23553">
                                            <p:txEl>
                                              <p:pRg st="0" end="0"/>
                                            </p:txEl>
                                          </p:spTgt>
                                        </p:tgtEl>
                                        <p:attrNameLst>
                                          <p:attrName>style.visibility</p:attrName>
                                        </p:attrNameLst>
                                      </p:cBhvr>
                                      <p:to>
                                        <p:strVal val="visible"/>
                                      </p:to>
                                    </p:set>
                                  </p:childTnLst>
                                </p:cTn>
                              </p:par>
                              <p:par>
                                <p:cTn id="45" presetID="1" presetClass="entr" fill="hold" nodeType="withEffect">
                                  <p:stCondLst>
                                    <p:cond delay="0"/>
                                  </p:stCondLst>
                                  <p:childTnLst>
                                    <p:set>
                                      <p:cBhvr additive="repl">
                                        <p:cTn id="46" dur="1" fill="hold">
                                          <p:stCondLst>
                                            <p:cond delay="0"/>
                                          </p:stCondLst>
                                        </p:cTn>
                                        <p:tgtEl>
                                          <p:spTgt spid="23553">
                                            <p:txEl>
                                              <p:pRg st="1" end="1"/>
                                            </p:txEl>
                                          </p:spTgt>
                                        </p:tgtEl>
                                        <p:attrNameLst>
                                          <p:attrName>style.visibility</p:attrName>
                                        </p:attrNameLst>
                                      </p:cBhvr>
                                      <p:to>
                                        <p:strVal val="visible"/>
                                      </p:to>
                                    </p:set>
                                  </p:childTnLst>
                                </p:cTn>
                              </p:par>
                              <p:par>
                                <p:cTn id="47" presetID="1" presetClass="entr" fill="hold" nodeType="withEffect">
                                  <p:stCondLst>
                                    <p:cond delay="0"/>
                                  </p:stCondLst>
                                  <p:childTnLst>
                                    <p:set>
                                      <p:cBhvr additive="repl">
                                        <p:cTn id="48" dur="1" fill="hold">
                                          <p:stCondLst>
                                            <p:cond delay="0"/>
                                          </p:stCondLst>
                                        </p:cTn>
                                        <p:tgtEl>
                                          <p:spTgt spid="23553">
                                            <p:txEl>
                                              <p:pRg st="2" end="2"/>
                                            </p:txEl>
                                          </p:spTgt>
                                        </p:tgtEl>
                                        <p:attrNameLst>
                                          <p:attrName>style.visibility</p:attrName>
                                        </p:attrNameLst>
                                      </p:cBhvr>
                                      <p:to>
                                        <p:strVal val="visible"/>
                                      </p:to>
                                    </p:set>
                                  </p:childTnLst>
                                </p:cTn>
                              </p:par>
                              <p:par>
                                <p:cTn id="49" presetID="1" presetClass="entr" fill="hold" nodeType="withEffect">
                                  <p:stCondLst>
                                    <p:cond delay="0"/>
                                  </p:stCondLst>
                                  <p:childTnLst>
                                    <p:set>
                                      <p:cBhvr additive="repl">
                                        <p:cTn id="50" dur="1" fill="hold">
                                          <p:stCondLst>
                                            <p:cond delay="0"/>
                                          </p:stCondLst>
                                        </p:cTn>
                                        <p:tgtEl>
                                          <p:spTgt spid="23553">
                                            <p:txEl>
                                              <p:pRg st="4" end="4"/>
                                            </p:txEl>
                                          </p:spTgt>
                                        </p:tgtEl>
                                        <p:attrNameLst>
                                          <p:attrName>style.visibility</p:attrName>
                                        </p:attrNameLst>
                                      </p:cBhvr>
                                      <p:to>
                                        <p:strVal val="visible"/>
                                      </p:to>
                                    </p:set>
                                  </p:childTnLst>
                                </p:cTn>
                              </p:par>
                              <p:par>
                                <p:cTn id="51" presetID="1" presetClass="entr" fill="hold" nodeType="withEffect">
                                  <p:stCondLst>
                                    <p:cond delay="0"/>
                                  </p:stCondLst>
                                  <p:childTnLst>
                                    <p:set>
                                      <p:cBhvr additive="repl">
                                        <p:cTn id="52" dur="1" fill="hold">
                                          <p:stCondLst>
                                            <p:cond delay="0"/>
                                          </p:stCondLst>
                                        </p:cTn>
                                        <p:tgtEl>
                                          <p:spTgt spid="23553">
                                            <p:txEl>
                                              <p:pRg st="5" end="5"/>
                                            </p:txEl>
                                          </p:spTgt>
                                        </p:tgtEl>
                                        <p:attrNameLst>
                                          <p:attrName>style.visibility</p:attrName>
                                        </p:attrNameLst>
                                      </p:cBhvr>
                                      <p:to>
                                        <p:strVal val="visible"/>
                                      </p:to>
                                    </p:set>
                                  </p:childTnLst>
                                </p:cTn>
                              </p:par>
                              <p:par>
                                <p:cTn id="53" presetID="1" presetClass="entr" fill="hold" nodeType="withEffect">
                                  <p:stCondLst>
                                    <p:cond delay="0"/>
                                  </p:stCondLst>
                                  <p:childTnLst>
                                    <p:set>
                                      <p:cBhvr additive="repl">
                                        <p:cTn id="54" dur="1" fill="hold">
                                          <p:stCondLst>
                                            <p:cond delay="0"/>
                                          </p:stCondLst>
                                        </p:cTn>
                                        <p:tgtEl>
                                          <p:spTgt spid="23553">
                                            <p:txEl>
                                              <p:pRg st="6" end="6"/>
                                            </p:txEl>
                                          </p:spTgt>
                                        </p:tgtEl>
                                        <p:attrNameLst>
                                          <p:attrName>style.visibility</p:attrName>
                                        </p:attrNameLst>
                                      </p:cBhvr>
                                      <p:to>
                                        <p:strVal val="visible"/>
                                      </p:to>
                                    </p:set>
                                  </p:childTnLst>
                                </p:cTn>
                              </p:par>
                              <p:par>
                                <p:cTn id="55" presetID="1" presetClass="entr" fill="hold" nodeType="withEffect">
                                  <p:stCondLst>
                                    <p:cond delay="0"/>
                                  </p:stCondLst>
                                  <p:childTnLst>
                                    <p:set>
                                      <p:cBhvr additive="repl">
                                        <p:cTn id="56" dur="1" fill="hold">
                                          <p:stCondLst>
                                            <p:cond delay="0"/>
                                          </p:stCondLst>
                                        </p:cTn>
                                        <p:tgtEl>
                                          <p:spTgt spid="23553">
                                            <p:txEl>
                                              <p:pRg st="7" end="7"/>
                                            </p:txEl>
                                          </p:spTgt>
                                        </p:tgtEl>
                                        <p:attrNameLst>
                                          <p:attrName>style.visibility</p:attrName>
                                        </p:attrNameLst>
                                      </p:cBhvr>
                                      <p:to>
                                        <p:strVal val="visible"/>
                                      </p:to>
                                    </p:set>
                                  </p:childTnLst>
                                </p:cTn>
                              </p:par>
                              <p:par>
                                <p:cTn id="57" presetID="1" presetClass="entr" fill="hold" nodeType="withEffect">
                                  <p:stCondLst>
                                    <p:cond delay="0"/>
                                  </p:stCondLst>
                                  <p:childTnLst>
                                    <p:set>
                                      <p:cBhvr additive="repl">
                                        <p:cTn id="58" dur="1" fill="hold">
                                          <p:stCondLst>
                                            <p:cond delay="0"/>
                                          </p:stCondLst>
                                        </p:cTn>
                                        <p:tgtEl>
                                          <p:spTgt spid="23553">
                                            <p:txEl>
                                              <p:pRg st="8" end="8"/>
                                            </p:txEl>
                                          </p:spTgt>
                                        </p:tgtEl>
                                        <p:attrNameLst>
                                          <p:attrName>style.visibility</p:attrName>
                                        </p:attrNameLst>
                                      </p:cBhvr>
                                      <p:to>
                                        <p:strVal val="visible"/>
                                      </p:to>
                                    </p:set>
                                  </p:childTnLst>
                                </p:cTn>
                              </p:par>
                              <p:par>
                                <p:cTn id="59" presetID="1" presetClass="entr" fill="hold" nodeType="withEffect">
                                  <p:stCondLst>
                                    <p:cond delay="0"/>
                                  </p:stCondLst>
                                  <p:childTnLst>
                                    <p:set>
                                      <p:cBhvr additive="repl">
                                        <p:cTn id="60" dur="1" fill="hold">
                                          <p:stCondLst>
                                            <p:cond delay="0"/>
                                          </p:stCondLst>
                                        </p:cTn>
                                        <p:tgtEl>
                                          <p:spTgt spid="23553">
                                            <p:txEl>
                                              <p:pRg st="9" end="9"/>
                                            </p:txEl>
                                          </p:spTgt>
                                        </p:tgtEl>
                                        <p:attrNameLst>
                                          <p:attrName>style.visibility</p:attrName>
                                        </p:attrNameLst>
                                      </p:cBhvr>
                                      <p:to>
                                        <p:strVal val="visible"/>
                                      </p:to>
                                    </p:set>
                                  </p:childTnLst>
                                </p:cTn>
                              </p:par>
                              <p:par>
                                <p:cTn id="61" presetID="1" presetClass="entr" fill="hold" nodeType="withEffect">
                                  <p:stCondLst>
                                    <p:cond delay="0"/>
                                  </p:stCondLst>
                                  <p:childTnLst>
                                    <p:set>
                                      <p:cBhvr additive="repl">
                                        <p:cTn id="62" dur="1" fill="hold">
                                          <p:stCondLst>
                                            <p:cond delay="0"/>
                                          </p:stCondLst>
                                        </p:cTn>
                                        <p:tgtEl>
                                          <p:spTgt spid="23553">
                                            <p:txEl>
                                              <p:pRg st="10" end="10"/>
                                            </p:txEl>
                                          </p:spTgt>
                                        </p:tgtEl>
                                        <p:attrNameLst>
                                          <p:attrName>style.visibility</p:attrName>
                                        </p:attrNameLst>
                                      </p:cBhvr>
                                      <p:to>
                                        <p:strVal val="visible"/>
                                      </p:to>
                                    </p:set>
                                  </p:childTnLst>
                                </p:cTn>
                              </p:par>
                              <p:par>
                                <p:cTn id="63" presetID="1" presetClass="entr" fill="hold" nodeType="withEffect">
                                  <p:stCondLst>
                                    <p:cond delay="0"/>
                                  </p:stCondLst>
                                  <p:childTnLst>
                                    <p:set>
                                      <p:cBhvr additive="repl">
                                        <p:cTn id="64" dur="1" fill="hold">
                                          <p:stCondLst>
                                            <p:cond delay="0"/>
                                          </p:stCondLst>
                                        </p:cTn>
                                        <p:tgtEl>
                                          <p:spTgt spid="23553">
                                            <p:txEl>
                                              <p:pRg st="11" end="11"/>
                                            </p:txEl>
                                          </p:spTgt>
                                        </p:tgtEl>
                                        <p:attrNameLst>
                                          <p:attrName>style.visibility</p:attrName>
                                        </p:attrNameLst>
                                      </p:cBhvr>
                                      <p:to>
                                        <p:strVal val="visible"/>
                                      </p:to>
                                    </p:set>
                                  </p:childTnLst>
                                </p:cTn>
                              </p:par>
                              <p:par>
                                <p:cTn id="65" presetID="1" presetClass="entr" fill="hold" nodeType="withEffect">
                                  <p:stCondLst>
                                    <p:cond delay="0"/>
                                  </p:stCondLst>
                                  <p:childTnLst>
                                    <p:set>
                                      <p:cBhvr additive="repl">
                                        <p:cTn id="66" dur="1" fill="hold">
                                          <p:stCondLst>
                                            <p:cond delay="0"/>
                                          </p:stCondLst>
                                        </p:cTn>
                                        <p:tgtEl>
                                          <p:spTgt spid="23553">
                                            <p:txEl>
                                              <p:pRg st="12" end="12"/>
                                            </p:txEl>
                                          </p:spTgt>
                                        </p:tgtEl>
                                        <p:attrNameLst>
                                          <p:attrName>style.visibility</p:attrName>
                                        </p:attrNameLst>
                                      </p:cBhvr>
                                      <p:to>
                                        <p:strVal val="visible"/>
                                      </p:to>
                                    </p:set>
                                  </p:childTnLst>
                                </p:cTn>
                              </p:par>
                              <p:par>
                                <p:cTn id="67" presetID="1" presetClass="entr" fill="hold" grpId="0" nodeType="withEffect">
                                  <p:stCondLst>
                                    <p:cond delay="0"/>
                                  </p:stCondLst>
                                  <p:childTnLst>
                                    <p:set>
                                      <p:cBhvr additive="repl">
                                        <p:cTn id="68" dur="1" fill="hold">
                                          <p:stCondLst>
                                            <p:cond delay="0"/>
                                          </p:stCondLst>
                                        </p:cTn>
                                        <p:tgtEl>
                                          <p:spTgt spid="23557"/>
                                        </p:tgtEl>
                                        <p:attrNameLst>
                                          <p:attrName>style.visibility</p:attrName>
                                        </p:attrNameLst>
                                      </p:cBhvr>
                                      <p:to>
                                        <p:strVal val="visible"/>
                                      </p:to>
                                    </p:set>
                                  </p:childTnLst>
                                </p:cTn>
                              </p:par>
                              <p:par>
                                <p:cTn id="69" presetID="1" presetClass="entr" fill="hold" grpId="0" nodeType="withEffect">
                                  <p:stCondLst>
                                    <p:cond delay="0"/>
                                  </p:stCondLst>
                                  <p:childTnLst>
                                    <p:set>
                                      <p:cBhvr additive="repl">
                                        <p:cTn id="70" dur="1" fill="hold">
                                          <p:stCondLst>
                                            <p:cond delay="0"/>
                                          </p:stCondLst>
                                        </p:cTn>
                                        <p:tgtEl>
                                          <p:spTgt spid="23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nimBg="1"/>
      <p:bldP spid="23556" grpId="0" animBg="1"/>
      <p:bldP spid="23557" grpId="0" animBg="1"/>
      <p:bldP spid="235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a:srcRect/>
          <a:stretch>
            <a:fillRect/>
          </a:stretch>
        </p:blipFill>
        <p:spPr bwMode="auto">
          <a:xfrm>
            <a:off x="-9525" y="0"/>
            <a:ext cx="2771775" cy="3429000"/>
          </a:xfrm>
          <a:prstGeom prst="rect">
            <a:avLst/>
          </a:prstGeom>
          <a:noFill/>
          <a:ln w="9525">
            <a:noFill/>
            <a:round/>
            <a:headEnd/>
            <a:tailEnd/>
          </a:ln>
        </p:spPr>
      </p:pic>
      <p:pic>
        <p:nvPicPr>
          <p:cNvPr id="23555" name="Picture 2"/>
          <p:cNvPicPr>
            <a:picLocks noChangeAspect="1" noChangeArrowheads="1"/>
          </p:cNvPicPr>
          <p:nvPr/>
        </p:nvPicPr>
        <p:blipFill>
          <a:blip r:embed="rId4"/>
          <a:srcRect/>
          <a:stretch>
            <a:fillRect/>
          </a:stretch>
        </p:blipFill>
        <p:spPr bwMode="auto">
          <a:xfrm>
            <a:off x="5791200" y="0"/>
            <a:ext cx="3352800" cy="3136900"/>
          </a:xfrm>
          <a:prstGeom prst="rect">
            <a:avLst/>
          </a:prstGeom>
          <a:noFill/>
          <a:ln w="9525">
            <a:noFill/>
            <a:round/>
            <a:headEnd/>
            <a:tailEnd/>
          </a:ln>
        </p:spPr>
      </p:pic>
      <p:pic>
        <p:nvPicPr>
          <p:cNvPr id="23556" name="Picture 3"/>
          <p:cNvPicPr>
            <a:picLocks noChangeAspect="1" noChangeArrowheads="1"/>
          </p:cNvPicPr>
          <p:nvPr/>
        </p:nvPicPr>
        <p:blipFill>
          <a:blip r:embed="rId5"/>
          <a:srcRect/>
          <a:stretch>
            <a:fillRect/>
          </a:stretch>
        </p:blipFill>
        <p:spPr bwMode="auto">
          <a:xfrm>
            <a:off x="2971800" y="3833813"/>
            <a:ext cx="3048000" cy="3024187"/>
          </a:xfrm>
          <a:prstGeom prst="rect">
            <a:avLst/>
          </a:prstGeom>
          <a:noFill/>
          <a:ln w="9525">
            <a:noFill/>
            <a:round/>
            <a:headEnd/>
            <a:tailEnd/>
          </a:ln>
        </p:spPr>
      </p:pic>
      <p:sp>
        <p:nvSpPr>
          <p:cNvPr id="23557" name="Text Box 4"/>
          <p:cNvSpPr txBox="1">
            <a:spLocks noChangeArrowheads="1"/>
          </p:cNvSpPr>
          <p:nvPr/>
        </p:nvSpPr>
        <p:spPr bwMode="auto">
          <a:xfrm>
            <a:off x="2362200" y="381000"/>
            <a:ext cx="1600200" cy="520700"/>
          </a:xfrm>
          <a:prstGeom prst="rect">
            <a:avLst/>
          </a:prstGeom>
          <a:noFill/>
          <a:ln w="9525">
            <a:noFill/>
            <a:round/>
            <a:headEnd/>
            <a:tailEnd/>
          </a:ln>
        </p:spPr>
        <p:txBody>
          <a:bodyPr lIns="90000" tIns="46800" rIns="90000" bIns="46800">
            <a:spAutoFit/>
          </a:bodyPr>
          <a:lstStyle/>
          <a:p>
            <a:pP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a:solidFill>
                  <a:srgbClr val="666600"/>
                </a:solidFill>
                <a:latin typeface="Comic Sans MS" pitchFamily="64" charset="0"/>
              </a:rPr>
              <a:t>ID</a:t>
            </a:r>
          </a:p>
        </p:txBody>
      </p:sp>
      <p:sp>
        <p:nvSpPr>
          <p:cNvPr id="23558" name="Text Box 5"/>
          <p:cNvSpPr txBox="1">
            <a:spLocks noChangeArrowheads="1"/>
          </p:cNvSpPr>
          <p:nvPr/>
        </p:nvSpPr>
        <p:spPr bwMode="auto">
          <a:xfrm>
            <a:off x="5410200" y="457200"/>
            <a:ext cx="1219200" cy="520700"/>
          </a:xfrm>
          <a:prstGeom prst="rect">
            <a:avLst/>
          </a:prstGeom>
          <a:noFill/>
          <a:ln w="9525">
            <a:noFill/>
            <a:round/>
            <a:headEnd/>
            <a:tailEnd/>
          </a:ln>
        </p:spPr>
        <p:txBody>
          <a:bodyPr lIns="90000" tIns="46800" rIns="90000" bIns="46800">
            <a:spAutoFit/>
          </a:bodyPr>
          <a:lstStyle/>
          <a:p>
            <a:pP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a:solidFill>
                  <a:srgbClr val="666600"/>
                </a:solidFill>
                <a:latin typeface="Comic Sans MS" pitchFamily="64" charset="0"/>
              </a:rPr>
              <a:t>EGO</a:t>
            </a:r>
          </a:p>
        </p:txBody>
      </p:sp>
      <p:sp>
        <p:nvSpPr>
          <p:cNvPr id="23559" name="Text Box 6"/>
          <p:cNvSpPr txBox="1">
            <a:spLocks noChangeArrowheads="1"/>
          </p:cNvSpPr>
          <p:nvPr/>
        </p:nvSpPr>
        <p:spPr bwMode="auto">
          <a:xfrm>
            <a:off x="3276600" y="3276600"/>
            <a:ext cx="2667000" cy="520700"/>
          </a:xfrm>
          <a:prstGeom prst="rect">
            <a:avLst/>
          </a:prstGeom>
          <a:noFill/>
          <a:ln w="9525">
            <a:noFill/>
            <a:round/>
            <a:headEnd/>
            <a:tailEnd/>
          </a:ln>
        </p:spPr>
        <p:txBody>
          <a:bodyPr lIns="90000" tIns="46800" rIns="90000" bIns="46800">
            <a:spAutoFit/>
          </a:bodyPr>
          <a:lstStyle/>
          <a:p>
            <a:pP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a:solidFill>
                  <a:srgbClr val="666600"/>
                </a:solidFill>
                <a:latin typeface="Comic Sans MS" pitchFamily="64" charset="0"/>
              </a:rPr>
              <a:t>SUPEREGO</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274638" y="182563"/>
            <a:ext cx="8594725" cy="6218237"/>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1" dirty="0">
                <a:solidFill>
                  <a:srgbClr val="C00000"/>
                </a:solidFill>
                <a:latin typeface="Times New Roman" pitchFamily="16" charset="0"/>
              </a:rPr>
              <a:t>The Id</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Times New Roman" pitchFamily="16" charset="0"/>
              </a:rPr>
              <a:t>The id is the only component of personality that is present from birth. This aspect of personality is entirely unconscious and includes of the instinctive and primitive behaviors. According to Freud, the id is the source of all psychic energy, making it the primary component of personality.</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600" b="1" dirty="0">
              <a:solidFill>
                <a:srgbClr val="C00000"/>
              </a:solidFill>
              <a:latin typeface="Times New Roman" pitchFamily="16" charset="0"/>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1" dirty="0">
                <a:solidFill>
                  <a:srgbClr val="C00000"/>
                </a:solidFill>
                <a:latin typeface="Times New Roman" pitchFamily="16" charset="0"/>
              </a:rPr>
              <a:t>The Ego</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Times New Roman" pitchFamily="16" charset="0"/>
              </a:rPr>
              <a:t>The ego is the component of personality that is responsible for dealing with reality. According to Freud, the ego develops from the id and ensures that the impulses of the id can be expressed in a manner acceptable in the real world. The ego functions in both the conscious , preconscious , and unconscious Mind.</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Times New Roman" pitchFamily="16" charset="0"/>
              </a:rPr>
              <a:t>The ego operates based on the reality principle , which strives to satisfy the id's desires in realistic and socially appropriate ways. The reality principle weighs the costs and benefits of an action before deciding to act upon or abandon impulses. In many cases, the id's impulses can be satisfied through a process of delayed gratification--the ego will eventually allow the behavior, but only in the appropriate time and place.</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Times New Roman" pitchFamily="16" charset="0"/>
              </a:rPr>
              <a:t>The ego also discharges tension created by unmet impulses through the secondary process , in which the ego tries to find an object in the real world that matches the mental image created by the id's primary process.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600" b="1" dirty="0">
              <a:solidFill>
                <a:srgbClr val="C00000"/>
              </a:solidFill>
              <a:latin typeface="Times New Roman" pitchFamily="16" charset="0"/>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1" dirty="0">
                <a:solidFill>
                  <a:srgbClr val="C00000"/>
                </a:solidFill>
                <a:latin typeface="Times New Roman" pitchFamily="16" charset="0"/>
              </a:rPr>
              <a:t>The Superego</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solidFill>
                  <a:srgbClr val="666600"/>
                </a:solidFill>
                <a:latin typeface="Times New Roman" pitchFamily="16" charset="0"/>
              </a:rPr>
              <a:t>The last component of personality to develop is the superego. The superego is the aspect of personality that holds all of our internalized moral standards and ideals that we acquire from both parents and society--our sense of right and wrong. The superego provides guidelines for making judgments. According to Freud, the superego begins to emerge at around age of five.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928670"/>
            <a:ext cx="8329642" cy="4900634"/>
          </a:xfrm>
        </p:spPr>
        <p:txBody>
          <a:bodyPr/>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a:solidFill>
                  <a:srgbClr val="C00000"/>
                </a:solidFill>
                <a:latin typeface="Times New Roman" pitchFamily="16" charset="0"/>
              </a:rPr>
              <a:t>The Interaction of the Id, Ego and Superego</a:t>
            </a:r>
          </a:p>
          <a:p>
            <a:pPr algn="just">
              <a:buClr>
                <a:srgbClr val="6666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Times New Roman" pitchFamily="16" charset="0"/>
              </a:rPr>
              <a:t>According to Freud, the key to a healthy personality is a balance between the id, the ego, and the superego.</a:t>
            </a:r>
          </a:p>
          <a:p>
            <a:pPr algn="just">
              <a:buClr>
                <a:srgbClr val="6666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Times New Roman" pitchFamily="16" charset="0"/>
              </a:rPr>
              <a:t>With so many competing forces, it is easy to see how conflict might arise between the id, ego and superego. Freud used the term ego strength to refer to the ego's ability to function despite these dueling forces. A person with good ego strength is able to effectively manage these pressures, while those with too much or too little ego strength can become too unyielding or too disrupting.</a:t>
            </a:r>
          </a:p>
          <a:p>
            <a:pPr>
              <a:buClr>
                <a:srgbClr val="666600"/>
              </a:buClr>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8596" y="674687"/>
            <a:ext cx="8258204" cy="5611833"/>
          </a:xfrm>
        </p:spPr>
        <p:txBody>
          <a:bodyPr/>
          <a:lstStyle/>
          <a:p>
            <a:pPr algn="just">
              <a:buClr>
                <a:srgbClr val="6666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a:latin typeface="Arial" pitchFamily="34" charset="0"/>
                <a:cs typeface="Arial" pitchFamily="34" charset="0"/>
              </a:rPr>
              <a:t>The ego ideal includes the rules and standards for good behaviors. These behaviors include those which are approved of by parental and other authority figures. Obeying these rules leads to feelings of pride, value and accomplishment.</a:t>
            </a:r>
          </a:p>
          <a:p>
            <a:pPr algn="just">
              <a:buClr>
                <a:srgbClr val="6666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a:latin typeface="Arial" pitchFamily="34" charset="0"/>
                <a:cs typeface="Arial" pitchFamily="34" charset="0"/>
              </a:rPr>
              <a:t>The conscience includes information about things that are viewed as bad by parents and society. These behaviors are often forbidden and lead to bad consequences, punishments or feelings of guilt and remorse.</a:t>
            </a:r>
          </a:p>
          <a:p>
            <a:pPr algn="just">
              <a:buClr>
                <a:srgbClr val="6666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a:latin typeface="Arial" pitchFamily="34" charset="0"/>
                <a:cs typeface="Arial" pitchFamily="34" charset="0"/>
              </a:rPr>
              <a:t>The superego acts to perfect and civilize our behavior. It works to suppress all unacceptable urges of the id and struggles to make the ego act upon idealistic standards rather that upon realistic principles. The superego is present in the conscious, preconscious and unconscious.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381000" y="-182563"/>
            <a:ext cx="8229600" cy="2266951"/>
          </a:xfrm>
        </p:spPr>
        <p:txBody>
          <a:bodyPr/>
          <a:lstStyle/>
          <a:p>
            <a:pPr eaLnBrk="1" hangingPunct="1">
              <a:defRPr/>
            </a:pPr>
            <a:endParaRPr lang="en-IN"/>
          </a:p>
        </p:txBody>
      </p:sp>
      <p:sp>
        <p:nvSpPr>
          <p:cNvPr id="25603" name="Rectangle 2"/>
          <p:cNvSpPr>
            <a:spLocks noGrp="1" noChangeArrowheads="1"/>
          </p:cNvSpPr>
          <p:nvPr>
            <p:ph type="body" idx="1"/>
          </p:nvPr>
        </p:nvSpPr>
        <p:spPr>
          <a:xfrm>
            <a:off x="4652963" y="1600200"/>
            <a:ext cx="4033837" cy="5278438"/>
          </a:xfrm>
        </p:spPr>
        <p:txBody>
          <a:bodyPr/>
          <a:lstStyle/>
          <a:p>
            <a:pPr eaLnBrk="1" hangingPunct="1">
              <a:buFont typeface="Times New Roman" pitchFamily="16" charset="0"/>
              <a:buNone/>
            </a:pPr>
            <a:endParaRPr lang="en-IN"/>
          </a:p>
        </p:txBody>
      </p:sp>
      <p:pic>
        <p:nvPicPr>
          <p:cNvPr id="25604" name="Picture 3"/>
          <p:cNvPicPr>
            <a:picLocks noChangeAspect="1" noChangeArrowheads="1"/>
          </p:cNvPicPr>
          <p:nvPr/>
        </p:nvPicPr>
        <p:blipFill>
          <a:blip r:embed="rId3"/>
          <a:srcRect r="2499" b="3329"/>
          <a:stretch>
            <a:fillRect/>
          </a:stretch>
        </p:blipFill>
        <p:spPr bwMode="auto">
          <a:xfrm>
            <a:off x="0" y="0"/>
            <a:ext cx="9144000" cy="68580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PSYCHOSEXUAL STAGES OF DEVELOPMENT</a:t>
            </a:r>
          </a:p>
        </p:txBody>
      </p:sp>
      <p:sp>
        <p:nvSpPr>
          <p:cNvPr id="27650" name="Rectangle 2"/>
          <p:cNvSpPr>
            <a:spLocks noGrp="1" noChangeArrowheads="1"/>
          </p:cNvSpPr>
          <p:nvPr>
            <p:ph type="body" idx="1"/>
          </p:nvPr>
        </p:nvSpPr>
        <p:spPr>
          <a:xfrm>
            <a:off x="457200" y="1600200"/>
            <a:ext cx="8258204" cy="4530725"/>
          </a:xfrm>
        </p:spPr>
        <p:txBody>
          <a:bodyPr/>
          <a:lstStyle/>
          <a:p>
            <a:pPr marL="323850" indent="-323850" algn="just"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Five Stages of Development</a:t>
            </a:r>
          </a:p>
          <a:p>
            <a:pPr marL="1371600" lvl="2" indent="-457200" algn="just" eaLnBrk="1" hangingPunct="1">
              <a:buClr>
                <a:srgbClr val="99CC00"/>
              </a:buClr>
              <a:buSzPct val="6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solidFill>
                  <a:srgbClr val="666600"/>
                </a:solidFill>
                <a:latin typeface="Comic Sans MS" pitchFamily="64" charset="0"/>
              </a:rPr>
              <a:t>Oral Stage (0- 1.5 yrs)</a:t>
            </a:r>
          </a:p>
          <a:p>
            <a:pPr marL="1371600" lvl="2" indent="-457200" algn="just" eaLnBrk="1" hangingPunct="1">
              <a:buClr>
                <a:srgbClr val="99CC00"/>
              </a:buClr>
              <a:buSzPct val="6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solidFill>
                  <a:srgbClr val="666600"/>
                </a:solidFill>
                <a:latin typeface="Comic Sans MS" pitchFamily="64" charset="0"/>
              </a:rPr>
              <a:t>Anal Stage (1.5- 3 yrs)</a:t>
            </a:r>
          </a:p>
          <a:p>
            <a:pPr marL="1371600" lvl="2" indent="-457200" algn="just" eaLnBrk="1" hangingPunct="1">
              <a:buClr>
                <a:srgbClr val="99CC00"/>
              </a:buClr>
              <a:buSzPct val="6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solidFill>
                  <a:srgbClr val="666600"/>
                </a:solidFill>
                <a:latin typeface="Comic Sans MS" pitchFamily="64" charset="0"/>
              </a:rPr>
              <a:t>Phallic Stage (3 - 5 yrs)</a:t>
            </a:r>
          </a:p>
          <a:p>
            <a:pPr marL="1371600" lvl="2" indent="-457200" algn="just" eaLnBrk="1" hangingPunct="1">
              <a:buClr>
                <a:srgbClr val="99CC00"/>
              </a:buClr>
              <a:buSzPct val="6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solidFill>
                  <a:srgbClr val="666600"/>
                </a:solidFill>
                <a:latin typeface="Comic Sans MS" pitchFamily="64" charset="0"/>
              </a:rPr>
              <a:t>Latency Period (5 - puberty)</a:t>
            </a:r>
          </a:p>
          <a:p>
            <a:pPr marL="1371600" lvl="2" indent="-457200" algn="just" eaLnBrk="1" hangingPunct="1">
              <a:buClr>
                <a:srgbClr val="99CC00"/>
              </a:buClr>
              <a:buSzPct val="6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solidFill>
                  <a:srgbClr val="666600"/>
                </a:solidFill>
                <a:latin typeface="Comic Sans MS" pitchFamily="64" charset="0"/>
              </a:rPr>
              <a:t>Genital Stage (puberty(11-13 ) onwards)</a:t>
            </a:r>
          </a:p>
          <a:p>
            <a:pPr lvl="2" indent="-222250" algn="just" eaLnBrk="1" hangingPunct="1">
              <a:buClrTx/>
              <a:buSzPct val="6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b="1" dirty="0">
              <a:latin typeface="Comic Sans MS" pitchFamily="64" charset="0"/>
            </a:endParaRPr>
          </a:p>
          <a:p>
            <a:pPr marL="330200" indent="-323850" algn="just"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274638" y="1736725"/>
            <a:ext cx="8412162" cy="3475038"/>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If these psychosexual stages are completed successfully, the result is a healthy personality. If certain issues are not resolved at the appropriate stage, fixation can occur. A fixation is a persistent focus on an earlier psychosexual stage. Until this conflict is resolved, the individual will remain "stuck" in this stage. For example, a person who is fixated at the oral stage may be over-dependent on others and may seek oral stimulation through smoking, drinking, or eating.</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9697" name="Rectangle 1"/>
          <p:cNvSpPr>
            <a:spLocks noGrp="1" noChangeArrowheads="1"/>
          </p:cNvSpPr>
          <p:nvPr>
            <p:ph type="title" idx="4294967295"/>
          </p:nvPr>
        </p:nvSpPr>
        <p:spPr>
          <a:xfrm>
            <a:off x="381000" y="-182563"/>
            <a:ext cx="8229600" cy="2266951"/>
          </a:xfrm>
        </p:spPr>
        <p:txBody>
          <a:bodyPr/>
          <a:lstStyle/>
          <a:p>
            <a:pPr eaLnBrk="1" hangingPunct="1">
              <a:defRPr/>
            </a:pPr>
            <a:endParaRPr lang="en-IN"/>
          </a:p>
        </p:txBody>
      </p:sp>
      <p:sp>
        <p:nvSpPr>
          <p:cNvPr id="28675" name="Rectangle 2"/>
          <p:cNvSpPr>
            <a:spLocks noGrp="1" noChangeArrowheads="1"/>
          </p:cNvSpPr>
          <p:nvPr>
            <p:ph type="body" idx="1"/>
          </p:nvPr>
        </p:nvSpPr>
        <p:spPr>
          <a:xfrm>
            <a:off x="4652963" y="1600200"/>
            <a:ext cx="4033837" cy="5278438"/>
          </a:xfrm>
        </p:spPr>
        <p:txBody>
          <a:bodyPr/>
          <a:lstStyle/>
          <a:p>
            <a:pPr eaLnBrk="1" hangingPunct="1">
              <a:buFont typeface="Times New Roman" pitchFamily="16" charset="0"/>
              <a:buNone/>
            </a:pPr>
            <a:endParaRPr lang="en-IN"/>
          </a:p>
        </p:txBody>
      </p:sp>
      <p:pic>
        <p:nvPicPr>
          <p:cNvPr id="28676" name="Picture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0721"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ORAL STAGE : BIRTH TO 1.5 YEAR</a:t>
            </a:r>
          </a:p>
        </p:txBody>
      </p:sp>
      <p:sp>
        <p:nvSpPr>
          <p:cNvPr id="30722" name="Rectangle 2"/>
          <p:cNvSpPr>
            <a:spLocks noGrp="1" noChangeArrowheads="1"/>
          </p:cNvSpPr>
          <p:nvPr>
            <p:ph type="body" idx="1"/>
          </p:nvPr>
        </p:nvSpPr>
        <p:spPr>
          <a:xfrm>
            <a:off x="457200" y="1600200"/>
            <a:ext cx="8186766" cy="4876800"/>
          </a:xfrm>
        </p:spPr>
        <p:txBody>
          <a:bodyPr/>
          <a:lstStyle/>
          <a:p>
            <a:pPr indent="-323850" algn="just"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Erogenous zone  in focus - mouth</a:t>
            </a:r>
          </a:p>
          <a:p>
            <a:pPr marL="336550" indent="-328613" algn="just"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Gratifying activities:</a:t>
            </a:r>
          </a:p>
          <a:p>
            <a:pPr marL="336550" indent="-328613" algn="just"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Interaction with environment: mother's breast is not only is the source of food – represents her love and care and feeling of safety. Satisfy drive of hunger and thirst by breast or bottle</a:t>
            </a:r>
          </a:p>
          <a:p>
            <a:pPr indent="-323850" algn="just"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b="1" dirty="0"/>
          </a:p>
          <a:p>
            <a:pPr marL="336550" indent="-328613" algn="just"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Insufficient and forceful feeding----oral fixation</a:t>
            </a:r>
          </a:p>
          <a:p>
            <a:pPr indent="-323850" algn="just"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b="1" dirty="0"/>
          </a:p>
          <a:p>
            <a:pPr marL="336550" indent="-328613" algn="just"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If fixated after weaned:</a:t>
            </a:r>
          </a:p>
          <a:p>
            <a:pPr indent="-323850" algn="just"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                           Over Dependency</a:t>
            </a:r>
          </a:p>
          <a:p>
            <a:pPr indent="-323850" algn="just"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                           Over Attachment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1745" name="Rectangle 1"/>
          <p:cNvSpPr>
            <a:spLocks noGrp="1" noChangeArrowheads="1"/>
          </p:cNvSpPr>
          <p:nvPr>
            <p:ph type="body"/>
          </p:nvPr>
        </p:nvSpPr>
        <p:spPr>
          <a:xfrm>
            <a:off x="457200" y="1957390"/>
            <a:ext cx="7901014" cy="3614750"/>
          </a:xfrm>
          <a:noFill/>
        </p:spPr>
        <p:txBody>
          <a:bodyPr anchor="t"/>
          <a:lstStyle/>
          <a:p>
            <a:pPr marL="323850" indent="-323850" algn="just"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dirty="0">
                <a:effectLst/>
              </a:rPr>
              <a:t>   Symptoms of oral fixation---- smoking, constant chewing of gums, pens, pencils, nail biting, overeating, drinking, sarcasm (the biting personality)</a:t>
            </a:r>
          </a:p>
          <a:p>
            <a:pPr marL="330200" indent="-323850" algn="just"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dirty="0">
              <a:effectLst/>
            </a:endParaRPr>
          </a:p>
          <a:p>
            <a:pPr marL="323850" indent="-323850" algn="just"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dirty="0">
                <a:effectLst/>
              </a:rPr>
              <a:t>   Excessive optimism and pessimism, </a:t>
            </a:r>
            <a:r>
              <a:rPr lang="en-US" sz="1800" dirty="0" err="1">
                <a:effectLst/>
              </a:rPr>
              <a:t>demandingness</a:t>
            </a:r>
            <a:r>
              <a:rPr lang="en-US" sz="1800" dirty="0">
                <a:effectLst/>
              </a:rPr>
              <a:t>, envy and jealousy.</a:t>
            </a:r>
          </a:p>
          <a:p>
            <a:pPr marL="330200" indent="-323850" algn="just"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dirty="0">
              <a:effectLst/>
            </a:endParaRPr>
          </a:p>
          <a:p>
            <a:pPr marL="323850" indent="-323850" algn="just"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dirty="0">
                <a:effectLst/>
              </a:rPr>
              <a:t>    Successful resolution-----trust on others, self reliance and self trust.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1746" name="Text Box 1"/>
          <p:cNvSpPr txBox="1">
            <a:spLocks noChangeArrowheads="1"/>
          </p:cNvSpPr>
          <p:nvPr/>
        </p:nvSpPr>
        <p:spPr bwMode="auto">
          <a:xfrm>
            <a:off x="334993" y="1071546"/>
            <a:ext cx="8594725" cy="5286412"/>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a:solidFill>
                  <a:srgbClr val="C00000"/>
                </a:solidFill>
                <a:latin typeface="Arial" pitchFamily="34" charset="0"/>
                <a:cs typeface="Arial" pitchFamily="34" charset="0"/>
              </a:rPr>
              <a:t>Erogenous Zone: Mouth</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During the oral stage, the infant's primary source of interaction occurs through the mouth, so the rooting and sucking reflex is especially important. The mouth is vital for eating, and the infant derives pleasure from oral stimulation through gratifying activities such as tasting and sucking. Because the infant is entirely dependent upon caretakers (who are responsible for feeding the child), the infant also develops a sense of trust and comfort through this oral stimulation. The primary conflict at this stage is the weaning process--the child must become less dependent upon caretakers. If fixation occurs at this stage, Freud believed the individual would have issues with dependency or aggression. Oral fixation can result in problems with drinking, eating, smoking or nail biting.</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3793"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ANAL STAGE: 1.5 - 3 YEARS</a:t>
            </a:r>
          </a:p>
        </p:txBody>
      </p:sp>
      <p:sp>
        <p:nvSpPr>
          <p:cNvPr id="33794" name="Rectangle 2"/>
          <p:cNvSpPr>
            <a:spLocks noGrp="1" noChangeArrowheads="1"/>
          </p:cNvSpPr>
          <p:nvPr>
            <p:ph type="body" idx="1"/>
          </p:nvPr>
        </p:nvSpPr>
        <p:spPr>
          <a:xfrm>
            <a:off x="457200" y="1600200"/>
            <a:ext cx="8329642" cy="4543444"/>
          </a:xfrm>
        </p:spPr>
        <p:txBody>
          <a:bodyPr/>
          <a:lstStyle/>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dirty="0"/>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Erogenous zone in focus: Anus </a:t>
            </a:r>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b="1" dirty="0"/>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Gratifying activities:</a:t>
            </a:r>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Interaction with the environment.</a:t>
            </a:r>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Neuromuscular Control: Pleasure  of reducing tension by defecating &amp; urinating (Id) </a:t>
            </a:r>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               control over sphincters</a:t>
            </a:r>
          </a:p>
          <a:p>
            <a:pPr indent="-32385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t>Toilet training – get superego to impose societal norms</a:t>
            </a:r>
          </a:p>
          <a:p>
            <a:pPr marL="723900" lvl="1" indent="-266700" eaLnBrk="1" hangingPunct="1">
              <a:lnSpc>
                <a:spcPct val="90000"/>
              </a:lnSpc>
              <a:spcBef>
                <a:spcPts val="450"/>
              </a:spcBef>
              <a:buClr>
                <a:srgbClr val="9999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solidFill>
                  <a:srgbClr val="666600"/>
                </a:solidFill>
                <a:latin typeface="Comic Sans MS" pitchFamily="64" charset="0"/>
              </a:rPr>
              <a:t>Self-control</a:t>
            </a:r>
          </a:p>
          <a:p>
            <a:pPr marL="723900" lvl="1" indent="-266700" eaLnBrk="1" hangingPunct="1">
              <a:lnSpc>
                <a:spcPct val="90000"/>
              </a:lnSpc>
              <a:spcBef>
                <a:spcPts val="450"/>
              </a:spcBef>
              <a:buClr>
                <a:srgbClr val="9999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solidFill>
                  <a:srgbClr val="666600"/>
                </a:solidFill>
                <a:latin typeface="Comic Sans MS" pitchFamily="64" charset="0"/>
              </a:rPr>
              <a:t>Freedom of action</a:t>
            </a:r>
          </a:p>
          <a:p>
            <a:pPr marL="730250" lvl="1" indent="-26670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b="1" dirty="0">
              <a:solidFill>
                <a:srgbClr val="666600"/>
              </a:solidFill>
              <a:latin typeface="Comic Sans MS" pitchFamily="64" charset="0"/>
            </a:endParaRPr>
          </a:p>
          <a:p>
            <a:pPr marL="730250" lvl="1" indent="-266700" eaLnBrk="1" hangingPunct="1">
              <a:lnSpc>
                <a:spcPct val="90000"/>
              </a:lnSpc>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b="1" dirty="0">
                <a:solidFill>
                  <a:srgbClr val="666600"/>
                </a:solidFill>
                <a:latin typeface="Comic Sans MS" pitchFamily="64" charset="0"/>
              </a:rPr>
              <a:t>Objectives – attempts to achieve autonomy and independence</a:t>
            </a:r>
            <a:endParaRPr lang="en-US" sz="1800" dirty="0">
              <a:solidFill>
                <a:srgbClr val="666600"/>
              </a:solidFill>
              <a:latin typeface="Comic Sans MS" pitchFamily="64"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t> </a:t>
            </a:r>
          </a:p>
        </p:txBody>
      </p:sp>
      <p:sp>
        <p:nvSpPr>
          <p:cNvPr id="34818" name="Rectangle 2"/>
          <p:cNvSpPr>
            <a:spLocks noGrp="1" noChangeArrowheads="1"/>
          </p:cNvSpPr>
          <p:nvPr>
            <p:ph type="body" idx="1"/>
          </p:nvPr>
        </p:nvSpPr>
        <p:spPr>
          <a:xfrm>
            <a:off x="457200" y="1600200"/>
            <a:ext cx="8043890" cy="4560888"/>
          </a:xfrm>
        </p:spPr>
        <p:txBody>
          <a:bodyPr/>
          <a:lstStyle/>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Anal fixation—</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anal expulsive personality - unclean </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anal retentive personality – very clean</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Anal </a:t>
            </a:r>
            <a:r>
              <a:rPr lang="en-US" sz="1800" b="1" dirty="0" err="1"/>
              <a:t>erotism</a:t>
            </a:r>
            <a:r>
              <a:rPr lang="en-US" sz="1800" b="1" dirty="0"/>
              <a:t>.</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Anal sadism.</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Successful resolution---</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personal autonomy</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independence</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initiative</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              cooperation</a:t>
            </a:r>
            <a:r>
              <a:rPr lang="en-US" sz="1800" dirty="0"/>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4818" name="Text Box 1"/>
          <p:cNvSpPr txBox="1">
            <a:spLocks noChangeArrowheads="1"/>
          </p:cNvSpPr>
          <p:nvPr/>
        </p:nvSpPr>
        <p:spPr bwMode="auto">
          <a:xfrm>
            <a:off x="549275" y="285728"/>
            <a:ext cx="7954963" cy="6286544"/>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a:solidFill>
                  <a:srgbClr val="C00000"/>
                </a:solidFill>
                <a:latin typeface="Arial" pitchFamily="34" charset="0"/>
                <a:cs typeface="Arial" pitchFamily="34" charset="0"/>
              </a:rPr>
              <a:t>Erogenous Zone: Bowel and Bladder Control</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During the anal stage, Freud believed that the primary focus of the libido was on controlling bladder and bowel movements. The major conflict at this stage is toilet training--the child has to learn to control his or her bodily needs. Developing this control leads to a sense of accomplishment and independence. According to Freud, success at this stage is dependent upon the way in which parents approach toilet training. Parents who utilize praise and rewards for using the toilet at the appropriate time encourage positive outcomes and help children feel capable and productive. Freud believed that positive experiences during this stage served as the basis for people to become competent, productive and creative adults. However, not all parents provide the support and encouragement that children need during this stage.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428736"/>
            <a:ext cx="8210550" cy="5257800"/>
          </a:xfrm>
        </p:spPr>
        <p:txBody>
          <a:bodyPr/>
          <a:lstStyle/>
          <a:p>
            <a:pPr algn="just">
              <a:buClr>
                <a:srgbClr val="666600"/>
              </a:buClr>
            </a:pPr>
            <a:r>
              <a:rPr lang="en-US" dirty="0">
                <a:latin typeface="Arial" pitchFamily="34" charset="0"/>
                <a:cs typeface="Arial" pitchFamily="34" charset="0"/>
              </a:rPr>
              <a:t>Some parents' instead punish, ridicule or shame a child for accidents. According to Freud, inappropriate parental responses can result in negative outcomes. If parents take an approach that is too lenient, Freud suggested that an </a:t>
            </a:r>
            <a:r>
              <a:rPr lang="en-US" i="1" dirty="0">
                <a:latin typeface="Arial" pitchFamily="34" charset="0"/>
                <a:cs typeface="Arial" pitchFamily="34" charset="0"/>
              </a:rPr>
              <a:t>anal-expulsive personality </a:t>
            </a:r>
            <a:r>
              <a:rPr lang="en-US" dirty="0">
                <a:latin typeface="Arial" pitchFamily="34" charset="0"/>
                <a:cs typeface="Arial" pitchFamily="34" charset="0"/>
              </a:rPr>
              <a:t>could develop in which the individual has a messy, wasteful or destructive personality. If parents are too strict or begin toilet training too early, Freud believed that an </a:t>
            </a:r>
            <a:r>
              <a:rPr lang="en-US" i="1" dirty="0">
                <a:latin typeface="Arial" pitchFamily="34" charset="0"/>
                <a:cs typeface="Arial" pitchFamily="34" charset="0"/>
              </a:rPr>
              <a:t>anal-retentive personality </a:t>
            </a:r>
            <a:r>
              <a:rPr lang="en-US" dirty="0">
                <a:latin typeface="Arial" pitchFamily="34" charset="0"/>
                <a:cs typeface="Arial" pitchFamily="34" charset="0"/>
              </a:rPr>
              <a:t>develops in which the individual is stringent, orderly, rigid and obsessive.</a:t>
            </a:r>
          </a:p>
          <a:p>
            <a:pPr algn="just"/>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6865" name="Rectangle 1"/>
          <p:cNvSpPr>
            <a:spLocks noGrp="1" noChangeArrowheads="1"/>
          </p:cNvSpPr>
          <p:nvPr>
            <p:ph type="title" idx="4294967295"/>
          </p:nvPr>
        </p:nvSpPr>
        <p:spPr>
          <a:xfrm>
            <a:off x="381000" y="307975"/>
            <a:ext cx="8229600" cy="8350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PHALLIC STAGE: 3 – 6 YEARS</a:t>
            </a:r>
          </a:p>
        </p:txBody>
      </p:sp>
      <p:sp>
        <p:nvSpPr>
          <p:cNvPr id="36866" name="Rectangle 2"/>
          <p:cNvSpPr>
            <a:spLocks noGrp="1" noChangeArrowheads="1"/>
          </p:cNvSpPr>
          <p:nvPr>
            <p:ph type="body" idx="1"/>
          </p:nvPr>
        </p:nvSpPr>
        <p:spPr>
          <a:xfrm>
            <a:off x="381000" y="1409700"/>
            <a:ext cx="8229600" cy="5300663"/>
          </a:xfrm>
        </p:spPr>
        <p:txBody>
          <a:bodyPr/>
          <a:lstStyle/>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Erogenous zone in focus: genital</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dirty="0"/>
          </a:p>
          <a:p>
            <a:pPr marL="336550" indent="-328613" eaLnBrk="1" hangingPunct="1">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Gratifying activities: masturbation and genital fondling.</a:t>
            </a:r>
          </a:p>
          <a:p>
            <a:pPr marL="336550" indent="-328613" eaLnBrk="1" hangingPunct="1">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Interaction with environment -- attraction with opposite sex parent and envy and fear of same sex parent.</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                                 Oedipus Complex </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                       Electra complex</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dirty="0"/>
          </a:p>
          <a:p>
            <a:pPr marL="336550" indent="-328613" eaLnBrk="1" hangingPunct="1">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Emerging  gender identity</a:t>
            </a:r>
          </a:p>
          <a:p>
            <a:pPr marL="336550" indent="-328613" eaLnBrk="1" hangingPunct="1">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solidFill>
                  <a:srgbClr val="FFCC00"/>
                </a:solidFill>
              </a:rPr>
              <a:t>Phallic fixation—</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Boys ---anxiety and guilt feelings about sex, fear of castration, narcissism.</a:t>
            </a:r>
          </a:p>
          <a:p>
            <a:pPr indent="-323850"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t>Girls ---envy and </a:t>
            </a:r>
            <a:r>
              <a:rPr lang="en-US" sz="2000" b="1" dirty="0" err="1"/>
              <a:t>inferioritys</a:t>
            </a:r>
            <a:endParaRPr lang="en-US" sz="20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7889" name="Rectangle 1"/>
          <p:cNvSpPr>
            <a:spLocks noGrp="1" noChangeArrowheads="1"/>
          </p:cNvSpPr>
          <p:nvPr>
            <p:ph type="body"/>
          </p:nvPr>
        </p:nvSpPr>
        <p:spPr>
          <a:xfrm>
            <a:off x="457200" y="1600200"/>
            <a:ext cx="4038600" cy="4597400"/>
          </a:xfrm>
          <a:noFill/>
        </p:spPr>
        <p:txBody>
          <a:bodyPr anchor="t"/>
          <a:lstStyle/>
          <a:p>
            <a:pPr marL="323850" indent="-323850" algn="l" eaLnBrk="1" hangingPunct="1">
              <a:spcBef>
                <a:spcPts val="7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a:t>OEDIPUS COMPLEX:</a:t>
            </a:r>
          </a:p>
          <a:p>
            <a:pPr marL="330200" indent="-323850" algn="l"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a:effectLst/>
              </a:rPr>
              <a:t>(castration anxiety)</a:t>
            </a:r>
            <a:r>
              <a:rPr lang="en-US" sz="2800">
                <a:solidFill>
                  <a:srgbClr val="FFCC00"/>
                </a:solidFill>
                <a:effectLst/>
              </a:rPr>
              <a:t> </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a:effectLst/>
              </a:rPr>
              <a:t>  </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a:effectLst/>
            </a:endParaRP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a:effectLst/>
            </a:endParaRPr>
          </a:p>
          <a:p>
            <a:pPr marL="330200" indent="-323850" algn="l"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a:effectLst/>
              </a:rPr>
              <a:t>ELECTRA COMPLEX:</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a:effectLst/>
              </a:rPr>
              <a:t>(Penis envy)</a:t>
            </a:r>
          </a:p>
        </p:txBody>
      </p:sp>
      <p:pic>
        <p:nvPicPr>
          <p:cNvPr id="36867" name="Picture 2"/>
          <p:cNvPicPr>
            <a:picLocks noChangeAspect="1" noChangeArrowheads="1"/>
          </p:cNvPicPr>
          <p:nvPr/>
        </p:nvPicPr>
        <p:blipFill>
          <a:blip r:embed="rId3"/>
          <a:srcRect/>
          <a:stretch>
            <a:fillRect/>
          </a:stretch>
        </p:blipFill>
        <p:spPr bwMode="auto">
          <a:xfrm>
            <a:off x="6096000" y="1524000"/>
            <a:ext cx="1782763" cy="2654300"/>
          </a:xfrm>
          <a:prstGeom prst="rect">
            <a:avLst/>
          </a:prstGeom>
          <a:noFill/>
          <a:ln w="9525">
            <a:noFill/>
            <a:round/>
            <a:headEnd/>
            <a:tailEnd/>
          </a:ln>
        </p:spPr>
      </p:pic>
      <p:pic>
        <p:nvPicPr>
          <p:cNvPr id="36868" name="Picture 3"/>
          <p:cNvPicPr>
            <a:picLocks noChangeAspect="1" noChangeArrowheads="1"/>
          </p:cNvPicPr>
          <p:nvPr/>
        </p:nvPicPr>
        <p:blipFill>
          <a:blip r:embed="rId4"/>
          <a:srcRect/>
          <a:stretch>
            <a:fillRect/>
          </a:stretch>
        </p:blipFill>
        <p:spPr bwMode="auto">
          <a:xfrm>
            <a:off x="6086475" y="4191000"/>
            <a:ext cx="1838325" cy="25908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357158" y="571481"/>
            <a:ext cx="8572559" cy="5214973"/>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Arial" pitchFamily="34" charset="0"/>
                <a:cs typeface="Arial" pitchFamily="34" charset="0"/>
              </a:rPr>
              <a:t>During the phallic stage, the primary focus of the libido is on the genitals. At this age, children also begin to discover the differences between males and females.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Arial" pitchFamily="34" charset="0"/>
                <a:cs typeface="Arial" pitchFamily="34" charset="0"/>
              </a:rPr>
              <a:t>Freud also believed that boys begin to view their fathers as a rival for the mother’s affections. The Oedipus complex describes these feelings of wanting to possess the mother and the desire to replace the father. However, the child also fears that he will be punished by the father for these feelings, a fear Freud termed </a:t>
            </a:r>
            <a:r>
              <a:rPr lang="en-US" sz="2800" i="1" dirty="0">
                <a:solidFill>
                  <a:srgbClr val="666600"/>
                </a:solidFill>
                <a:latin typeface="Arial" pitchFamily="34" charset="0"/>
                <a:cs typeface="Arial" pitchFamily="34" charset="0"/>
              </a:rPr>
              <a:t>castration anxiety</a:t>
            </a:r>
            <a:r>
              <a:rPr lang="en-US" sz="2800" dirty="0">
                <a:solidFill>
                  <a:srgbClr val="666600"/>
                </a:solidFill>
                <a:latin typeface="Arial" pitchFamily="34" charset="0"/>
                <a:cs typeface="Arial" pitchFamily="34" charset="0"/>
              </a:rPr>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42852"/>
            <a:ext cx="8329642" cy="6072230"/>
          </a:xfrm>
        </p:spPr>
        <p:txBody>
          <a:bodyPr/>
          <a:lstStyle/>
          <a:p>
            <a:pPr algn="just"/>
            <a:r>
              <a:rPr lang="en-US" dirty="0">
                <a:latin typeface="Arial" pitchFamily="34" charset="0"/>
                <a:cs typeface="Arial" pitchFamily="34" charset="0"/>
              </a:rPr>
              <a:t>The term Electra complex has been used to described a similar set of feelings experienced by young girls. Freud, however, believed that girls instead experience </a:t>
            </a:r>
            <a:r>
              <a:rPr lang="en-US" i="1" dirty="0">
                <a:latin typeface="Arial" pitchFamily="34" charset="0"/>
                <a:cs typeface="Arial" pitchFamily="34" charset="0"/>
              </a:rPr>
              <a:t>penis envy</a:t>
            </a:r>
            <a:r>
              <a:rPr lang="en-US" dirty="0">
                <a:latin typeface="Arial" pitchFamily="34" charset="0"/>
                <a:cs typeface="Arial" pitchFamily="34" charset="0"/>
              </a:rPr>
              <a:t>. Eventually, the child begins to identify with the same-sex parent as a means of vicariously possessing the other parent. For girls, however, Freud believed that penis envy was never fully resolved and that all women remain somewhat fixated on this stage. Psychologists such as Karen Horney disputed this theory, calling it both inaccurate and demeaning to women. Instead, Horney proposed that men experience feelings of inferiority because they cannot give birth to children.</a:t>
            </a:r>
          </a:p>
          <a:p>
            <a:pPr algn="just"/>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what-is-a-fixation-2795188_color-6b6fccdd74a64ad1bb660e352a0a21d9.gif"/>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9937" name="Rectangle 1"/>
          <p:cNvSpPr>
            <a:spLocks noGrp="1" noChangeArrowheads="1"/>
          </p:cNvSpPr>
          <p:nvPr>
            <p:ph type="title" idx="4294967295"/>
          </p:nvPr>
        </p:nvSpPr>
        <p:spPr>
          <a:xfrm>
            <a:off x="381000" y="76200"/>
            <a:ext cx="8229600" cy="12192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u="sng"/>
              <a:t>LATENCY PERIOD: 5-11 YEARS OF AGE</a:t>
            </a:r>
          </a:p>
        </p:txBody>
      </p:sp>
      <p:sp>
        <p:nvSpPr>
          <p:cNvPr id="39938" name="Rectangle 2"/>
          <p:cNvSpPr>
            <a:spLocks noGrp="1" noChangeArrowheads="1"/>
          </p:cNvSpPr>
          <p:nvPr>
            <p:ph type="body" idx="1"/>
          </p:nvPr>
        </p:nvSpPr>
        <p:spPr>
          <a:xfrm>
            <a:off x="457200" y="1638300"/>
            <a:ext cx="8229600" cy="5067300"/>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No erogenous zones</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Time between resolution of Oedipus complex and puberty (superego)</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Interaction with environment-</a:t>
            </a:r>
            <a:r>
              <a:rPr lang="en-US" sz="2000" b="1"/>
              <a:t>--</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-focus on other aspects of life, mastery of skills</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-time for learning and adjusting to social environment (school)</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-same sex friendship, </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-sports</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9938" name="Text Box 1"/>
          <p:cNvSpPr txBox="1">
            <a:spLocks noChangeArrowheads="1"/>
          </p:cNvSpPr>
          <p:nvPr/>
        </p:nvSpPr>
        <p:spPr bwMode="auto">
          <a:xfrm>
            <a:off x="357158" y="1536714"/>
            <a:ext cx="8501122" cy="4964120"/>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a:solidFill>
                  <a:srgbClr val="666600"/>
                </a:solidFill>
                <a:latin typeface="Arial" pitchFamily="34" charset="0"/>
                <a:cs typeface="Arial" pitchFamily="34" charset="0"/>
              </a:rPr>
              <a:t>Erogenous Zone: Sexual Feelings Are Inactive</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During the latent period, the libido interests are suppressed. The development of the ego and superego contribute to this period of calm. The stage begins around the time that children enter into school and become more concerned with peer relationships, hobbies and other interests. The latent period is a time of exploration in which the sexual energy is still present, but it is directed into other areas such as intellectual pursuits and social interactions. This stage is important in the development of social and communication skills and self-confidence.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1985" name="Rectangle 1"/>
          <p:cNvSpPr>
            <a:spLocks noGrp="1" noChangeArrowheads="1"/>
          </p:cNvSpPr>
          <p:nvPr>
            <p:ph type="title" idx="4294967295"/>
          </p:nvPr>
        </p:nvSpPr>
        <p:spPr>
          <a:xfrm>
            <a:off x="533400" y="-79375"/>
            <a:ext cx="8610600" cy="13731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u="sng"/>
              <a:t>GENITAL STAGE - ADOLESCENCE (11-13YRS) </a:t>
            </a:r>
            <a:br>
              <a:rPr lang="en-US" sz="2800" u="sng"/>
            </a:br>
            <a:r>
              <a:rPr lang="en-US" sz="2800" u="sng"/>
              <a:t>TO ADULTHOOD</a:t>
            </a:r>
          </a:p>
        </p:txBody>
      </p:sp>
      <p:sp>
        <p:nvSpPr>
          <p:cNvPr id="41986" name="Rectangle 2"/>
          <p:cNvSpPr>
            <a:spLocks noGrp="1" noChangeArrowheads="1"/>
          </p:cNvSpPr>
          <p:nvPr>
            <p:ph type="body" idx="1"/>
          </p:nvPr>
        </p:nvSpPr>
        <p:spPr>
          <a:xfrm>
            <a:off x="609600" y="1600200"/>
            <a:ext cx="8229600" cy="5243513"/>
          </a:xfrm>
        </p:spPr>
        <p:txBody>
          <a:bodyPr/>
          <a:lstStyle/>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Erogenous zone in focus: Genital. </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Gratifying activities:</a:t>
            </a:r>
          </a:p>
          <a:p>
            <a:pPr marL="336550" indent="-328613" eaLnBrk="1" hangingPunct="1">
              <a:lnSpc>
                <a:spcPct val="90000"/>
              </a:lnSpc>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Divided into – preadolescent, early adolescent. middle, late, post adolescent periods</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a:p>
            <a:pPr marL="336550" indent="-328613" eaLnBrk="1" hangingPunct="1">
              <a:lnSpc>
                <a:spcPct val="90000"/>
              </a:lnSpc>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Renewed sexual interest and desire, Normal sexual relations, Marriage, Child-rearing</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a:p>
            <a:pPr marL="336550" indent="-328613" eaLnBrk="1" hangingPunct="1">
              <a:lnSpc>
                <a:spcPct val="90000"/>
              </a:lnSpc>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Separation from parents, Mature sense of personal identity</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a:p>
            <a:pPr marL="336550" indent="-328613" eaLnBrk="1" hangingPunct="1">
              <a:lnSpc>
                <a:spcPct val="90000"/>
              </a:lnSpc>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Social and  cultural interactions</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a:p>
            <a:pPr marL="336550" indent="-328613" eaLnBrk="1" hangingPunct="1">
              <a:lnSpc>
                <a:spcPct val="90000"/>
              </a:lnSpc>
              <a:spcBef>
                <a:spcPts val="500"/>
              </a:spcBef>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a:t>No fixation</a:t>
            </a:r>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a:p>
            <a:pPr indent="-323850" eaLnBrk="1" hangingPunct="1">
              <a:lnSpc>
                <a:spcPct val="9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b="1"/>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428596" y="549275"/>
            <a:ext cx="8075642" cy="5737245"/>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b="1" dirty="0">
                <a:solidFill>
                  <a:srgbClr val="666600"/>
                </a:solidFill>
                <a:latin typeface="Arial" pitchFamily="34" charset="0"/>
                <a:cs typeface="Arial" pitchFamily="34" charset="0"/>
              </a:rPr>
              <a:t>Erogenous Zone: Maturing Sexual Interests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dirty="0">
                <a:solidFill>
                  <a:srgbClr val="666600"/>
                </a:solidFill>
                <a:latin typeface="Arial" pitchFamily="34" charset="0"/>
                <a:cs typeface="Arial" pitchFamily="34" charset="0"/>
              </a:rPr>
              <a:t>During the final stage of psychosexual development, the individual develops a strong sexual interest in the opposite sex. This stage begins during puberty but last throughout the rest of a person's life. Where in earlier stages the focus was solely on individual needs, interest in the welfare of others grows during this stage. If the other stages have been completed successfully, the individual should now be well-balanced, warm and caring. The goal of this stage is to establish a balance between the various life areas.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4033" name="Rectangle 1"/>
          <p:cNvSpPr>
            <a:spLocks noGrp="1" noChangeArrowheads="1"/>
          </p:cNvSpPr>
          <p:nvPr>
            <p:ph type="title" idx="4294967295"/>
          </p:nvPr>
        </p:nvSpPr>
        <p:spPr>
          <a:xfrm>
            <a:off x="381000" y="0"/>
            <a:ext cx="7086600" cy="9906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Ego-Defense Mechanisms</a:t>
            </a:r>
          </a:p>
        </p:txBody>
      </p:sp>
      <p:sp>
        <p:nvSpPr>
          <p:cNvPr id="44034" name="Rectangle 2"/>
          <p:cNvSpPr>
            <a:spLocks noGrp="1" noChangeArrowheads="1"/>
          </p:cNvSpPr>
          <p:nvPr>
            <p:ph type="body" idx="1"/>
          </p:nvPr>
        </p:nvSpPr>
        <p:spPr>
          <a:xfrm>
            <a:off x="381000" y="1600200"/>
            <a:ext cx="8208963" cy="5526088"/>
          </a:xfrm>
        </p:spPr>
        <p:txBody>
          <a:bodyPr/>
          <a:lstStyle/>
          <a:p>
            <a:pPr marL="723900" lvl="1" indent="-266700" eaLnBrk="1" hangingPunct="1">
              <a:spcBef>
                <a:spcPts val="500"/>
              </a:spcBef>
              <a:buClr>
                <a:srgbClr val="999900"/>
              </a:buClr>
              <a:buSzPct val="75000"/>
              <a:buFont typeface="Wingdings" charset="2"/>
              <a:buChar char=""/>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r>
              <a:rPr lang="en-US" sz="2000" b="1">
                <a:solidFill>
                  <a:srgbClr val="666600"/>
                </a:solidFill>
                <a:latin typeface="Comic Sans MS" pitchFamily="64" charset="0"/>
              </a:rPr>
              <a:t>Are normal behaviors which operate on an unconscious level and tend to deny or distort reality</a:t>
            </a:r>
          </a:p>
          <a:p>
            <a:pPr marL="730250" lvl="1" indent="-266700" eaLnBrk="1" hangingPunct="1">
              <a:spcBef>
                <a:spcPts val="500"/>
              </a:spcBef>
              <a:buClrTx/>
              <a:buSzPct val="75000"/>
              <a:buFontTx/>
              <a:buNone/>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endParaRPr lang="en-US" sz="2000" b="1">
              <a:solidFill>
                <a:srgbClr val="666600"/>
              </a:solidFill>
              <a:latin typeface="Comic Sans MS" pitchFamily="64" charset="0"/>
            </a:endParaRPr>
          </a:p>
          <a:p>
            <a:pPr marL="723900" lvl="1" indent="-266700" eaLnBrk="1" hangingPunct="1">
              <a:spcBef>
                <a:spcPts val="500"/>
              </a:spcBef>
              <a:buClr>
                <a:srgbClr val="999900"/>
              </a:buClr>
              <a:buSzPct val="75000"/>
              <a:buFont typeface="Wingdings" charset="2"/>
              <a:buChar char=""/>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r>
              <a:rPr lang="en-US" sz="2000" b="1">
                <a:solidFill>
                  <a:srgbClr val="666600"/>
                </a:solidFill>
                <a:latin typeface="Comic Sans MS" pitchFamily="64" charset="0"/>
              </a:rPr>
              <a:t>Help the individual cope with anxiety and prevent the ego from being overwhelmed</a:t>
            </a:r>
          </a:p>
          <a:p>
            <a:pPr marL="730250" lvl="1" indent="-266700" eaLnBrk="1" hangingPunct="1">
              <a:spcBef>
                <a:spcPts val="500"/>
              </a:spcBef>
              <a:buClrTx/>
              <a:buSzPct val="75000"/>
              <a:buFontTx/>
              <a:buNone/>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endParaRPr lang="en-US" sz="2000" b="1">
              <a:solidFill>
                <a:srgbClr val="666600"/>
              </a:solidFill>
              <a:latin typeface="Comic Sans MS" pitchFamily="64" charset="0"/>
            </a:endParaRPr>
          </a:p>
          <a:p>
            <a:pPr marL="723900" lvl="1" indent="-266700" eaLnBrk="1" hangingPunct="1">
              <a:spcBef>
                <a:spcPts val="500"/>
              </a:spcBef>
              <a:buClr>
                <a:srgbClr val="999900"/>
              </a:buClr>
              <a:buSzPct val="75000"/>
              <a:buFont typeface="Wingdings" charset="2"/>
              <a:buChar char=""/>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r>
              <a:rPr lang="en-US" sz="2000" b="1">
                <a:solidFill>
                  <a:srgbClr val="666600"/>
                </a:solidFill>
                <a:latin typeface="Comic Sans MS" pitchFamily="64" charset="0"/>
              </a:rPr>
              <a:t>Have adaptive value if they do not become a style of life to avoid facing reality</a:t>
            </a:r>
          </a:p>
          <a:p>
            <a:pPr marL="730250" lvl="1" indent="-266700" eaLnBrk="1" hangingPunct="1">
              <a:spcBef>
                <a:spcPts val="500"/>
              </a:spcBef>
              <a:buClrTx/>
              <a:buSzPct val="75000"/>
              <a:buFontTx/>
              <a:buNone/>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endParaRPr lang="en-US" sz="2000" b="1">
              <a:solidFill>
                <a:srgbClr val="666600"/>
              </a:solidFill>
              <a:latin typeface="Comic Sans MS" pitchFamily="64" charset="0"/>
            </a:endParaRPr>
          </a:p>
          <a:p>
            <a:pPr indent="-323850" eaLnBrk="1" hangingPunct="1">
              <a:spcBef>
                <a:spcPts val="500"/>
              </a:spcBef>
              <a:buClrTx/>
              <a:buSzPct val="75000"/>
              <a:buFontTx/>
              <a:buNone/>
              <a:tabLst>
                <a:tab pos="72390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a:pPr>
            <a:r>
              <a:rPr lang="en-US" sz="2000"/>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US" sz="3600" dirty="0"/>
              <a:t>What Exactly Is EGO Defense Mechanism?</a:t>
            </a:r>
          </a:p>
        </p:txBody>
      </p:sp>
      <p:sp>
        <p:nvSpPr>
          <p:cNvPr id="3" name="Content Placeholder 2"/>
          <p:cNvSpPr>
            <a:spLocks noGrp="1"/>
          </p:cNvSpPr>
          <p:nvPr>
            <p:ph idx="1"/>
          </p:nvPr>
        </p:nvSpPr>
        <p:spPr>
          <a:xfrm>
            <a:off x="457200" y="2600332"/>
            <a:ext cx="8210550" cy="2543180"/>
          </a:xfrm>
        </p:spPr>
        <p:txBody>
          <a:bodyPr/>
          <a:lstStyle/>
          <a:p>
            <a:pPr algn="just">
              <a:buClr>
                <a:srgbClr val="666600"/>
              </a:buClr>
            </a:pPr>
            <a:r>
              <a:rPr lang="en-US" dirty="0"/>
              <a:t>Defense mechanisms are thought to safeguard the mind against feelings and thoughts that are too difficult for the conscious mind to cope with.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5057"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Types of Defense Mechanisms</a:t>
            </a:r>
          </a:p>
        </p:txBody>
      </p:sp>
      <p:sp>
        <p:nvSpPr>
          <p:cNvPr id="45058" name="Rectangle 2"/>
          <p:cNvSpPr>
            <a:spLocks noGrp="1" noChangeArrowheads="1"/>
          </p:cNvSpPr>
          <p:nvPr>
            <p:ph type="body" idx="1"/>
          </p:nvPr>
        </p:nvSpPr>
        <p:spPr>
          <a:xfrm>
            <a:off x="457200" y="1600200"/>
            <a:ext cx="4038600" cy="4530725"/>
          </a:xfrm>
        </p:spPr>
        <p:txBody>
          <a:bodyPr/>
          <a:lstStyle/>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To protect the ego against the painful and threatening impulses arising from the id we distort the reality</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The processes that distort the reality for the ego are called defense mechanisms</a:t>
            </a:r>
          </a:p>
          <a:p>
            <a:pPr lvl="1" indent="-26670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a:solidFill>
                <a:srgbClr val="666600"/>
              </a:solidFill>
            </a:endParaRPr>
          </a:p>
        </p:txBody>
      </p:sp>
      <p:pic>
        <p:nvPicPr>
          <p:cNvPr id="44036" name="Picture 3"/>
          <p:cNvPicPr>
            <a:picLocks noChangeAspect="1" noChangeArrowheads="1"/>
          </p:cNvPicPr>
          <p:nvPr/>
        </p:nvPicPr>
        <p:blipFill>
          <a:blip r:embed="rId3"/>
          <a:srcRect/>
          <a:stretch>
            <a:fillRect/>
          </a:stretch>
        </p:blipFill>
        <p:spPr bwMode="auto">
          <a:xfrm>
            <a:off x="5867400" y="2514600"/>
            <a:ext cx="2417763" cy="302736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defense-mechanisms-2795960-5c4b8ad3c9e77c0001d7b94f.png"/>
          <p:cNvPicPr>
            <a:picLocks noGrp="1" noChangeAspect="1"/>
          </p:cNvPicPr>
          <p:nvPr>
            <p:ph idx="1"/>
          </p:nvPr>
        </p:nvPicPr>
        <p:blipFill>
          <a:blip r:embed="rId2"/>
          <a:stretch>
            <a:fillRect/>
          </a:stretch>
        </p:blipFill>
        <p:spPr>
          <a:xfrm>
            <a:off x="0" y="0"/>
            <a:ext cx="9144000" cy="6897688"/>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sp>
        <p:nvSpPr>
          <p:cNvPr id="34819" name="Text Placeholder 3"/>
          <p:cNvSpPr>
            <a:spLocks noGrp="1"/>
          </p:cNvSpPr>
          <p:nvPr>
            <p:ph type="body" sz="half" idx="2"/>
          </p:nvPr>
        </p:nvSpPr>
        <p:spPr/>
        <p:txBody>
          <a:bodyPr/>
          <a:lstStyle/>
          <a:p>
            <a:pPr eaLnBrk="1" hangingPunct="1">
              <a:buFont typeface="Times New Roman" pitchFamily="16" charset="0"/>
              <a:buNone/>
            </a:pPr>
            <a:endParaRPr lang="en-US"/>
          </a:p>
        </p:txBody>
      </p:sp>
      <p:sp>
        <p:nvSpPr>
          <p:cNvPr id="34820" name="Date Placeholder 4"/>
          <p:cNvSpPr>
            <a:spLocks noGrp="1"/>
          </p:cNvSpPr>
          <p:nvPr>
            <p:ph type="dt" sz="quarter" idx="10"/>
          </p:nvPr>
        </p:nvSpPr>
        <p:spPr>
          <a:noFill/>
          <a:ln/>
        </p:spPr>
        <p:txBody>
          <a:bodyPr/>
          <a:lstStyle/>
          <a:p>
            <a:r>
              <a:rPr lang="en-US"/>
              <a:t>07/02/13</a:t>
            </a:r>
          </a:p>
        </p:txBody>
      </p:sp>
      <p:pic>
        <p:nvPicPr>
          <p:cNvPr id="34821" name="Picture 2" descr="C:\Users\asus\Downloads\theories-of-child-psychology-22-638.jpg"/>
          <p:cNvPicPr>
            <a:picLocks noGrp="1" noChangeAspect="1" noChangeArrowheads="1"/>
          </p:cNvPicPr>
          <p:nvPr>
            <p:ph type="clipArt" sz="half" idx="1"/>
          </p:nvPr>
        </p:nvPicPr>
        <p:blipFill>
          <a:blip r:embed="rId2"/>
          <a:srcRect/>
          <a:stretch>
            <a:fillRect/>
          </a:stretch>
        </p:blipFill>
        <p:spPr>
          <a:xfrm>
            <a:off x="33338" y="0"/>
            <a:ext cx="9110662" cy="68580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t>How Do Defense Mechanisms Work? </a:t>
            </a:r>
          </a:p>
        </p:txBody>
      </p:sp>
      <p:sp>
        <p:nvSpPr>
          <p:cNvPr id="7" name="Content Placeholder 6"/>
          <p:cNvSpPr>
            <a:spLocks noGrp="1"/>
          </p:cNvSpPr>
          <p:nvPr>
            <p:ph idx="1"/>
          </p:nvPr>
        </p:nvSpPr>
        <p:spPr/>
        <p:txBody>
          <a:bodyPr/>
          <a:lstStyle/>
          <a:p>
            <a:pPr algn="just">
              <a:buClr>
                <a:srgbClr val="666600"/>
              </a:buClr>
            </a:pPr>
            <a:r>
              <a:rPr lang="en-US" dirty="0"/>
              <a:t>In Sigmund Freud's model of personality, the ego is the aspect of personality that deals with reality. While doing this, the ego also has to cope with the conflicting demands of the id and the superego.  </a:t>
            </a:r>
          </a:p>
          <a:p>
            <a:pPr algn="just">
              <a:buClr>
                <a:srgbClr val="666600"/>
              </a:buClr>
            </a:pPr>
            <a:r>
              <a:rPr lang="en-US" dirty="0"/>
              <a:t>In order to deal with anxiety, Freud believed that defense mechanisms help shield the ego from the conflicts created by the id, superego, and reality.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428604"/>
            <a:ext cx="8210550" cy="920771"/>
          </a:xfrm>
        </p:spPr>
        <p:txBody>
          <a:bodyPr/>
          <a:lstStyle/>
          <a:p>
            <a:r>
              <a:rPr lang="en-US" dirty="0"/>
              <a:t>Displacement </a:t>
            </a:r>
          </a:p>
        </p:txBody>
      </p:sp>
      <p:sp>
        <p:nvSpPr>
          <p:cNvPr id="7" name="Content Placeholder 6"/>
          <p:cNvSpPr>
            <a:spLocks noGrp="1"/>
          </p:cNvSpPr>
          <p:nvPr>
            <p:ph idx="1"/>
          </p:nvPr>
        </p:nvSpPr>
        <p:spPr>
          <a:xfrm>
            <a:off x="457200" y="2243142"/>
            <a:ext cx="8210550" cy="3043246"/>
          </a:xfrm>
        </p:spPr>
        <p:txBody>
          <a:bodyPr/>
          <a:lstStyle/>
          <a:p>
            <a:pPr algn="just">
              <a:buClr>
                <a:srgbClr val="666600"/>
              </a:buClr>
            </a:pPr>
            <a:r>
              <a:rPr lang="en-US" dirty="0"/>
              <a:t>Displacement involves taking out our frustrations, feelings, and impulses on people or objects that are less threatening.</a:t>
            </a:r>
          </a:p>
          <a:p>
            <a:pPr algn="just">
              <a:buClr>
                <a:srgbClr val="666600"/>
              </a:buClr>
            </a:pPr>
            <a:r>
              <a:rPr lang="en-IN" dirty="0" err="1"/>
              <a:t>Eg</a:t>
            </a:r>
            <a:r>
              <a:rPr lang="en-IN" dirty="0"/>
              <a:t>. </a:t>
            </a:r>
            <a:r>
              <a:rPr lang="en-US" dirty="0"/>
              <a:t>Have you ever had a really bad day at work and then gone home and taken out your frustration with family and friends?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14290"/>
            <a:ext cx="8210550" cy="1135085"/>
          </a:xfrm>
        </p:spPr>
        <p:txBody>
          <a:bodyPr/>
          <a:lstStyle/>
          <a:p>
            <a:r>
              <a:rPr lang="en-US" dirty="0"/>
              <a:t>Denial</a:t>
            </a:r>
          </a:p>
        </p:txBody>
      </p:sp>
      <p:sp>
        <p:nvSpPr>
          <p:cNvPr id="7" name="Content Placeholder 6"/>
          <p:cNvSpPr>
            <a:spLocks noGrp="1"/>
          </p:cNvSpPr>
          <p:nvPr>
            <p:ph idx="1"/>
          </p:nvPr>
        </p:nvSpPr>
        <p:spPr/>
        <p:txBody>
          <a:bodyPr/>
          <a:lstStyle/>
          <a:p>
            <a:pPr algn="just">
              <a:buClr>
                <a:srgbClr val="666600"/>
              </a:buClr>
            </a:pPr>
            <a:r>
              <a:rPr lang="en-US" dirty="0"/>
              <a:t>Denial is an outright refusal to admit or recognize that something has occurred or is currently occurring. People living with drug or alcohol addiction often deny that they have a problem, while victims of traumatic events may deny that the event ever occurred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428604"/>
            <a:ext cx="8210550" cy="920771"/>
          </a:xfrm>
        </p:spPr>
        <p:txBody>
          <a:bodyPr/>
          <a:lstStyle/>
          <a:p>
            <a:r>
              <a:rPr lang="en-US" dirty="0"/>
              <a:t>Repression and Suppression</a:t>
            </a:r>
          </a:p>
        </p:txBody>
      </p:sp>
      <p:sp>
        <p:nvSpPr>
          <p:cNvPr id="7" name="Content Placeholder 6"/>
          <p:cNvSpPr>
            <a:spLocks noGrp="1"/>
          </p:cNvSpPr>
          <p:nvPr>
            <p:ph idx="1"/>
          </p:nvPr>
        </p:nvSpPr>
        <p:spPr/>
        <p:txBody>
          <a:bodyPr/>
          <a:lstStyle/>
          <a:p>
            <a:pPr algn="just">
              <a:buClr>
                <a:srgbClr val="666600"/>
              </a:buClr>
            </a:pPr>
            <a:r>
              <a:rPr lang="en-US" sz="2400" dirty="0">
                <a:solidFill>
                  <a:srgbClr val="FF0000"/>
                </a:solidFill>
              </a:rPr>
              <a:t>Repression</a:t>
            </a:r>
            <a:r>
              <a:rPr lang="en-US" sz="2400" dirty="0"/>
              <a:t> is another well-known defense mechanism. Repression acts to keep information out of conscious awareness. However, these memories don't just disappear; they continue to influence our behavior. For example, a person who has repressed memories of abuse suffered as a child may later have difficulty forming relationships. </a:t>
            </a:r>
          </a:p>
          <a:p>
            <a:pPr algn="just">
              <a:buClr>
                <a:srgbClr val="666600"/>
              </a:buClr>
            </a:pPr>
            <a:r>
              <a:rPr lang="en-US" sz="2400" dirty="0"/>
              <a:t>Sometimes we do this consciously by forcing the unwanted information out of our awareness, which is known as </a:t>
            </a:r>
            <a:r>
              <a:rPr lang="en-US" sz="2400" dirty="0">
                <a:solidFill>
                  <a:srgbClr val="FF0000"/>
                </a:solidFill>
              </a:rPr>
              <a:t>suppression</a:t>
            </a:r>
            <a:r>
              <a:rPr lang="en-US" sz="2400" dirty="0"/>
              <a:t>. In most cases, however, this removal of anxiety-provoking memories from our awareness is believed to occur unconsciously.</a:t>
            </a:r>
          </a:p>
          <a:p>
            <a:pPr algn="just">
              <a:buClr>
                <a:srgbClr val="666600"/>
              </a:buClr>
            </a:pPr>
            <a:endParaRPr lang="en-US"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14290"/>
            <a:ext cx="8210550" cy="1135085"/>
          </a:xfrm>
        </p:spPr>
        <p:txBody>
          <a:bodyPr/>
          <a:lstStyle/>
          <a:p>
            <a:r>
              <a:rPr lang="en-US" dirty="0"/>
              <a:t>Sublimation</a:t>
            </a:r>
          </a:p>
        </p:txBody>
      </p:sp>
      <p:sp>
        <p:nvSpPr>
          <p:cNvPr id="7" name="Content Placeholder 6"/>
          <p:cNvSpPr>
            <a:spLocks noGrp="1"/>
          </p:cNvSpPr>
          <p:nvPr>
            <p:ph idx="1"/>
          </p:nvPr>
        </p:nvSpPr>
        <p:spPr/>
        <p:txBody>
          <a:bodyPr/>
          <a:lstStyle/>
          <a:p>
            <a:pPr algn="just">
              <a:buClr>
                <a:srgbClr val="666600"/>
              </a:buClr>
            </a:pPr>
            <a:r>
              <a:rPr lang="en-US" dirty="0"/>
              <a:t>Sublimation is a defense mechanism that allows us to act out unacceptable impulses by converting these behaviors into a more acceptable form. For example, a person experiencing extreme anger might take up kick-boxing as a means of venting frustration. </a:t>
            </a:r>
          </a:p>
          <a:p>
            <a:pPr algn="just">
              <a:buClr>
                <a:srgbClr val="666600"/>
              </a:buClr>
            </a:pPr>
            <a:r>
              <a:rPr lang="en-US" dirty="0"/>
              <a:t>Freud believed that sublimation was a sign of maturity that allows people to function normally in socially acceptable ways.</a:t>
            </a:r>
          </a:p>
          <a:p>
            <a:pPr algn="just"/>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14290"/>
            <a:ext cx="8210550" cy="1135085"/>
          </a:xfrm>
        </p:spPr>
        <p:txBody>
          <a:bodyPr/>
          <a:lstStyle/>
          <a:p>
            <a:r>
              <a:rPr lang="en-US" dirty="0"/>
              <a:t>Projection</a:t>
            </a:r>
          </a:p>
        </p:txBody>
      </p:sp>
      <p:sp>
        <p:nvSpPr>
          <p:cNvPr id="7" name="Content Placeholder 6"/>
          <p:cNvSpPr>
            <a:spLocks noGrp="1"/>
          </p:cNvSpPr>
          <p:nvPr>
            <p:ph idx="1"/>
          </p:nvPr>
        </p:nvSpPr>
        <p:spPr/>
        <p:txBody>
          <a:bodyPr/>
          <a:lstStyle/>
          <a:p>
            <a:pPr algn="just">
              <a:buClr>
                <a:srgbClr val="666600"/>
              </a:buClr>
            </a:pPr>
            <a:r>
              <a:rPr lang="en-US" dirty="0"/>
              <a:t>Projection is a defense mechanism that involves taking our own unacceptable qualities or feelings and ascribing them to other people.﻿ For example, if you have a strong dislike for someone, you might instead believe that they do not like you. Projection works by allowing the expression of the desire or impulse, but in a way that the ego cannot recognize, therefore reducing anxiety.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14290"/>
            <a:ext cx="8210550" cy="1135085"/>
          </a:xfrm>
        </p:spPr>
        <p:txBody>
          <a:bodyPr/>
          <a:lstStyle/>
          <a:p>
            <a:r>
              <a:rPr lang="en-US" dirty="0"/>
              <a:t>Intellectualization</a:t>
            </a:r>
          </a:p>
        </p:txBody>
      </p:sp>
      <p:sp>
        <p:nvSpPr>
          <p:cNvPr id="7" name="Content Placeholder 6"/>
          <p:cNvSpPr>
            <a:spLocks noGrp="1"/>
          </p:cNvSpPr>
          <p:nvPr>
            <p:ph idx="1"/>
          </p:nvPr>
        </p:nvSpPr>
        <p:spPr/>
        <p:txBody>
          <a:bodyPr/>
          <a:lstStyle/>
          <a:p>
            <a:pPr algn="just">
              <a:buClr>
                <a:srgbClr val="666600"/>
              </a:buClr>
            </a:pPr>
            <a:r>
              <a:rPr lang="en-US" dirty="0"/>
              <a:t>This defense mechanism allows us to avoid thinking about the stressful, emotional aspect of the situation and instead focus only on the intellectual component.</a:t>
            </a:r>
          </a:p>
          <a:p>
            <a:pPr algn="just">
              <a:buClr>
                <a:srgbClr val="666600"/>
              </a:buClr>
            </a:pPr>
            <a:r>
              <a:rPr lang="en-US" dirty="0"/>
              <a:t>For example, a person who has just been diagnosed with a terminal illness might focus on learning everything about the disease in order to avoid distress and remain distant from the reality of the situation.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85728"/>
            <a:ext cx="8210550" cy="1063647"/>
          </a:xfrm>
        </p:spPr>
        <p:txBody>
          <a:bodyPr/>
          <a:lstStyle/>
          <a:p>
            <a:r>
              <a:rPr lang="en-US" dirty="0"/>
              <a:t>Rationalization </a:t>
            </a:r>
          </a:p>
        </p:txBody>
      </p:sp>
      <p:sp>
        <p:nvSpPr>
          <p:cNvPr id="7" name="Content Placeholder 6"/>
          <p:cNvSpPr>
            <a:spLocks noGrp="1"/>
          </p:cNvSpPr>
          <p:nvPr>
            <p:ph idx="1"/>
          </p:nvPr>
        </p:nvSpPr>
        <p:spPr/>
        <p:txBody>
          <a:bodyPr/>
          <a:lstStyle/>
          <a:p>
            <a:pPr algn="just">
              <a:buClr>
                <a:srgbClr val="666600"/>
              </a:buClr>
            </a:pPr>
            <a:r>
              <a:rPr lang="en-US" dirty="0"/>
              <a:t>Rationalization is a defense mechanism that involves explaining an unacceptable behavior or feeling in a rational or logical manner, avoiding the true reasons for the behavior.</a:t>
            </a:r>
          </a:p>
          <a:p>
            <a:pPr algn="just">
              <a:buClr>
                <a:srgbClr val="666600"/>
              </a:buClr>
              <a:buNone/>
            </a:pPr>
            <a:endParaRPr lang="en-US" dirty="0"/>
          </a:p>
          <a:p>
            <a:pPr algn="just">
              <a:buClr>
                <a:srgbClr val="666600"/>
              </a:buClr>
            </a:pPr>
            <a:r>
              <a:rPr lang="en-US" dirty="0"/>
              <a:t>For example, A student might blame a poor exam score on the instructor rather than their own lack of preparation. </a:t>
            </a:r>
          </a:p>
          <a:p>
            <a:pPr algn="just">
              <a:buClr>
                <a:srgbClr val="666600"/>
              </a:buClr>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85728"/>
            <a:ext cx="8210550" cy="1063647"/>
          </a:xfrm>
        </p:spPr>
        <p:txBody>
          <a:bodyPr/>
          <a:lstStyle/>
          <a:p>
            <a:r>
              <a:rPr lang="en-US" dirty="0"/>
              <a:t>Regression</a:t>
            </a:r>
          </a:p>
        </p:txBody>
      </p:sp>
      <p:sp>
        <p:nvSpPr>
          <p:cNvPr id="7" name="Content Placeholder 6"/>
          <p:cNvSpPr>
            <a:spLocks noGrp="1"/>
          </p:cNvSpPr>
          <p:nvPr>
            <p:ph idx="1"/>
          </p:nvPr>
        </p:nvSpPr>
        <p:spPr/>
        <p:txBody>
          <a:bodyPr/>
          <a:lstStyle/>
          <a:p>
            <a:pPr algn="just">
              <a:buClr>
                <a:srgbClr val="666600"/>
              </a:buClr>
            </a:pPr>
            <a:r>
              <a:rPr lang="en-US" sz="2400" dirty="0"/>
              <a:t>When confronted by stressful events, people sometimes abandon coping strategies and revert to patterns of behavior used earlier in development.</a:t>
            </a:r>
          </a:p>
          <a:p>
            <a:pPr algn="just">
              <a:buClr>
                <a:srgbClr val="666600"/>
              </a:buClr>
            </a:pPr>
            <a:r>
              <a:rPr lang="en-US" sz="2400" dirty="0"/>
              <a:t>Behaviors associated with regression can vary greatly depending upon which stage at which the person is fixated.</a:t>
            </a:r>
          </a:p>
          <a:p>
            <a:pPr algn="just">
              <a:buClr>
                <a:srgbClr val="666600"/>
              </a:buClr>
            </a:pPr>
            <a:r>
              <a:rPr lang="en-US" sz="2400" dirty="0"/>
              <a:t>According to Freud, an individual fixated at the oral stage might begin eating or smoking excessively, or might become very verbally aggressive. A fixation at the anal stage might result in excessive tidiness or messiness.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214291"/>
            <a:ext cx="8210550" cy="1143008"/>
          </a:xfrm>
        </p:spPr>
        <p:txBody>
          <a:bodyPr/>
          <a:lstStyle/>
          <a:p>
            <a:r>
              <a:rPr lang="en-US" dirty="0"/>
              <a:t>Reaction Formation </a:t>
            </a:r>
          </a:p>
        </p:txBody>
      </p:sp>
      <p:sp>
        <p:nvSpPr>
          <p:cNvPr id="7" name="Content Placeholder 6"/>
          <p:cNvSpPr>
            <a:spLocks noGrp="1"/>
          </p:cNvSpPr>
          <p:nvPr>
            <p:ph idx="1"/>
          </p:nvPr>
        </p:nvSpPr>
        <p:spPr/>
        <p:txBody>
          <a:bodyPr/>
          <a:lstStyle/>
          <a:p>
            <a:pPr algn="just">
              <a:buClr>
                <a:srgbClr val="666600"/>
              </a:buClr>
            </a:pPr>
            <a:r>
              <a:rPr lang="en-US" dirty="0"/>
              <a:t>Reaction formation reduces anxiety by taking up the opposite feeling, impulse, or behavior.</a:t>
            </a:r>
          </a:p>
          <a:p>
            <a:pPr algn="just">
              <a:buClr>
                <a:srgbClr val="666600"/>
              </a:buClr>
              <a:buNone/>
            </a:pPr>
            <a:endParaRPr lang="en-US" dirty="0"/>
          </a:p>
          <a:p>
            <a:pPr algn="just">
              <a:buClr>
                <a:srgbClr val="666600"/>
              </a:buClr>
            </a:pPr>
            <a:r>
              <a:rPr lang="en-US" dirty="0"/>
              <a:t>﻿ An example of reaction formation would be treating someone you strongly dislike in an excessively friendly manner in order to hide your true feelings.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85728"/>
            <a:ext cx="8210550" cy="1063647"/>
          </a:xfrm>
        </p:spPr>
        <p:txBody>
          <a:bodyPr/>
          <a:lstStyle/>
          <a:p>
            <a:r>
              <a:rPr lang="en-US" dirty="0"/>
              <a:t>Other Defense Mechanisms</a:t>
            </a:r>
          </a:p>
        </p:txBody>
      </p:sp>
      <p:sp>
        <p:nvSpPr>
          <p:cNvPr id="7" name="Content Placeholder 6"/>
          <p:cNvSpPr>
            <a:spLocks noGrp="1"/>
          </p:cNvSpPr>
          <p:nvPr>
            <p:ph idx="1"/>
          </p:nvPr>
        </p:nvSpPr>
        <p:spPr/>
        <p:txBody>
          <a:bodyPr/>
          <a:lstStyle/>
          <a:p>
            <a:pPr algn="just">
              <a:buClr>
                <a:srgbClr val="666600"/>
              </a:buClr>
            </a:pPr>
            <a:r>
              <a:rPr lang="en-US" sz="2400" b="1" dirty="0"/>
              <a:t>Acting out</a:t>
            </a:r>
            <a:r>
              <a:rPr lang="en-US" sz="2400" dirty="0"/>
              <a:t>: Coping with stress by engaging in actions rather than acknowledging and bearing certain feelings</a:t>
            </a:r>
          </a:p>
          <a:p>
            <a:pPr algn="just">
              <a:buClr>
                <a:srgbClr val="666600"/>
              </a:buClr>
            </a:pPr>
            <a:r>
              <a:rPr lang="en-US" sz="2400" b="1" dirty="0"/>
              <a:t>Aim inhibition</a:t>
            </a:r>
            <a:r>
              <a:rPr lang="en-US" sz="2400" dirty="0"/>
              <a:t>: Accepting a modified form of their original goal (e.g., becoming a high school basketball coach rather than a professional athlete)</a:t>
            </a:r>
          </a:p>
          <a:p>
            <a:pPr algn="just">
              <a:buClr>
                <a:srgbClr val="666600"/>
              </a:buClr>
            </a:pPr>
            <a:r>
              <a:rPr lang="en-US" sz="2400" b="1" dirty="0"/>
              <a:t>Altruism</a:t>
            </a:r>
            <a:r>
              <a:rPr lang="en-US" sz="2400" dirty="0"/>
              <a:t>: Satisfying internal needs through helping others</a:t>
            </a:r>
          </a:p>
          <a:p>
            <a:pPr algn="just">
              <a:buClr>
                <a:srgbClr val="666600"/>
              </a:buClr>
            </a:pPr>
            <a:r>
              <a:rPr lang="en-US" sz="2400" b="1" dirty="0"/>
              <a:t>Avoidance</a:t>
            </a:r>
            <a:r>
              <a:rPr lang="en-US" sz="2400" dirty="0"/>
              <a:t>: Refusing to deal with or encounter unpleasant objects or situations</a:t>
            </a:r>
          </a:p>
          <a:p>
            <a:pPr algn="just"/>
            <a:endParaRPr lang="en-US" sz="2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214290"/>
            <a:ext cx="8210550" cy="5897585"/>
          </a:xfrm>
        </p:spPr>
        <p:txBody>
          <a:bodyPr/>
          <a:lstStyle/>
          <a:p>
            <a:pPr algn="just">
              <a:buClr>
                <a:srgbClr val="666600"/>
              </a:buClr>
            </a:pPr>
            <a:r>
              <a:rPr lang="en-US" sz="2400" b="1" dirty="0"/>
              <a:t>Compensation</a:t>
            </a:r>
            <a:r>
              <a:rPr lang="en-US" sz="2400" dirty="0"/>
              <a:t>: Overachieving in one area to compensate for failures in another</a:t>
            </a:r>
          </a:p>
          <a:p>
            <a:pPr algn="just">
              <a:buClr>
                <a:srgbClr val="666600"/>
              </a:buClr>
            </a:pPr>
            <a:r>
              <a:rPr lang="en-US" sz="2400" b="1" dirty="0"/>
              <a:t>Dissociation</a:t>
            </a:r>
            <a:r>
              <a:rPr lang="en-US" sz="2400" dirty="0"/>
              <a:t>: Becoming separated or removed from one's experience</a:t>
            </a:r>
          </a:p>
          <a:p>
            <a:pPr algn="just">
              <a:buClr>
                <a:srgbClr val="666600"/>
              </a:buClr>
            </a:pPr>
            <a:r>
              <a:rPr lang="en-US" sz="2400" b="1" dirty="0"/>
              <a:t>Fantasy</a:t>
            </a:r>
            <a:r>
              <a:rPr lang="en-US" sz="2400" dirty="0"/>
              <a:t>: Avoiding reality by retreating to a safe place within one's mind</a:t>
            </a:r>
          </a:p>
          <a:p>
            <a:pPr algn="just">
              <a:buClr>
                <a:srgbClr val="666600"/>
              </a:buClr>
            </a:pPr>
            <a:r>
              <a:rPr lang="en-US" sz="2400" b="1" dirty="0"/>
              <a:t>Humor</a:t>
            </a:r>
            <a:r>
              <a:rPr lang="en-US" sz="2400" dirty="0"/>
              <a:t>: Pointing out the funny or ironic aspects of a situation</a:t>
            </a:r>
          </a:p>
          <a:p>
            <a:pPr algn="just">
              <a:buClr>
                <a:srgbClr val="666600"/>
              </a:buClr>
            </a:pPr>
            <a:r>
              <a:rPr lang="en-US" sz="2400" b="1" dirty="0"/>
              <a:t>Passive-aggression</a:t>
            </a:r>
            <a:r>
              <a:rPr lang="en-US" sz="2400" dirty="0"/>
              <a:t>: Indirectly expressing anger</a:t>
            </a:r>
          </a:p>
          <a:p>
            <a:pPr algn="just">
              <a:buClr>
                <a:srgbClr val="666600"/>
              </a:buClr>
            </a:pPr>
            <a:r>
              <a:rPr lang="en-US" sz="2400" b="1" dirty="0"/>
              <a:t>Undoing</a:t>
            </a:r>
            <a:r>
              <a:rPr lang="en-US" sz="2400" dirty="0"/>
              <a:t>: Trying to make up for what one feels are inappropriate thoughts, feelings, or behaviors (e.g., if you hurt someone's feelings, you might offer to do something nice for them in order to assuage your anxiety or guilt)</a:t>
            </a:r>
          </a:p>
          <a:p>
            <a:pPr algn="just"/>
            <a:endParaRPr lang="en-US" sz="2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6081"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t>Contributions of Freud</a:t>
            </a:r>
          </a:p>
        </p:txBody>
      </p:sp>
      <p:sp>
        <p:nvSpPr>
          <p:cNvPr id="46082" name="Rectangle 2"/>
          <p:cNvSpPr>
            <a:spLocks noGrp="1" noChangeArrowheads="1"/>
          </p:cNvSpPr>
          <p:nvPr>
            <p:ph type="body" idx="1"/>
          </p:nvPr>
        </p:nvSpPr>
        <p:spPr>
          <a:xfrm>
            <a:off x="457200" y="1600200"/>
            <a:ext cx="7258072" cy="4543444"/>
          </a:xfrm>
        </p:spPr>
        <p:txBody>
          <a:bodyPr/>
          <a:lstStyle/>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First personality &amp; psychotherapy theory</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Emphasis on sexuality as influence</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Importance of early childhood experience</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Concept of unconscious</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Animal nature of man</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a:p>
            <a:pPr marL="590550" indent="-590550" eaLnBrk="1" hangingPunct="1">
              <a:spcBef>
                <a:spcPts val="450"/>
              </a:spcBef>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1800" b="1" dirty="0"/>
              <a:t>Scientific approach to mental health on continuum from physical health</a:t>
            </a:r>
          </a:p>
          <a:p>
            <a:pPr marL="596900" indent="-590550" eaLnBrk="1" hangingPunct="1">
              <a:spcBef>
                <a:spcPts val="45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18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7105"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LIMITATIONS OF FREUD’S WORK</a:t>
            </a:r>
          </a:p>
        </p:txBody>
      </p:sp>
      <p:sp>
        <p:nvSpPr>
          <p:cNvPr id="47106" name="Rectangle 2"/>
          <p:cNvSpPr>
            <a:spLocks noGrp="1" noChangeArrowheads="1"/>
          </p:cNvSpPr>
          <p:nvPr>
            <p:ph type="body" idx="1"/>
          </p:nvPr>
        </p:nvSpPr>
        <p:spPr>
          <a:xfrm>
            <a:off x="457200" y="1600201"/>
            <a:ext cx="7829576" cy="4329130"/>
          </a:xfrm>
        </p:spPr>
        <p:txBody>
          <a:bodyPr/>
          <a:lstStyle/>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Pessimistic and deterministic approach to personality</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Pathology based theory</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Over emphasis to infantile sexuality</a:t>
            </a:r>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No controlled studies-poor research</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Overemphasis on differences between men and women</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eaLnBrk="1" hangingPunct="1">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Unconcerned with interpersonal relations, individual identity and adaptation over one’s lifetime</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7106" name="Text Box 1"/>
          <p:cNvSpPr txBox="1">
            <a:spLocks noChangeArrowheads="1"/>
          </p:cNvSpPr>
          <p:nvPr/>
        </p:nvSpPr>
        <p:spPr bwMode="auto">
          <a:xfrm>
            <a:off x="285721" y="357166"/>
            <a:ext cx="8643998" cy="6143668"/>
          </a:xfrm>
          <a:prstGeom prst="rect">
            <a:avLst/>
          </a:prstGeom>
          <a:noFill/>
          <a:ln w="9525">
            <a:noFill/>
            <a:round/>
            <a:headEnd/>
            <a:tailEnd/>
          </a:ln>
        </p:spPr>
        <p:txBody>
          <a:bodyPr lIns="90000" tIns="4500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a:solidFill>
                  <a:srgbClr val="666600"/>
                </a:solidFill>
                <a:latin typeface="Arial" pitchFamily="34" charset="0"/>
                <a:cs typeface="Arial" pitchFamily="34" charset="0"/>
              </a:rPr>
              <a:t>Evaluating Freud’s Psychosexual Stage Theory</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 The theory is focused almost entirely on male development with little mention of female psychosexual development.</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 His theories are difficult to test scientifically. Concepts such as the libido are impossible to measure, and therefore cannot be tested. The research that has been conducted tends to discredit Freud's theory.</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 Future predictions are too vague. How can we know that a current behavior was caused specifically by a childhood experience? The length of time between the cause and the effect is too long to assume that there is a relationship between the two variables.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solidFill>
                  <a:srgbClr val="666600"/>
                </a:solidFill>
                <a:latin typeface="Arial" pitchFamily="34" charset="0"/>
                <a:cs typeface="Arial" pitchFamily="34" charset="0"/>
              </a:rPr>
              <a:t>• Freud's theory is based upon case studies and not empirical research. Also, Freud based his theory on the recollections of his adult patients, not on actual observation and study of children.</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643063" y="2214563"/>
            <a:ext cx="5715000" cy="1755775"/>
          </a:xfrm>
          <a:prstGeom prst="rect">
            <a:avLst/>
          </a:prstGeom>
          <a:noFill/>
          <a:ln w="9525" cap="flat">
            <a:noFill/>
            <a:round/>
            <a:headEnd/>
            <a:tailEnd/>
          </a:ln>
          <a:effectLst/>
        </p:spPr>
        <p:txBody>
          <a:bodyPr lIns="90000" tIns="46800" rIns="90000" bIns="46800">
            <a:spAutoFit/>
          </a:bodyPr>
          <a:lstStyle/>
          <a:p>
            <a:pPr algn="ctr">
              <a:spcBef>
                <a:spcPts val="22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5400" b="1" dirty="0">
                <a:solidFill>
                  <a:srgbClr val="CC6600"/>
                </a:solidFill>
                <a:effectLst>
                  <a:outerShdw blurRad="38100" dist="38100" dir="2700000" algn="tl">
                    <a:srgbClr val="000000"/>
                  </a:outerShdw>
                </a:effectLst>
                <a:latin typeface="Comic Sans MS" pitchFamily="64" charset="0"/>
              </a:rPr>
              <a:t>CHILD PSYCHOLOGY</a:t>
            </a:r>
          </a:p>
        </p:txBody>
      </p:sp>
      <p:sp>
        <p:nvSpPr>
          <p:cNvPr id="3075" name="TextBox 2"/>
          <p:cNvSpPr txBox="1">
            <a:spLocks noChangeArrowheads="1"/>
          </p:cNvSpPr>
          <p:nvPr/>
        </p:nvSpPr>
        <p:spPr bwMode="auto">
          <a:xfrm>
            <a:off x="1071563" y="4506913"/>
            <a:ext cx="6858000" cy="1692275"/>
          </a:xfrm>
          <a:prstGeom prst="rect">
            <a:avLst/>
          </a:prstGeom>
          <a:noFill/>
          <a:ln w="9525">
            <a:noFill/>
            <a:miter lim="800000"/>
            <a:headEnd/>
            <a:tailEnd/>
          </a:ln>
        </p:spPr>
        <p:txBody>
          <a:bodyPr>
            <a:spAutoFit/>
          </a:bodyPr>
          <a:lstStyle/>
          <a:p>
            <a:pPr algn="ctr"/>
            <a:r>
              <a:rPr lang="en-IN" sz="4000" b="1">
                <a:solidFill>
                  <a:schemeClr val="tx1"/>
                </a:solidFill>
              </a:rPr>
              <a:t>Dr. Aron Arun Kumar Vasa</a:t>
            </a:r>
          </a:p>
          <a:p>
            <a:pPr algn="ctr"/>
            <a:r>
              <a:rPr lang="en-IN" sz="3200">
                <a:solidFill>
                  <a:schemeClr val="tx1"/>
                </a:solidFill>
              </a:rPr>
              <a:t>Professor</a:t>
            </a:r>
          </a:p>
          <a:p>
            <a:pPr algn="ctr"/>
            <a:r>
              <a:rPr lang="en-IN" sz="3200">
                <a:solidFill>
                  <a:schemeClr val="tx1"/>
                </a:solidFill>
              </a:rPr>
              <a:t>Dept. of Pedodontics</a:t>
            </a:r>
            <a:endParaRPr lang="en-US" sz="320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49153" name="Rectangle 1"/>
          <p:cNvSpPr>
            <a:spLocks noGrp="1" noChangeArrowheads="1"/>
          </p:cNvSpPr>
          <p:nvPr>
            <p:ph type="title" idx="4294967295"/>
          </p:nvPr>
        </p:nvSpPr>
        <p:spPr>
          <a:xfrm>
            <a:off x="381000" y="-71438"/>
            <a:ext cx="8224838" cy="1435101"/>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b="0"/>
              <a:t>Psychosocial theory-</a:t>
            </a:r>
            <a:r>
              <a:rPr lang="en-US" sz="2800" b="0"/>
              <a:t>Eric H. Erikson</a:t>
            </a:r>
          </a:p>
        </p:txBody>
      </p:sp>
      <p:sp>
        <p:nvSpPr>
          <p:cNvPr id="49154" name="Rectangle 2"/>
          <p:cNvSpPr>
            <a:spLocks noGrp="1" noChangeArrowheads="1"/>
          </p:cNvSpPr>
          <p:nvPr>
            <p:ph type="body" idx="1"/>
          </p:nvPr>
        </p:nvSpPr>
        <p:spPr>
          <a:xfrm>
            <a:off x="457200" y="1600200"/>
            <a:ext cx="4013200" cy="4645025"/>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500" b="1">
                <a:latin typeface="Times New Roman" pitchFamily="16" charset="0"/>
              </a:rPr>
              <a:t>Born in 1902 in Frankfurt. childhood and society in 1950)</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500" b="1">
              <a:latin typeface="Times New Roman" pitchFamily="16" charset="0"/>
            </a:endParaRP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500" b="1">
                <a:latin typeface="Times New Roman" pitchFamily="16" charset="0"/>
              </a:rPr>
              <a:t>Epigenetic principle --- development occurs in sequential, clearly defined stages and each stage must be resolved satisfactorily for development to proceed smoothly</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500" b="1">
              <a:latin typeface="Times New Roman" pitchFamily="16" charset="0"/>
            </a:endParaRP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500" b="1">
                <a:latin typeface="Times New Roman" pitchFamily="16" charset="0"/>
              </a:rPr>
              <a:t>If not ---- failure in the form of physical, cognitive, social, or emotional maladjustment</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500" b="1">
              <a:latin typeface="Times New Roman" pitchFamily="16" charset="0"/>
            </a:endParaRP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500" b="1">
                <a:latin typeface="Times New Roman" pitchFamily="16" charset="0"/>
              </a:rPr>
              <a:t>Accepted Freud's concepts</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500" b="1">
                <a:latin typeface="Times New Roman" pitchFamily="16" charset="0"/>
              </a:rPr>
              <a:t>Concluded that human personality is determined not only by childhood experiences but also from those of adulthood</a:t>
            </a:r>
          </a:p>
        </p:txBody>
      </p:sp>
      <p:pic>
        <p:nvPicPr>
          <p:cNvPr id="48132" name="Picture 3"/>
          <p:cNvPicPr>
            <a:picLocks noChangeAspect="1" noChangeArrowheads="1"/>
          </p:cNvPicPr>
          <p:nvPr/>
        </p:nvPicPr>
        <p:blipFill>
          <a:blip r:embed="rId3"/>
          <a:srcRect/>
          <a:stretch>
            <a:fillRect/>
          </a:stretch>
        </p:blipFill>
        <p:spPr bwMode="auto">
          <a:xfrm>
            <a:off x="4670425" y="1628775"/>
            <a:ext cx="4013200" cy="446722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1751476"/>
            <a:ext cx="8572560" cy="2677656"/>
          </a:xfrm>
          <a:prstGeom prst="rect">
            <a:avLst/>
          </a:prstGeom>
        </p:spPr>
        <p:txBody>
          <a:bodyPr wrap="square">
            <a:spAutoFit/>
          </a:bodyPr>
          <a:lstStyle/>
          <a:p>
            <a:pPr algn="just"/>
            <a:r>
              <a:rPr lang="en-US" b="1" dirty="0">
                <a:solidFill>
                  <a:srgbClr val="666600"/>
                </a:solidFill>
              </a:rPr>
              <a:t>Erikson's Theory</a:t>
            </a:r>
            <a:endParaRPr lang="en-US" dirty="0">
              <a:solidFill>
                <a:srgbClr val="666600"/>
              </a:solidFill>
            </a:endParaRPr>
          </a:p>
          <a:p>
            <a:pPr algn="just"/>
            <a:r>
              <a:rPr lang="en-US" dirty="0">
                <a:solidFill>
                  <a:srgbClr val="666600"/>
                </a:solidFill>
              </a:rPr>
              <a:t>Erik </a:t>
            </a:r>
            <a:r>
              <a:rPr lang="en-US" b="1" dirty="0">
                <a:solidFill>
                  <a:srgbClr val="666600"/>
                </a:solidFill>
              </a:rPr>
              <a:t>Erikson</a:t>
            </a:r>
            <a:r>
              <a:rPr lang="en-US" dirty="0">
                <a:solidFill>
                  <a:srgbClr val="666600"/>
                </a:solidFill>
              </a:rPr>
              <a:t> (1902–1994) was a stage theorist who took Freud's controversial </a:t>
            </a:r>
            <a:r>
              <a:rPr lang="en-US" b="1" dirty="0">
                <a:solidFill>
                  <a:srgbClr val="666600"/>
                </a:solidFill>
              </a:rPr>
              <a:t>theory</a:t>
            </a:r>
            <a:r>
              <a:rPr lang="en-US" dirty="0">
                <a:solidFill>
                  <a:srgbClr val="666600"/>
                </a:solidFill>
              </a:rPr>
              <a:t> of psychosexual </a:t>
            </a:r>
            <a:r>
              <a:rPr lang="en-US" b="1" dirty="0">
                <a:solidFill>
                  <a:srgbClr val="666600"/>
                </a:solidFill>
              </a:rPr>
              <a:t>development</a:t>
            </a:r>
            <a:r>
              <a:rPr lang="en-US" dirty="0">
                <a:solidFill>
                  <a:srgbClr val="666600"/>
                </a:solidFill>
              </a:rPr>
              <a:t> and modified it as a psychosocial </a:t>
            </a:r>
            <a:r>
              <a:rPr lang="en-US" b="1" dirty="0">
                <a:solidFill>
                  <a:srgbClr val="666600"/>
                </a:solidFill>
              </a:rPr>
              <a:t>theory</a:t>
            </a:r>
            <a:r>
              <a:rPr lang="en-US" dirty="0">
                <a:solidFill>
                  <a:srgbClr val="666600"/>
                </a:solidFill>
              </a:rPr>
              <a:t>. </a:t>
            </a:r>
            <a:r>
              <a:rPr lang="en-US" b="1" dirty="0">
                <a:solidFill>
                  <a:srgbClr val="666600"/>
                </a:solidFill>
              </a:rPr>
              <a:t>Erikson</a:t>
            </a:r>
            <a:r>
              <a:rPr lang="en-US" dirty="0">
                <a:solidFill>
                  <a:srgbClr val="666600"/>
                </a:solidFill>
              </a:rPr>
              <a:t> emphasized that the ego makes positive contributions to </a:t>
            </a:r>
            <a:r>
              <a:rPr lang="en-US" b="1" dirty="0">
                <a:solidFill>
                  <a:srgbClr val="666600"/>
                </a:solidFill>
              </a:rPr>
              <a:t>development</a:t>
            </a:r>
            <a:r>
              <a:rPr lang="en-US" dirty="0">
                <a:solidFill>
                  <a:srgbClr val="666600"/>
                </a:solidFill>
              </a:rPr>
              <a:t> by mastering attitudes, ideas, and skills at each stage of </a:t>
            </a:r>
            <a:r>
              <a:rPr lang="en-US" b="1" dirty="0">
                <a:solidFill>
                  <a:srgbClr val="666600"/>
                </a:solidFill>
              </a:rPr>
              <a:t>development</a:t>
            </a:r>
            <a:r>
              <a:rPr lang="en-US" dirty="0">
                <a:solidFill>
                  <a:srgbClr val="666600"/>
                </a:solidFill>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49154" name="Picture 1"/>
          <p:cNvPicPr>
            <a:picLocks noChangeAspect="1" noChangeArrowheads="1"/>
          </p:cNvPicPr>
          <p:nvPr/>
        </p:nvPicPr>
        <p:blipFill>
          <a:blip r:embed="rId3"/>
          <a:srcRect/>
          <a:stretch>
            <a:fillRect/>
          </a:stretch>
        </p:blipFill>
        <p:spPr bwMode="auto">
          <a:xfrm>
            <a:off x="365125" y="765175"/>
            <a:ext cx="8412163" cy="50292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304800" y="1066800"/>
            <a:ext cx="8610600" cy="5002213"/>
          </a:xfrm>
          <a:prstGeom prst="rect">
            <a:avLst/>
          </a:prstGeom>
          <a:noFill/>
          <a:ln w="9525">
            <a:noFill/>
            <a:round/>
            <a:headEnd/>
            <a:tailEnd/>
          </a:ln>
        </p:spPr>
        <p:txBody>
          <a:bodyPr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b="1">
                <a:solidFill>
                  <a:srgbClr val="666600"/>
                </a:solidFill>
              </a:rPr>
              <a:t>                            </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AGE (yrs)                   +                          -</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0 - 1                Basic trust    vs.         mistrust</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1 - 3                Autonomy      vs.         shame and doubt</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3 - 5                Initiative      vs.         guilt</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6 - 11              Industry        vs.        inferiority</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Adolescence          Identity       vs.         role confusion</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(11-21)</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000" b="1">
              <a:solidFill>
                <a:srgbClr val="666600"/>
              </a:solidFill>
              <a:latin typeface="Comic Sans MS" pitchFamily="6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Young (21-40)     Intimacy          vs.           isolation</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adulthood</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000" b="1">
              <a:solidFill>
                <a:srgbClr val="666600"/>
              </a:solidFill>
              <a:latin typeface="Comic Sans MS" pitchFamily="6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Middle (40-65)     Generativity    vs.           stagnation </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adulthood</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  </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1">
                <a:solidFill>
                  <a:srgbClr val="666600"/>
                </a:solidFill>
                <a:latin typeface="Comic Sans MS" pitchFamily="64" charset="0"/>
              </a:rPr>
              <a:t>Old age(&gt;65)          Ego integrity    vs.         despair</a:t>
            </a:r>
            <a:r>
              <a:rPr lang="en-US" b="1">
                <a:solidFill>
                  <a:srgbClr val="666600"/>
                </a:solidFill>
              </a:rPr>
              <a:t> </a:t>
            </a:r>
          </a:p>
        </p:txBody>
      </p:sp>
      <p:sp>
        <p:nvSpPr>
          <p:cNvPr id="50179" name="Rectangle 2"/>
          <p:cNvSpPr>
            <a:spLocks noGrp="1" noChangeArrowheads="1"/>
          </p:cNvSpPr>
          <p:nvPr>
            <p:ph type="title" idx="4294967295"/>
          </p:nvPr>
        </p:nvSpPr>
        <p:spPr>
          <a:xfrm>
            <a:off x="381000" y="304800"/>
            <a:ext cx="8229600" cy="606425"/>
          </a:xfrm>
          <a:noFill/>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a:effectLst/>
              </a:rPr>
              <a:t>ERIKSON'S STAGES (CRISES) OUTCOME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2795740-article-erik-eriksons-stages-of-psychosocial-development-5ac3df9e875db90037ffa803.png"/>
          <p:cNvPicPr>
            <a:picLocks noGrp="1" noChangeAspect="1"/>
          </p:cNvPicPr>
          <p:nvPr>
            <p:ph idx="1"/>
          </p:nvPr>
        </p:nvPicPr>
        <p:blipFill>
          <a:blip r:embed="rId2"/>
          <a:stretch>
            <a:fillRect/>
          </a:stretch>
        </p:blipFill>
        <p:spPr>
          <a:xfrm>
            <a:off x="-32" y="1"/>
            <a:ext cx="9158654" cy="6858024"/>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9bdda43415eeebef09389b6317929c8.jpg"/>
          <p:cNvPicPr>
            <a:picLocks noGrp="1" noChangeAspect="1"/>
          </p:cNvPicPr>
          <p:nvPr>
            <p:ph idx="1"/>
          </p:nvPr>
        </p:nvPicPr>
        <p:blipFill>
          <a:blip r:embed="rId2"/>
          <a:stretch>
            <a:fillRect/>
          </a:stretch>
        </p:blipFill>
        <p:spPr>
          <a:xfrm>
            <a:off x="0" y="-37102"/>
            <a:ext cx="9144000" cy="6859555"/>
          </a:xfr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3249" name="Rectangle 1"/>
          <p:cNvSpPr>
            <a:spLocks noGrp="1" noChangeArrowheads="1"/>
          </p:cNvSpPr>
          <p:nvPr>
            <p:ph type="title" idx="4294967295"/>
          </p:nvPr>
        </p:nvSpPr>
        <p:spPr>
          <a:xfrm>
            <a:off x="381000" y="-182563"/>
            <a:ext cx="8229600" cy="2266951"/>
          </a:xfrm>
        </p:spPr>
        <p:txBody>
          <a:bodyPr/>
          <a:lstStyle/>
          <a:p>
            <a:pPr eaLnBrk="1" hangingPunct="1">
              <a:defRPr/>
            </a:pPr>
            <a:endParaRPr lang="en-IN"/>
          </a:p>
        </p:txBody>
      </p:sp>
      <p:pic>
        <p:nvPicPr>
          <p:cNvPr id="52227" name="Picture 2"/>
          <p:cNvPicPr>
            <a:picLocks noChangeAspect="1" noChangeArrowheads="1"/>
          </p:cNvPicPr>
          <p:nvPr/>
        </p:nvPicPr>
        <p:blipFill>
          <a:blip r:embed="rId3"/>
          <a:srcRect/>
          <a:stretch>
            <a:fillRect/>
          </a:stretch>
        </p:blipFill>
        <p:spPr bwMode="auto">
          <a:xfrm>
            <a:off x="0" y="20638"/>
            <a:ext cx="9144000" cy="6837362"/>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4273"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 1 - Basic Trust vs. Mistrust (0-1yrs)</a:t>
            </a:r>
          </a:p>
        </p:txBody>
      </p:sp>
      <p:sp>
        <p:nvSpPr>
          <p:cNvPr id="54274" name="Rectangle 2"/>
          <p:cNvSpPr>
            <a:spLocks noGrp="1" noChangeArrowheads="1"/>
          </p:cNvSpPr>
          <p:nvPr>
            <p:ph type="body" idx="1"/>
          </p:nvPr>
        </p:nvSpPr>
        <p:spPr>
          <a:xfrm>
            <a:off x="457200" y="1600201"/>
            <a:ext cx="8258204" cy="4257692"/>
          </a:xfrm>
        </p:spPr>
        <p:txBody>
          <a:bodyPr/>
          <a:lstStyle/>
          <a:p>
            <a:pPr marL="323850" indent="-323850" eaLnBrk="1" hangingPunct="1">
              <a:lnSpc>
                <a:spcPct val="80000"/>
              </a:lnSpc>
              <a:spcBef>
                <a:spcPts val="5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Crisis:  Trust </a:t>
            </a:r>
            <a:r>
              <a:rPr lang="en-US" sz="2400" b="1" dirty="0" err="1"/>
              <a:t>vs</a:t>
            </a:r>
            <a:r>
              <a:rPr lang="en-US" sz="2400" b="1" dirty="0"/>
              <a:t> Mistrust</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dirty="0"/>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err="1"/>
              <a:t>Discription</a:t>
            </a:r>
            <a:r>
              <a:rPr lang="en-US" sz="2400" b="1" dirty="0"/>
              <a:t>: infants depends upon mother or caregivers</a:t>
            </a:r>
          </a:p>
          <a:p>
            <a:pPr marL="323850" indent="-323850" eaLnBrk="1" hangingPunct="1">
              <a:lnSpc>
                <a:spcPct val="80000"/>
              </a:lnSpc>
              <a:spcBef>
                <a:spcPts val="5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Dependency on mother --Developing trust is the first task of the ego</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dirty="0"/>
          </a:p>
          <a:p>
            <a:pPr marL="323850" indent="-323850" eaLnBrk="1" hangingPunct="1">
              <a:lnSpc>
                <a:spcPct val="80000"/>
              </a:lnSpc>
              <a:spcBef>
                <a:spcPts val="5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 outcome ---secure attachment with parents and environment</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dirty="0"/>
          </a:p>
          <a:p>
            <a:pPr marL="323850" indent="-323850" eaLnBrk="1" hangingPunct="1">
              <a:lnSpc>
                <a:spcPct val="80000"/>
              </a:lnSpc>
              <a:spcBef>
                <a:spcPts val="5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The child will let mother out of sight without anxiety and rage because she has become an inner certainty as well as an outer predictability. </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4274" name="Rectangle 1"/>
          <p:cNvSpPr>
            <a:spLocks noGrp="1" noChangeArrowheads="1"/>
          </p:cNvSpPr>
          <p:nvPr>
            <p:ph type="title" idx="4294967295"/>
          </p:nvPr>
        </p:nvSpPr>
        <p:spPr>
          <a:xfrm>
            <a:off x="5638800" y="2635250"/>
            <a:ext cx="2895600" cy="1555750"/>
          </a:xfrm>
          <a:noFill/>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a:effectLst/>
              </a:rPr>
              <a:t>maternal deprivation syndrome</a:t>
            </a:r>
          </a:p>
        </p:txBody>
      </p:sp>
      <p:pic>
        <p:nvPicPr>
          <p:cNvPr id="54275" name="Picture 2"/>
          <p:cNvPicPr>
            <a:picLocks noChangeAspect="1" noChangeArrowheads="1"/>
          </p:cNvPicPr>
          <p:nvPr/>
        </p:nvPicPr>
        <p:blipFill>
          <a:blip r:embed="rId3"/>
          <a:srcRect r="5313"/>
          <a:stretch>
            <a:fillRect/>
          </a:stretch>
        </p:blipFill>
        <p:spPr bwMode="auto">
          <a:xfrm>
            <a:off x="2362200" y="2743200"/>
            <a:ext cx="2216150" cy="3962400"/>
          </a:xfrm>
          <a:prstGeom prst="rect">
            <a:avLst/>
          </a:prstGeom>
          <a:noFill/>
          <a:ln w="9525">
            <a:noFill/>
            <a:round/>
            <a:headEnd/>
            <a:tailEnd/>
          </a:ln>
        </p:spPr>
      </p:pic>
      <p:sp>
        <p:nvSpPr>
          <p:cNvPr id="54276" name="Text Box 3"/>
          <p:cNvSpPr txBox="1">
            <a:spLocks noChangeArrowheads="1"/>
          </p:cNvSpPr>
          <p:nvPr/>
        </p:nvSpPr>
        <p:spPr bwMode="auto">
          <a:xfrm>
            <a:off x="5486400" y="4495800"/>
            <a:ext cx="3124200" cy="947738"/>
          </a:xfrm>
          <a:prstGeom prst="rect">
            <a:avLst/>
          </a:prstGeom>
          <a:noFill/>
          <a:ln w="9525">
            <a:noFill/>
            <a:round/>
            <a:headEnd/>
            <a:tailEnd/>
          </a:ln>
        </p:spPr>
        <p:txBody>
          <a:bodyPr lIns="90000" tIns="46800" rIns="90000" bIns="46800">
            <a:spAutoFit/>
          </a:bodyPr>
          <a:lstStyle/>
          <a:p>
            <a:pPr algn="ct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a:solidFill>
                  <a:srgbClr val="666600"/>
                </a:solidFill>
              </a:rPr>
              <a:t>Both </a:t>
            </a:r>
            <a:r>
              <a:rPr lang="en-US" sz="2800">
                <a:solidFill>
                  <a:srgbClr val="666600"/>
                </a:solidFill>
                <a:latin typeface="Comic Sans MS" pitchFamily="64" charset="0"/>
              </a:rPr>
              <a:t>girls</a:t>
            </a:r>
            <a:r>
              <a:rPr lang="en-US" sz="2800">
                <a:solidFill>
                  <a:srgbClr val="666600"/>
                </a:solidFill>
              </a:rPr>
              <a:t> are of age 7 yrs</a:t>
            </a:r>
          </a:p>
        </p:txBody>
      </p:sp>
      <p:sp>
        <p:nvSpPr>
          <p:cNvPr id="55300" name="Text Box 4"/>
          <p:cNvSpPr txBox="1">
            <a:spLocks noChangeArrowheads="1"/>
          </p:cNvSpPr>
          <p:nvPr/>
        </p:nvSpPr>
        <p:spPr bwMode="auto">
          <a:xfrm>
            <a:off x="685800" y="228600"/>
            <a:ext cx="8153400" cy="2844800"/>
          </a:xfrm>
          <a:prstGeom prst="rect">
            <a:avLst/>
          </a:prstGeom>
          <a:noFill/>
          <a:ln w="9525" cap="flat">
            <a:noFill/>
            <a:round/>
            <a:headEnd/>
            <a:tailEnd/>
          </a:ln>
          <a:effectLst/>
        </p:spPr>
        <p:txBody>
          <a:bodyPr lIns="90000" tIns="46800" rIns="90000" bIns="46800">
            <a:spAutoFit/>
          </a:bodyPr>
          <a:lstStyle/>
          <a:p>
            <a:pPr>
              <a:buClr>
                <a:srgbClr val="666600"/>
              </a:buClr>
              <a:buFont typeface="Comic Sans MS" pitchFamily="6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a:solidFill>
                  <a:srgbClr val="666600"/>
                </a:solidFill>
                <a:latin typeface="Comic Sans MS" pitchFamily="64" charset="0"/>
              </a:rPr>
              <a:t> -</a:t>
            </a:r>
            <a:r>
              <a:rPr lang="en-US" b="1" baseline="30000">
                <a:solidFill>
                  <a:srgbClr val="666600"/>
                </a:solidFill>
                <a:latin typeface="Comic Sans MS" pitchFamily="64" charset="0"/>
              </a:rPr>
              <a:t>ve</a:t>
            </a:r>
            <a:r>
              <a:rPr lang="en-US" b="1">
                <a:solidFill>
                  <a:srgbClr val="666600"/>
                </a:solidFill>
                <a:latin typeface="Comic Sans MS" pitchFamily="64" charset="0"/>
              </a:rPr>
              <a:t> outcome--- inattentive mother</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a:solidFill>
                  <a:srgbClr val="666600"/>
                </a:solidFill>
                <a:latin typeface="Comic Sans MS" pitchFamily="64" charset="0"/>
              </a:rPr>
              <a:t>                         maternal deprivation syndrome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a:solidFill>
                  <a:srgbClr val="666600"/>
                </a:solidFill>
                <a:latin typeface="Comic Sans MS" pitchFamily="64" charset="0"/>
              </a:rPr>
              <a:t>                        increased separation anxiety</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b="1">
              <a:solidFill>
                <a:srgbClr val="666600"/>
              </a:solidFill>
              <a:latin typeface="Comic Sans MS" pitchFamily="64" charset="0"/>
            </a:endParaRPr>
          </a:p>
          <a:p>
            <a:pPr>
              <a:buClr>
                <a:srgbClr val="666600"/>
              </a:buClr>
              <a:buFont typeface="Comic Sans MS" pitchFamily="6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a:solidFill>
                  <a:srgbClr val="666600"/>
                </a:solidFill>
                <a:latin typeface="Comic Sans MS" pitchFamily="64" charset="0"/>
              </a:rPr>
              <a:t>The balance of trust with mistrust depends largely on the quality of maternal relationship</a:t>
            </a:r>
            <a:r>
              <a:rPr lang="en-US" b="1">
                <a:solidFill>
                  <a:srgbClr val="666600"/>
                </a:solidFill>
                <a:effectLst>
                  <a:outerShdw blurRad="38100" dist="38100" dir="2700000" algn="tl">
                    <a:srgbClr val="000000"/>
                  </a:outerShdw>
                </a:effectLst>
                <a:latin typeface="Comic Sans MS" pitchFamily="64" charset="0"/>
              </a:rPr>
              <a:t> </a:t>
            </a:r>
          </a:p>
          <a:p>
            <a:pPr algn="ctr">
              <a:spcBef>
                <a:spcPts val="1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b="1">
              <a:solidFill>
                <a:srgbClr val="666600"/>
              </a:solidFill>
              <a:effectLst>
                <a:outerShdw blurRad="38100" dist="38100" dir="2700000" algn="tl">
                  <a:srgbClr val="000000"/>
                </a:outerShdw>
              </a:effectLst>
              <a:latin typeface="Comic Sans MS" pitchFamily="64"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6321"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 2 - Autonomy vs. Shame and Doubt (1-3yrs)</a:t>
            </a:r>
          </a:p>
        </p:txBody>
      </p:sp>
      <p:sp>
        <p:nvSpPr>
          <p:cNvPr id="56322" name="Rectangle 2"/>
          <p:cNvSpPr>
            <a:spLocks noGrp="1" noChangeArrowheads="1"/>
          </p:cNvSpPr>
          <p:nvPr>
            <p:ph type="body" idx="1"/>
          </p:nvPr>
        </p:nvSpPr>
        <p:spPr>
          <a:xfrm>
            <a:off x="457200" y="1600200"/>
            <a:ext cx="8329642" cy="3757626"/>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Crisis: autonomy </a:t>
            </a:r>
            <a:r>
              <a:rPr lang="en-US" sz="2000" b="1" dirty="0" err="1"/>
              <a:t>vs</a:t>
            </a:r>
            <a:r>
              <a:rPr lang="en-US" sz="2000" b="1" dirty="0"/>
              <a:t> doubt</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err="1"/>
              <a:t>Discription</a:t>
            </a:r>
            <a:r>
              <a:rPr lang="en-US" sz="2000" b="1" dirty="0"/>
              <a:t>: Toddler learns to talk, walk, use toilets (control over sphincters) and do things for themselves ---self control, confidence  </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Positive outcome: Reassurance develops confidence</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Negative outcome: If denied autonomy the child will turn angry and shamed</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7345" name="Rectangle 1"/>
          <p:cNvSpPr>
            <a:spLocks noGrp="1" noChangeArrowheads="1"/>
          </p:cNvSpPr>
          <p:nvPr>
            <p:ph type="body"/>
          </p:nvPr>
        </p:nvSpPr>
        <p:spPr>
          <a:xfrm>
            <a:off x="457200" y="1600200"/>
            <a:ext cx="8115328" cy="4186254"/>
          </a:xfrm>
          <a:noFill/>
        </p:spPr>
        <p:txBody>
          <a:bodyPr anchor="t"/>
          <a:lstStyle/>
          <a:p>
            <a:pPr marL="323850" indent="-323850" algn="l"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Parental over control---muscular and anal impotence—doubt </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Shame develops with the child's self-consciousness. </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Terrible two And troublesome three</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Dental visit – make him feel more important, let mother be with </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8369"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 3 - Initiative vs. Guilt (3-6yrs)</a:t>
            </a:r>
          </a:p>
        </p:txBody>
      </p:sp>
      <p:sp>
        <p:nvSpPr>
          <p:cNvPr id="58370" name="Rectangle 2"/>
          <p:cNvSpPr>
            <a:spLocks noGrp="1" noChangeArrowheads="1"/>
          </p:cNvSpPr>
          <p:nvPr>
            <p:ph type="body" idx="1"/>
          </p:nvPr>
        </p:nvSpPr>
        <p:spPr>
          <a:xfrm>
            <a:off x="457200" y="1600200"/>
            <a:ext cx="4191000" cy="5594350"/>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Crisis: initiative vs guilt.</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Description: Initiate motor and intellectual activities, quality of undertaking, planning, and attacking a task for the sake of being active and on the move. </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Depends on how much freedom child will get &amp; intellectual curiosity is satisfied</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Play with peers and learn to interact with environment </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p:txBody>
      </p:sp>
      <p:pic>
        <p:nvPicPr>
          <p:cNvPr id="57348" name="Picture 3"/>
          <p:cNvPicPr>
            <a:picLocks noChangeAspect="1" noChangeArrowheads="1"/>
          </p:cNvPicPr>
          <p:nvPr/>
        </p:nvPicPr>
        <p:blipFill>
          <a:blip r:embed="rId3"/>
          <a:srcRect/>
          <a:stretch>
            <a:fillRect/>
          </a:stretch>
        </p:blipFill>
        <p:spPr bwMode="auto">
          <a:xfrm>
            <a:off x="4572000" y="1676400"/>
            <a:ext cx="4191000" cy="25019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9393" name="Rectangle 1"/>
          <p:cNvSpPr>
            <a:spLocks noGrp="1" noChangeArrowheads="1"/>
          </p:cNvSpPr>
          <p:nvPr>
            <p:ph type="body"/>
          </p:nvPr>
        </p:nvSpPr>
        <p:spPr>
          <a:xfrm>
            <a:off x="457200" y="1600201"/>
            <a:ext cx="7901014" cy="3757626"/>
          </a:xfrm>
          <a:noFill/>
        </p:spPr>
        <p:txBody>
          <a:bodyPr anchor="t"/>
          <a:lstStyle/>
          <a:p>
            <a:pPr marL="323850" indent="-323850" algn="l"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Feels guilt over the goals contemplated, feels unable to be independent</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Develops sibling rivalry</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The castration complex occurring in this stage is due to the child's erotic fantasies.</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lnSpc>
                <a:spcPct val="80000"/>
              </a:lnSpc>
              <a:spcBef>
                <a:spcPts val="6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Dental visit- more curious about dentist’s office, they will tolerate being separated from mother</a:t>
            </a:r>
            <a:r>
              <a:rPr lang="en-US" sz="2400" dirty="0">
                <a:effectLst/>
              </a:rPr>
              <a:t> </a:t>
            </a:r>
          </a:p>
          <a:p>
            <a:pPr marL="330200" indent="-323850" algn="l" eaLnBrk="1" hangingPunct="1">
              <a:lnSpc>
                <a:spcPct val="8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0417"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 4 - Industry vs. Inferiority (6-11yrs)</a:t>
            </a:r>
          </a:p>
        </p:txBody>
      </p:sp>
      <p:sp>
        <p:nvSpPr>
          <p:cNvPr id="60418" name="Rectangle 2"/>
          <p:cNvSpPr>
            <a:spLocks noGrp="1" noChangeArrowheads="1"/>
          </p:cNvSpPr>
          <p:nvPr>
            <p:ph type="body" idx="1"/>
          </p:nvPr>
        </p:nvSpPr>
        <p:spPr>
          <a:xfrm>
            <a:off x="457200" y="1600200"/>
            <a:ext cx="4191000" cy="5899150"/>
          </a:xfrm>
        </p:spPr>
        <p:txBody>
          <a:bodyPr/>
          <a:lstStyle/>
          <a:p>
            <a:pPr marL="323850" indent="-323850"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School ---- organized program of learning, ability to work and acquire skills</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The fundamentals of technology are developed – learn the pleasure of work completion and pride of doing well</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To lose the hope of such "industrious" association may pull the child back to the more isolated, less conscious, inferiority --- if discriminated, compared in schools</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t> </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t> </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p>
        </p:txBody>
      </p:sp>
      <p:pic>
        <p:nvPicPr>
          <p:cNvPr id="59396" name="Picture 3"/>
          <p:cNvPicPr>
            <a:picLocks noChangeAspect="1" noChangeArrowheads="1"/>
          </p:cNvPicPr>
          <p:nvPr/>
        </p:nvPicPr>
        <p:blipFill>
          <a:blip r:embed="rId3"/>
          <a:srcRect/>
          <a:stretch>
            <a:fillRect/>
          </a:stretch>
        </p:blipFill>
        <p:spPr bwMode="auto">
          <a:xfrm>
            <a:off x="5105400" y="1905000"/>
            <a:ext cx="3421063" cy="40386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1441" name="Rectangle 1"/>
          <p:cNvSpPr>
            <a:spLocks noGrp="1" noChangeArrowheads="1"/>
          </p:cNvSpPr>
          <p:nvPr>
            <p:ph type="body"/>
          </p:nvPr>
        </p:nvSpPr>
        <p:spPr>
          <a:xfrm>
            <a:off x="457200" y="1600200"/>
            <a:ext cx="4038600" cy="4530725"/>
          </a:xfrm>
          <a:noFill/>
        </p:spPr>
        <p:txBody>
          <a:bodyPr anchor="t"/>
          <a:lstStyle/>
          <a:p>
            <a:pPr marL="323850" indent="-323850" algn="l" eaLnBrk="1" hangingPunct="1">
              <a:spcBef>
                <a:spcPts val="6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Dental visit – easy to treat, try to please dentist and parents</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Peer group influence</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p:txBody>
      </p:sp>
      <p:pic>
        <p:nvPicPr>
          <p:cNvPr id="60419" name="Picture 2"/>
          <p:cNvPicPr>
            <a:picLocks noChangeAspect="1" noChangeArrowheads="1"/>
          </p:cNvPicPr>
          <p:nvPr/>
        </p:nvPicPr>
        <p:blipFill>
          <a:blip r:embed="rId3"/>
          <a:srcRect/>
          <a:stretch>
            <a:fillRect/>
          </a:stretch>
        </p:blipFill>
        <p:spPr bwMode="auto">
          <a:xfrm>
            <a:off x="5181600" y="1905000"/>
            <a:ext cx="2730500" cy="32766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2465" name="Rectangle 1"/>
          <p:cNvSpPr>
            <a:spLocks noGrp="1" noChangeArrowheads="1"/>
          </p:cNvSpPr>
          <p:nvPr>
            <p:ph type="title" idx="4294967295"/>
          </p:nvPr>
        </p:nvSpPr>
        <p:spPr>
          <a:xfrm>
            <a:off x="381000" y="-187325"/>
            <a:ext cx="8229600" cy="155575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 5 - Identity vs. Role Confusion (or "Diffusion") (12-21yrs)</a:t>
            </a:r>
          </a:p>
        </p:txBody>
      </p:sp>
      <p:sp>
        <p:nvSpPr>
          <p:cNvPr id="62466" name="Rectangle 2"/>
          <p:cNvSpPr>
            <a:spLocks noGrp="1" noChangeArrowheads="1"/>
          </p:cNvSpPr>
          <p:nvPr>
            <p:ph type="body" idx="1"/>
          </p:nvPr>
        </p:nvSpPr>
        <p:spPr>
          <a:xfrm>
            <a:off x="457200" y="1600200"/>
            <a:ext cx="4038600" cy="5353050"/>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Who am I </a:t>
            </a:r>
            <a:r>
              <a:rPr lang="en-US" sz="2000" b="1">
                <a:cs typeface="Arial" charset="0"/>
              </a:rPr>
              <a:t>? --- to answer - healthy resolution of earlier conflicts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The adolescent is newly concerned with how they appear to others.  </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Ego identity ( confidence that the inner sameness and continuity) as evidenced in the promise of a career.</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Imaginary Audiance </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p:txBody>
      </p:sp>
      <p:pic>
        <p:nvPicPr>
          <p:cNvPr id="61444" name="Picture 3"/>
          <p:cNvPicPr>
            <a:picLocks noChangeAspect="1" noChangeArrowheads="1"/>
          </p:cNvPicPr>
          <p:nvPr/>
        </p:nvPicPr>
        <p:blipFill>
          <a:blip r:embed="rId3"/>
          <a:srcRect/>
          <a:stretch>
            <a:fillRect/>
          </a:stretch>
        </p:blipFill>
        <p:spPr bwMode="auto">
          <a:xfrm>
            <a:off x="5562600" y="2057400"/>
            <a:ext cx="2901950" cy="397351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3489" name="Rectangle 1"/>
          <p:cNvSpPr>
            <a:spLocks noGrp="1" noChangeArrowheads="1"/>
          </p:cNvSpPr>
          <p:nvPr>
            <p:ph type="body"/>
          </p:nvPr>
        </p:nvSpPr>
        <p:spPr>
          <a:xfrm>
            <a:off x="457200" y="533400"/>
            <a:ext cx="8229600" cy="5656263"/>
          </a:xfrm>
          <a:noFill/>
        </p:spPr>
        <p:txBody>
          <a:bodyPr anchor="t"/>
          <a:lstStyle/>
          <a:p>
            <a:pPr marL="323850" indent="-323850" algn="l" eaLnBrk="1" hangingPunct="1">
              <a:spcBef>
                <a:spcPts val="7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b="0">
                <a:effectLst/>
              </a:rPr>
              <a:t>Preoccupation with appearance hero worship and ideology</a:t>
            </a:r>
          </a:p>
          <a:p>
            <a:pPr marL="330200" indent="-323850" algn="l"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800" b="0">
              <a:effectLst/>
            </a:endParaRPr>
          </a:p>
          <a:p>
            <a:pPr marL="323850" indent="-323850" algn="l" eaLnBrk="1" hangingPunct="1">
              <a:spcBef>
                <a:spcPts val="7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b="0">
                <a:effectLst/>
              </a:rPr>
              <a:t>If not adolescent sink into confusion ,inability to make decision &amp; choices, settle on a school or occupational identity is disturbing. </a:t>
            </a:r>
          </a:p>
          <a:p>
            <a:pPr marL="330200" indent="-323850" algn="l"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800" b="0">
              <a:effectLst/>
            </a:endParaRPr>
          </a:p>
          <a:p>
            <a:pPr marL="323850" indent="-323850" algn="l" eaLnBrk="1" hangingPunct="1">
              <a:spcBef>
                <a:spcPts val="7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800" b="0">
                <a:effectLst/>
              </a:rPr>
              <a:t>Most orthodontic treatment carried out in this age – more conscious about appearance</a:t>
            </a:r>
          </a:p>
          <a:p>
            <a:pPr marL="330200" indent="-323850" algn="l"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800" b="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4513" name="Rectangle 1"/>
          <p:cNvSpPr>
            <a:spLocks noGrp="1" noChangeArrowheads="1"/>
          </p:cNvSpPr>
          <p:nvPr>
            <p:ph type="title" idx="4294967295"/>
          </p:nvPr>
        </p:nvSpPr>
        <p:spPr>
          <a:xfrm>
            <a:off x="533400" y="0"/>
            <a:ext cx="8077200" cy="12192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Stage 6 - Intimacy vs. Isolation (21-40yrs)</a:t>
            </a:r>
          </a:p>
        </p:txBody>
      </p:sp>
      <p:sp>
        <p:nvSpPr>
          <p:cNvPr id="64514" name="Rectangle 2"/>
          <p:cNvSpPr>
            <a:spLocks noGrp="1" noChangeArrowheads="1"/>
          </p:cNvSpPr>
          <p:nvPr>
            <p:ph type="body" idx="1"/>
          </p:nvPr>
        </p:nvSpPr>
        <p:spPr>
          <a:xfrm>
            <a:off x="457200" y="1828800"/>
            <a:ext cx="8229600" cy="4610100"/>
          </a:xfrm>
        </p:spPr>
        <p:txBody>
          <a:bodyPr/>
          <a:lstStyle/>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Crisis: intimacy vs isolation.</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Discription:To love and to work.</a:t>
            </a:r>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Involved in intense and long term relations </a:t>
            </a:r>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The avoidance of these experiences leads to isolation and self-absorption.</a:t>
            </a:r>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 Now true genitality can fully develop. </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5537" name="Rectangle 1"/>
          <p:cNvSpPr>
            <a:spLocks noGrp="1" noChangeArrowheads="1"/>
          </p:cNvSpPr>
          <p:nvPr>
            <p:ph type="body"/>
          </p:nvPr>
        </p:nvSpPr>
        <p:spPr>
          <a:xfrm>
            <a:off x="457200" y="1600200"/>
            <a:ext cx="8229600" cy="4530725"/>
          </a:xfrm>
          <a:noFill/>
        </p:spPr>
        <p:txBody>
          <a:bodyPr anchor="t"/>
          <a:lstStyle/>
          <a:p>
            <a:pPr marL="323850" indent="-323850" algn="l" eaLnBrk="1" hangingPunct="1">
              <a:lnSpc>
                <a:spcPct val="90000"/>
              </a:lnSpc>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Negative outcome:The counterpart of intimacy is distantiation, which is the readiness to isolate and destroy forces and people whose essence seems dangerous to one's own. </a:t>
            </a:r>
          </a:p>
          <a:p>
            <a:pPr marL="330200" indent="-323850" algn="l" eaLnBrk="1" hangingPunct="1">
              <a:lnSpc>
                <a:spcPct val="9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lnSpc>
                <a:spcPct val="90000"/>
              </a:lnSpc>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 Inability to develop identity---fear a committed relationship</a:t>
            </a:r>
          </a:p>
          <a:p>
            <a:pPr marL="330200" indent="-323850" algn="l" eaLnBrk="1" hangingPunct="1">
              <a:lnSpc>
                <a:spcPct val="9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lnSpc>
                <a:spcPct val="90000"/>
              </a:lnSpc>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The danger at this stage is isolation which can lead to severe character problems. </a:t>
            </a:r>
          </a:p>
          <a:p>
            <a:pPr marL="330200" indent="-323850" algn="l" eaLnBrk="1" hangingPunct="1">
              <a:lnSpc>
                <a:spcPct val="9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30200" indent="-323850" algn="l" eaLnBrk="1" hangingPunct="1">
              <a:lnSpc>
                <a:spcPct val="9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6561" name="Rectangle 1"/>
          <p:cNvSpPr>
            <a:spLocks noGrp="1" noChangeArrowheads="1"/>
          </p:cNvSpPr>
          <p:nvPr>
            <p:ph type="title" idx="4294967295"/>
          </p:nvPr>
        </p:nvSpPr>
        <p:spPr>
          <a:xfrm>
            <a:off x="914400" y="347663"/>
            <a:ext cx="8229600" cy="947737"/>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a:t>Stage 7 - Generativity vs. Stagnation (40-65yrs)</a:t>
            </a:r>
          </a:p>
        </p:txBody>
      </p:sp>
      <p:sp>
        <p:nvSpPr>
          <p:cNvPr id="66562" name="Rectangle 2"/>
          <p:cNvSpPr>
            <a:spLocks noGrp="1" noChangeArrowheads="1"/>
          </p:cNvSpPr>
          <p:nvPr>
            <p:ph type="body" idx="1"/>
          </p:nvPr>
        </p:nvSpPr>
        <p:spPr>
          <a:xfrm>
            <a:off x="762000" y="1905000"/>
            <a:ext cx="7848600" cy="5014913"/>
          </a:xfrm>
        </p:spPr>
        <p:txBody>
          <a:bodyPr/>
          <a:lstStyle/>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Generativity is the concern in establishing and guiding the next generation. Fruitful parenting</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Look outside oneself &amp; care for others</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Simply having or wanting children doesn't achieve Generativity. </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23850" indent="-323850" eaLnBrk="1" hangingPunct="1">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Adults need children as much as children need adults.</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7585" name="Rectangle 1"/>
          <p:cNvSpPr>
            <a:spLocks noGrp="1" noChangeArrowheads="1"/>
          </p:cNvSpPr>
          <p:nvPr>
            <p:ph type="body"/>
          </p:nvPr>
        </p:nvSpPr>
        <p:spPr>
          <a:xfrm>
            <a:off x="457200" y="1600200"/>
            <a:ext cx="4038600" cy="4530725"/>
          </a:xfrm>
          <a:noFill/>
        </p:spPr>
        <p:txBody>
          <a:bodyPr anchor="t"/>
          <a:lstStyle/>
          <a:p>
            <a:pPr marL="323850" indent="-323850" algn="l" eaLnBrk="1" hangingPunct="1">
              <a:spcBef>
                <a:spcPts val="5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Socially-valued work and disciples are also expressions of Generativity. </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a:p>
            <a:pPr marL="323850" indent="-323850" algn="l" eaLnBrk="1" hangingPunct="1">
              <a:spcBef>
                <a:spcPts val="5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If not --- self concern, isolation absence of intimacy </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p:txBody>
      </p:sp>
      <p:pic>
        <p:nvPicPr>
          <p:cNvPr id="66563" name="Picture 2"/>
          <p:cNvPicPr>
            <a:picLocks noChangeAspect="1" noChangeArrowheads="1"/>
          </p:cNvPicPr>
          <p:nvPr/>
        </p:nvPicPr>
        <p:blipFill>
          <a:blip r:embed="rId3"/>
          <a:srcRect/>
          <a:stretch>
            <a:fillRect/>
          </a:stretch>
        </p:blipFill>
        <p:spPr bwMode="auto">
          <a:xfrm>
            <a:off x="4648200" y="1905000"/>
            <a:ext cx="3619500" cy="24384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8609" name="Rectangle 1"/>
          <p:cNvSpPr>
            <a:spLocks noGrp="1" noChangeArrowheads="1"/>
          </p:cNvSpPr>
          <p:nvPr>
            <p:ph type="title" idx="4294967295"/>
          </p:nvPr>
        </p:nvSpPr>
        <p:spPr>
          <a:xfrm>
            <a:off x="533400" y="-430213"/>
            <a:ext cx="8229600" cy="13731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br>
              <a:rPr lang="en-US" sz="2800" b="0"/>
            </a:br>
            <a:r>
              <a:rPr lang="en-US" sz="2800"/>
              <a:t>Stage 8 - Ego Integrity vs. Despair(&gt;65yrs)</a:t>
            </a:r>
          </a:p>
        </p:txBody>
      </p:sp>
      <p:sp>
        <p:nvSpPr>
          <p:cNvPr id="68610" name="Rectangle 2"/>
          <p:cNvSpPr>
            <a:spLocks noGrp="1" noChangeArrowheads="1"/>
          </p:cNvSpPr>
          <p:nvPr>
            <p:ph type="body" idx="1"/>
          </p:nvPr>
        </p:nvSpPr>
        <p:spPr>
          <a:xfrm>
            <a:off x="533400" y="1514496"/>
            <a:ext cx="8229600" cy="4914900"/>
          </a:xfrm>
        </p:spPr>
        <p:txBody>
          <a:bodyPr/>
          <a:lstStyle/>
          <a:p>
            <a:pPr marL="323850" indent="-323850" eaLnBrk="1" hangingPunct="1">
              <a:lnSpc>
                <a:spcPct val="80000"/>
              </a:lnSpc>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t>Ego integrity is the ego's accumulated assurance of its capacity for order and meaning. It is the sense of satisfaction </a:t>
            </a:r>
          </a:p>
          <a:p>
            <a:pPr marL="330200" indent="-323850" eaLnBrk="1" hangingPunct="1">
              <a:lnSpc>
                <a:spcPct val="8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p>
          <a:p>
            <a:pPr marL="323850" indent="-323850" eaLnBrk="1" hangingPunct="1">
              <a:lnSpc>
                <a:spcPct val="80000"/>
              </a:lnSpc>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t>Despair is a loss of hope producing misanthropy and disgust ---- signified by a fear of one's own death, as well as the loss of self-sufficiency, and of loved partners and friends. </a:t>
            </a:r>
          </a:p>
          <a:p>
            <a:pPr marL="330200" indent="-323850" eaLnBrk="1" hangingPunct="1">
              <a:lnSpc>
                <a:spcPct val="8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p>
          <a:p>
            <a:pPr marL="323850" indent="-323850" eaLnBrk="1" hangingPunct="1">
              <a:lnSpc>
                <a:spcPct val="80000"/>
              </a:lnSpc>
              <a:spcBef>
                <a:spcPts val="6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t>Healthy children, Erikson tells us, won't fear life if their elders have integrity enough not to fear death. </a:t>
            </a:r>
          </a:p>
          <a:p>
            <a:pPr marL="330200" indent="-323850" eaLnBrk="1" hangingPunct="1">
              <a:lnSpc>
                <a:spcPct val="8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p>
          <a:p>
            <a:pPr marL="330200" indent="-323850" eaLnBrk="1" hangingPunct="1">
              <a:lnSpc>
                <a:spcPct val="80000"/>
              </a:lnSpc>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graphicFrame>
        <p:nvGraphicFramePr>
          <p:cNvPr id="69633" name="Group 1"/>
          <p:cNvGraphicFramePr>
            <a:graphicFrameLocks noGrp="1"/>
          </p:cNvGraphicFramePr>
          <p:nvPr/>
        </p:nvGraphicFramePr>
        <p:xfrm>
          <a:off x="609600" y="1828800"/>
          <a:ext cx="7926388" cy="5510215"/>
        </p:xfrm>
        <a:graphic>
          <a:graphicData uri="http://schemas.openxmlformats.org/drawingml/2006/table">
            <a:tbl>
              <a:tblPr/>
              <a:tblGrid>
                <a:gridCol w="1905000">
                  <a:extLst>
                    <a:ext uri="{9D8B030D-6E8A-4147-A177-3AD203B41FA5}">
                      <a16:colId xmlns:a16="http://schemas.microsoft.com/office/drawing/2014/main" val="20000"/>
                    </a:ext>
                  </a:extLst>
                </a:gridCol>
                <a:gridCol w="3379788">
                  <a:extLst>
                    <a:ext uri="{9D8B030D-6E8A-4147-A177-3AD203B41FA5}">
                      <a16:colId xmlns:a16="http://schemas.microsoft.com/office/drawing/2014/main" val="20001"/>
                    </a:ext>
                  </a:extLst>
                </a:gridCol>
                <a:gridCol w="2641600">
                  <a:extLst>
                    <a:ext uri="{9D8B030D-6E8A-4147-A177-3AD203B41FA5}">
                      <a16:colId xmlns:a16="http://schemas.microsoft.com/office/drawing/2014/main" val="20002"/>
                    </a:ext>
                  </a:extLst>
                </a:gridCol>
              </a:tblGrid>
              <a:tr h="923925">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400" b="1" i="0" u="none" strike="noStrike" cap="none" normalizeH="0" baseline="0">
                          <a:ln>
                            <a:noFill/>
                          </a:ln>
                          <a:solidFill>
                            <a:srgbClr val="800000"/>
                          </a:solidFill>
                          <a:effectLst/>
                          <a:latin typeface="Times New Roman" pitchFamily="16" charset="0"/>
                          <a:ea typeface="Microsoft YaHei" charset="-122"/>
                          <a:cs typeface="Times New Roman" pitchFamily="16" charset="0"/>
                        </a:rPr>
                        <a:t>Freud</a:t>
                      </a:r>
                    </a:p>
                  </a:txBody>
                  <a:tcPr marL="90000" marR="90000" marT="650484" marB="46800" horzOverflow="overflow">
                    <a:lnL>
                      <a:noFill/>
                    </a:lnL>
                    <a:lnR>
                      <a:noFill/>
                    </a:lnR>
                    <a:lnT>
                      <a:noFill/>
                    </a:lnT>
                    <a:lnB>
                      <a:noFill/>
                    </a:lnB>
                    <a:lnTlToBr>
                      <a:noFill/>
                    </a:lnTlToBr>
                    <a:lnBlToTr>
                      <a:noFill/>
                    </a:lnBlToTr>
                    <a:noFill/>
                  </a:tcPr>
                </a:tc>
                <a:tc>
                  <a:txBody>
                    <a:bodyPr/>
                    <a:lstStyle/>
                    <a:p>
                      <a:pPr marL="0" marR="0" lvl="0" indent="0" algn="ctr" defTabSz="449263" rtl="0" eaLnBrk="1" fontAlgn="base" latinLnBrk="0" hangingPunct="1">
                        <a:lnSpc>
                          <a:spcPct val="49000"/>
                        </a:lnSpc>
                        <a:spcBef>
                          <a:spcPts val="40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1" i="0" u="none" strike="noStrike" cap="none" normalizeH="0" baseline="0">
                          <a:ln>
                            <a:noFill/>
                          </a:ln>
                          <a:solidFill>
                            <a:srgbClr val="800000"/>
                          </a:solidFill>
                          <a:effectLst/>
                          <a:latin typeface="Times New Roman" pitchFamily="16" charset="0"/>
                          <a:ea typeface="Microsoft YaHei" charset="-122"/>
                        </a:rPr>
                        <a:t>Proposed by</a:t>
                      </a:r>
                    </a:p>
                  </a:txBody>
                  <a:tcPr marL="90000" marR="90000" marT="736056"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400" b="1" i="0" u="none" strike="noStrike" cap="none" normalizeH="0" baseline="0">
                          <a:ln>
                            <a:noFill/>
                          </a:ln>
                          <a:solidFill>
                            <a:srgbClr val="800000"/>
                          </a:solidFill>
                          <a:effectLst/>
                          <a:latin typeface="Times New Roman" pitchFamily="16" charset="0"/>
                          <a:ea typeface="Microsoft YaHei" charset="-122"/>
                          <a:cs typeface="Times New Roman" pitchFamily="16" charset="0"/>
                        </a:rPr>
                        <a:t>Erikson</a:t>
                      </a:r>
                    </a:p>
                  </a:txBody>
                  <a:tcPr marL="90000" marR="90000" marT="650484"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715963">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Evil</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Nature of the child</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Good</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715963">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Nature/  culture</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Driving force of development</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Nurture</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715963">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Passive</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The child's role in development</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Active   explore</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812800">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5 stages</a:t>
                      </a:r>
                    </a:p>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(psychosexual)</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Course of development</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8 stages</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909638">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Parents</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Important agents</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Multiple    agents  (parents, peers, teachers, friends,   lovers, spouses)</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715963">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0 to adolescence</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1" i="0" u="none" strike="noStrike" cap="none" normalizeH="0" baseline="0">
                          <a:ln>
                            <a:noFill/>
                          </a:ln>
                          <a:solidFill>
                            <a:srgbClr val="000000"/>
                          </a:solidFill>
                          <a:effectLst/>
                          <a:latin typeface="Times New Roman" pitchFamily="16" charset="0"/>
                          <a:ea typeface="Microsoft YaHei" charset="-122"/>
                          <a:cs typeface="Times New Roman" pitchFamily="16" charset="0"/>
                        </a:rPr>
                        <a:t>Developmental scenario</a:t>
                      </a:r>
                    </a:p>
                  </a:txBody>
                  <a:tcPr marL="90000" marR="90000" marT="563832" marB="46800" horzOverflow="overflow">
                    <a:lnL>
                      <a:noFill/>
                    </a:lnL>
                    <a:lnR>
                      <a:noFill/>
                    </a:lnR>
                    <a:lnT>
                      <a:noFill/>
                    </a:lnT>
                    <a:lnB>
                      <a:noFill/>
                    </a:lnB>
                    <a:lnTlToBr>
                      <a:noFill/>
                    </a:lnTlToBr>
                    <a:lnBlToTr>
                      <a:noFill/>
                    </a:lnBlToTr>
                    <a:noFill/>
                  </a:tcPr>
                </a:tc>
                <a:tc>
                  <a:txBody>
                    <a:bodyPr/>
                    <a:lstStyle/>
                    <a:p>
                      <a:pPr marL="342900" marR="0" lvl="0" indent="-323850" algn="ctr" defTabSz="449263" rtl="0" eaLnBrk="0" fontAlgn="base" latinLnBrk="0" hangingPunct="0">
                        <a:lnSpc>
                          <a:spcPct val="49000"/>
                        </a:lnSpc>
                        <a:spcBef>
                          <a:spcPct val="0"/>
                        </a:spcBef>
                        <a:spcAft>
                          <a:spcPct val="0"/>
                        </a:spcAft>
                        <a:buClrTx/>
                        <a:buSzPct val="75000"/>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en-US" sz="1200" b="0" i="0" u="none" strike="noStrike" cap="none" normalizeH="0" baseline="0">
                          <a:ln>
                            <a:noFill/>
                          </a:ln>
                          <a:solidFill>
                            <a:srgbClr val="000000"/>
                          </a:solidFill>
                          <a:effectLst/>
                          <a:latin typeface="Times New Roman" pitchFamily="16" charset="0"/>
                          <a:ea typeface="Microsoft YaHei" charset="-122"/>
                          <a:cs typeface="Times New Roman" pitchFamily="16" charset="0"/>
                        </a:rPr>
                        <a:t>Life span</a:t>
                      </a:r>
                    </a:p>
                  </a:txBody>
                  <a:tcPr marL="90000" marR="90000" marT="563832" marB="4680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69655" name="Rectangle 23"/>
          <p:cNvSpPr>
            <a:spLocks noGrp="1" noChangeArrowheads="1"/>
          </p:cNvSpPr>
          <p:nvPr>
            <p:ph type="title" idx="4294967295"/>
          </p:nvPr>
        </p:nvSpPr>
        <p:spPr>
          <a:xfrm>
            <a:off x="381000" y="-555625"/>
            <a:ext cx="8229600" cy="1922463"/>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a:t>Differences B/W Psychosexual &amp; Psychosocial Theories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0657" name="Rectangle 1"/>
          <p:cNvSpPr>
            <a:spLocks noGrp="1" noChangeArrowheads="1"/>
          </p:cNvSpPr>
          <p:nvPr>
            <p:ph type="title" idx="4294967295"/>
          </p:nvPr>
        </p:nvSpPr>
        <p:spPr>
          <a:xfrm>
            <a:off x="381000" y="428603"/>
            <a:ext cx="8224838" cy="93505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Cognitive Theory – Jean Piaget     (1896-1980)                         </a:t>
            </a:r>
          </a:p>
        </p:txBody>
      </p:sp>
      <p:sp>
        <p:nvSpPr>
          <p:cNvPr id="70658" name="Rectangle 2"/>
          <p:cNvSpPr>
            <a:spLocks noGrp="1" noChangeArrowheads="1"/>
          </p:cNvSpPr>
          <p:nvPr>
            <p:ph type="body" idx="1"/>
          </p:nvPr>
        </p:nvSpPr>
        <p:spPr>
          <a:xfrm>
            <a:off x="457200" y="2103438"/>
            <a:ext cx="4013200" cy="3614737"/>
          </a:xfrm>
        </p:spPr>
        <p:txBody>
          <a:bodyPr/>
          <a:lstStyle/>
          <a:p>
            <a:pPr marL="323850" indent="-323850" eaLnBrk="1" hangingPunct="1">
              <a:lnSpc>
                <a:spcPct val="80000"/>
              </a:lnSpc>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Genetic epistemology – study of acquisition, modification &amp; abstract ideas and abilities.</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lnSpc>
                <a:spcPct val="80000"/>
              </a:lnSpc>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Intelligence is the ability to adapt to the environment</a:t>
            </a:r>
          </a:p>
          <a:p>
            <a:pPr marL="330200" indent="-323850"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lnSpc>
                <a:spcPct val="80000"/>
              </a:lnSpc>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Cognitive development occurs in a series of stages ---epigenesis</a:t>
            </a:r>
          </a:p>
        </p:txBody>
      </p:sp>
      <p:pic>
        <p:nvPicPr>
          <p:cNvPr id="69636" name="Picture 3"/>
          <p:cNvPicPr>
            <a:picLocks noChangeAspect="1" noChangeArrowheads="1"/>
          </p:cNvPicPr>
          <p:nvPr/>
        </p:nvPicPr>
        <p:blipFill>
          <a:blip r:embed="rId4"/>
          <a:srcRect/>
          <a:stretch>
            <a:fillRect/>
          </a:stretch>
        </p:blipFill>
        <p:spPr bwMode="auto">
          <a:xfrm>
            <a:off x="5187950" y="1600200"/>
            <a:ext cx="2979738" cy="452596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357166"/>
            <a:ext cx="8210550" cy="992209"/>
          </a:xfrm>
        </p:spPr>
        <p:txBody>
          <a:bodyPr/>
          <a:lstStyle/>
          <a:p>
            <a:r>
              <a:rPr lang="en-US" dirty="0"/>
              <a:t>Jean Piaget</a:t>
            </a:r>
          </a:p>
        </p:txBody>
      </p:sp>
      <p:sp>
        <p:nvSpPr>
          <p:cNvPr id="7" name="Content Placeholder 6"/>
          <p:cNvSpPr>
            <a:spLocks noGrp="1"/>
          </p:cNvSpPr>
          <p:nvPr>
            <p:ph idx="1"/>
          </p:nvPr>
        </p:nvSpPr>
        <p:spPr>
          <a:xfrm>
            <a:off x="457200" y="1600201"/>
            <a:ext cx="8210550" cy="3971940"/>
          </a:xfrm>
        </p:spPr>
        <p:txBody>
          <a:bodyPr/>
          <a:lstStyle/>
          <a:p>
            <a:pPr algn="just"/>
            <a:r>
              <a:rPr lang="en-US" dirty="0"/>
              <a:t>Piaget was born in Switzerland in the late 1800s and was a precocious student, publishing his first scientific paper when he was just 11 years old. His early exposure to the intellectual development of children came when he worked as an assistant to Alfred Binet and Theodore Simon as they worked to standardize their famous IQ test.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14290"/>
            <a:ext cx="8210550" cy="1212873"/>
          </a:xfrm>
        </p:spPr>
        <p:txBody>
          <a:bodyPr/>
          <a:lstStyle/>
          <a:p>
            <a:r>
              <a:rPr lang="en-US" dirty="0"/>
              <a:t>Jean Piaget</a:t>
            </a:r>
          </a:p>
        </p:txBody>
      </p:sp>
      <p:sp>
        <p:nvSpPr>
          <p:cNvPr id="3" name="Content Placeholder 2"/>
          <p:cNvSpPr>
            <a:spLocks noGrp="1"/>
          </p:cNvSpPr>
          <p:nvPr>
            <p:ph idx="1"/>
          </p:nvPr>
        </p:nvSpPr>
        <p:spPr/>
        <p:txBody>
          <a:bodyPr/>
          <a:lstStyle/>
          <a:p>
            <a:pPr algn="just">
              <a:buClr>
                <a:srgbClr val="666600"/>
              </a:buClr>
            </a:pPr>
            <a:r>
              <a:rPr lang="en-US" dirty="0"/>
              <a:t>Much of Piaget's interest in the cognitive development of children was inspired by his observations of his own nephew and daughter. These observations reinforced his budding hypothesis that children's minds were not merely smaller versions of adult minds. </a:t>
            </a:r>
          </a:p>
          <a:p>
            <a:pPr algn="just">
              <a:buClr>
                <a:srgbClr val="666600"/>
              </a:buClr>
            </a:pPr>
            <a:r>
              <a:rPr lang="en-US" dirty="0"/>
              <a:t>Up until this point in history, children were largely treated simply as smaller versions of adults. Piaget was one of the first to identify that the way that children think is different from the way adults think.</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70658" name="Picture 1"/>
          <p:cNvPicPr>
            <a:picLocks noChangeAspect="1" noChangeArrowheads="1"/>
          </p:cNvPicPr>
          <p:nvPr/>
        </p:nvPicPr>
        <p:blipFill>
          <a:blip r:embed="rId3"/>
          <a:srcRect/>
          <a:stretch>
            <a:fillRect/>
          </a:stretch>
        </p:blipFill>
        <p:spPr bwMode="auto">
          <a:xfrm>
            <a:off x="365125" y="549275"/>
            <a:ext cx="8504238" cy="50292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2705" name="Rectangle 1"/>
          <p:cNvSpPr>
            <a:spLocks noGrp="1" noChangeArrowheads="1"/>
          </p:cNvSpPr>
          <p:nvPr>
            <p:ph type="body"/>
          </p:nvPr>
        </p:nvSpPr>
        <p:spPr>
          <a:xfrm>
            <a:off x="457200" y="1600200"/>
            <a:ext cx="4038600" cy="5075238"/>
          </a:xfrm>
          <a:noFill/>
        </p:spPr>
        <p:txBody>
          <a:bodyPr anchor="t"/>
          <a:lstStyle/>
          <a:p>
            <a:pPr marL="323850" indent="-323850" algn="l" eaLnBrk="1" hangingPunct="1">
              <a:lnSpc>
                <a:spcPct val="80000"/>
              </a:lnSpc>
              <a:spcBef>
                <a:spcPts val="5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Cognitive organization or adaptation occurs through – </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1. assimilation                                                              </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2. accommodation</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latin typeface="Times New Roman" pitchFamily="16" charset="0"/>
            </a:endParaRPr>
          </a:p>
          <a:p>
            <a:pPr marL="323850" indent="-323850" algn="l" eaLnBrk="1" hangingPunct="1">
              <a:lnSpc>
                <a:spcPct val="80000"/>
              </a:lnSpc>
              <a:spcBef>
                <a:spcPts val="5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Assimilation -- people take in new experiences through their own system of knowledge, a process comparable to eating and digesting food, which then becomes part of life.</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latin typeface="Times New Roman" pitchFamily="16" charset="0"/>
            </a:endParaRPr>
          </a:p>
          <a:p>
            <a:pPr marL="323850" indent="-323850" algn="l" eaLnBrk="1" hangingPunct="1">
              <a:lnSpc>
                <a:spcPct val="80000"/>
              </a:lnSpc>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cognitive structures -- a classification for sensations and perception</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latin typeface="Times New Roman" pitchFamily="16" charset="0"/>
              </a:rPr>
              <a:t>         Ex.   All flying objects are birds</a:t>
            </a:r>
          </a:p>
        </p:txBody>
      </p:sp>
      <p:pic>
        <p:nvPicPr>
          <p:cNvPr id="71683" name="Picture 2"/>
          <p:cNvPicPr>
            <a:picLocks noChangeAspect="1" noChangeArrowheads="1"/>
          </p:cNvPicPr>
          <p:nvPr/>
        </p:nvPicPr>
        <p:blipFill>
          <a:blip r:embed="rId4"/>
          <a:srcRect/>
          <a:stretch>
            <a:fillRect/>
          </a:stretch>
        </p:blipFill>
        <p:spPr bwMode="auto">
          <a:xfrm>
            <a:off x="4800600" y="2667000"/>
            <a:ext cx="3505200" cy="258921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72706" name="Picture 1"/>
          <p:cNvPicPr>
            <a:picLocks noChangeAspect="1" noChangeArrowheads="1"/>
          </p:cNvPicPr>
          <p:nvPr/>
        </p:nvPicPr>
        <p:blipFill>
          <a:blip r:embed="rId3"/>
          <a:srcRect/>
          <a:stretch>
            <a:fillRect/>
          </a:stretch>
        </p:blipFill>
        <p:spPr bwMode="auto">
          <a:xfrm>
            <a:off x="26988" y="914400"/>
            <a:ext cx="9144000" cy="539432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2795457-article-piagets-stages-of-cognitive-development-5a95c43aa9d4f900370bf112.png"/>
          <p:cNvPicPr>
            <a:picLocks noGrp="1" noChangeAspect="1"/>
          </p:cNvPicPr>
          <p:nvPr>
            <p:ph idx="1"/>
          </p:nvPr>
        </p:nvPicPr>
        <p:blipFill>
          <a:blip r:embed="rId2"/>
          <a:stretch>
            <a:fillRect/>
          </a:stretch>
        </p:blipFill>
        <p:spPr>
          <a:xfrm>
            <a:off x="-32" y="0"/>
            <a:ext cx="9144032" cy="68580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4753"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STAGES OF COGNITIVE DEVELOPMENT</a:t>
            </a:r>
          </a:p>
        </p:txBody>
      </p:sp>
      <p:sp>
        <p:nvSpPr>
          <p:cNvPr id="74754" name="Rectangle 2"/>
          <p:cNvSpPr>
            <a:spLocks noGrp="1" noChangeArrowheads="1"/>
          </p:cNvSpPr>
          <p:nvPr>
            <p:ph type="body" idx="1"/>
          </p:nvPr>
        </p:nvSpPr>
        <p:spPr>
          <a:xfrm>
            <a:off x="457200" y="1600200"/>
            <a:ext cx="4800600" cy="4530725"/>
          </a:xfrm>
        </p:spPr>
        <p:txBody>
          <a:bodyPr/>
          <a:lstStyle/>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Sensorimotor stage – 0-2yrs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Preoperational stage – 2-7yrs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Concrete operational stage – 7-11yrs</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Formal operational stage – beyond 11yrs</a:t>
            </a:r>
          </a:p>
        </p:txBody>
      </p:sp>
      <p:pic>
        <p:nvPicPr>
          <p:cNvPr id="73732" name="Picture 3"/>
          <p:cNvPicPr>
            <a:picLocks noChangeAspect="1" noChangeArrowheads="1"/>
          </p:cNvPicPr>
          <p:nvPr/>
        </p:nvPicPr>
        <p:blipFill>
          <a:blip r:embed="rId4"/>
          <a:srcRect/>
          <a:stretch>
            <a:fillRect/>
          </a:stretch>
        </p:blipFill>
        <p:spPr bwMode="auto">
          <a:xfrm>
            <a:off x="5410200" y="1931988"/>
            <a:ext cx="3352800" cy="3094037"/>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5777"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Sensorimotor stage – 0-2yrs</a:t>
            </a:r>
            <a:br>
              <a:rPr lang="en-US" sz="3200"/>
            </a:br>
            <a:endParaRPr lang="en-US" sz="3200"/>
          </a:p>
        </p:txBody>
      </p:sp>
      <p:sp>
        <p:nvSpPr>
          <p:cNvPr id="75778" name="Rectangle 2"/>
          <p:cNvSpPr>
            <a:spLocks noGrp="1" noChangeArrowheads="1"/>
          </p:cNvSpPr>
          <p:nvPr>
            <p:ph type="body" idx="1"/>
          </p:nvPr>
        </p:nvSpPr>
        <p:spPr>
          <a:xfrm>
            <a:off x="457200" y="1600200"/>
            <a:ext cx="4038600" cy="5257800"/>
          </a:xfrm>
        </p:spPr>
        <p:txBody>
          <a:bodyPr/>
          <a:lstStyle/>
          <a:p>
            <a:pPr marL="323850" indent="-323850" eaLnBrk="1" hangingPunct="1">
              <a:lnSpc>
                <a:spcPct val="80000"/>
              </a:lnSpc>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develops rudimentary concepts of objects - objects in the environment are permanent;  do not disappear when the child is not looking at them. </a:t>
            </a:r>
          </a:p>
          <a:p>
            <a:pPr marL="330200" indent="-323850" eaLnBrk="1" hangingPunct="1">
              <a:lnSpc>
                <a:spcPct val="80000"/>
              </a:lnSpc>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a:p>
          <a:p>
            <a:pPr marL="323850" indent="-323850" eaLnBrk="1" hangingPunct="1">
              <a:lnSpc>
                <a:spcPct val="80000"/>
              </a:lnSpc>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Simple modes of thought that are the foundation of language development </a:t>
            </a:r>
          </a:p>
          <a:p>
            <a:pPr marL="330200" indent="-323850" eaLnBrk="1" hangingPunct="1">
              <a:lnSpc>
                <a:spcPct val="80000"/>
              </a:lnSpc>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 </a:t>
            </a:r>
          </a:p>
          <a:p>
            <a:pPr marL="323850" indent="-323850" eaLnBrk="1" hangingPunct="1">
              <a:lnSpc>
                <a:spcPct val="80000"/>
              </a:lnSpc>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Communication between a child at this stage and an adult is extremely limited because of the child’s simple concepts and lack of language capabilities.  </a:t>
            </a:r>
          </a:p>
          <a:p>
            <a:pPr marL="330200" indent="-323850" eaLnBrk="1" hangingPunct="1">
              <a:lnSpc>
                <a:spcPct val="80000"/>
              </a:lnSpc>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a:p>
          <a:p>
            <a:pPr marL="323850" indent="-323850" eaLnBrk="1" hangingPunct="1">
              <a:lnSpc>
                <a:spcPct val="80000"/>
              </a:lnSpc>
              <a:spcBef>
                <a:spcPts val="45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a:t> Little ability to interpret sensory data and a limited ability to project forward or backward in time. </a:t>
            </a:r>
          </a:p>
        </p:txBody>
      </p:sp>
      <p:pic>
        <p:nvPicPr>
          <p:cNvPr id="74756" name="Picture 3"/>
          <p:cNvPicPr>
            <a:picLocks noChangeAspect="1" noChangeArrowheads="1"/>
          </p:cNvPicPr>
          <p:nvPr/>
        </p:nvPicPr>
        <p:blipFill>
          <a:blip r:embed="rId3"/>
          <a:srcRect/>
          <a:stretch>
            <a:fillRect/>
          </a:stretch>
        </p:blipFill>
        <p:spPr bwMode="auto">
          <a:xfrm>
            <a:off x="4876800" y="1219200"/>
            <a:ext cx="3962400" cy="359251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75778" name="Picture 1"/>
          <p:cNvPicPr>
            <a:picLocks noChangeAspect="1" noChangeArrowheads="1"/>
          </p:cNvPicPr>
          <p:nvPr/>
        </p:nvPicPr>
        <p:blipFill>
          <a:blip r:embed="rId3"/>
          <a:srcRect/>
          <a:stretch>
            <a:fillRect/>
          </a:stretch>
        </p:blipFill>
        <p:spPr bwMode="auto">
          <a:xfrm>
            <a:off x="182563" y="822325"/>
            <a:ext cx="8778875" cy="4846638"/>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7825" name="Rectangle 1"/>
          <p:cNvSpPr>
            <a:spLocks noGrp="1" noChangeArrowheads="1"/>
          </p:cNvSpPr>
          <p:nvPr>
            <p:ph type="title" idx="4294967295"/>
          </p:nvPr>
        </p:nvSpPr>
        <p:spPr>
          <a:xfrm>
            <a:off x="381000" y="53975"/>
            <a:ext cx="8229600" cy="1312863"/>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a:t>Preoperational stage – 2-7yrs</a:t>
            </a:r>
          </a:p>
        </p:txBody>
      </p:sp>
      <p:sp>
        <p:nvSpPr>
          <p:cNvPr id="77826" name="Rectangle 2"/>
          <p:cNvSpPr>
            <a:spLocks noGrp="1" noChangeArrowheads="1"/>
          </p:cNvSpPr>
          <p:nvPr>
            <p:ph type="body" idx="1"/>
          </p:nvPr>
        </p:nvSpPr>
        <p:spPr>
          <a:xfrm>
            <a:off x="457200" y="1600200"/>
            <a:ext cx="4038600" cy="6445250"/>
          </a:xfrm>
        </p:spPr>
        <p:txBody>
          <a:bodyPr/>
          <a:lstStyle/>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Good language development</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capacity to form mental symbols – represent things and events not present, children learn to use words to symbolize these absent objects. </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Times New Roman" pitchFamily="16" charset="0"/>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understand the world in the way they sense it through 5 primary senses. Concepts - not seen, heard, smelt, tasted or felt – ex. Time and health are difficult for these children to grasp</a:t>
            </a:r>
          </a:p>
        </p:txBody>
      </p:sp>
      <p:pic>
        <p:nvPicPr>
          <p:cNvPr id="76804" name="Picture 3"/>
          <p:cNvPicPr>
            <a:picLocks noChangeAspect="1" noChangeArrowheads="1"/>
          </p:cNvPicPr>
          <p:nvPr/>
        </p:nvPicPr>
        <p:blipFill>
          <a:blip r:embed="rId4"/>
          <a:srcRect/>
          <a:stretch>
            <a:fillRect/>
          </a:stretch>
        </p:blipFill>
        <p:spPr bwMode="auto">
          <a:xfrm>
            <a:off x="4724400" y="1855788"/>
            <a:ext cx="4622800" cy="305752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8849" name="Rectangle 1"/>
          <p:cNvSpPr>
            <a:spLocks noGrp="1" noChangeArrowheads="1"/>
          </p:cNvSpPr>
          <p:nvPr>
            <p:ph type="body"/>
          </p:nvPr>
        </p:nvSpPr>
        <p:spPr>
          <a:xfrm>
            <a:off x="381000" y="609600"/>
            <a:ext cx="8229600" cy="4876800"/>
          </a:xfrm>
          <a:noFill/>
        </p:spPr>
        <p:txBody>
          <a:bodyPr anchor="t"/>
          <a:lstStyle/>
          <a:p>
            <a:pPr marL="323850" indent="-323850" algn="l" eaLnBrk="1" hangingPunct="1">
              <a:lnSpc>
                <a:spcPct val="80000"/>
              </a:lnSpc>
              <a:spcBef>
                <a:spcPts val="5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Egocentrism -- child is incapable of assuming another person’s point of view, make them feel more important</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a:p>
            <a:pPr marL="323850" indent="-323850" algn="l" eaLnBrk="1" hangingPunct="1">
              <a:lnSpc>
                <a:spcPct val="80000"/>
              </a:lnSpc>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Centering – giving mirror to observe</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a:p>
            <a:pPr marL="323850" indent="-323850" algn="l" eaLnBrk="1" hangingPunct="1">
              <a:lnSpc>
                <a:spcPct val="80000"/>
              </a:lnSpc>
              <a:spcBef>
                <a:spcPts val="500"/>
              </a:spcBef>
              <a:buClr>
                <a:srgbClr val="666600"/>
              </a:buClr>
              <a:buSzPct val="75000"/>
              <a:buFont typeface="Wingdings" charset="2"/>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Animism -- investing inanimate objects with life. symbolic fantasy, play and language</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              Animism can be used to the dental team’s advantage by giving dental instruments and equipment life –like names and qualities. </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a:p>
            <a:pPr marL="323850" indent="-323850" algn="l" eaLnBrk="1" hangingPunct="1">
              <a:lnSpc>
                <a:spcPct val="80000"/>
              </a:lnSpc>
              <a:spcBef>
                <a:spcPts val="500"/>
              </a:spcBef>
              <a:buClr>
                <a:srgbClr val="666600"/>
              </a:buClr>
              <a:buSzPct val="75000"/>
              <a:buFont typeface="Wingdings" charset="2"/>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Constructivism – child acquires reality by touching, exploring, observing---TSD</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a:p>
            <a:pPr marL="323850" indent="-323850" algn="l" eaLnBrk="1" hangingPunct="1">
              <a:lnSpc>
                <a:spcPct val="80000"/>
              </a:lnSpc>
              <a:spcBef>
                <a:spcPts val="500"/>
              </a:spcBef>
              <a:buClr>
                <a:srgbClr val="666600"/>
              </a:buClr>
              <a:buSzPct val="75000"/>
              <a:buFont typeface="Wingdings" charset="2"/>
              <a:buBlip>
                <a:blip r:embed="rId3"/>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Cognitive equilibrium – answer to questions asked, </a:t>
            </a:r>
          </a:p>
          <a:p>
            <a:pPr marL="330200" indent="-323850" algn="l" eaLnBrk="1" hangingPunct="1">
              <a:lnSpc>
                <a:spcPct val="8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79873" name="Rectangle 1"/>
          <p:cNvSpPr>
            <a:spLocks noGrp="1" noChangeArrowheads="1"/>
          </p:cNvSpPr>
          <p:nvPr>
            <p:ph type="body"/>
          </p:nvPr>
        </p:nvSpPr>
        <p:spPr>
          <a:xfrm>
            <a:off x="457200" y="533400"/>
            <a:ext cx="8229600" cy="5600700"/>
          </a:xfrm>
          <a:noFill/>
        </p:spPr>
        <p:txBody>
          <a:bodyPr anchor="t"/>
          <a:lstStyle/>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Conservation </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Reversibility </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Conservation of Length (6-7 years)</a:t>
            </a:r>
            <a:br>
              <a:rPr lang="en-US" sz="2400" b="0">
                <a:effectLst/>
              </a:rPr>
            </a:br>
            <a:endParaRPr lang="en-US" sz="2400" b="0">
              <a:effectLst/>
            </a:endParaRP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9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Conservation of Liquids</a:t>
            </a:r>
            <a:r>
              <a:rPr lang="en-US" sz="3600" b="0">
                <a:effectLst/>
              </a:rPr>
              <a:t> </a:t>
            </a:r>
          </a:p>
          <a:p>
            <a:pPr marL="330200" indent="-323850" algn="l" eaLnBrk="1" hangingPunct="1">
              <a:spcBef>
                <a:spcPts val="9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3600" b="0">
              <a:effectLst/>
            </a:endParaRPr>
          </a:p>
        </p:txBody>
      </p:sp>
      <p:sp>
        <p:nvSpPr>
          <p:cNvPr id="78851" name="AutoShape 2"/>
          <p:cNvSpPr>
            <a:spLocks noChangeArrowheads="1"/>
          </p:cNvSpPr>
          <p:nvPr/>
        </p:nvSpPr>
        <p:spPr bwMode="auto">
          <a:xfrm>
            <a:off x="1981200" y="5257800"/>
            <a:ext cx="533400" cy="838200"/>
          </a:xfrm>
          <a:prstGeom prst="can">
            <a:avLst>
              <a:gd name="adj" fmla="val 39286"/>
            </a:avLst>
          </a:prstGeom>
          <a:solidFill>
            <a:srgbClr val="99CC00"/>
          </a:solidFill>
          <a:ln w="9360" cap="sq">
            <a:solidFill>
              <a:srgbClr val="000000"/>
            </a:solidFill>
            <a:miter lim="800000"/>
            <a:headEnd/>
            <a:tailEnd/>
          </a:ln>
        </p:spPr>
        <p:txBody>
          <a:bodyPr wrap="none" anchor="ctr"/>
          <a:lstStyle/>
          <a:p>
            <a:endParaRPr lang="en-IN"/>
          </a:p>
        </p:txBody>
      </p:sp>
      <p:sp>
        <p:nvSpPr>
          <p:cNvPr id="78852" name="AutoShape 3"/>
          <p:cNvSpPr>
            <a:spLocks noChangeArrowheads="1"/>
          </p:cNvSpPr>
          <p:nvPr/>
        </p:nvSpPr>
        <p:spPr bwMode="auto">
          <a:xfrm>
            <a:off x="2895600" y="5257800"/>
            <a:ext cx="533400" cy="838200"/>
          </a:xfrm>
          <a:prstGeom prst="can">
            <a:avLst>
              <a:gd name="adj" fmla="val 39286"/>
            </a:avLst>
          </a:prstGeom>
          <a:solidFill>
            <a:srgbClr val="99CC00"/>
          </a:solidFill>
          <a:ln w="9360" cap="sq">
            <a:solidFill>
              <a:srgbClr val="000000"/>
            </a:solidFill>
            <a:miter lim="800000"/>
            <a:headEnd/>
            <a:tailEnd/>
          </a:ln>
        </p:spPr>
        <p:txBody>
          <a:bodyPr wrap="none" anchor="ctr"/>
          <a:lstStyle/>
          <a:p>
            <a:endParaRPr lang="en-IN"/>
          </a:p>
        </p:txBody>
      </p:sp>
      <p:sp>
        <p:nvSpPr>
          <p:cNvPr id="78853" name="AutoShape 4"/>
          <p:cNvSpPr>
            <a:spLocks noChangeArrowheads="1"/>
          </p:cNvSpPr>
          <p:nvPr/>
        </p:nvSpPr>
        <p:spPr bwMode="auto">
          <a:xfrm>
            <a:off x="4343400" y="5410200"/>
            <a:ext cx="533400" cy="838200"/>
          </a:xfrm>
          <a:prstGeom prst="can">
            <a:avLst>
              <a:gd name="adj" fmla="val 39286"/>
            </a:avLst>
          </a:prstGeom>
          <a:solidFill>
            <a:srgbClr val="99CC00"/>
          </a:solidFill>
          <a:ln w="9360" cap="sq">
            <a:solidFill>
              <a:srgbClr val="000000"/>
            </a:solidFill>
            <a:miter lim="800000"/>
            <a:headEnd/>
            <a:tailEnd/>
          </a:ln>
        </p:spPr>
        <p:txBody>
          <a:bodyPr wrap="none" anchor="ctr"/>
          <a:lstStyle/>
          <a:p>
            <a:endParaRPr lang="en-IN"/>
          </a:p>
        </p:txBody>
      </p:sp>
      <p:sp>
        <p:nvSpPr>
          <p:cNvPr id="78854" name="AutoShape 5"/>
          <p:cNvSpPr>
            <a:spLocks noChangeArrowheads="1"/>
          </p:cNvSpPr>
          <p:nvPr/>
        </p:nvSpPr>
        <p:spPr bwMode="auto">
          <a:xfrm>
            <a:off x="5410200" y="4800600"/>
            <a:ext cx="381000" cy="1752600"/>
          </a:xfrm>
          <a:prstGeom prst="can">
            <a:avLst>
              <a:gd name="adj" fmla="val 115000"/>
            </a:avLst>
          </a:prstGeom>
          <a:solidFill>
            <a:srgbClr val="99CC00"/>
          </a:solidFill>
          <a:ln w="9360" cap="sq">
            <a:solidFill>
              <a:srgbClr val="000000"/>
            </a:solidFill>
            <a:miter lim="800000"/>
            <a:headEnd/>
            <a:tailEnd/>
          </a:ln>
        </p:spPr>
        <p:txBody>
          <a:bodyPr wrap="none" anchor="ctr"/>
          <a:lstStyle/>
          <a:p>
            <a:endParaRPr lang="en-IN"/>
          </a:p>
        </p:txBody>
      </p:sp>
      <p:sp>
        <p:nvSpPr>
          <p:cNvPr id="78855" name="Line 6"/>
          <p:cNvSpPr>
            <a:spLocks noChangeShapeType="1"/>
          </p:cNvSpPr>
          <p:nvPr/>
        </p:nvSpPr>
        <p:spPr bwMode="auto">
          <a:xfrm>
            <a:off x="1447800" y="3429000"/>
            <a:ext cx="1600200" cy="1588"/>
          </a:xfrm>
          <a:prstGeom prst="line">
            <a:avLst/>
          </a:prstGeom>
          <a:noFill/>
          <a:ln w="9360" cap="sq">
            <a:solidFill>
              <a:srgbClr val="000000"/>
            </a:solidFill>
            <a:miter lim="800000"/>
            <a:headEnd/>
            <a:tailEnd/>
          </a:ln>
        </p:spPr>
        <p:txBody>
          <a:bodyPr/>
          <a:lstStyle/>
          <a:p>
            <a:endParaRPr lang="en-US"/>
          </a:p>
        </p:txBody>
      </p:sp>
      <p:sp>
        <p:nvSpPr>
          <p:cNvPr id="78856" name="Line 7"/>
          <p:cNvSpPr>
            <a:spLocks noChangeShapeType="1"/>
          </p:cNvSpPr>
          <p:nvPr/>
        </p:nvSpPr>
        <p:spPr bwMode="auto">
          <a:xfrm>
            <a:off x="1447800" y="3810000"/>
            <a:ext cx="1600200" cy="1588"/>
          </a:xfrm>
          <a:prstGeom prst="line">
            <a:avLst/>
          </a:prstGeom>
          <a:noFill/>
          <a:ln w="9360" cap="sq">
            <a:solidFill>
              <a:srgbClr val="000000"/>
            </a:solidFill>
            <a:miter lim="800000"/>
            <a:headEnd/>
            <a:tailEnd/>
          </a:ln>
        </p:spPr>
        <p:txBody>
          <a:bodyPr/>
          <a:lstStyle/>
          <a:p>
            <a:endParaRPr lang="en-US"/>
          </a:p>
        </p:txBody>
      </p:sp>
      <p:sp>
        <p:nvSpPr>
          <p:cNvPr id="78857" name="Line 8"/>
          <p:cNvSpPr>
            <a:spLocks noChangeShapeType="1"/>
          </p:cNvSpPr>
          <p:nvPr/>
        </p:nvSpPr>
        <p:spPr bwMode="auto">
          <a:xfrm>
            <a:off x="4876800" y="3810000"/>
            <a:ext cx="1600200" cy="1588"/>
          </a:xfrm>
          <a:prstGeom prst="line">
            <a:avLst/>
          </a:prstGeom>
          <a:noFill/>
          <a:ln w="9360" cap="sq">
            <a:solidFill>
              <a:srgbClr val="000000"/>
            </a:solidFill>
            <a:miter lim="800000"/>
            <a:headEnd/>
            <a:tailEnd/>
          </a:ln>
        </p:spPr>
        <p:txBody>
          <a:bodyPr/>
          <a:lstStyle/>
          <a:p>
            <a:endParaRPr lang="en-US"/>
          </a:p>
        </p:txBody>
      </p:sp>
      <p:sp>
        <p:nvSpPr>
          <p:cNvPr id="78858" name="Line 9"/>
          <p:cNvSpPr>
            <a:spLocks noChangeShapeType="1"/>
          </p:cNvSpPr>
          <p:nvPr/>
        </p:nvSpPr>
        <p:spPr bwMode="auto">
          <a:xfrm>
            <a:off x="4267200" y="3429000"/>
            <a:ext cx="1600200" cy="1588"/>
          </a:xfrm>
          <a:prstGeom prst="line">
            <a:avLst/>
          </a:prstGeom>
          <a:noFill/>
          <a:ln w="9360" cap="sq">
            <a:solidFill>
              <a:srgbClr val="000000"/>
            </a:solidFill>
            <a:miter lim="800000"/>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79874" name="Picture 1"/>
          <p:cNvPicPr>
            <a:picLocks noChangeAspect="1" noChangeArrowheads="1"/>
          </p:cNvPicPr>
          <p:nvPr/>
        </p:nvPicPr>
        <p:blipFill>
          <a:blip r:embed="rId3"/>
          <a:srcRect/>
          <a:stretch>
            <a:fillRect/>
          </a:stretch>
        </p:blipFill>
        <p:spPr bwMode="auto">
          <a:xfrm>
            <a:off x="274638" y="914400"/>
            <a:ext cx="8686800" cy="45720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1921" name="Rectangle 1"/>
          <p:cNvSpPr>
            <a:spLocks noGrp="1" noChangeArrowheads="1"/>
          </p:cNvSpPr>
          <p:nvPr>
            <p:ph type="title" idx="4294967295"/>
          </p:nvPr>
        </p:nvSpPr>
        <p:spPr>
          <a:xfrm>
            <a:off x="381000" y="-69850"/>
            <a:ext cx="8229600" cy="14351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Stage of concrete operations</a:t>
            </a:r>
            <a:r>
              <a:rPr lang="en-US"/>
              <a:t> -</a:t>
            </a:r>
            <a:r>
              <a:rPr lang="en-US" sz="3600"/>
              <a:t>7-11yrs</a:t>
            </a:r>
          </a:p>
        </p:txBody>
      </p:sp>
      <p:sp>
        <p:nvSpPr>
          <p:cNvPr id="81922" name="Rectangle 2"/>
          <p:cNvSpPr>
            <a:spLocks noGrp="1" noChangeArrowheads="1"/>
          </p:cNvSpPr>
          <p:nvPr>
            <p:ph type="body" idx="1"/>
          </p:nvPr>
        </p:nvSpPr>
        <p:spPr>
          <a:xfrm>
            <a:off x="457200" y="1600200"/>
            <a:ext cx="4038600" cy="4530725"/>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Good answering capacity</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Decline of egocentrism </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Decline of animism</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Much more like adults but not</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Easy to treat</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p:txBody>
      </p:sp>
      <p:pic>
        <p:nvPicPr>
          <p:cNvPr id="80900" name="Picture 3"/>
          <p:cNvPicPr>
            <a:picLocks noChangeAspect="1" noChangeArrowheads="1"/>
          </p:cNvPicPr>
          <p:nvPr/>
        </p:nvPicPr>
        <p:blipFill>
          <a:blip r:embed="rId3"/>
          <a:srcRect/>
          <a:stretch>
            <a:fillRect/>
          </a:stretch>
        </p:blipFill>
        <p:spPr bwMode="auto">
          <a:xfrm>
            <a:off x="5341938" y="1905000"/>
            <a:ext cx="2452687" cy="42672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81922" name="Picture 1"/>
          <p:cNvPicPr>
            <a:picLocks noChangeAspect="1" noChangeArrowheads="1"/>
          </p:cNvPicPr>
          <p:nvPr/>
        </p:nvPicPr>
        <p:blipFill>
          <a:blip r:embed="rId3"/>
          <a:srcRect/>
          <a:stretch>
            <a:fillRect/>
          </a:stretch>
        </p:blipFill>
        <p:spPr bwMode="auto">
          <a:xfrm>
            <a:off x="274638" y="639763"/>
            <a:ext cx="8504237" cy="50292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3969"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Period of formal operations – 11yrs &amp; above</a:t>
            </a:r>
          </a:p>
        </p:txBody>
      </p:sp>
      <p:sp>
        <p:nvSpPr>
          <p:cNvPr id="83970" name="Rectangle 2"/>
          <p:cNvSpPr>
            <a:spLocks noGrp="1" noChangeArrowheads="1"/>
          </p:cNvSpPr>
          <p:nvPr>
            <p:ph type="body" idx="1"/>
          </p:nvPr>
        </p:nvSpPr>
        <p:spPr>
          <a:xfrm>
            <a:off x="457200" y="1600200"/>
            <a:ext cx="4038600" cy="4679950"/>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Good communication skill</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Should be treated as adult</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Concept of imaginary audience (Elkind) – constantly on stage</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Personal fable – uniqueness makes a patient ignore threats to health</a:t>
            </a:r>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Easy to treat if interested</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p:txBody>
      </p:sp>
      <p:pic>
        <p:nvPicPr>
          <p:cNvPr id="82948" name="Picture 3"/>
          <p:cNvPicPr>
            <a:picLocks noChangeAspect="1" noChangeArrowheads="1"/>
          </p:cNvPicPr>
          <p:nvPr/>
        </p:nvPicPr>
        <p:blipFill>
          <a:blip r:embed="rId3"/>
          <a:srcRect/>
          <a:stretch>
            <a:fillRect/>
          </a:stretch>
        </p:blipFill>
        <p:spPr bwMode="auto">
          <a:xfrm>
            <a:off x="5464175" y="1524000"/>
            <a:ext cx="2863850" cy="40386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83970" name="Picture 1"/>
          <p:cNvPicPr>
            <a:picLocks noChangeAspect="1" noChangeArrowheads="1"/>
          </p:cNvPicPr>
          <p:nvPr/>
        </p:nvPicPr>
        <p:blipFill>
          <a:blip r:embed="rId3"/>
          <a:srcRect/>
          <a:stretch>
            <a:fillRect/>
          </a:stretch>
        </p:blipFill>
        <p:spPr bwMode="auto">
          <a:xfrm>
            <a:off x="26988" y="2868613"/>
            <a:ext cx="9144000" cy="806450"/>
          </a:xfrm>
          <a:prstGeom prst="rect">
            <a:avLst/>
          </a:prstGeom>
          <a:noFill/>
          <a:ln w="9525">
            <a:noFill/>
            <a:round/>
            <a:headEnd/>
            <a:tailEnd/>
          </a:ln>
        </p:spPr>
      </p:pic>
      <p:pic>
        <p:nvPicPr>
          <p:cNvPr id="83971" name="Picture 2"/>
          <p:cNvPicPr>
            <a:picLocks noChangeAspect="1" noChangeArrowheads="1"/>
          </p:cNvPicPr>
          <p:nvPr/>
        </p:nvPicPr>
        <p:blipFill>
          <a:blip r:embed="rId4"/>
          <a:srcRect/>
          <a:stretch>
            <a:fillRect/>
          </a:stretch>
        </p:blipFill>
        <p:spPr bwMode="auto">
          <a:xfrm>
            <a:off x="26988" y="3667125"/>
            <a:ext cx="9144000" cy="790575"/>
          </a:xfrm>
          <a:prstGeom prst="rect">
            <a:avLst/>
          </a:prstGeom>
          <a:noFill/>
          <a:ln w="9525">
            <a:noFill/>
            <a:round/>
            <a:headEnd/>
            <a:tailEnd/>
          </a:ln>
        </p:spPr>
      </p:pic>
      <p:pic>
        <p:nvPicPr>
          <p:cNvPr id="83972" name="Picture 3"/>
          <p:cNvPicPr>
            <a:picLocks noChangeAspect="1" noChangeArrowheads="1"/>
          </p:cNvPicPr>
          <p:nvPr/>
        </p:nvPicPr>
        <p:blipFill>
          <a:blip r:embed="rId5"/>
          <a:srcRect/>
          <a:stretch>
            <a:fillRect/>
          </a:stretch>
        </p:blipFill>
        <p:spPr bwMode="auto">
          <a:xfrm>
            <a:off x="26988" y="1139825"/>
            <a:ext cx="9144000" cy="17430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643063" y="2214563"/>
            <a:ext cx="5715000" cy="1755775"/>
          </a:xfrm>
          <a:prstGeom prst="rect">
            <a:avLst/>
          </a:prstGeom>
          <a:noFill/>
          <a:ln w="9525" cap="flat">
            <a:noFill/>
            <a:round/>
            <a:headEnd/>
            <a:tailEnd/>
          </a:ln>
          <a:effectLst/>
        </p:spPr>
        <p:txBody>
          <a:bodyPr lIns="90000" tIns="46800" rIns="90000" bIns="46800">
            <a:spAutoFit/>
          </a:bodyPr>
          <a:lstStyle/>
          <a:p>
            <a:pPr algn="ctr">
              <a:spcBef>
                <a:spcPts val="22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5400" b="1" dirty="0">
                <a:solidFill>
                  <a:srgbClr val="CC6600"/>
                </a:solidFill>
                <a:effectLst>
                  <a:outerShdw blurRad="38100" dist="38100" dir="2700000" algn="tl">
                    <a:srgbClr val="000000"/>
                  </a:outerShdw>
                </a:effectLst>
                <a:latin typeface="Comic Sans MS" pitchFamily="64" charset="0"/>
              </a:rPr>
              <a:t>CHILD PSYCHOLOGY</a:t>
            </a:r>
          </a:p>
        </p:txBody>
      </p:sp>
      <p:sp>
        <p:nvSpPr>
          <p:cNvPr id="84995" name="TextBox 2"/>
          <p:cNvSpPr txBox="1">
            <a:spLocks noChangeArrowheads="1"/>
          </p:cNvSpPr>
          <p:nvPr/>
        </p:nvSpPr>
        <p:spPr bwMode="auto">
          <a:xfrm>
            <a:off x="1071563" y="4506913"/>
            <a:ext cx="6858000" cy="1692275"/>
          </a:xfrm>
          <a:prstGeom prst="rect">
            <a:avLst/>
          </a:prstGeom>
          <a:noFill/>
          <a:ln w="9525">
            <a:noFill/>
            <a:miter lim="800000"/>
            <a:headEnd/>
            <a:tailEnd/>
          </a:ln>
        </p:spPr>
        <p:txBody>
          <a:bodyPr>
            <a:spAutoFit/>
          </a:bodyPr>
          <a:lstStyle/>
          <a:p>
            <a:pPr algn="ctr"/>
            <a:r>
              <a:rPr lang="en-IN" sz="4000" b="1">
                <a:solidFill>
                  <a:schemeClr val="tx1"/>
                </a:solidFill>
              </a:rPr>
              <a:t>Dr. Aron Arun Kumar Vasa</a:t>
            </a:r>
          </a:p>
          <a:p>
            <a:pPr algn="ctr"/>
            <a:r>
              <a:rPr lang="en-IN" sz="3200">
                <a:solidFill>
                  <a:schemeClr val="tx1"/>
                </a:solidFill>
              </a:rPr>
              <a:t>Professor</a:t>
            </a:r>
          </a:p>
          <a:p>
            <a:pPr algn="ctr"/>
            <a:r>
              <a:rPr lang="en-IN" sz="3200">
                <a:solidFill>
                  <a:schemeClr val="tx1"/>
                </a:solidFill>
              </a:rPr>
              <a:t>Dept. of Pedodontics</a:t>
            </a:r>
            <a:endParaRPr lang="en-US" sz="320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6017" name="Rectangle 1"/>
          <p:cNvSpPr>
            <a:spLocks noGrp="1" noChangeArrowheads="1"/>
          </p:cNvSpPr>
          <p:nvPr>
            <p:ph type="title" idx="4294967295"/>
          </p:nvPr>
        </p:nvSpPr>
        <p:spPr>
          <a:xfrm>
            <a:off x="457200" y="304800"/>
            <a:ext cx="8229600" cy="990600"/>
          </a:xfrm>
        </p:spPr>
        <p:txBody>
          <a:bodyPr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effectLst>
                  <a:outerShdw blurRad="38100" dist="38100" dir="2700000" algn="tl">
                    <a:srgbClr val="C0C0C0"/>
                  </a:outerShdw>
                </a:effectLst>
              </a:rPr>
              <a:t>Theories proposed on Child Psychology</a:t>
            </a:r>
          </a:p>
        </p:txBody>
      </p:sp>
      <p:sp>
        <p:nvSpPr>
          <p:cNvPr id="86019" name="Rectangle 2"/>
          <p:cNvSpPr>
            <a:spLocks noGrp="1" noChangeArrowheads="1"/>
          </p:cNvSpPr>
          <p:nvPr>
            <p:ph type="body" idx="1"/>
          </p:nvPr>
        </p:nvSpPr>
        <p:spPr>
          <a:xfrm>
            <a:off x="1219200" y="1371600"/>
            <a:ext cx="7315200" cy="5143500"/>
          </a:xfrm>
        </p:spPr>
        <p:txBody>
          <a:bodyPr/>
          <a:lstStyle/>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r>
              <a:rPr lang="en-US" sz="1800" dirty="0">
                <a:solidFill>
                  <a:srgbClr val="FF6600"/>
                </a:solidFill>
              </a:rPr>
              <a:t>Psychodynamic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-psychosexual theory --- Freud -1905</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-psychosocial theory ---Eric Erikson1963</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-cognitive theory ---Piaget – 1952</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FF6600"/>
                </a:solidFill>
              </a:rPr>
              <a:t>Behavioral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-classical conditioning --- Pavlov - 1927</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-operant conditioning --- Skinner – 1938</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-social learning theory --- </a:t>
            </a:r>
            <a:r>
              <a:rPr lang="en-US" sz="1800" dirty="0" err="1"/>
              <a:t>Bandura</a:t>
            </a:r>
            <a:r>
              <a:rPr lang="en-US" sz="1800" dirty="0"/>
              <a:t> – 1954</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-hierarchy of needs --- Maslow - 1963 </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FF6600"/>
                </a:solidFill>
              </a:rPr>
              <a:t>Miscellaneous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-separation &amp; individualization --- M Mahler</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-attachment theory --- J </a:t>
            </a:r>
            <a:r>
              <a:rPr lang="en-US" sz="1800" dirty="0" err="1"/>
              <a:t>Bowlby</a:t>
            </a: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r>
              <a:rPr lang="en-US" sz="1800" dirty="0" err="1"/>
              <a:t>childrenese</a:t>
            </a:r>
            <a:r>
              <a:rPr lang="en-US" sz="1800" dirty="0"/>
              <a:t> --- H </a:t>
            </a:r>
            <a:r>
              <a:rPr lang="en-US" sz="1800" dirty="0" err="1"/>
              <a:t>Ginnott</a:t>
            </a: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solidFill>
                <a:srgbClr val="FF6600"/>
              </a:solidFill>
            </a:endParaRP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solidFill>
                <a:srgbClr val="FF6600"/>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7041" name="Rectangle 1"/>
          <p:cNvSpPr>
            <a:spLocks noGrp="1" noChangeArrowheads="1"/>
          </p:cNvSpPr>
          <p:nvPr>
            <p:ph type="title" idx="4294967295"/>
          </p:nvPr>
        </p:nvSpPr>
        <p:spPr>
          <a:xfrm>
            <a:off x="381000" y="53975"/>
            <a:ext cx="8229600" cy="1312863"/>
          </a:xfrm>
        </p:spPr>
        <p:txBody>
          <a:bodyPr/>
          <a:lstStyle/>
          <a:p>
            <a:pPr algn="l"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a:t>BEHAVIORAL LEARNINGTHEORY</a:t>
            </a:r>
          </a:p>
        </p:txBody>
      </p:sp>
      <p:sp>
        <p:nvSpPr>
          <p:cNvPr id="87042" name="Rectangle 2"/>
          <p:cNvSpPr>
            <a:spLocks noGrp="1" noChangeArrowheads="1"/>
          </p:cNvSpPr>
          <p:nvPr>
            <p:ph type="body" idx="1"/>
          </p:nvPr>
        </p:nvSpPr>
        <p:spPr>
          <a:xfrm>
            <a:off x="457200" y="1600200"/>
            <a:ext cx="4038600" cy="4530725"/>
          </a:xfrm>
        </p:spPr>
        <p:txBody>
          <a:bodyPr/>
          <a:lstStyle/>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Learning </a:t>
            </a:r>
            <a:r>
              <a:rPr lang="en-US" sz="2000" b="1"/>
              <a:t>:--Relatively permanent change in the behavior that occurs as a result of experience.</a:t>
            </a:r>
          </a:p>
          <a:p>
            <a:pPr marL="330200" indent="-323850"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a:p>
          <a:p>
            <a:pPr marL="323850" indent="-323850"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a:t>Behavior is the result of an interaction between innate or instincts and learning after birth.</a:t>
            </a:r>
          </a:p>
        </p:txBody>
      </p:sp>
      <p:pic>
        <p:nvPicPr>
          <p:cNvPr id="87044" name="Picture 3"/>
          <p:cNvPicPr>
            <a:picLocks noChangeAspect="1" noChangeArrowheads="1"/>
          </p:cNvPicPr>
          <p:nvPr/>
        </p:nvPicPr>
        <p:blipFill>
          <a:blip r:embed="rId3"/>
          <a:srcRect/>
          <a:stretch>
            <a:fillRect/>
          </a:stretch>
        </p:blipFill>
        <p:spPr bwMode="auto">
          <a:xfrm>
            <a:off x="4876800" y="1725613"/>
            <a:ext cx="3733800" cy="36576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sz="3600" dirty="0">
                <a:solidFill>
                  <a:schemeClr val="accent2">
                    <a:lumMod val="75000"/>
                  </a:schemeClr>
                </a:solidFill>
              </a:rPr>
              <a:t>Behaviourism / Behavioural Psychology</a:t>
            </a:r>
            <a:endParaRPr lang="en-IN" sz="3600" dirty="0"/>
          </a:p>
        </p:txBody>
      </p:sp>
      <p:sp>
        <p:nvSpPr>
          <p:cNvPr id="3" name="Content Placeholder 2"/>
          <p:cNvSpPr>
            <a:spLocks noGrp="1"/>
          </p:cNvSpPr>
          <p:nvPr>
            <p:ph idx="1"/>
          </p:nvPr>
        </p:nvSpPr>
        <p:spPr>
          <a:xfrm>
            <a:off x="457200" y="1600200"/>
            <a:ext cx="8210550" cy="3971925"/>
          </a:xfrm>
        </p:spPr>
        <p:txBody>
          <a:bodyPr/>
          <a:lstStyle/>
          <a:p>
            <a:pPr algn="just">
              <a:defRPr/>
            </a:pPr>
            <a:r>
              <a:rPr lang="en-IN" dirty="0">
                <a:solidFill>
                  <a:schemeClr val="accent2">
                    <a:lumMod val="75000"/>
                  </a:schemeClr>
                </a:solidFill>
              </a:rPr>
              <a:t>Behaviourism, also known as behavioural psychology, is a theory of learning based on the idea that all behaviours are acquired through conditioning. Conditioning occurs through interaction with the environment. Behaviourists believe that our responses to environmental stimuli shape our actions.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defRPr/>
            </a:pPr>
            <a:endParaRPr lang="en-IN" dirty="0"/>
          </a:p>
        </p:txBody>
      </p:sp>
      <p:pic>
        <p:nvPicPr>
          <p:cNvPr id="89091" name="Picture 8" descr="behavioral-psychology-4157183-FINAL-5d8248854be64e34a9f4792179e6c998.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81000" y="285750"/>
            <a:ext cx="8210550" cy="1063625"/>
          </a:xfrm>
        </p:spPr>
        <p:txBody>
          <a:bodyPr/>
          <a:lstStyle/>
          <a:p>
            <a:pPr>
              <a:defRPr/>
            </a:pPr>
            <a:r>
              <a:rPr lang="en-IN" sz="3600" dirty="0">
                <a:solidFill>
                  <a:schemeClr val="accent2">
                    <a:lumMod val="75000"/>
                  </a:schemeClr>
                </a:solidFill>
              </a:rPr>
              <a:t>Behaviourism / Behavioural Psychology</a:t>
            </a:r>
            <a:endParaRPr lang="en-IN" sz="3600" dirty="0"/>
          </a:p>
        </p:txBody>
      </p:sp>
      <p:sp>
        <p:nvSpPr>
          <p:cNvPr id="10" name="Content Placeholder 9"/>
          <p:cNvSpPr>
            <a:spLocks noGrp="1"/>
          </p:cNvSpPr>
          <p:nvPr>
            <p:ph sz="half" idx="1"/>
          </p:nvPr>
        </p:nvSpPr>
        <p:spPr/>
        <p:txBody>
          <a:bodyPr/>
          <a:lstStyle/>
          <a:p>
            <a:pPr algn="ctr">
              <a:buFont typeface="Times New Roman" pitchFamily="16" charset="0"/>
              <a:buNone/>
              <a:defRPr/>
            </a:pPr>
            <a:r>
              <a:rPr lang="en-IN" sz="2400" u="sng" dirty="0"/>
              <a:t>Strengths </a:t>
            </a:r>
          </a:p>
          <a:p>
            <a:pPr marL="457200" indent="-457200">
              <a:buClr>
                <a:schemeClr val="accent2">
                  <a:lumMod val="75000"/>
                </a:schemeClr>
              </a:buClr>
              <a:buFont typeface="+mj-lt"/>
              <a:buAutoNum type="arabicPeriod"/>
              <a:defRPr/>
            </a:pPr>
            <a:r>
              <a:rPr lang="en-IN" sz="2400" dirty="0">
                <a:solidFill>
                  <a:schemeClr val="accent2">
                    <a:lumMod val="75000"/>
                  </a:schemeClr>
                </a:solidFill>
              </a:rPr>
              <a:t>Focuses on observable, measurable behaviours</a:t>
            </a:r>
          </a:p>
          <a:p>
            <a:pPr marL="457200" indent="-457200">
              <a:buClr>
                <a:schemeClr val="accent2">
                  <a:lumMod val="75000"/>
                </a:schemeClr>
              </a:buClr>
              <a:buFont typeface="+mj-lt"/>
              <a:buAutoNum type="arabicPeriod"/>
              <a:defRPr/>
            </a:pPr>
            <a:r>
              <a:rPr lang="en-IN" sz="2400" dirty="0">
                <a:solidFill>
                  <a:schemeClr val="accent2">
                    <a:lumMod val="75000"/>
                  </a:schemeClr>
                </a:solidFill>
              </a:rPr>
              <a:t>Scientific and replicable</a:t>
            </a:r>
          </a:p>
          <a:p>
            <a:pPr marL="457200" indent="-457200">
              <a:buClr>
                <a:schemeClr val="accent2">
                  <a:lumMod val="75000"/>
                </a:schemeClr>
              </a:buClr>
              <a:buFont typeface="+mj-lt"/>
              <a:buAutoNum type="arabicPeriod"/>
              <a:defRPr/>
            </a:pPr>
            <a:r>
              <a:rPr lang="en-IN" sz="2400" dirty="0">
                <a:solidFill>
                  <a:schemeClr val="accent2">
                    <a:lumMod val="75000"/>
                  </a:schemeClr>
                </a:solidFill>
              </a:rPr>
              <a:t>Useful for modifying behaviours in the real-world</a:t>
            </a:r>
          </a:p>
          <a:p>
            <a:pPr marL="457200" indent="-457200">
              <a:buClr>
                <a:schemeClr val="accent2">
                  <a:lumMod val="75000"/>
                </a:schemeClr>
              </a:buClr>
              <a:buFont typeface="+mj-lt"/>
              <a:buAutoNum type="arabicPeriod"/>
              <a:defRPr/>
            </a:pPr>
            <a:r>
              <a:rPr lang="en-IN" sz="2400" dirty="0">
                <a:solidFill>
                  <a:schemeClr val="accent2">
                    <a:lumMod val="75000"/>
                  </a:schemeClr>
                </a:solidFill>
              </a:rPr>
              <a:t>Useful applications in therapy, education, parenting, child care</a:t>
            </a:r>
          </a:p>
          <a:p>
            <a:pPr>
              <a:defRPr/>
            </a:pPr>
            <a:endParaRPr lang="en-IN" dirty="0"/>
          </a:p>
        </p:txBody>
      </p:sp>
      <p:sp>
        <p:nvSpPr>
          <p:cNvPr id="11" name="Content Placeholder 10"/>
          <p:cNvSpPr>
            <a:spLocks noGrp="1"/>
          </p:cNvSpPr>
          <p:nvPr>
            <p:ph sz="half" idx="2"/>
          </p:nvPr>
        </p:nvSpPr>
        <p:spPr/>
        <p:txBody>
          <a:bodyPr/>
          <a:lstStyle/>
          <a:p>
            <a:pPr algn="ctr">
              <a:buFont typeface="Times New Roman" pitchFamily="16" charset="0"/>
              <a:buNone/>
              <a:defRPr/>
            </a:pPr>
            <a:r>
              <a:rPr lang="en-IN" sz="2400" u="sng" dirty="0"/>
              <a:t>Weaknesses </a:t>
            </a:r>
          </a:p>
          <a:p>
            <a:pPr marL="514350" indent="-514350">
              <a:buClr>
                <a:schemeClr val="accent2">
                  <a:lumMod val="75000"/>
                </a:schemeClr>
              </a:buClr>
              <a:buFont typeface="+mj-lt"/>
              <a:buAutoNum type="arabicPeriod"/>
              <a:defRPr/>
            </a:pPr>
            <a:r>
              <a:rPr lang="en-IN" sz="2400" dirty="0">
                <a:solidFill>
                  <a:schemeClr val="accent2">
                    <a:lumMod val="75000"/>
                  </a:schemeClr>
                </a:solidFill>
              </a:rPr>
              <a:t>Does not account for biological influences</a:t>
            </a:r>
          </a:p>
          <a:p>
            <a:pPr marL="514350" indent="-514350">
              <a:buClr>
                <a:schemeClr val="accent2">
                  <a:lumMod val="75000"/>
                </a:schemeClr>
              </a:buClr>
              <a:buFont typeface="+mj-lt"/>
              <a:buAutoNum type="arabicPeriod"/>
              <a:defRPr/>
            </a:pPr>
            <a:r>
              <a:rPr lang="en-IN" sz="2400" dirty="0">
                <a:solidFill>
                  <a:schemeClr val="accent2">
                    <a:lumMod val="75000"/>
                  </a:schemeClr>
                </a:solidFill>
              </a:rPr>
              <a:t>Does not consider moods, thoughts, or feelings</a:t>
            </a:r>
          </a:p>
          <a:p>
            <a:pPr marL="514350" indent="-514350">
              <a:buClr>
                <a:schemeClr val="accent2">
                  <a:lumMod val="75000"/>
                </a:schemeClr>
              </a:buClr>
              <a:buFont typeface="+mj-lt"/>
              <a:buAutoNum type="arabicPeriod"/>
              <a:defRPr/>
            </a:pPr>
            <a:r>
              <a:rPr lang="en-IN" sz="2400" dirty="0">
                <a:solidFill>
                  <a:schemeClr val="accent2">
                    <a:lumMod val="75000"/>
                  </a:schemeClr>
                </a:solidFill>
              </a:rPr>
              <a:t>Does not explain all learning</a:t>
            </a:r>
          </a:p>
          <a:p>
            <a:pPr>
              <a:defRPr/>
            </a:pPr>
            <a:endParaRPr lang="en-IN"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428625"/>
            <a:ext cx="8210550" cy="920750"/>
          </a:xfrm>
        </p:spPr>
        <p:txBody>
          <a:bodyPr/>
          <a:lstStyle/>
          <a:p>
            <a:pPr>
              <a:defRPr/>
            </a:pPr>
            <a:r>
              <a:rPr lang="en-IN" sz="3600" dirty="0"/>
              <a:t>Behaviourism / Behavioural Psychology</a:t>
            </a:r>
          </a:p>
        </p:txBody>
      </p:sp>
      <p:sp>
        <p:nvSpPr>
          <p:cNvPr id="91139" name="Content Placeholder 6"/>
          <p:cNvSpPr>
            <a:spLocks noGrp="1"/>
          </p:cNvSpPr>
          <p:nvPr>
            <p:ph idx="1"/>
          </p:nvPr>
        </p:nvSpPr>
        <p:spPr/>
        <p:txBody>
          <a:bodyPr/>
          <a:lstStyle/>
          <a:p>
            <a:pPr algn="just">
              <a:buClr>
                <a:srgbClr val="666600"/>
              </a:buClr>
            </a:pPr>
            <a:r>
              <a:rPr lang="en-IN"/>
              <a:t>One of the major benefits of behaviorism is that it allowed researchers to investigate observable behavior in a scientific and systematic manner. However, many thinkers believed it fell short by neglecting some important influences on behavior.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sz="3600" dirty="0"/>
              <a:t>Behaviourism / Behavioural Psychology</a:t>
            </a:r>
          </a:p>
        </p:txBody>
      </p:sp>
      <p:sp>
        <p:nvSpPr>
          <p:cNvPr id="92163" name="Content Placeholder 2"/>
          <p:cNvSpPr>
            <a:spLocks noGrp="1"/>
          </p:cNvSpPr>
          <p:nvPr>
            <p:ph idx="1"/>
          </p:nvPr>
        </p:nvSpPr>
        <p:spPr/>
        <p:txBody>
          <a:bodyPr/>
          <a:lstStyle/>
          <a:p>
            <a:pPr algn="just">
              <a:buClr>
                <a:srgbClr val="666600"/>
              </a:buClr>
            </a:pPr>
            <a:r>
              <a:rPr lang="en-IN"/>
              <a:t>Freud, for example, felt that behaviorism failed by not accounting for the unconscious mind's thoughts, feelings, and desires that influence people's actions. Other thinkers, such as Carl Rogers and the other humanistic psychologists, believed that behaviorism was too rigid and limited, failing to take into consideration personal agency.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88"/>
            <a:ext cx="8210550" cy="1000125"/>
          </a:xfrm>
        </p:spPr>
        <p:txBody>
          <a:bodyPr/>
          <a:lstStyle/>
          <a:p>
            <a:pPr>
              <a:defRPr/>
            </a:pPr>
            <a:r>
              <a:rPr lang="en-IN" sz="3600" dirty="0"/>
              <a:t>Behaviourism / Behavioural Psychology</a:t>
            </a:r>
          </a:p>
        </p:txBody>
      </p:sp>
      <p:sp>
        <p:nvSpPr>
          <p:cNvPr id="93187" name="Content Placeholder 2"/>
          <p:cNvSpPr>
            <a:spLocks noGrp="1"/>
          </p:cNvSpPr>
          <p:nvPr>
            <p:ph idx="1"/>
          </p:nvPr>
        </p:nvSpPr>
        <p:spPr>
          <a:xfrm>
            <a:off x="457200" y="1600200"/>
            <a:ext cx="8210550" cy="4614863"/>
          </a:xfrm>
        </p:spPr>
        <p:txBody>
          <a:bodyPr/>
          <a:lstStyle/>
          <a:p>
            <a:pPr algn="just">
              <a:buClr>
                <a:srgbClr val="666600"/>
              </a:buClr>
            </a:pPr>
            <a:r>
              <a:rPr lang="en-IN" sz="2400"/>
              <a:t>More recently, biological psychology has emphasized the power of the brain and genetics play in determining and influencing human actions. </a:t>
            </a:r>
          </a:p>
          <a:p>
            <a:pPr algn="just">
              <a:buClr>
                <a:srgbClr val="666600"/>
              </a:buClr>
            </a:pPr>
            <a:endParaRPr lang="en-IN" sz="2400"/>
          </a:p>
          <a:p>
            <a:pPr algn="just">
              <a:buClr>
                <a:srgbClr val="666600"/>
              </a:buClr>
            </a:pPr>
            <a:r>
              <a:rPr lang="en-IN" sz="2400"/>
              <a:t>The cognitive approach to psychology focuses on mental processes such as thinking, decision-making, language, and problem-solving. </a:t>
            </a:r>
          </a:p>
          <a:p>
            <a:pPr algn="just">
              <a:buClr>
                <a:srgbClr val="666600"/>
              </a:buClr>
            </a:pPr>
            <a:endParaRPr lang="en-IN" sz="2400"/>
          </a:p>
          <a:p>
            <a:pPr algn="just">
              <a:buClr>
                <a:srgbClr val="666600"/>
              </a:buClr>
            </a:pPr>
            <a:r>
              <a:rPr lang="en-IN" sz="2400"/>
              <a:t>In both cases, behaviourism neglects these processes and influences in favour of studying just observable behaviours.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8065" name="Rectangle 1"/>
          <p:cNvSpPr>
            <a:spLocks noGrp="1" noChangeArrowheads="1"/>
          </p:cNvSpPr>
          <p:nvPr>
            <p:ph type="title" idx="4294967295"/>
          </p:nvPr>
        </p:nvSpPr>
        <p:spPr>
          <a:xfrm>
            <a:off x="266700" y="285750"/>
            <a:ext cx="8229600" cy="108585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u="sng" dirty="0"/>
              <a:t>Classical conditioning - Ivan Pavlov</a:t>
            </a:r>
            <a:br>
              <a:rPr lang="en-US" sz="2800" u="sng" dirty="0"/>
            </a:br>
            <a:r>
              <a:rPr lang="en-US" sz="2800" dirty="0"/>
              <a:t> Stimulus Response Theory - SR Theory </a:t>
            </a:r>
            <a:endParaRPr lang="en-US" sz="2800" u="sng" dirty="0">
              <a:solidFill>
                <a:srgbClr val="FFCC99"/>
              </a:solidFill>
            </a:endParaRPr>
          </a:p>
        </p:txBody>
      </p:sp>
      <p:sp>
        <p:nvSpPr>
          <p:cNvPr id="88066" name="Rectangle 2"/>
          <p:cNvSpPr>
            <a:spLocks noGrp="1" noChangeArrowheads="1"/>
          </p:cNvSpPr>
          <p:nvPr>
            <p:ph type="body" idx="1"/>
          </p:nvPr>
        </p:nvSpPr>
        <p:spPr>
          <a:xfrm>
            <a:off x="457200" y="1981200"/>
            <a:ext cx="8686800" cy="3429000"/>
          </a:xfrm>
        </p:spPr>
        <p:txBody>
          <a:bodyPr/>
          <a:lstStyle/>
          <a:p>
            <a:pPr marL="323850" indent="-323850" eaLnBrk="1" hangingPunct="1">
              <a:spcBef>
                <a:spcPts val="6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a:t> </a:t>
            </a:r>
            <a:r>
              <a:rPr lang="en-US" sz="2400" b="1"/>
              <a:t>Classical conditioning operates by a simple process of association of one stimulus with other---learning by association</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a:p>
          <a:p>
            <a:pPr marL="323850" indent="-323850" eaLnBrk="1" hangingPunct="1">
              <a:spcBef>
                <a:spcPts val="600"/>
              </a:spcBef>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Experiment---Presentation of food to a hungry dog</a:t>
            </a:r>
          </a:p>
          <a:p>
            <a:pPr marL="330200" indent="-323850"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5" descr="2794859-article-classical-conditioning-5ac50cc9c5542e0037d54692.png"/>
          <p:cNvPicPr>
            <a:picLocks noChangeAspect="1"/>
          </p:cNvPicPr>
          <p:nvPr/>
        </p:nvPicPr>
        <p:blipFill>
          <a:blip r:embed="rId2"/>
          <a:srcRect/>
          <a:stretch>
            <a:fillRect/>
          </a:stretch>
        </p:blipFill>
        <p:spPr bwMode="auto">
          <a:xfrm>
            <a:off x="0" y="0"/>
            <a:ext cx="9175750" cy="6858000"/>
          </a:xfrm>
          <a:prstGeom prst="rect">
            <a:avLst/>
          </a:prstGeom>
          <a:noFill/>
          <a:ln w="9525">
            <a:noFill/>
            <a:miter lim="800000"/>
            <a:headEnd/>
            <a:tailEnd/>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42875"/>
            <a:ext cx="8210550" cy="1206500"/>
          </a:xfrm>
        </p:spPr>
        <p:txBody>
          <a:bodyPr/>
          <a:lstStyle/>
          <a:p>
            <a:pPr>
              <a:defRPr/>
            </a:pPr>
            <a:r>
              <a:rPr lang="en-US" dirty="0"/>
              <a:t>Classical Conditioning</a:t>
            </a:r>
            <a:endParaRPr lang="en-IN" dirty="0"/>
          </a:p>
        </p:txBody>
      </p:sp>
      <p:sp>
        <p:nvSpPr>
          <p:cNvPr id="96259" name="Content Placeholder 3"/>
          <p:cNvSpPr>
            <a:spLocks noGrp="1"/>
          </p:cNvSpPr>
          <p:nvPr>
            <p:ph idx="1"/>
          </p:nvPr>
        </p:nvSpPr>
        <p:spPr/>
        <p:txBody>
          <a:bodyPr/>
          <a:lstStyle/>
          <a:p>
            <a:pPr algn="just">
              <a:buClr>
                <a:srgbClr val="666600"/>
              </a:buClr>
            </a:pPr>
            <a:r>
              <a:rPr lang="en-IN"/>
              <a:t>It's important to note that classical conditioning involves placing a neutral signal before a naturally occurring reflex. In Pavlov's classic experiment with dogs, the neutral signal was the sound of a tone and the naturally occurring reflex was salivating in response to food. By associating the neutral stimulus with the environmental stimulus (presenting of food), the sound of the tone alone could produce the salivation response.</a:t>
            </a:r>
          </a:p>
          <a:p>
            <a:pPr algn="just"/>
            <a:endParaRPr lang="en-IN"/>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75"/>
            <a:ext cx="8210550" cy="1206500"/>
          </a:xfrm>
        </p:spPr>
        <p:txBody>
          <a:bodyPr/>
          <a:lstStyle/>
          <a:p>
            <a:pPr>
              <a:defRPr/>
            </a:pPr>
            <a:r>
              <a:rPr lang="en-IN" sz="3600" dirty="0"/>
              <a:t>How Does Classical Conditioning Work?</a:t>
            </a:r>
          </a:p>
        </p:txBody>
      </p:sp>
      <p:sp>
        <p:nvSpPr>
          <p:cNvPr id="3" name="Content Placeholder 2"/>
          <p:cNvSpPr>
            <a:spLocks noGrp="1"/>
          </p:cNvSpPr>
          <p:nvPr>
            <p:ph idx="1"/>
          </p:nvPr>
        </p:nvSpPr>
        <p:spPr/>
        <p:txBody>
          <a:bodyPr/>
          <a:lstStyle/>
          <a:p>
            <a:pPr algn="just">
              <a:buClr>
                <a:srgbClr val="666600"/>
              </a:buClr>
              <a:defRPr/>
            </a:pPr>
            <a:r>
              <a:rPr lang="en-IN" dirty="0"/>
              <a:t>Classical conditioning basically involves forming an association between two stimuli resulting in a learned response. There are three basic phases of this process</a:t>
            </a:r>
          </a:p>
          <a:p>
            <a:pPr algn="just">
              <a:buClr>
                <a:srgbClr val="666600"/>
              </a:buClr>
              <a:defRPr/>
            </a:pPr>
            <a:endParaRPr lang="en-IN" dirty="0"/>
          </a:p>
          <a:p>
            <a:pPr marL="514350" indent="-514350" algn="ctr">
              <a:buClr>
                <a:srgbClr val="666600"/>
              </a:buClr>
              <a:buFont typeface="+mj-lt"/>
              <a:buAutoNum type="arabicPeriod"/>
              <a:defRPr/>
            </a:pPr>
            <a:r>
              <a:rPr lang="en-IN" b="1" u="sng" dirty="0"/>
              <a:t>Phase 1</a:t>
            </a:r>
            <a:r>
              <a:rPr lang="en-IN" b="1" dirty="0"/>
              <a:t>: Before Conditioning </a:t>
            </a:r>
          </a:p>
          <a:p>
            <a:pPr marL="514350" indent="-514350" algn="ctr">
              <a:buClr>
                <a:srgbClr val="666600"/>
              </a:buClr>
              <a:buFont typeface="+mj-lt"/>
              <a:buAutoNum type="arabicPeriod"/>
              <a:defRPr/>
            </a:pPr>
            <a:r>
              <a:rPr lang="en-IN" b="1" u="sng" dirty="0"/>
              <a:t>Phase 2</a:t>
            </a:r>
            <a:r>
              <a:rPr lang="en-IN" b="1" dirty="0"/>
              <a:t>: During Conditioning </a:t>
            </a:r>
          </a:p>
          <a:p>
            <a:pPr marL="514350" indent="-514350" algn="ctr">
              <a:buClr>
                <a:srgbClr val="666600"/>
              </a:buClr>
              <a:buFont typeface="+mj-lt"/>
              <a:buAutoNum type="arabicPeriod"/>
              <a:defRPr/>
            </a:pPr>
            <a:r>
              <a:rPr lang="en-IN" b="1" u="sng" dirty="0"/>
              <a:t>Phase 3</a:t>
            </a:r>
            <a:r>
              <a:rPr lang="en-IN" b="1" dirty="0"/>
              <a:t>: After Conditioning </a:t>
            </a:r>
          </a:p>
          <a:p>
            <a:pPr algn="just">
              <a:buClr>
                <a:srgbClr val="666600"/>
              </a:buClr>
              <a:defRPr/>
            </a:pPr>
            <a:endParaRPr lang="en-IN"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u="sng" dirty="0"/>
              <a:t>Phase 1</a:t>
            </a:r>
            <a:r>
              <a:rPr lang="en-IN" dirty="0"/>
              <a:t>: Before Conditioning</a:t>
            </a:r>
          </a:p>
        </p:txBody>
      </p:sp>
      <p:sp>
        <p:nvSpPr>
          <p:cNvPr id="98307" name="Content Placeholder 2"/>
          <p:cNvSpPr>
            <a:spLocks noGrp="1"/>
          </p:cNvSpPr>
          <p:nvPr>
            <p:ph idx="1"/>
          </p:nvPr>
        </p:nvSpPr>
        <p:spPr/>
        <p:txBody>
          <a:bodyPr/>
          <a:lstStyle/>
          <a:p>
            <a:pPr algn="just">
              <a:buClr>
                <a:srgbClr val="666600"/>
              </a:buClr>
            </a:pPr>
            <a:r>
              <a:rPr lang="en-IN" sz="2000"/>
              <a:t>The first part of the classical conditioning process requires a naturally occurring stimulus that will automatically elicit a response. Salivating in response to the smell of food is a good example of a naturally occurring stimulus. </a:t>
            </a:r>
          </a:p>
          <a:p>
            <a:pPr algn="just">
              <a:buClr>
                <a:srgbClr val="666600"/>
              </a:buClr>
            </a:pPr>
            <a:r>
              <a:rPr lang="en-IN" sz="2000"/>
              <a:t>During this phase of the processes, the unconditioned stimulus (UCS) results in an unconditioned response (UCR).﻿﻿ For example, presenting food (the UCS) naturally and automatically triggers a salivation response (the UCR). </a:t>
            </a:r>
          </a:p>
          <a:p>
            <a:pPr algn="just">
              <a:buClr>
                <a:srgbClr val="666600"/>
              </a:buClr>
            </a:pPr>
            <a:r>
              <a:rPr lang="en-IN" sz="2000"/>
              <a:t>At this point, there is also a neutral stimulus that produces no effect - yet. It isn't until this neutral stimulus is paired with the UCS that it will come to evoke a response. </a:t>
            </a:r>
          </a:p>
          <a:p>
            <a:pPr algn="just">
              <a:buClr>
                <a:srgbClr val="666600"/>
              </a:buClr>
            </a:pPr>
            <a:r>
              <a:rPr lang="en-IN" sz="2000"/>
              <a:t>Let's take a closer look at the two critical components of this phase of classical conditioning. </a:t>
            </a:r>
          </a:p>
          <a:p>
            <a:pPr algn="just"/>
            <a:endParaRPr lang="en-IN" sz="200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88"/>
            <a:ext cx="8210550" cy="992187"/>
          </a:xfrm>
        </p:spPr>
        <p:txBody>
          <a:bodyPr/>
          <a:lstStyle/>
          <a:p>
            <a:pPr>
              <a:defRPr/>
            </a:pPr>
            <a:r>
              <a:rPr lang="en-IN" u="sng" dirty="0"/>
              <a:t>Phase 1</a:t>
            </a:r>
            <a:r>
              <a:rPr lang="en-IN" dirty="0"/>
              <a:t>: Before Conditioning</a:t>
            </a:r>
          </a:p>
        </p:txBody>
      </p:sp>
      <p:sp>
        <p:nvSpPr>
          <p:cNvPr id="99331" name="Content Placeholder 2"/>
          <p:cNvSpPr>
            <a:spLocks noGrp="1"/>
          </p:cNvSpPr>
          <p:nvPr>
            <p:ph idx="1"/>
          </p:nvPr>
        </p:nvSpPr>
        <p:spPr/>
        <p:txBody>
          <a:bodyPr/>
          <a:lstStyle/>
          <a:p>
            <a:pPr algn="just">
              <a:buClr>
                <a:srgbClr val="666600"/>
              </a:buClr>
            </a:pPr>
            <a:r>
              <a:rPr lang="en-IN" sz="2400" u="sng"/>
              <a:t>The unconditioned stimulus </a:t>
            </a:r>
            <a:r>
              <a:rPr lang="en-IN" sz="2400"/>
              <a:t>is one that unconditionally, naturally, and automatically triggers a response.</a:t>
            </a:r>
          </a:p>
          <a:p>
            <a:pPr algn="just">
              <a:buClr>
                <a:srgbClr val="666600"/>
              </a:buClr>
            </a:pPr>
            <a:r>
              <a:rPr lang="en-IN" sz="2400"/>
              <a:t>﻿﻿ For example, when you smell one of your favorite foods, you may immediately feel very hungry. In this example, the smell of the food is the unconditioned stimulus. </a:t>
            </a:r>
          </a:p>
          <a:p>
            <a:pPr algn="just">
              <a:buClr>
                <a:srgbClr val="666600"/>
              </a:buClr>
            </a:pPr>
            <a:r>
              <a:rPr lang="en-IN" sz="2400" u="sng"/>
              <a:t>The unconditioned response </a:t>
            </a:r>
            <a:r>
              <a:rPr lang="en-IN" sz="2400"/>
              <a:t>is the unlearned response that occurs naturally in response to the unconditioned stimulus.﻿ In our example, the feeling of hunger in response to the smell of food is the unconditioned response. </a:t>
            </a:r>
          </a:p>
          <a:p>
            <a:pPr algn="just"/>
            <a:endParaRPr lang="en-IN" sz="240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3"/>
          <a:srcRect/>
          <a:stretch>
            <a:fillRect/>
          </a:stretch>
        </p:blipFill>
        <p:spPr bwMode="auto">
          <a:xfrm>
            <a:off x="304800" y="2786063"/>
            <a:ext cx="8534400" cy="2468562"/>
          </a:xfrm>
          <a:prstGeom prst="rect">
            <a:avLst/>
          </a:prstGeom>
          <a:noFill/>
          <a:ln w="9525">
            <a:noFill/>
            <a:round/>
            <a:headEnd/>
            <a:tailEnd/>
          </a:ln>
        </p:spPr>
      </p:pic>
      <p:sp>
        <p:nvSpPr>
          <p:cNvPr id="100355" name="Rectangle 3"/>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00356" name="Rectangle 4"/>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sp>
        <p:nvSpPr>
          <p:cNvPr id="100357" name="Rectangle 6"/>
          <p:cNvSpPr>
            <a:spLocks noChangeArrowheads="1"/>
          </p:cNvSpPr>
          <p:nvPr/>
        </p:nvSpPr>
        <p:spPr bwMode="auto">
          <a:xfrm>
            <a:off x="4152900" y="3781425"/>
            <a:ext cx="323850" cy="104775"/>
          </a:xfrm>
          <a:prstGeom prst="rect">
            <a:avLst/>
          </a:prstGeom>
          <a:noFill/>
          <a:ln w="9525">
            <a:noFill/>
            <a:round/>
            <a:headEnd/>
            <a:tailEnd/>
          </a:ln>
        </p:spPr>
        <p:txBody>
          <a:bodyPr wrap="none" anchor="ctr"/>
          <a:lstStyle/>
          <a:p>
            <a:endParaRPr lang="en-IN"/>
          </a:p>
        </p:txBody>
      </p:sp>
      <p:sp>
        <p:nvSpPr>
          <p:cNvPr id="100358" name="Rectangle 7"/>
          <p:cNvSpPr>
            <a:spLocks noChangeArrowheads="1"/>
          </p:cNvSpPr>
          <p:nvPr/>
        </p:nvSpPr>
        <p:spPr bwMode="auto">
          <a:xfrm>
            <a:off x="0" y="2971800"/>
            <a:ext cx="9144000" cy="1588"/>
          </a:xfrm>
          <a:prstGeom prst="rect">
            <a:avLst/>
          </a:prstGeom>
          <a:noFill/>
          <a:ln w="9525">
            <a:noFill/>
            <a:round/>
            <a:headEnd/>
            <a:tailEnd/>
          </a:ln>
        </p:spPr>
        <p:txBody>
          <a:bodyPr wrap="none" anchor="ctr"/>
          <a:lstStyle/>
          <a:p>
            <a:endParaRPr lang="en-IN"/>
          </a:p>
        </p:txBody>
      </p:sp>
      <p:sp>
        <p:nvSpPr>
          <p:cNvPr id="100359" name="Text Box 8"/>
          <p:cNvSpPr txBox="1">
            <a:spLocks noChangeArrowheads="1"/>
          </p:cNvSpPr>
          <p:nvPr/>
        </p:nvSpPr>
        <p:spPr bwMode="auto">
          <a:xfrm>
            <a:off x="5715000" y="2667000"/>
            <a:ext cx="2133600" cy="366713"/>
          </a:xfrm>
          <a:prstGeom prst="rect">
            <a:avLst/>
          </a:prstGeom>
          <a:noFill/>
          <a:ln w="9525">
            <a:noFill/>
            <a:round/>
            <a:headEnd/>
            <a:tailEnd/>
          </a:ln>
        </p:spPr>
        <p:txBody>
          <a:bodyPr wrap="none" anchor="ctr"/>
          <a:lstStyle/>
          <a:p>
            <a:endParaRPr lang="en-IN"/>
          </a:p>
        </p:txBody>
      </p:sp>
      <p:sp>
        <p:nvSpPr>
          <p:cNvPr id="12" name="Title 1"/>
          <p:cNvSpPr>
            <a:spLocks noGrp="1"/>
          </p:cNvSpPr>
          <p:nvPr>
            <p:ph type="title"/>
          </p:nvPr>
        </p:nvSpPr>
        <p:spPr>
          <a:xfrm>
            <a:off x="381000" y="285750"/>
            <a:ext cx="8210550" cy="1063625"/>
          </a:xfrm>
        </p:spPr>
        <p:txBody>
          <a:bodyPr/>
          <a:lstStyle/>
          <a:p>
            <a:pPr>
              <a:defRPr/>
            </a:pPr>
            <a:r>
              <a:rPr lang="en-IN" u="sng" dirty="0"/>
              <a:t>Phase 1</a:t>
            </a:r>
            <a:r>
              <a:rPr lang="en-IN" dirty="0"/>
              <a:t>: Before Conditioning</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dirty="0"/>
              <a:t>Phase 2: During Conditioning</a:t>
            </a:r>
          </a:p>
        </p:txBody>
      </p:sp>
      <p:sp>
        <p:nvSpPr>
          <p:cNvPr id="101379" name="Content Placeholder 2"/>
          <p:cNvSpPr>
            <a:spLocks noGrp="1"/>
          </p:cNvSpPr>
          <p:nvPr>
            <p:ph idx="1"/>
          </p:nvPr>
        </p:nvSpPr>
        <p:spPr/>
        <p:txBody>
          <a:bodyPr/>
          <a:lstStyle/>
          <a:p>
            <a:pPr algn="just">
              <a:buClr>
                <a:srgbClr val="666600"/>
              </a:buClr>
            </a:pPr>
            <a:r>
              <a:rPr lang="en-IN"/>
              <a:t>During the second phase of the classical conditioning process, the previously neutral stimulus is repeatedly paired with the unconditioned stimulus. As a result of this pairing, an association between the previously neutral stimulus and the UCS is formed. At this point, the once neutral stimulus becomes known as the conditioned stimulus (CS). The subject has now been conditioned to respond to this stimulus.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idx="1"/>
          </p:nvPr>
        </p:nvSpPr>
        <p:spPr/>
        <p:txBody>
          <a:bodyPr/>
          <a:lstStyle/>
          <a:p>
            <a:pPr algn="just">
              <a:buClr>
                <a:srgbClr val="666600"/>
              </a:buClr>
            </a:pPr>
            <a:r>
              <a:rPr lang="en-IN" sz="2400"/>
              <a:t>The conditioned stimulus is previously neutral stimulus that, after becoming associated with the unconditioned stimulus, eventually comes to trigger a conditioned response.﻿﻿ In our earlier example, suppose that when you smelled your favorite food, you also heard the sound of a whistle. While the whistle is unrelated to the smell of the food, if the sound of the whistle was paired multiple times with the smell, the sound would eventually trigger the conditioned response. In this case, the sound of the whistle is the conditioned stimulus. </a:t>
            </a:r>
          </a:p>
        </p:txBody>
      </p:sp>
      <p:sp>
        <p:nvSpPr>
          <p:cNvPr id="5" name="Title 1"/>
          <p:cNvSpPr>
            <a:spLocks noGrp="1"/>
          </p:cNvSpPr>
          <p:nvPr>
            <p:ph type="title"/>
          </p:nvPr>
        </p:nvSpPr>
        <p:spPr>
          <a:xfrm>
            <a:off x="381000" y="214313"/>
            <a:ext cx="8210550" cy="1135062"/>
          </a:xfrm>
        </p:spPr>
        <p:txBody>
          <a:bodyPr/>
          <a:lstStyle/>
          <a:p>
            <a:pPr>
              <a:defRPr/>
            </a:pPr>
            <a:r>
              <a:rPr lang="en-IN" dirty="0"/>
              <a:t>Phase 2: During Conditioning</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5"/>
          <p:cNvPicPr>
            <a:picLocks noGrp="1" noChangeAspect="1" noChangeArrowheads="1"/>
          </p:cNvPicPr>
          <p:nvPr>
            <p:ph idx="1"/>
          </p:nvPr>
        </p:nvPicPr>
        <p:blipFill>
          <a:blip r:embed="rId2"/>
          <a:srcRect/>
          <a:stretch>
            <a:fillRect/>
          </a:stretch>
        </p:blipFill>
        <p:spPr>
          <a:xfrm>
            <a:off x="708025" y="2571750"/>
            <a:ext cx="8150225" cy="2071688"/>
          </a:xfrm>
          <a:noFill/>
        </p:spPr>
      </p:pic>
      <p:sp>
        <p:nvSpPr>
          <p:cNvPr id="6" name="Title 1"/>
          <p:cNvSpPr>
            <a:spLocks noGrp="1"/>
          </p:cNvSpPr>
          <p:nvPr>
            <p:ph type="title"/>
          </p:nvPr>
        </p:nvSpPr>
        <p:spPr>
          <a:xfrm>
            <a:off x="381000" y="214313"/>
            <a:ext cx="8210550" cy="1135062"/>
          </a:xfrm>
        </p:spPr>
        <p:txBody>
          <a:bodyPr/>
          <a:lstStyle/>
          <a:p>
            <a:pPr>
              <a:defRPr/>
            </a:pPr>
            <a:r>
              <a:rPr lang="en-IN" dirty="0"/>
              <a:t>Phase 2: During Conditioning</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Content Placeholder 2"/>
          <p:cNvSpPr>
            <a:spLocks noGrp="1"/>
          </p:cNvSpPr>
          <p:nvPr>
            <p:ph idx="1"/>
          </p:nvPr>
        </p:nvSpPr>
        <p:spPr/>
        <p:txBody>
          <a:bodyPr/>
          <a:lstStyle/>
          <a:p>
            <a:pPr algn="just">
              <a:buClr>
                <a:srgbClr val="666600"/>
              </a:buClr>
            </a:pPr>
            <a:r>
              <a:rPr lang="en-IN" sz="2400"/>
              <a:t>Once the association has been made between the UCS and the CS, presenting the conditioned stimulus alone will come to evoke a response even without the unconditioned stimulus. The resulting response is known as the conditioned response (CR).</a:t>
            </a:r>
          </a:p>
          <a:p>
            <a:pPr algn="just">
              <a:buClr>
                <a:srgbClr val="666600"/>
              </a:buClr>
            </a:pPr>
            <a:endParaRPr lang="en-IN" sz="2400"/>
          </a:p>
          <a:p>
            <a:pPr algn="just">
              <a:buClr>
                <a:srgbClr val="666600"/>
              </a:buClr>
            </a:pPr>
            <a:r>
              <a:rPr lang="en-IN" sz="2400"/>
              <a:t>The conditioned response is the learned response to the previously neutral stimulus. In our example, the conditioned response would be feeling hungry when you heard </a:t>
            </a:r>
            <a:r>
              <a:rPr lang="en-IN"/>
              <a:t>the sound of the whistle. </a:t>
            </a:r>
          </a:p>
          <a:p>
            <a:endParaRPr lang="en-IN"/>
          </a:p>
        </p:txBody>
      </p:sp>
      <p:sp>
        <p:nvSpPr>
          <p:cNvPr id="5" name="Title 7"/>
          <p:cNvSpPr>
            <a:spLocks noGrp="1"/>
          </p:cNvSpPr>
          <p:nvPr>
            <p:ph type="title"/>
          </p:nvPr>
        </p:nvSpPr>
        <p:spPr>
          <a:xfrm>
            <a:off x="381000" y="357188"/>
            <a:ext cx="8210550" cy="992187"/>
          </a:xfrm>
        </p:spPr>
        <p:txBody>
          <a:bodyPr/>
          <a:lstStyle/>
          <a:p>
            <a:pPr>
              <a:defRPr/>
            </a:pPr>
            <a:r>
              <a:rPr lang="en-IN" dirty="0"/>
              <a:t>Phase 3: After Conditioning</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3"/>
          <a:srcRect/>
          <a:stretch>
            <a:fillRect/>
          </a:stretch>
        </p:blipFill>
        <p:spPr bwMode="auto">
          <a:xfrm>
            <a:off x="381000" y="2511425"/>
            <a:ext cx="8534400" cy="2417763"/>
          </a:xfrm>
          <a:prstGeom prst="rect">
            <a:avLst/>
          </a:prstGeom>
          <a:noFill/>
          <a:ln w="9525">
            <a:noFill/>
            <a:round/>
            <a:headEnd/>
            <a:tailEnd/>
          </a:ln>
        </p:spPr>
      </p:pic>
      <p:sp>
        <p:nvSpPr>
          <p:cNvPr id="105475" name="Rectangle 3"/>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05476" name="Rectangle 4"/>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sp>
        <p:nvSpPr>
          <p:cNvPr id="105477" name="Rectangle 5"/>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05478" name="Rectangle 6"/>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sp>
        <p:nvSpPr>
          <p:cNvPr id="8" name="Title 7"/>
          <p:cNvSpPr>
            <a:spLocks noGrp="1"/>
          </p:cNvSpPr>
          <p:nvPr>
            <p:ph type="title"/>
          </p:nvPr>
        </p:nvSpPr>
        <p:spPr>
          <a:xfrm>
            <a:off x="381000" y="285750"/>
            <a:ext cx="8210550" cy="1063625"/>
          </a:xfrm>
        </p:spPr>
        <p:txBody>
          <a:bodyPr/>
          <a:lstStyle/>
          <a:p>
            <a:pPr>
              <a:defRPr/>
            </a:pPr>
            <a:r>
              <a:rPr lang="en-IN" dirty="0"/>
              <a:t>Phase 3: After Conditioning</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89089" name="Rectangle 1"/>
          <p:cNvSpPr>
            <a:spLocks noGrp="1" noChangeArrowheads="1"/>
          </p:cNvSpPr>
          <p:nvPr>
            <p:ph type="body"/>
          </p:nvPr>
        </p:nvSpPr>
        <p:spPr>
          <a:xfrm>
            <a:off x="1000125" y="1643063"/>
            <a:ext cx="7472363" cy="3357562"/>
          </a:xfrm>
          <a:noFill/>
        </p:spPr>
        <p:txBody>
          <a:bodyPr anchor="t"/>
          <a:lstStyle/>
          <a:p>
            <a:pPr marL="590550" indent="-590550" algn="l" eaLnBrk="1" hangingPunct="1">
              <a:spcBef>
                <a:spcPts val="700"/>
              </a:spcBef>
              <a:buSzPct val="75000"/>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800" b="0" dirty="0">
              <a:effectLst/>
            </a:endParaRP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400" b="0" dirty="0">
                <a:effectLst/>
              </a:rPr>
              <a:t>1. Neutral stimulus (NS-Bell) </a:t>
            </a: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400" b="0" dirty="0">
                <a:effectLst/>
              </a:rPr>
              <a:t>2. Unconditional stimulus (US-Food)</a:t>
            </a: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400" b="0" dirty="0">
                <a:effectLst/>
              </a:rPr>
              <a:t>3.Unconditional response (UR-Salivation) </a:t>
            </a: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400" b="0" dirty="0">
                <a:effectLst/>
              </a:rPr>
              <a:t>4. Conditional stimulus (CS)</a:t>
            </a: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400" b="0" dirty="0">
                <a:effectLst/>
              </a:rPr>
              <a:t>5. Conditional response (CR)</a:t>
            </a: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400" b="0" dirty="0">
              <a:solidFill>
                <a:srgbClr val="CC9900"/>
              </a:solidFill>
              <a:effectLst/>
            </a:endParaRPr>
          </a:p>
          <a:p>
            <a:pPr marL="596900" indent="-590550" algn="l" eaLnBrk="1" hangingPunct="1">
              <a:spcBef>
                <a:spcPts val="6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400" b="0" dirty="0">
              <a:solidFill>
                <a:srgbClr val="CC9900"/>
              </a:solidFill>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75"/>
            <a:ext cx="8210550" cy="1206500"/>
          </a:xfrm>
        </p:spPr>
        <p:txBody>
          <a:bodyPr/>
          <a:lstStyle/>
          <a:p>
            <a:pPr>
              <a:defRPr/>
            </a:pPr>
            <a:r>
              <a:rPr lang="en-IN" sz="4000" dirty="0"/>
              <a:t>Key Principles of Classical Conditioning</a:t>
            </a:r>
          </a:p>
        </p:txBody>
      </p:sp>
      <p:sp>
        <p:nvSpPr>
          <p:cNvPr id="107523" name="Content Placeholder 2"/>
          <p:cNvSpPr>
            <a:spLocks noGrp="1"/>
          </p:cNvSpPr>
          <p:nvPr>
            <p:ph idx="1"/>
          </p:nvPr>
        </p:nvSpPr>
        <p:spPr/>
        <p:txBody>
          <a:bodyPr/>
          <a:lstStyle/>
          <a:p>
            <a:pPr algn="just">
              <a:buClr>
                <a:srgbClr val="666600"/>
              </a:buClr>
            </a:pPr>
            <a:r>
              <a:rPr lang="en-IN" sz="2600"/>
              <a:t>Behaviourists have described a number of different phenomena associated with classical conditioning. Some of these elements involve the initial establishment of the response while others describe the disappearance of a response. These elements are important in understanding the classical conditioning process. </a:t>
            </a:r>
          </a:p>
          <a:p>
            <a:pPr algn="just">
              <a:buClr>
                <a:srgbClr val="666600"/>
              </a:buClr>
            </a:pPr>
            <a:endParaRPr lang="en-IN" sz="2600"/>
          </a:p>
          <a:p>
            <a:pPr algn="just">
              <a:buClr>
                <a:srgbClr val="666600"/>
              </a:buClr>
            </a:pPr>
            <a:r>
              <a:rPr lang="en-IN" sz="2600"/>
              <a:t>Five key principles of classical conditioning: </a:t>
            </a:r>
          </a:p>
          <a:p>
            <a:endParaRPr lang="en-IN" sz="26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75"/>
            <a:ext cx="8210550" cy="1206500"/>
          </a:xfrm>
        </p:spPr>
        <p:txBody>
          <a:bodyPr/>
          <a:lstStyle/>
          <a:p>
            <a:pPr>
              <a:defRPr/>
            </a:pPr>
            <a:r>
              <a:rPr lang="en-IN" sz="4000" dirty="0"/>
              <a:t>Five key principles of classical conditioning</a:t>
            </a:r>
          </a:p>
        </p:txBody>
      </p:sp>
      <p:sp>
        <p:nvSpPr>
          <p:cNvPr id="108547" name="Content Placeholder 2"/>
          <p:cNvSpPr>
            <a:spLocks noGrp="1"/>
          </p:cNvSpPr>
          <p:nvPr>
            <p:ph idx="1"/>
          </p:nvPr>
        </p:nvSpPr>
        <p:spPr>
          <a:xfrm>
            <a:off x="1028700" y="2286000"/>
            <a:ext cx="6829425" cy="3114675"/>
          </a:xfrm>
        </p:spPr>
        <p:txBody>
          <a:bodyPr/>
          <a:lstStyle/>
          <a:p>
            <a:pPr>
              <a:buFont typeface="Times New Roman" pitchFamily="16" charset="0"/>
              <a:buNone/>
            </a:pPr>
            <a:r>
              <a:rPr lang="en-IN" b="1"/>
              <a:t>1. Acquisition </a:t>
            </a:r>
          </a:p>
          <a:p>
            <a:pPr>
              <a:buFont typeface="Times New Roman" pitchFamily="16" charset="0"/>
              <a:buNone/>
            </a:pPr>
            <a:r>
              <a:rPr lang="en-IN" b="1"/>
              <a:t>2. Extinction </a:t>
            </a:r>
          </a:p>
          <a:p>
            <a:pPr>
              <a:buFont typeface="Times New Roman" pitchFamily="16" charset="0"/>
              <a:buNone/>
            </a:pPr>
            <a:r>
              <a:rPr lang="en-IN" b="1"/>
              <a:t>3. Spontaneous Recovery </a:t>
            </a:r>
          </a:p>
          <a:p>
            <a:pPr>
              <a:buFont typeface="Times New Roman" pitchFamily="16" charset="0"/>
              <a:buNone/>
            </a:pPr>
            <a:r>
              <a:rPr lang="en-IN" b="1"/>
              <a:t>4. Stimulus Generalization </a:t>
            </a:r>
          </a:p>
          <a:p>
            <a:pPr>
              <a:buFont typeface="Times New Roman" pitchFamily="16" charset="0"/>
              <a:buNone/>
            </a:pPr>
            <a:r>
              <a:rPr lang="en-IN" b="1"/>
              <a:t>5. Stimulus Discrimination </a:t>
            </a:r>
          </a:p>
          <a:p>
            <a:endParaRPr lang="en-IN"/>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0063"/>
            <a:ext cx="8210550" cy="849312"/>
          </a:xfrm>
        </p:spPr>
        <p:txBody>
          <a:bodyPr/>
          <a:lstStyle/>
          <a:p>
            <a:pPr>
              <a:defRPr/>
            </a:pPr>
            <a:r>
              <a:rPr lang="en-IN" dirty="0"/>
              <a:t>1. Acquisition</a:t>
            </a:r>
          </a:p>
        </p:txBody>
      </p:sp>
      <p:sp>
        <p:nvSpPr>
          <p:cNvPr id="109571" name="Content Placeholder 2"/>
          <p:cNvSpPr>
            <a:spLocks noGrp="1"/>
          </p:cNvSpPr>
          <p:nvPr>
            <p:ph idx="1"/>
          </p:nvPr>
        </p:nvSpPr>
        <p:spPr>
          <a:xfrm>
            <a:off x="457200" y="1600200"/>
            <a:ext cx="8210550" cy="4829175"/>
          </a:xfrm>
        </p:spPr>
        <p:txBody>
          <a:bodyPr/>
          <a:lstStyle/>
          <a:p>
            <a:pPr algn="just">
              <a:buClr>
                <a:srgbClr val="666600"/>
              </a:buClr>
            </a:pPr>
            <a:r>
              <a:rPr lang="en-IN" sz="2400"/>
              <a:t>Acquisition is the initial stage of learning when a response is first established and gradually strengthened.</a:t>
            </a:r>
          </a:p>
          <a:p>
            <a:pPr algn="just">
              <a:buClr>
                <a:srgbClr val="666600"/>
              </a:buClr>
            </a:pPr>
            <a:r>
              <a:rPr lang="en-IN" sz="2400"/>
              <a:t>﻿﻿ During the acquisition phase of classical conditioning, a neutral stimulus is repeatedly paired with an unconditioned stimulus. </a:t>
            </a:r>
          </a:p>
          <a:p>
            <a:pPr algn="just">
              <a:buClr>
                <a:srgbClr val="666600"/>
              </a:buClr>
            </a:pPr>
            <a:r>
              <a:rPr lang="en-IN" sz="2400"/>
              <a:t>After an association is made, the subject will begin to emit a behaviour in response to the previously neutral stimulus, which is now known as a conditioned stimulus. </a:t>
            </a:r>
          </a:p>
          <a:p>
            <a:pPr algn="just">
              <a:buClr>
                <a:srgbClr val="666600"/>
              </a:buClr>
            </a:pPr>
            <a:r>
              <a:rPr lang="en-IN" sz="2400"/>
              <a:t>It is at this point that we can say that the response has been acquired.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dirty="0"/>
              <a:t>2. Extinction</a:t>
            </a:r>
          </a:p>
        </p:txBody>
      </p:sp>
      <p:sp>
        <p:nvSpPr>
          <p:cNvPr id="110595" name="Content Placeholder 2"/>
          <p:cNvSpPr>
            <a:spLocks noGrp="1"/>
          </p:cNvSpPr>
          <p:nvPr>
            <p:ph idx="1"/>
          </p:nvPr>
        </p:nvSpPr>
        <p:spPr>
          <a:xfrm>
            <a:off x="457200" y="1885950"/>
            <a:ext cx="8210550" cy="3043238"/>
          </a:xfrm>
        </p:spPr>
        <p:txBody>
          <a:bodyPr/>
          <a:lstStyle/>
          <a:p>
            <a:pPr algn="just">
              <a:buClr>
                <a:srgbClr val="666600"/>
              </a:buClr>
            </a:pPr>
            <a:r>
              <a:rPr lang="en-IN"/>
              <a:t>Extinction is when the occurrences of a conditioned response decreases or disappears. In classical conditioning, this happens when a conditioned stimulus is no longer paired with an unconditioned stimulus.</a:t>
            </a:r>
          </a:p>
          <a:p>
            <a:pPr algn="just"/>
            <a:endParaRPr lang="en-IN"/>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93185" name="Rectangle 1"/>
          <p:cNvSpPr>
            <a:spLocks noGrp="1" noChangeArrowheads="1"/>
          </p:cNvSpPr>
          <p:nvPr>
            <p:ph type="title" idx="4294967295"/>
          </p:nvPr>
        </p:nvSpPr>
        <p:spPr>
          <a:xfrm>
            <a:off x="1219200" y="-109538"/>
            <a:ext cx="6629400" cy="64293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Extinction </a:t>
            </a:r>
          </a:p>
        </p:txBody>
      </p:sp>
      <p:sp>
        <p:nvSpPr>
          <p:cNvPr id="111619" name="Rectangle 2"/>
          <p:cNvSpPr>
            <a:spLocks noGrp="1" noChangeArrowheads="1"/>
          </p:cNvSpPr>
          <p:nvPr>
            <p:ph type="body" idx="1"/>
          </p:nvPr>
        </p:nvSpPr>
        <p:spPr>
          <a:xfrm>
            <a:off x="457200" y="1600200"/>
            <a:ext cx="8229600" cy="5278438"/>
          </a:xfrm>
        </p:spPr>
        <p:txBody>
          <a:bodyPr/>
          <a:lstStyle/>
          <a:p>
            <a:pPr eaLnBrk="1" hangingPunct="1">
              <a:buFont typeface="Times New Roman" pitchFamily="16" charset="0"/>
              <a:buNone/>
            </a:pPr>
            <a:endParaRPr lang="en-IN"/>
          </a:p>
        </p:txBody>
      </p:sp>
      <p:pic>
        <p:nvPicPr>
          <p:cNvPr id="111620" name="Picture 3"/>
          <p:cNvPicPr>
            <a:picLocks noChangeAspect="1" noChangeArrowheads="1"/>
          </p:cNvPicPr>
          <p:nvPr/>
        </p:nvPicPr>
        <p:blipFill>
          <a:blip r:embed="rId3"/>
          <a:srcRect/>
          <a:stretch>
            <a:fillRect/>
          </a:stretch>
        </p:blipFill>
        <p:spPr bwMode="auto">
          <a:xfrm>
            <a:off x="457200" y="457200"/>
            <a:ext cx="8382000" cy="1954213"/>
          </a:xfrm>
          <a:prstGeom prst="rect">
            <a:avLst/>
          </a:prstGeom>
          <a:noFill/>
          <a:ln w="9525">
            <a:noFill/>
            <a:round/>
            <a:headEnd/>
            <a:tailEnd/>
          </a:ln>
        </p:spPr>
      </p:pic>
      <p:sp>
        <p:nvSpPr>
          <p:cNvPr id="111621" name="Rectangle 4"/>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11622" name="Rectangle 5"/>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pic>
        <p:nvPicPr>
          <p:cNvPr id="111623" name="Picture 6"/>
          <p:cNvPicPr>
            <a:picLocks noChangeAspect="1" noChangeArrowheads="1"/>
          </p:cNvPicPr>
          <p:nvPr/>
        </p:nvPicPr>
        <p:blipFill>
          <a:blip r:embed="rId4"/>
          <a:srcRect/>
          <a:stretch>
            <a:fillRect/>
          </a:stretch>
        </p:blipFill>
        <p:spPr bwMode="auto">
          <a:xfrm>
            <a:off x="457200" y="2362200"/>
            <a:ext cx="8305800" cy="1947863"/>
          </a:xfrm>
          <a:prstGeom prst="rect">
            <a:avLst/>
          </a:prstGeom>
          <a:noFill/>
          <a:ln w="9525">
            <a:noFill/>
            <a:round/>
            <a:headEnd/>
            <a:tailEnd/>
          </a:ln>
        </p:spPr>
      </p:pic>
      <p:sp>
        <p:nvSpPr>
          <p:cNvPr id="111624" name="Rectangle 7"/>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11625" name="Rectangle 8"/>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pic>
        <p:nvPicPr>
          <p:cNvPr id="111626" name="Picture 9"/>
          <p:cNvPicPr>
            <a:picLocks noChangeAspect="1" noChangeArrowheads="1"/>
          </p:cNvPicPr>
          <p:nvPr/>
        </p:nvPicPr>
        <p:blipFill>
          <a:blip r:embed="rId5"/>
          <a:srcRect/>
          <a:stretch>
            <a:fillRect/>
          </a:stretch>
        </p:blipFill>
        <p:spPr bwMode="auto">
          <a:xfrm>
            <a:off x="381000" y="4267200"/>
            <a:ext cx="8382000" cy="2260600"/>
          </a:xfrm>
          <a:prstGeom prst="rect">
            <a:avLst/>
          </a:prstGeom>
          <a:noFill/>
          <a:ln w="9525">
            <a:noFill/>
            <a:round/>
            <a:headEnd/>
            <a:tailEnd/>
          </a:ln>
        </p:spPr>
      </p:pic>
      <p:sp>
        <p:nvSpPr>
          <p:cNvPr id="111627" name="Rectangle 10"/>
          <p:cNvSpPr>
            <a:spLocks noChangeArrowheads="1"/>
          </p:cNvSpPr>
          <p:nvPr/>
        </p:nvSpPr>
        <p:spPr bwMode="auto">
          <a:xfrm>
            <a:off x="4152900" y="809625"/>
            <a:ext cx="323850" cy="104775"/>
          </a:xfrm>
          <a:prstGeom prst="rect">
            <a:avLst/>
          </a:prstGeom>
          <a:noFill/>
          <a:ln w="9525">
            <a:noFill/>
            <a:round/>
            <a:headEnd/>
            <a:tailEnd/>
          </a:ln>
        </p:spPr>
        <p:txBody>
          <a:bodyPr wrap="none" anchor="ctr"/>
          <a:lstStyle/>
          <a:p>
            <a:endParaRPr lang="en-IN"/>
          </a:p>
        </p:txBody>
      </p:sp>
      <p:sp>
        <p:nvSpPr>
          <p:cNvPr id="111628" name="Rectangle 11"/>
          <p:cNvSpPr>
            <a:spLocks noChangeArrowheads="1"/>
          </p:cNvSpPr>
          <p:nvPr/>
        </p:nvSpPr>
        <p:spPr bwMode="auto">
          <a:xfrm>
            <a:off x="0" y="0"/>
            <a:ext cx="9144000" cy="1588"/>
          </a:xfrm>
          <a:prstGeom prst="rect">
            <a:avLst/>
          </a:prstGeom>
          <a:noFill/>
          <a:ln w="9525">
            <a:noFill/>
            <a:round/>
            <a:headEnd/>
            <a:tailEnd/>
          </a:ln>
        </p:spPr>
        <p:txBody>
          <a:bodyPr wrap="none" anchor="ctr"/>
          <a:lstStyle/>
          <a:p>
            <a:endParaRPr lang="en-IN"/>
          </a:p>
        </p:txBody>
      </p:sp>
      <p:sp>
        <p:nvSpPr>
          <p:cNvPr id="111629" name="Text Box 12"/>
          <p:cNvSpPr txBox="1">
            <a:spLocks noChangeArrowheads="1"/>
          </p:cNvSpPr>
          <p:nvPr/>
        </p:nvSpPr>
        <p:spPr bwMode="auto">
          <a:xfrm>
            <a:off x="1447800" y="4267200"/>
            <a:ext cx="3505200" cy="460375"/>
          </a:xfrm>
          <a:prstGeom prst="rect">
            <a:avLst/>
          </a:prstGeom>
          <a:noFill/>
          <a:ln w="9525">
            <a:noFill/>
            <a:round/>
            <a:headEnd/>
            <a:tailEnd/>
          </a:ln>
        </p:spPr>
        <p:txBody>
          <a:bodyPr lIns="90000" tIns="46800" rIns="90000" bIns="46800">
            <a:spAutoFit/>
          </a:bodyPr>
          <a:lstStyle/>
          <a:p>
            <a:pPr>
              <a:spcBef>
                <a:spcPts val="1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a:solidFill>
                  <a:srgbClr val="993300"/>
                </a:solidFill>
              </a:rPr>
              <a:t>After extinction</a:t>
            </a:r>
          </a:p>
        </p:txBody>
      </p:sp>
      <p:sp>
        <p:nvSpPr>
          <p:cNvPr id="111630" name="Text Box 13"/>
          <p:cNvSpPr txBox="1">
            <a:spLocks noChangeArrowheads="1"/>
          </p:cNvSpPr>
          <p:nvPr/>
        </p:nvSpPr>
        <p:spPr bwMode="auto">
          <a:xfrm>
            <a:off x="1371600" y="1981200"/>
            <a:ext cx="3200400" cy="460375"/>
          </a:xfrm>
          <a:prstGeom prst="rect">
            <a:avLst/>
          </a:prstGeom>
          <a:noFill/>
          <a:ln w="9525">
            <a:noFill/>
            <a:round/>
            <a:headEnd/>
            <a:tailEnd/>
          </a:ln>
        </p:spPr>
        <p:txBody>
          <a:bodyPr lIns="90000" tIns="46800" rIns="90000" bIns="46800">
            <a:spAutoFit/>
          </a:bodyPr>
          <a:lstStyle/>
          <a:p>
            <a:pPr>
              <a:spcBef>
                <a:spcPts val="1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a:solidFill>
                  <a:srgbClr val="993300"/>
                </a:solidFill>
              </a:rPr>
              <a:t>Extinction process</a:t>
            </a:r>
          </a:p>
        </p:txBody>
      </p:sp>
      <p:sp>
        <p:nvSpPr>
          <p:cNvPr id="111631" name="Text Box 14"/>
          <p:cNvSpPr txBox="1">
            <a:spLocks noChangeArrowheads="1"/>
          </p:cNvSpPr>
          <p:nvPr/>
        </p:nvSpPr>
        <p:spPr bwMode="auto">
          <a:xfrm>
            <a:off x="1295400" y="457200"/>
            <a:ext cx="3505200" cy="460375"/>
          </a:xfrm>
          <a:prstGeom prst="rect">
            <a:avLst/>
          </a:prstGeom>
          <a:noFill/>
          <a:ln w="9525">
            <a:noFill/>
            <a:round/>
            <a:headEnd/>
            <a:tailEnd/>
          </a:ln>
        </p:spPr>
        <p:txBody>
          <a:bodyPr lIns="90000" tIns="46800" rIns="90000" bIns="46800">
            <a:spAutoFit/>
          </a:bodyPr>
          <a:lstStyle/>
          <a:p>
            <a:pPr>
              <a:spcBef>
                <a:spcPts val="15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a:solidFill>
                  <a:srgbClr val="993300"/>
                </a:solidFill>
              </a:rPr>
              <a:t>Before extinction</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88"/>
            <a:ext cx="8210550" cy="992187"/>
          </a:xfrm>
        </p:spPr>
        <p:txBody>
          <a:bodyPr/>
          <a:lstStyle/>
          <a:p>
            <a:pPr>
              <a:defRPr/>
            </a:pPr>
            <a:r>
              <a:rPr lang="en-IN" dirty="0"/>
              <a:t>3. Spontaneous Recovery</a:t>
            </a:r>
          </a:p>
        </p:txBody>
      </p:sp>
      <p:sp>
        <p:nvSpPr>
          <p:cNvPr id="112643" name="Content Placeholder 2"/>
          <p:cNvSpPr>
            <a:spLocks noGrp="1"/>
          </p:cNvSpPr>
          <p:nvPr>
            <p:ph idx="1"/>
          </p:nvPr>
        </p:nvSpPr>
        <p:spPr/>
        <p:txBody>
          <a:bodyPr/>
          <a:lstStyle/>
          <a:p>
            <a:pPr algn="just">
              <a:buClr>
                <a:srgbClr val="666600"/>
              </a:buClr>
            </a:pPr>
            <a:r>
              <a:rPr lang="en-IN" sz="2400"/>
              <a:t>Sometimes a learned response can suddenly re-emerge even after a period of extinction. Spontaneous recovery is the reappearance of the conditioned response after a rest period or period of lessened response. </a:t>
            </a:r>
          </a:p>
          <a:p>
            <a:pPr algn="just">
              <a:buClr>
                <a:srgbClr val="666600"/>
              </a:buClr>
            </a:pPr>
            <a:endParaRPr lang="en-IN" sz="2400"/>
          </a:p>
          <a:p>
            <a:pPr algn="just">
              <a:buClr>
                <a:srgbClr val="666600"/>
              </a:buClr>
            </a:pPr>
            <a:r>
              <a:rPr lang="en-IN" sz="2400"/>
              <a:t>For example, imagine that after training a dog to salivate to the sound of a bell, you stop reinforcing the behaviour and the response eventually becomes extinct. </a:t>
            </a:r>
          </a:p>
          <a:p>
            <a:pPr algn="just">
              <a:buClr>
                <a:srgbClr val="666600"/>
              </a:buClr>
            </a:pPr>
            <a:endParaRPr lang="en-IN" sz="24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Content Placeholder 2"/>
          <p:cNvSpPr>
            <a:spLocks noGrp="1"/>
          </p:cNvSpPr>
          <p:nvPr>
            <p:ph idx="1"/>
          </p:nvPr>
        </p:nvSpPr>
        <p:spPr/>
        <p:txBody>
          <a:bodyPr/>
          <a:lstStyle/>
          <a:p>
            <a:pPr algn="just">
              <a:buClr>
                <a:srgbClr val="666600"/>
              </a:buClr>
            </a:pPr>
            <a:r>
              <a:rPr lang="en-IN"/>
              <a:t>After a rest period during which the conditioned stimulus is not presented, you suddenly ring the bell and the animal spontaneously recovers the previously learned response. </a:t>
            </a:r>
          </a:p>
          <a:p>
            <a:pPr algn="just">
              <a:buClr>
                <a:srgbClr val="666600"/>
              </a:buClr>
            </a:pPr>
            <a:endParaRPr lang="en-IN"/>
          </a:p>
          <a:p>
            <a:pPr algn="just">
              <a:buClr>
                <a:srgbClr val="666600"/>
              </a:buClr>
            </a:pPr>
            <a:r>
              <a:rPr lang="en-IN"/>
              <a:t>If the conditioned stimulus and unconditioned stimulus are no longer associated, extinction will occur very rapidly after a spontaneous recovery. </a:t>
            </a:r>
          </a:p>
        </p:txBody>
      </p:sp>
      <p:sp>
        <p:nvSpPr>
          <p:cNvPr id="5" name="Title 1"/>
          <p:cNvSpPr>
            <a:spLocks noGrp="1"/>
          </p:cNvSpPr>
          <p:nvPr>
            <p:ph type="title"/>
          </p:nvPr>
        </p:nvSpPr>
        <p:spPr>
          <a:xfrm>
            <a:off x="381000" y="357188"/>
            <a:ext cx="8210550" cy="992187"/>
          </a:xfrm>
        </p:spPr>
        <p:txBody>
          <a:bodyPr/>
          <a:lstStyle/>
          <a:p>
            <a:pPr>
              <a:defRPr/>
            </a:pPr>
            <a:r>
              <a:rPr lang="en-IN" dirty="0"/>
              <a:t>3. Spontaneous Recovery</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25"/>
            <a:ext cx="8210550" cy="920750"/>
          </a:xfrm>
        </p:spPr>
        <p:txBody>
          <a:bodyPr/>
          <a:lstStyle/>
          <a:p>
            <a:pPr>
              <a:defRPr/>
            </a:pPr>
            <a:r>
              <a:rPr lang="en-IN" dirty="0"/>
              <a:t>4. Stimulus Generalization</a:t>
            </a:r>
          </a:p>
        </p:txBody>
      </p:sp>
      <p:sp>
        <p:nvSpPr>
          <p:cNvPr id="114691" name="Content Placeholder 2"/>
          <p:cNvSpPr>
            <a:spLocks noGrp="1"/>
          </p:cNvSpPr>
          <p:nvPr>
            <p:ph idx="1"/>
          </p:nvPr>
        </p:nvSpPr>
        <p:spPr/>
        <p:txBody>
          <a:bodyPr/>
          <a:lstStyle/>
          <a:p>
            <a:pPr algn="just">
              <a:buClr>
                <a:srgbClr val="666600"/>
              </a:buClr>
            </a:pPr>
            <a:r>
              <a:rPr lang="en-IN" sz="2200"/>
              <a:t>Stimulus generalization is the tendency for the conditioned stimulus to evoke similar responses after the response has been conditioned.</a:t>
            </a:r>
          </a:p>
          <a:p>
            <a:pPr algn="just">
              <a:buClr>
                <a:srgbClr val="666600"/>
              </a:buClr>
            </a:pPr>
            <a:r>
              <a:rPr lang="en-IN" sz="2200"/>
              <a:t>For example, if a dog has been conditioned to salivate at the sound of a bell, the animal may also exhibit the same response to stimuli that are similar to the conditioned stimulus. </a:t>
            </a:r>
          </a:p>
          <a:p>
            <a:pPr algn="just">
              <a:buClr>
                <a:srgbClr val="666600"/>
              </a:buClr>
            </a:pPr>
            <a:r>
              <a:rPr lang="en-IN" sz="2200"/>
              <a:t>In John B. Watson's famous Little Albert Experiment, for example, a small child was conditioned to fear a white rat. The child demonstrated stimulus generalization by also exhibiting fear in response to other fuzzy white objects including stuffed toys and Watson own hair. </a:t>
            </a:r>
          </a:p>
          <a:p>
            <a:pPr algn="just">
              <a:buClr>
                <a:srgbClr val="666600"/>
              </a:buClr>
            </a:pPr>
            <a:endParaRPr lang="en-IN" sz="220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a:spLocks noGrp="1" noChangeArrowheads="1"/>
          </p:cNvSpPr>
          <p:nvPr>
            <p:ph type="title" idx="4294967295"/>
          </p:nvPr>
        </p:nvSpPr>
        <p:spPr>
          <a:xfrm>
            <a:off x="381000" y="355600"/>
            <a:ext cx="8229600" cy="9493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Stimulus generalization</a:t>
            </a:r>
          </a:p>
        </p:txBody>
      </p:sp>
      <p:pic>
        <p:nvPicPr>
          <p:cNvPr id="92162" name="Picture 2"/>
          <p:cNvPicPr>
            <a:picLocks noChangeAspect="1" noChangeArrowheads="1"/>
          </p:cNvPicPr>
          <p:nvPr/>
        </p:nvPicPr>
        <p:blipFill>
          <a:blip r:embed="rId3"/>
          <a:srcRect/>
          <a:stretch>
            <a:fillRect/>
          </a:stretch>
        </p:blipFill>
        <p:spPr bwMode="auto">
          <a:xfrm>
            <a:off x="304800" y="1600200"/>
            <a:ext cx="8839200" cy="25908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92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313"/>
            <a:ext cx="8210550" cy="1135062"/>
          </a:xfrm>
        </p:spPr>
        <p:txBody>
          <a:bodyPr/>
          <a:lstStyle/>
          <a:p>
            <a:pPr>
              <a:defRPr/>
            </a:pPr>
            <a:r>
              <a:rPr lang="en-IN" dirty="0"/>
              <a:t>5. Stimulus Discrimination</a:t>
            </a:r>
          </a:p>
        </p:txBody>
      </p:sp>
      <p:sp>
        <p:nvSpPr>
          <p:cNvPr id="116739" name="Content Placeholder 2"/>
          <p:cNvSpPr>
            <a:spLocks noGrp="1"/>
          </p:cNvSpPr>
          <p:nvPr>
            <p:ph idx="1"/>
          </p:nvPr>
        </p:nvSpPr>
        <p:spPr/>
        <p:txBody>
          <a:bodyPr/>
          <a:lstStyle/>
          <a:p>
            <a:pPr algn="just">
              <a:buClr>
                <a:srgbClr val="666600"/>
              </a:buClr>
            </a:pPr>
            <a:r>
              <a:rPr lang="en-IN" sz="2400"/>
              <a:t>Discrimination is the ability to differentiate between a conditioned stimulus and other stimuli that have not been paired with an unconditioned stimulus.</a:t>
            </a:r>
          </a:p>
          <a:p>
            <a:pPr algn="just">
              <a:buClr>
                <a:srgbClr val="666600"/>
              </a:buClr>
              <a:buFont typeface="Times New Roman" pitchFamily="16" charset="0"/>
              <a:buNone/>
            </a:pPr>
            <a:endParaRPr lang="en-IN" sz="2400"/>
          </a:p>
          <a:p>
            <a:pPr algn="just">
              <a:buClr>
                <a:srgbClr val="666600"/>
              </a:buClr>
            </a:pPr>
            <a:r>
              <a:rPr lang="en-IN" sz="2400"/>
              <a:t>For example, if a bell tone were the conditioned stimulus, discrimination would involve being able to tell the difference between the bell tone and other similar sounds. Because the subject is able to distinguish between these stimuli, he or she will only respond when the conditioned stimulus is presented. </a:t>
            </a:r>
          </a:p>
          <a:p>
            <a:pPr algn="just">
              <a:buClr>
                <a:srgbClr val="666600"/>
              </a:buClr>
            </a:pPr>
            <a:endParaRPr lang="en-IN" sz="240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50"/>
            <a:ext cx="8210550" cy="1063625"/>
          </a:xfrm>
        </p:spPr>
        <p:txBody>
          <a:bodyPr/>
          <a:lstStyle/>
          <a:p>
            <a:pPr>
              <a:defRPr/>
            </a:pPr>
            <a:r>
              <a:rPr lang="en-IN" sz="4000" dirty="0"/>
              <a:t>Classical Conditioning Examples</a:t>
            </a:r>
          </a:p>
        </p:txBody>
      </p:sp>
      <p:sp>
        <p:nvSpPr>
          <p:cNvPr id="117763" name="Content Placeholder 2"/>
          <p:cNvSpPr>
            <a:spLocks noGrp="1"/>
          </p:cNvSpPr>
          <p:nvPr>
            <p:ph idx="1"/>
          </p:nvPr>
        </p:nvSpPr>
        <p:spPr>
          <a:xfrm>
            <a:off x="457200" y="1600200"/>
            <a:ext cx="8210550" cy="4900613"/>
          </a:xfrm>
        </p:spPr>
        <p:txBody>
          <a:bodyPr/>
          <a:lstStyle/>
          <a:p>
            <a:pPr algn="just">
              <a:buClr>
                <a:srgbClr val="666600"/>
              </a:buClr>
            </a:pPr>
            <a:r>
              <a:rPr lang="en-IN" sz="2400"/>
              <a:t>It can be helpful to look at a few examples of how the classical conditioning process operates both in experimental and real-world settings.</a:t>
            </a:r>
          </a:p>
          <a:p>
            <a:pPr algn="just">
              <a:buClr>
                <a:srgbClr val="666600"/>
              </a:buClr>
            </a:pPr>
            <a:endParaRPr lang="en-IN" sz="2400"/>
          </a:p>
          <a:p>
            <a:pPr algn="just">
              <a:buClr>
                <a:srgbClr val="666600"/>
              </a:buClr>
            </a:pPr>
            <a:r>
              <a:rPr lang="en-IN" sz="2400"/>
              <a:t>One of the most famous examples of classical conditioning was John B. Watson's experiment in which a fear response was conditioned in a boy known as Little Albert.﻿﻿ The child initially showed no fear of a white rat, but after the rat was paired repeatedly with loud, scary sounds, the child would cry when the rat was present. The child's fear also generalized to other fuzzy white objects.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Content Placeholder 2"/>
          <p:cNvSpPr>
            <a:spLocks noGrp="1"/>
          </p:cNvSpPr>
          <p:nvPr>
            <p:ph idx="1"/>
          </p:nvPr>
        </p:nvSpPr>
        <p:spPr>
          <a:xfrm>
            <a:off x="457200" y="1885950"/>
            <a:ext cx="8210550" cy="3900488"/>
          </a:xfrm>
        </p:spPr>
        <p:txBody>
          <a:bodyPr/>
          <a:lstStyle/>
          <a:p>
            <a:pPr algn="just">
              <a:buClr>
                <a:srgbClr val="666600"/>
              </a:buClr>
            </a:pPr>
            <a:r>
              <a:rPr lang="en-IN" sz="2400"/>
              <a:t>Let's examine the elements of this classic experiment. Prior to the conditioning, the white rat was a neutral stimulus. The unconditioned stimulus was the loud, clanging sounds and the unconditioned response was the fear response created by the noise. By repeatedly pairing the rat with the unconditioned stimulus, the white rat (now the conditioned stimulus) came to evoke the fear response (now the conditioned response).</a:t>
            </a:r>
          </a:p>
        </p:txBody>
      </p:sp>
      <p:sp>
        <p:nvSpPr>
          <p:cNvPr id="5" name="Title 1"/>
          <p:cNvSpPr>
            <a:spLocks noGrp="1"/>
          </p:cNvSpPr>
          <p:nvPr>
            <p:ph type="title"/>
          </p:nvPr>
        </p:nvSpPr>
        <p:spPr>
          <a:xfrm>
            <a:off x="381000" y="428625"/>
            <a:ext cx="8210550" cy="920750"/>
          </a:xfrm>
        </p:spPr>
        <p:txBody>
          <a:bodyPr/>
          <a:lstStyle/>
          <a:p>
            <a:pPr>
              <a:defRPr/>
            </a:pPr>
            <a:r>
              <a:rPr lang="en-IN" sz="4000" dirty="0"/>
              <a:t>Classical Conditioning Examples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Content Placeholder 2"/>
          <p:cNvSpPr>
            <a:spLocks noGrp="1"/>
          </p:cNvSpPr>
          <p:nvPr>
            <p:ph idx="1"/>
          </p:nvPr>
        </p:nvSpPr>
        <p:spPr/>
        <p:txBody>
          <a:bodyPr/>
          <a:lstStyle/>
          <a:p>
            <a:pPr algn="just">
              <a:buClr>
                <a:srgbClr val="666600"/>
              </a:buClr>
            </a:pPr>
            <a:r>
              <a:rPr lang="en-IN"/>
              <a:t>This experiment illustrates how phobias can form through classical conditioning. In many cases, a single pairing of a neutral stimulus (a dog, for example) and a frightening experience (being bitten by the dog) can lead to a lasting phobia (being afraid of dogs).</a:t>
            </a:r>
          </a:p>
        </p:txBody>
      </p:sp>
      <p:sp>
        <p:nvSpPr>
          <p:cNvPr id="5" name="Title 1"/>
          <p:cNvSpPr>
            <a:spLocks noGrp="1"/>
          </p:cNvSpPr>
          <p:nvPr>
            <p:ph type="title"/>
          </p:nvPr>
        </p:nvSpPr>
        <p:spPr>
          <a:xfrm>
            <a:off x="381000" y="285750"/>
            <a:ext cx="8210550" cy="1063625"/>
          </a:xfrm>
        </p:spPr>
        <p:txBody>
          <a:bodyPr/>
          <a:lstStyle/>
          <a:p>
            <a:pPr>
              <a:defRPr/>
            </a:pPr>
            <a:r>
              <a:rPr lang="en-IN" sz="4000" dirty="0"/>
              <a:t>Classical Conditioning Examples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94209" name="Rectangle 1"/>
          <p:cNvSpPr>
            <a:spLocks noGrp="1" noChangeArrowheads="1"/>
          </p:cNvSpPr>
          <p:nvPr>
            <p:ph type="body"/>
          </p:nvPr>
        </p:nvSpPr>
        <p:spPr>
          <a:xfrm>
            <a:off x="738188" y="1676400"/>
            <a:ext cx="7691437" cy="4967288"/>
          </a:xfrm>
          <a:noFill/>
        </p:spPr>
        <p:txBody>
          <a:bodyPr anchor="t"/>
          <a:lstStyle/>
          <a:p>
            <a:pPr marL="323850" indent="-323850" algn="l" eaLnBrk="1" hangingPunct="1">
              <a:spcBef>
                <a:spcPts val="6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effectLst/>
              </a:rPr>
              <a:t>First visit</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white coat                          pain of injection</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(neutral stimulus)           (unconditioned stimulus)</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pain of injection                    fear and crying</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(unconditioned stimulus)                  (response)</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l" eaLnBrk="1" hangingPunct="1">
              <a:spcBef>
                <a:spcPts val="6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effectLst/>
              </a:rPr>
              <a:t>Second visit</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sight of white coat               pain of injection</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(conditioned stimulus)              (</a:t>
            </a:r>
            <a:r>
              <a:rPr lang="en-US" sz="2000" dirty="0" err="1">
                <a:effectLst/>
              </a:rPr>
              <a:t>uncond</a:t>
            </a:r>
            <a:r>
              <a:rPr lang="en-US" sz="2000" dirty="0">
                <a:effectLst/>
              </a:rPr>
              <a:t>. stimulus)</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    pain of injection                    fear and crying</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(unconditioned stimulus)                      (response)</a:t>
            </a: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30200" indent="-323850" algn="l"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p:txBody>
      </p:sp>
      <p:sp>
        <p:nvSpPr>
          <p:cNvPr id="120835" name="Line 2"/>
          <p:cNvSpPr>
            <a:spLocks noChangeShapeType="1"/>
          </p:cNvSpPr>
          <p:nvPr/>
        </p:nvSpPr>
        <p:spPr bwMode="auto">
          <a:xfrm>
            <a:off x="3167063" y="2286000"/>
            <a:ext cx="1905000" cy="1588"/>
          </a:xfrm>
          <a:prstGeom prst="line">
            <a:avLst/>
          </a:prstGeom>
          <a:noFill/>
          <a:ln w="9360" cap="sq">
            <a:solidFill>
              <a:srgbClr val="000000"/>
            </a:solidFill>
            <a:miter lim="800000"/>
            <a:headEnd/>
            <a:tailEnd type="triangle" w="med" len="med"/>
          </a:ln>
        </p:spPr>
        <p:txBody>
          <a:bodyPr/>
          <a:lstStyle/>
          <a:p>
            <a:endParaRPr lang="en-US"/>
          </a:p>
        </p:txBody>
      </p:sp>
      <p:sp>
        <p:nvSpPr>
          <p:cNvPr id="120836" name="Line 3"/>
          <p:cNvSpPr>
            <a:spLocks noChangeShapeType="1"/>
          </p:cNvSpPr>
          <p:nvPr/>
        </p:nvSpPr>
        <p:spPr bwMode="auto">
          <a:xfrm>
            <a:off x="3643313" y="3429000"/>
            <a:ext cx="1524000" cy="1588"/>
          </a:xfrm>
          <a:prstGeom prst="line">
            <a:avLst/>
          </a:prstGeom>
          <a:noFill/>
          <a:ln w="9360" cap="sq">
            <a:solidFill>
              <a:srgbClr val="000000"/>
            </a:solidFill>
            <a:miter lim="800000"/>
            <a:headEnd/>
            <a:tailEnd type="triangle" w="med" len="med"/>
          </a:ln>
        </p:spPr>
        <p:txBody>
          <a:bodyPr/>
          <a:lstStyle/>
          <a:p>
            <a:endParaRPr lang="en-US"/>
          </a:p>
        </p:txBody>
      </p:sp>
      <p:sp>
        <p:nvSpPr>
          <p:cNvPr id="120837" name="Line 4"/>
          <p:cNvSpPr>
            <a:spLocks noChangeShapeType="1"/>
          </p:cNvSpPr>
          <p:nvPr/>
        </p:nvSpPr>
        <p:spPr bwMode="auto">
          <a:xfrm>
            <a:off x="3571875" y="4714875"/>
            <a:ext cx="1714500" cy="1000125"/>
          </a:xfrm>
          <a:prstGeom prst="line">
            <a:avLst/>
          </a:prstGeom>
          <a:noFill/>
          <a:ln w="9360" cap="sq">
            <a:solidFill>
              <a:srgbClr val="000000"/>
            </a:solidFill>
            <a:miter lim="800000"/>
            <a:headEnd/>
            <a:tailEnd type="triangle" w="med" len="med"/>
          </a:ln>
        </p:spPr>
        <p:txBody>
          <a:bodyPr/>
          <a:lstStyle/>
          <a:p>
            <a:endParaRPr lang="en-US"/>
          </a:p>
        </p:txBody>
      </p:sp>
      <p:sp>
        <p:nvSpPr>
          <p:cNvPr id="8" name="Title 5"/>
          <p:cNvSpPr txBox="1">
            <a:spLocks/>
          </p:cNvSpPr>
          <p:nvPr/>
        </p:nvSpPr>
        <p:spPr bwMode="auto">
          <a:xfrm>
            <a:off x="381000" y="357188"/>
            <a:ext cx="8210550" cy="992187"/>
          </a:xfrm>
          <a:prstGeom prst="rect">
            <a:avLst/>
          </a:prstGeom>
          <a:noFill/>
          <a:ln w="9525" cap="flat">
            <a:noFill/>
            <a:round/>
            <a:headEnd/>
            <a:tailEnd/>
          </a:ln>
          <a:effectLst/>
        </p:spPr>
        <p:txBody>
          <a:bodyPr lIns="90000" tIns="46800" rIns="90000" bIns="46800" anchor="b"/>
          <a:lstStyle/>
          <a:p>
            <a:pPr algn="ctr">
              <a:defRPr/>
            </a:pPr>
            <a:r>
              <a:rPr lang="en-US" sz="4400" b="1" kern="0">
                <a:solidFill>
                  <a:srgbClr val="666600"/>
                </a:solidFill>
                <a:effectLst>
                  <a:outerShdw blurRad="38100" dist="38100" dir="2700000" algn="tl">
                    <a:srgbClr val="000000"/>
                  </a:outerShdw>
                </a:effectLst>
                <a:latin typeface="+mj-lt"/>
                <a:ea typeface="+mj-ea"/>
                <a:cs typeface="+mj-cs"/>
              </a:rPr>
              <a:t>The Dental PHOBIA</a:t>
            </a:r>
            <a:endParaRPr lang="en-IN" sz="4400" b="1" kern="0" dirty="0">
              <a:solidFill>
                <a:srgbClr val="666600"/>
              </a:solidFill>
              <a:effectLst>
                <a:outerShdw blurRad="38100" dist="38100" dir="2700000" algn="tl">
                  <a:srgbClr val="000000"/>
                </a:outerShdw>
              </a:effectLst>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95233" name="Rectangle 1"/>
          <p:cNvSpPr>
            <a:spLocks noGrp="1" noChangeArrowheads="1"/>
          </p:cNvSpPr>
          <p:nvPr>
            <p:ph type="body"/>
          </p:nvPr>
        </p:nvSpPr>
        <p:spPr>
          <a:xfrm>
            <a:off x="533400" y="723900"/>
            <a:ext cx="8229600" cy="6134100"/>
          </a:xfrm>
          <a:noFill/>
        </p:spPr>
        <p:txBody>
          <a:bodyPr anchor="t"/>
          <a:lstStyle/>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Conditioned by previous physician visit </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Generalization of dental clinic and physician’s office</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Reinforcement --- repeated experiences</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Extinction----if not repeated, occurs by discrimination</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a:p>
            <a:pPr marL="323850" indent="-323850" algn="l" eaLnBrk="1" hangingPunct="1">
              <a:spcBef>
                <a:spcPts val="600"/>
              </a:spcBef>
              <a:buClr>
                <a:srgbClr val="666600"/>
              </a:buClr>
              <a:buSzPct val="75000"/>
              <a:buFont typeface="Times New Roman" pitchFamily="16" charset="0"/>
              <a:buBlip>
                <a:blip r:embed="rId2"/>
              </a:buBlip>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0">
                <a:effectLst/>
              </a:rPr>
              <a:t>Discrimination----opposite of generalization</a:t>
            </a:r>
          </a:p>
          <a:p>
            <a:pPr marL="330200" indent="-323850" algn="l" eaLnBrk="1" hangingPunct="1">
              <a:spcBef>
                <a:spcPts val="6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313"/>
            <a:ext cx="8210550" cy="1135062"/>
          </a:xfrm>
        </p:spPr>
        <p:txBody>
          <a:bodyPr/>
          <a:lstStyle/>
          <a:p>
            <a:pPr>
              <a:defRPr/>
            </a:pPr>
            <a:r>
              <a:rPr lang="en-US" sz="3600" dirty="0"/>
              <a:t>Operant conditioning: B.F Skinner</a:t>
            </a:r>
            <a:endParaRPr lang="en-IN" sz="3600" dirty="0"/>
          </a:p>
        </p:txBody>
      </p:sp>
      <p:sp>
        <p:nvSpPr>
          <p:cNvPr id="122883" name="Content Placeholder 2"/>
          <p:cNvSpPr>
            <a:spLocks noGrp="1"/>
          </p:cNvSpPr>
          <p:nvPr>
            <p:ph idx="1"/>
          </p:nvPr>
        </p:nvSpPr>
        <p:spPr/>
        <p:txBody>
          <a:bodyPr/>
          <a:lstStyle/>
          <a:p>
            <a:pPr algn="just">
              <a:buClr>
                <a:srgbClr val="666600"/>
              </a:buClr>
            </a:pPr>
            <a:r>
              <a:rPr lang="en-IN"/>
              <a:t>Operant conditioning is a method of learning that occurs through rewards and punishments for behaviour. Through operant conditioning, an individual makes an association between a particular behaviour and a consequence (B F Skinner, 1938).</a:t>
            </a:r>
          </a:p>
          <a:p>
            <a:pPr algn="just">
              <a:buClr>
                <a:srgbClr val="666600"/>
              </a:buClr>
            </a:pPr>
            <a:endParaRPr lang="en-IN"/>
          </a:p>
          <a:p>
            <a:pPr>
              <a:buClr>
                <a:srgbClr val="666600"/>
              </a:buClr>
            </a:pPr>
            <a:r>
              <a:rPr lang="en-IN"/>
              <a:t>Burrhus Frederic Skinner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25"/>
            <a:ext cx="8210550" cy="920750"/>
          </a:xfrm>
        </p:spPr>
        <p:txBody>
          <a:bodyPr/>
          <a:lstStyle/>
          <a:p>
            <a:pPr>
              <a:defRPr/>
            </a:pPr>
            <a:r>
              <a:rPr lang="en-US" sz="3600" dirty="0"/>
              <a:t>Operant conditioning: B.F Skinner</a:t>
            </a:r>
            <a:endParaRPr lang="en-IN" sz="3600" dirty="0"/>
          </a:p>
        </p:txBody>
      </p:sp>
      <p:sp>
        <p:nvSpPr>
          <p:cNvPr id="123907" name="Content Placeholder 2"/>
          <p:cNvSpPr>
            <a:spLocks noGrp="1"/>
          </p:cNvSpPr>
          <p:nvPr>
            <p:ph idx="1"/>
          </p:nvPr>
        </p:nvSpPr>
        <p:spPr/>
        <p:txBody>
          <a:bodyPr/>
          <a:lstStyle/>
          <a:p>
            <a:pPr algn="just">
              <a:buClr>
                <a:srgbClr val="666600"/>
              </a:buClr>
            </a:pPr>
            <a:r>
              <a:rPr lang="en-IN"/>
              <a:t>The work of Skinner was rooted in a view that classical conditioning was far too simplistic to be a complete explanation of complex human behaviour. He believed that the best way to understand behaviour is to look at the causes of an action and its consequences. He called this approach operant conditioning.</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71500"/>
            <a:ext cx="8210550" cy="777875"/>
          </a:xfrm>
        </p:spPr>
        <p:txBody>
          <a:bodyPr/>
          <a:lstStyle/>
          <a:p>
            <a:pPr>
              <a:defRPr/>
            </a:pPr>
            <a:r>
              <a:rPr lang="en-US" sz="3600" dirty="0"/>
              <a:t>Operant conditioning: B.F Skinner</a:t>
            </a:r>
            <a:endParaRPr lang="en-IN" sz="3600" dirty="0"/>
          </a:p>
        </p:txBody>
      </p:sp>
      <p:sp>
        <p:nvSpPr>
          <p:cNvPr id="124931" name="Content Placeholder 2"/>
          <p:cNvSpPr>
            <a:spLocks noGrp="1"/>
          </p:cNvSpPr>
          <p:nvPr>
            <p:ph idx="1"/>
          </p:nvPr>
        </p:nvSpPr>
        <p:spPr/>
        <p:txBody>
          <a:bodyPr/>
          <a:lstStyle/>
          <a:p>
            <a:pPr algn="just">
              <a:buClr>
                <a:srgbClr val="666600"/>
              </a:buClr>
            </a:pPr>
            <a:r>
              <a:rPr lang="en-IN"/>
              <a:t>Skinner is regarded as the father of Operant Conditioning, but his work was based on Thorndike’s (1898) law of effect. According to this principle, behavior that is followed by pleasant consequences is likely to be repeated, and behavior followed by unpleasant consequences is less likely to be repeated.</a:t>
            </a:r>
          </a:p>
          <a:p>
            <a:pPr algn="just"/>
            <a:endParaRPr lang="en-IN"/>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Content Placeholder 2"/>
          <p:cNvSpPr>
            <a:spLocks noGrp="1"/>
          </p:cNvSpPr>
          <p:nvPr>
            <p:ph idx="1"/>
          </p:nvPr>
        </p:nvSpPr>
        <p:spPr/>
        <p:txBody>
          <a:bodyPr/>
          <a:lstStyle/>
          <a:p>
            <a:pPr algn="just">
              <a:buClr>
                <a:srgbClr val="666600"/>
              </a:buClr>
            </a:pPr>
            <a:r>
              <a:rPr lang="en-IN"/>
              <a:t>Skinner introduced a new term into the Law of Effect - Reinforcement. behavior which is reinforced tends to be repeated (i.e., strengthened); behavior which is not reinforced tends to die out-or be extinguished (i.e., weakened).</a:t>
            </a:r>
          </a:p>
        </p:txBody>
      </p:sp>
      <p:sp>
        <p:nvSpPr>
          <p:cNvPr id="5" name="Title 1"/>
          <p:cNvSpPr>
            <a:spLocks noGrp="1"/>
          </p:cNvSpPr>
          <p:nvPr>
            <p:ph type="title"/>
          </p:nvPr>
        </p:nvSpPr>
        <p:spPr>
          <a:xfrm>
            <a:off x="381000" y="428625"/>
            <a:ext cx="8210550" cy="920750"/>
          </a:xfrm>
        </p:spPr>
        <p:txBody>
          <a:bodyPr/>
          <a:lstStyle/>
          <a:p>
            <a:pPr>
              <a:defRPr/>
            </a:pPr>
            <a:r>
              <a:rPr lang="en-US" sz="3600" dirty="0"/>
              <a:t>Operant conditioning: B.F Skinner</a:t>
            </a:r>
            <a:endParaRPr lang="en-IN" sz="3600"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25"/>
            <a:ext cx="8210550" cy="920750"/>
          </a:xfrm>
        </p:spPr>
        <p:txBody>
          <a:bodyPr/>
          <a:lstStyle/>
          <a:p>
            <a:pPr>
              <a:defRPr/>
            </a:pPr>
            <a:r>
              <a:rPr lang="en-US" sz="3600" dirty="0"/>
              <a:t>Operant conditioning: B.F Skinner</a:t>
            </a:r>
            <a:endParaRPr lang="en-IN" sz="3600" dirty="0"/>
          </a:p>
        </p:txBody>
      </p:sp>
      <p:sp>
        <p:nvSpPr>
          <p:cNvPr id="126979" name="Content Placeholder 2"/>
          <p:cNvSpPr>
            <a:spLocks noGrp="1"/>
          </p:cNvSpPr>
          <p:nvPr>
            <p:ph idx="1"/>
          </p:nvPr>
        </p:nvSpPr>
        <p:spPr/>
        <p:txBody>
          <a:bodyPr/>
          <a:lstStyle/>
          <a:p>
            <a:pPr algn="just">
              <a:buClr>
                <a:srgbClr val="666600"/>
              </a:buClr>
            </a:pPr>
            <a:r>
              <a:rPr lang="en-IN"/>
              <a:t>Skinner (1948) studied operant conditioning by conducting experiments using animals which he placed in a '</a:t>
            </a:r>
            <a:r>
              <a:rPr lang="en-IN" i="1"/>
              <a:t>Skinner Box</a:t>
            </a:r>
            <a:r>
              <a:rPr lang="en-IN"/>
              <a:t>' which was similar to Thorndike’s puzzle box.</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88"/>
            <a:ext cx="8210550" cy="992187"/>
          </a:xfrm>
        </p:spPr>
        <p:txBody>
          <a:bodyPr/>
          <a:lstStyle/>
          <a:p>
            <a:pPr>
              <a:defRPr/>
            </a:pPr>
            <a:r>
              <a:rPr lang="en-IN" dirty="0"/>
              <a:t>'</a:t>
            </a:r>
            <a:r>
              <a:rPr lang="en-IN" i="1" dirty="0"/>
              <a:t>Skinner Box</a:t>
            </a:r>
            <a:r>
              <a:rPr lang="en-IN" dirty="0"/>
              <a:t>'</a:t>
            </a:r>
          </a:p>
        </p:txBody>
      </p:sp>
      <p:pic>
        <p:nvPicPr>
          <p:cNvPr id="128003" name="Content Placeholder 4" descr="skinner box.jpg"/>
          <p:cNvPicPr>
            <a:picLocks noGrp="1" noChangeAspect="1"/>
          </p:cNvPicPr>
          <p:nvPr>
            <p:ph idx="1"/>
          </p:nvPr>
        </p:nvPicPr>
        <p:blipFill>
          <a:blip r:embed="rId2"/>
          <a:srcRect/>
          <a:stretch>
            <a:fillRect/>
          </a:stretch>
        </p:blipFill>
        <p:spPr>
          <a:xfrm>
            <a:off x="1214438" y="1857375"/>
            <a:ext cx="6815137" cy="3929063"/>
          </a:xfr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Content Placeholder 5" descr="bfskinner-experiment.png"/>
          <p:cNvPicPr>
            <a:picLocks noGrp="1" noChangeAspect="1"/>
          </p:cNvPicPr>
          <p:nvPr>
            <p:ph idx="1"/>
          </p:nvPr>
        </p:nvPicPr>
        <p:blipFill>
          <a:blip r:embed="rId2"/>
          <a:srcRect/>
          <a:stretch>
            <a:fillRect/>
          </a:stretch>
        </p:blipFill>
        <p:spPr>
          <a:xfrm>
            <a:off x="2071688" y="1830388"/>
            <a:ext cx="4714875" cy="4752975"/>
          </a:xfrm>
        </p:spPr>
      </p:pic>
      <p:sp>
        <p:nvSpPr>
          <p:cNvPr id="5" name="Title 1"/>
          <p:cNvSpPr>
            <a:spLocks noGrp="1"/>
          </p:cNvSpPr>
          <p:nvPr>
            <p:ph type="title"/>
          </p:nvPr>
        </p:nvSpPr>
        <p:spPr>
          <a:xfrm>
            <a:off x="381000" y="357188"/>
            <a:ext cx="8210550" cy="992187"/>
          </a:xfrm>
        </p:spPr>
        <p:txBody>
          <a:bodyPr/>
          <a:lstStyle/>
          <a:p>
            <a:pPr>
              <a:defRPr/>
            </a:pPr>
            <a:r>
              <a:rPr lang="en-IN" dirty="0"/>
              <a:t>'</a:t>
            </a:r>
            <a:r>
              <a:rPr lang="en-IN" i="1" dirty="0"/>
              <a:t>Skinner Box’</a:t>
            </a:r>
            <a:endParaRPr lang="en-IN"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dirty="0"/>
              <a:t>'</a:t>
            </a:r>
            <a:r>
              <a:rPr lang="en-IN" i="1" dirty="0"/>
              <a:t>Skinner Box’</a:t>
            </a:r>
            <a:endParaRPr lang="en-IN" dirty="0"/>
          </a:p>
        </p:txBody>
      </p:sp>
      <p:sp>
        <p:nvSpPr>
          <p:cNvPr id="130051" name="Content Placeholder 2"/>
          <p:cNvSpPr>
            <a:spLocks noGrp="1"/>
          </p:cNvSpPr>
          <p:nvPr>
            <p:ph idx="1"/>
          </p:nvPr>
        </p:nvSpPr>
        <p:spPr/>
        <p:txBody>
          <a:bodyPr/>
          <a:lstStyle/>
          <a:p>
            <a:pPr algn="just">
              <a:buClr>
                <a:srgbClr val="666600"/>
              </a:buClr>
            </a:pPr>
            <a:r>
              <a:rPr lang="en-IN"/>
              <a:t>A </a:t>
            </a:r>
            <a:r>
              <a:rPr lang="en-IN" b="1"/>
              <a:t>Skinner box</a:t>
            </a:r>
            <a:r>
              <a:rPr lang="en-IN"/>
              <a:t>, also known as an operant conditioning chamber, is an enclosed apparatus that contains a bar or key that an animal can press or manipulate in order to obtain food or water as a type of reinforcement. ... </a:t>
            </a:r>
            <a:r>
              <a:rPr lang="en-IN" b="1"/>
              <a:t>Skinner</a:t>
            </a:r>
            <a:r>
              <a:rPr lang="en-IN"/>
              <a:t> himself </a:t>
            </a:r>
            <a:r>
              <a:rPr lang="en-IN" b="1"/>
              <a:t>did</a:t>
            </a:r>
            <a:r>
              <a:rPr lang="en-IN"/>
              <a:t> not refer to this device as a </a:t>
            </a:r>
            <a:r>
              <a:rPr lang="en-IN" b="1"/>
              <a:t>Skinner box</a:t>
            </a:r>
            <a:r>
              <a:rPr lang="en-IN"/>
              <a:t>, instead preferring the term "lever </a:t>
            </a:r>
            <a:r>
              <a:rPr lang="en-IN" b="1"/>
              <a:t>box</a:t>
            </a:r>
            <a:r>
              <a:rPr lang="en-IN"/>
              <a:t>."</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313"/>
            <a:ext cx="8210550" cy="1135062"/>
          </a:xfrm>
        </p:spPr>
        <p:txBody>
          <a:bodyPr/>
          <a:lstStyle/>
          <a:p>
            <a:pPr>
              <a:defRPr/>
            </a:pPr>
            <a:r>
              <a:rPr lang="en-IN" dirty="0"/>
              <a:t>'</a:t>
            </a:r>
            <a:r>
              <a:rPr lang="en-IN" i="1" dirty="0"/>
              <a:t>Skinner Box’</a:t>
            </a:r>
            <a:endParaRPr lang="en-IN" dirty="0"/>
          </a:p>
        </p:txBody>
      </p:sp>
      <p:pic>
        <p:nvPicPr>
          <p:cNvPr id="131075" name="Content Placeholder 4" descr="images.jpg"/>
          <p:cNvPicPr>
            <a:picLocks noGrp="1" noChangeAspect="1"/>
          </p:cNvPicPr>
          <p:nvPr>
            <p:ph idx="1"/>
          </p:nvPr>
        </p:nvPicPr>
        <p:blipFill>
          <a:blip r:embed="rId2"/>
          <a:srcRect/>
          <a:stretch>
            <a:fillRect/>
          </a:stretch>
        </p:blipFill>
        <p:spPr>
          <a:xfrm>
            <a:off x="2143125" y="2071688"/>
            <a:ext cx="4832350" cy="3573462"/>
          </a:xfr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Content Placeholder 2"/>
          <p:cNvSpPr>
            <a:spLocks noGrp="1"/>
          </p:cNvSpPr>
          <p:nvPr>
            <p:ph idx="1"/>
          </p:nvPr>
        </p:nvSpPr>
        <p:spPr/>
        <p:txBody>
          <a:bodyPr/>
          <a:lstStyle/>
          <a:p>
            <a:pPr algn="just">
              <a:buClr>
                <a:srgbClr val="666600"/>
              </a:buClr>
            </a:pPr>
            <a:r>
              <a:rPr lang="en-US" sz="2200"/>
              <a:t>As the first step to his experiment, he placed a hungry rat inside the </a:t>
            </a:r>
            <a:r>
              <a:rPr lang="en-US" sz="2200" b="1"/>
              <a:t>Skinner box. </a:t>
            </a:r>
            <a:r>
              <a:rPr lang="en-US" sz="2200"/>
              <a:t>The rat was initially inactive inside the box, but gradually as it began to adapt to the environment of the box, it began to explore around. Eventually, the rat discovered a lever, upon pressing which; food was released inside the box. After it filled its hunger, it started exploring the box again, and after a while it pressed the lever for the second time as it grew hungry again. This phenomenon continued for the third, fourth and the fifth time, and after a while, the hungry rat immediately pressed the lever once it was placed in the box. Then the conditioning was deemed to be complete.</a:t>
            </a:r>
          </a:p>
          <a:p>
            <a:pPr algn="just">
              <a:buClr>
                <a:srgbClr val="666600"/>
              </a:buClr>
            </a:pPr>
            <a:endParaRPr lang="en-US" sz="2200"/>
          </a:p>
          <a:p>
            <a:pPr algn="just"/>
            <a:endParaRPr lang="en-US" sz="2200"/>
          </a:p>
        </p:txBody>
      </p:sp>
      <p:sp>
        <p:nvSpPr>
          <p:cNvPr id="5" name="Title 1"/>
          <p:cNvSpPr>
            <a:spLocks noGrp="1"/>
          </p:cNvSpPr>
          <p:nvPr>
            <p:ph type="title"/>
          </p:nvPr>
        </p:nvSpPr>
        <p:spPr>
          <a:xfrm>
            <a:off x="381000" y="0"/>
            <a:ext cx="8210550" cy="1349375"/>
          </a:xfrm>
        </p:spPr>
        <p:txBody>
          <a:bodyPr/>
          <a:lstStyle/>
          <a:p>
            <a:pPr>
              <a:defRPr/>
            </a:pPr>
            <a:r>
              <a:rPr lang="en-IN" sz="4000" dirty="0"/>
              <a:t>'</a:t>
            </a:r>
            <a:r>
              <a:rPr lang="en-IN" sz="4000" i="1" dirty="0"/>
              <a:t>Skinner Box’ – Experiment 1</a:t>
            </a:r>
            <a:br>
              <a:rPr lang="en-IN" sz="4000" i="1" dirty="0"/>
            </a:br>
            <a:r>
              <a:rPr lang="en-US" sz="4000" dirty="0"/>
              <a:t> Positive Reinforcement</a:t>
            </a:r>
            <a:endParaRPr lang="en-IN" sz="40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Content Placeholder 2"/>
          <p:cNvSpPr>
            <a:spLocks noGrp="1"/>
          </p:cNvSpPr>
          <p:nvPr>
            <p:ph idx="1"/>
          </p:nvPr>
        </p:nvSpPr>
        <p:spPr/>
        <p:txBody>
          <a:bodyPr/>
          <a:lstStyle/>
          <a:p>
            <a:pPr algn="just">
              <a:buClr>
                <a:srgbClr val="666600"/>
              </a:buClr>
            </a:pPr>
            <a:r>
              <a:rPr lang="en-US" sz="2400"/>
              <a:t>Here, the action of pressing the lever is an operant response/behavior, and the food released inside the chamber is the reward. The experiment is also known as </a:t>
            </a:r>
            <a:r>
              <a:rPr lang="en-US" sz="2400" b="1"/>
              <a:t>Instrumental Conditioning Learning </a:t>
            </a:r>
            <a:r>
              <a:rPr lang="en-US" sz="2400"/>
              <a:t>as the response is instrumental in getting food.</a:t>
            </a:r>
          </a:p>
          <a:p>
            <a:pPr algn="just">
              <a:buClr>
                <a:srgbClr val="666600"/>
              </a:buClr>
            </a:pPr>
            <a:endParaRPr lang="en-US" sz="2400"/>
          </a:p>
          <a:p>
            <a:pPr algn="just">
              <a:buClr>
                <a:srgbClr val="666600"/>
              </a:buClr>
            </a:pPr>
            <a:r>
              <a:rPr lang="en-US" sz="2400"/>
              <a:t>This experiment also deals with and explains the effects of positive reinforcement. Upon pressing the lever, the hungry rat was served with food, which filled its hunger; hence, it’s a positive reinforcement.</a:t>
            </a:r>
          </a:p>
        </p:txBody>
      </p:sp>
      <p:sp>
        <p:nvSpPr>
          <p:cNvPr id="6" name="Title 1"/>
          <p:cNvSpPr>
            <a:spLocks noGrp="1"/>
          </p:cNvSpPr>
          <p:nvPr>
            <p:ph type="title"/>
          </p:nvPr>
        </p:nvSpPr>
        <p:spPr/>
        <p:txBody>
          <a:bodyPr/>
          <a:lstStyle/>
          <a:p>
            <a:pPr>
              <a:defRPr/>
            </a:pPr>
            <a:r>
              <a:rPr lang="en-IN" sz="4000" dirty="0"/>
              <a:t>'</a:t>
            </a:r>
            <a:r>
              <a:rPr lang="en-IN" sz="4000" i="1" dirty="0"/>
              <a:t>Skinner Box’ – Experiment 1</a:t>
            </a:r>
            <a:br>
              <a:rPr lang="en-IN" sz="4000" i="1" dirty="0"/>
            </a:br>
            <a:r>
              <a:rPr lang="en-US" sz="4000" dirty="0"/>
              <a:t> Positive Reinforcement</a:t>
            </a:r>
            <a:endParaRPr lang="en-IN" sz="40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88"/>
            <a:ext cx="8210550" cy="992187"/>
          </a:xfrm>
        </p:spPr>
        <p:txBody>
          <a:bodyPr/>
          <a:lstStyle/>
          <a:p>
            <a:pPr>
              <a:defRPr/>
            </a:pPr>
            <a:r>
              <a:rPr lang="en-IN" dirty="0"/>
              <a:t>'</a:t>
            </a:r>
            <a:r>
              <a:rPr lang="en-IN" i="1" dirty="0"/>
              <a:t>Skinner Box’</a:t>
            </a:r>
            <a:endParaRPr lang="en-IN" dirty="0"/>
          </a:p>
        </p:txBody>
      </p:sp>
      <p:pic>
        <p:nvPicPr>
          <p:cNvPr id="134147" name="Content Placeholder 4" descr="skinner-box-vce-u4-psychology-3-728.jpg"/>
          <p:cNvPicPr>
            <a:picLocks noGrp="1" noChangeAspect="1"/>
          </p:cNvPicPr>
          <p:nvPr>
            <p:ph idx="1"/>
          </p:nvPr>
        </p:nvPicPr>
        <p:blipFill>
          <a:blip r:embed="rId2"/>
          <a:srcRect/>
          <a:stretch>
            <a:fillRect/>
          </a:stretch>
        </p:blipFill>
        <p:spPr>
          <a:xfrm>
            <a:off x="1285875" y="1490663"/>
            <a:ext cx="6429375" cy="4822825"/>
          </a:xfr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idx="1"/>
          </p:nvPr>
        </p:nvSpPr>
        <p:spPr/>
        <p:txBody>
          <a:bodyPr/>
          <a:lstStyle/>
          <a:p>
            <a:pPr algn="just">
              <a:buClr>
                <a:srgbClr val="666600"/>
              </a:buClr>
            </a:pPr>
            <a:r>
              <a:rPr lang="en-US" sz="2400"/>
              <a:t>B.F. Skinner also conducted an experiment that explained negative reinforcement. Skinner placed a rat in a chamber in the similar manner, but instead of keeping it hungry, he subjected the chamber to an unpleasant electric current. The rat having experienced the discomfort started to desperately move around the box and accidentally knocked the lever. Pressing of the lever immediately seized the flow of unpleasant current. After a few times, the rat had smartened enough to go directly to the lever in order to prevent itself from the discomfort.</a:t>
            </a:r>
          </a:p>
        </p:txBody>
      </p:sp>
      <p:sp>
        <p:nvSpPr>
          <p:cNvPr id="6" name="Title 1"/>
          <p:cNvSpPr>
            <a:spLocks noGrp="1"/>
          </p:cNvSpPr>
          <p:nvPr>
            <p:ph type="title"/>
          </p:nvPr>
        </p:nvSpPr>
        <p:spPr/>
        <p:txBody>
          <a:bodyPr/>
          <a:lstStyle/>
          <a:p>
            <a:pPr>
              <a:defRPr/>
            </a:pPr>
            <a:r>
              <a:rPr lang="en-IN" sz="4000" dirty="0"/>
              <a:t>'</a:t>
            </a:r>
            <a:r>
              <a:rPr lang="en-IN" sz="4000" i="1" dirty="0"/>
              <a:t>Skinner Box’ – Experiment 2</a:t>
            </a:r>
            <a:br>
              <a:rPr lang="en-IN" sz="4000" i="1" dirty="0"/>
            </a:br>
            <a:r>
              <a:rPr lang="en-US" sz="4000" dirty="0"/>
              <a:t> Negative Reinforcement</a:t>
            </a:r>
            <a:endParaRPr lang="en-IN" sz="400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Content Placeholder 2"/>
          <p:cNvSpPr>
            <a:spLocks noGrp="1"/>
          </p:cNvSpPr>
          <p:nvPr>
            <p:ph idx="1"/>
          </p:nvPr>
        </p:nvSpPr>
        <p:spPr>
          <a:xfrm>
            <a:off x="457200" y="2028825"/>
            <a:ext cx="8210550" cy="3114675"/>
          </a:xfrm>
        </p:spPr>
        <p:txBody>
          <a:bodyPr/>
          <a:lstStyle/>
          <a:p>
            <a:pPr algn="just">
              <a:buClr>
                <a:srgbClr val="666600"/>
              </a:buClr>
            </a:pPr>
            <a:r>
              <a:rPr lang="en-US" sz="2400"/>
              <a:t>The electric current reacted as the negative reinforcement, and the consequence of escaping the electric current made sure that the rat repeated the action again and again. Here too, the pressing of the lever is an operant response, and the complete stop of the electric current flow is its reward.</a:t>
            </a:r>
          </a:p>
          <a:p>
            <a:pPr algn="just">
              <a:buClr>
                <a:srgbClr val="666600"/>
              </a:buClr>
            </a:pPr>
            <a:endParaRPr lang="en-US" sz="2400"/>
          </a:p>
          <a:p>
            <a:pPr algn="just">
              <a:buClr>
                <a:srgbClr val="666600"/>
              </a:buClr>
            </a:pPr>
            <a:endParaRPr lang="en-US" sz="2400"/>
          </a:p>
        </p:txBody>
      </p:sp>
      <p:sp>
        <p:nvSpPr>
          <p:cNvPr id="8" name="Title 1"/>
          <p:cNvSpPr>
            <a:spLocks noGrp="1"/>
          </p:cNvSpPr>
          <p:nvPr>
            <p:ph type="title"/>
          </p:nvPr>
        </p:nvSpPr>
        <p:spPr/>
        <p:txBody>
          <a:bodyPr/>
          <a:lstStyle/>
          <a:p>
            <a:pPr>
              <a:defRPr/>
            </a:pPr>
            <a:r>
              <a:rPr lang="en-IN" sz="4000" dirty="0"/>
              <a:t>'</a:t>
            </a:r>
            <a:r>
              <a:rPr lang="en-IN" sz="4000" i="1" dirty="0"/>
              <a:t>Skinner Box’ – Experiment 2</a:t>
            </a:r>
            <a:br>
              <a:rPr lang="en-IN" sz="4000" i="1" dirty="0"/>
            </a:br>
            <a:r>
              <a:rPr lang="en-US" sz="4000" dirty="0"/>
              <a:t> Negative Reinforcement</a:t>
            </a:r>
            <a:endParaRPr lang="en-IN" sz="40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25"/>
            <a:ext cx="8210550" cy="920750"/>
          </a:xfrm>
        </p:spPr>
        <p:txBody>
          <a:bodyPr/>
          <a:lstStyle/>
          <a:p>
            <a:pPr>
              <a:defRPr/>
            </a:pPr>
            <a:r>
              <a:rPr lang="en-IN" dirty="0"/>
              <a:t>'</a:t>
            </a:r>
            <a:r>
              <a:rPr lang="en-IN" i="1" dirty="0"/>
              <a:t>Skinner Box’</a:t>
            </a:r>
            <a:endParaRPr lang="en-IN" dirty="0"/>
          </a:p>
        </p:txBody>
      </p:sp>
      <p:pic>
        <p:nvPicPr>
          <p:cNvPr id="137219" name="Content Placeholder 4" descr="skinner-box-vce-u4-psychology-4-728.jpg"/>
          <p:cNvPicPr>
            <a:picLocks noGrp="1" noChangeAspect="1"/>
          </p:cNvPicPr>
          <p:nvPr>
            <p:ph idx="1"/>
          </p:nvPr>
        </p:nvPicPr>
        <p:blipFill>
          <a:blip r:embed="rId2"/>
          <a:srcRect/>
          <a:stretch>
            <a:fillRect/>
          </a:stretch>
        </p:blipFill>
        <p:spPr>
          <a:xfrm>
            <a:off x="1214438" y="1490663"/>
            <a:ext cx="6500812" cy="4876800"/>
          </a:xfrm>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313"/>
            <a:ext cx="8210550" cy="1135062"/>
          </a:xfrm>
        </p:spPr>
        <p:txBody>
          <a:bodyPr/>
          <a:lstStyle/>
          <a:p>
            <a:pPr>
              <a:defRPr/>
            </a:pPr>
            <a:r>
              <a:rPr lang="en-IN" dirty="0"/>
              <a:t>'</a:t>
            </a:r>
            <a:r>
              <a:rPr lang="en-IN" i="1" dirty="0"/>
              <a:t>Skinner Box’</a:t>
            </a:r>
            <a:endParaRPr lang="en-IN" dirty="0"/>
          </a:p>
        </p:txBody>
      </p:sp>
      <p:pic>
        <p:nvPicPr>
          <p:cNvPr id="138243" name="Content Placeholder 4" descr="img1.daumcdn.net.jpg"/>
          <p:cNvPicPr>
            <a:picLocks noGrp="1" noChangeAspect="1"/>
          </p:cNvPicPr>
          <p:nvPr>
            <p:ph idx="1"/>
          </p:nvPr>
        </p:nvPicPr>
        <p:blipFill>
          <a:blip r:embed="rId2"/>
          <a:srcRect/>
          <a:stretch>
            <a:fillRect/>
          </a:stretch>
        </p:blipFill>
        <p:spPr>
          <a:xfrm>
            <a:off x="1211263" y="1517650"/>
            <a:ext cx="7004050" cy="4483100"/>
          </a:xfr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dirty="0"/>
              <a:t>'</a:t>
            </a:r>
            <a:r>
              <a:rPr lang="en-IN" i="1" dirty="0"/>
              <a:t>Skinner Box’</a:t>
            </a:r>
            <a:endParaRPr lang="en-IN" dirty="0"/>
          </a:p>
        </p:txBody>
      </p:sp>
      <p:pic>
        <p:nvPicPr>
          <p:cNvPr id="139267" name="Content Placeholder 4" descr="2794863-operant-conditioning-a21-5b242abe8e1b6e0036fafff6.png"/>
          <p:cNvPicPr>
            <a:picLocks noGrp="1" noChangeAspect="1"/>
          </p:cNvPicPr>
          <p:nvPr>
            <p:ph idx="1"/>
          </p:nvPr>
        </p:nvPicPr>
        <p:blipFill>
          <a:blip r:embed="rId2"/>
          <a:srcRect/>
          <a:stretch>
            <a:fillRect/>
          </a:stretch>
        </p:blipFill>
        <p:spPr>
          <a:xfrm>
            <a:off x="1228725" y="1631950"/>
            <a:ext cx="6667500" cy="4448175"/>
          </a:xfr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Content Placeholder 4" descr="attachment-psya1-inc-bowlby-and-ainsworth-4-728.jpg"/>
          <p:cNvPicPr>
            <a:picLocks noGrp="1" noChangeAspect="1"/>
          </p:cNvPicPr>
          <p:nvPr>
            <p:ph idx="1"/>
          </p:nvPr>
        </p:nvPicPr>
        <p:blipFill>
          <a:blip r:embed="rId2"/>
          <a:srcRect/>
          <a:stretch>
            <a:fillRect/>
          </a:stretch>
        </p:blipFill>
        <p:spPr>
          <a:xfrm>
            <a:off x="1554163" y="1600200"/>
            <a:ext cx="6016625" cy="4511675"/>
          </a:xfrm>
        </p:spPr>
      </p:pic>
      <p:sp>
        <p:nvSpPr>
          <p:cNvPr id="5" name="Title 1"/>
          <p:cNvSpPr>
            <a:spLocks noGrp="1"/>
          </p:cNvSpPr>
          <p:nvPr>
            <p:ph type="title"/>
          </p:nvPr>
        </p:nvSpPr>
        <p:spPr/>
        <p:txBody>
          <a:bodyPr/>
          <a:lstStyle/>
          <a:p>
            <a:pPr>
              <a:defRPr/>
            </a:pPr>
            <a:r>
              <a:rPr lang="en-IN" sz="4000" dirty="0"/>
              <a:t>'</a:t>
            </a:r>
            <a:r>
              <a:rPr lang="en-IN" sz="4000" i="1" dirty="0"/>
              <a:t>Skinner Box’ – Experiments</a:t>
            </a:r>
            <a:br>
              <a:rPr lang="en-IN" sz="4000" i="1" dirty="0"/>
            </a:br>
            <a:r>
              <a:rPr lang="en-IN" sz="4000" i="1" dirty="0"/>
              <a:t>Conclusion</a:t>
            </a:r>
            <a:endParaRPr lang="en-IN" sz="40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Content Placeholder 2"/>
          <p:cNvSpPr>
            <a:spLocks noGrp="1"/>
          </p:cNvSpPr>
          <p:nvPr>
            <p:ph idx="1"/>
          </p:nvPr>
        </p:nvSpPr>
        <p:spPr>
          <a:xfrm>
            <a:off x="457200" y="2028825"/>
            <a:ext cx="8210550" cy="3114675"/>
          </a:xfrm>
        </p:spPr>
        <p:txBody>
          <a:bodyPr/>
          <a:lstStyle/>
          <a:p>
            <a:pPr algn="just">
              <a:buClr>
                <a:srgbClr val="666600"/>
              </a:buClr>
            </a:pPr>
            <a:r>
              <a:rPr lang="en-US" sz="2400"/>
              <a:t>Both the experiments clearly explain the working of operant conditioning. The important part in any operant conditioning learning is to recognize the operant behavior and the consequence resulted in that particular environment.</a:t>
            </a:r>
          </a:p>
        </p:txBody>
      </p:sp>
      <p:sp>
        <p:nvSpPr>
          <p:cNvPr id="8" name="Title 1"/>
          <p:cNvSpPr>
            <a:spLocks noGrp="1"/>
          </p:cNvSpPr>
          <p:nvPr>
            <p:ph type="title"/>
          </p:nvPr>
        </p:nvSpPr>
        <p:spPr/>
        <p:txBody>
          <a:bodyPr/>
          <a:lstStyle/>
          <a:p>
            <a:pPr>
              <a:defRPr/>
            </a:pPr>
            <a:r>
              <a:rPr lang="en-IN" sz="4000" dirty="0"/>
              <a:t>'</a:t>
            </a:r>
            <a:r>
              <a:rPr lang="en-IN" sz="4000" i="1" dirty="0"/>
              <a:t>Skinner Box’ – Experiments</a:t>
            </a:r>
            <a:br>
              <a:rPr lang="en-IN" sz="4000" i="1" dirty="0"/>
            </a:br>
            <a:r>
              <a:rPr lang="en-IN" sz="4000" i="1" dirty="0"/>
              <a:t>Conclusion</a:t>
            </a:r>
            <a:endParaRPr lang="en-IN" sz="40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96257" name="Rectangle 1"/>
          <p:cNvSpPr>
            <a:spLocks noGrp="1" noChangeArrowheads="1"/>
          </p:cNvSpPr>
          <p:nvPr>
            <p:ph type="title" idx="4294967295"/>
          </p:nvPr>
        </p:nvSpPr>
        <p:spPr>
          <a:xfrm>
            <a:off x="381000" y="428625"/>
            <a:ext cx="8229600" cy="9286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dirty="0"/>
              <a:t>Operant conditioning: B.F Skinner</a:t>
            </a:r>
          </a:p>
        </p:txBody>
      </p:sp>
      <p:sp>
        <p:nvSpPr>
          <p:cNvPr id="96258" name="Rectangle 2"/>
          <p:cNvSpPr>
            <a:spLocks noGrp="1" noChangeArrowheads="1"/>
          </p:cNvSpPr>
          <p:nvPr>
            <p:ph type="body" idx="1"/>
          </p:nvPr>
        </p:nvSpPr>
        <p:spPr>
          <a:xfrm>
            <a:off x="457200" y="1828800"/>
            <a:ext cx="7924800" cy="4171950"/>
          </a:xfrm>
        </p:spPr>
        <p:txBody>
          <a:bodyPr/>
          <a:lstStyle/>
          <a:p>
            <a:pPr marL="323850" indent="-323850" algn="just" eaLnBrk="1" hangingPunct="1">
              <a:lnSpc>
                <a:spcPct val="90000"/>
              </a:lnSpc>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t>Most complex behavior can be explained by this theory</a:t>
            </a:r>
          </a:p>
          <a:p>
            <a:pPr marL="323850" indent="-323850" algn="just" eaLnBrk="1" hangingPunct="1">
              <a:lnSpc>
                <a:spcPct val="90000"/>
              </a:lnSpc>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t>Related to trial and error learning</a:t>
            </a:r>
          </a:p>
          <a:p>
            <a:pPr marL="323850" indent="-323850" algn="just" eaLnBrk="1" hangingPunct="1">
              <a:lnSpc>
                <a:spcPct val="90000"/>
              </a:lnSpc>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t>Viewed as significant extension of classical conditioning theory</a:t>
            </a:r>
          </a:p>
          <a:p>
            <a:pPr marL="323850" indent="-323850" algn="just" eaLnBrk="1" hangingPunct="1">
              <a:lnSpc>
                <a:spcPct val="90000"/>
              </a:lnSpc>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b="1" dirty="0"/>
              <a:t>A person or animal attempts to solve a problem by trying different actions until one proves successful.</a:t>
            </a:r>
          </a:p>
          <a:p>
            <a:pPr marL="330200" indent="-323850" eaLnBrk="1" hangingPunct="1">
              <a:lnSpc>
                <a:spcPct val="90000"/>
              </a:lnSpc>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b="1" dirty="0"/>
          </a:p>
          <a:p>
            <a:pPr marL="330200" indent="-323850" eaLnBrk="1" hangingPunct="1">
              <a:lnSpc>
                <a:spcPct val="90000"/>
              </a:lnSpc>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b="1" dirty="0"/>
          </a:p>
        </p:txBody>
      </p:sp>
      <p:sp>
        <p:nvSpPr>
          <p:cNvPr id="142340" name="Rectangle 3"/>
          <p:cNvSpPr>
            <a:spLocks noChangeArrowheads="1"/>
          </p:cNvSpPr>
          <p:nvPr/>
        </p:nvSpPr>
        <p:spPr bwMode="auto">
          <a:xfrm>
            <a:off x="2009775" y="3781425"/>
            <a:ext cx="323850" cy="104775"/>
          </a:xfrm>
          <a:prstGeom prst="rect">
            <a:avLst/>
          </a:prstGeom>
          <a:noFill/>
          <a:ln w="9525">
            <a:noFill/>
            <a:round/>
            <a:headEnd/>
            <a:tailEnd/>
          </a:ln>
        </p:spPr>
        <p:txBody>
          <a:bodyPr wrap="none" anchor="ctr"/>
          <a:lstStyle/>
          <a:p>
            <a:endParaRPr lang="en-IN"/>
          </a:p>
        </p:txBody>
      </p:sp>
      <p:sp>
        <p:nvSpPr>
          <p:cNvPr id="142341" name="Rectangle 4"/>
          <p:cNvSpPr>
            <a:spLocks noChangeArrowheads="1"/>
          </p:cNvSpPr>
          <p:nvPr/>
        </p:nvSpPr>
        <p:spPr bwMode="auto">
          <a:xfrm>
            <a:off x="0" y="2971800"/>
            <a:ext cx="9144000" cy="1588"/>
          </a:xfrm>
          <a:prstGeom prst="rect">
            <a:avLst/>
          </a:prstGeom>
          <a:noFill/>
          <a:ln w="9525">
            <a:noFill/>
            <a:round/>
            <a:headEnd/>
            <a:tailEnd/>
          </a:ln>
        </p:spPr>
        <p:txBody>
          <a:bodyPr wrap="none" anchor="ctr"/>
          <a:lstStyle/>
          <a:p>
            <a:endParaRPr lang="en-IN"/>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285750"/>
            <a:ext cx="8210550" cy="1063625"/>
          </a:xfrm>
        </p:spPr>
        <p:txBody>
          <a:bodyPr/>
          <a:lstStyle/>
          <a:p>
            <a:pPr>
              <a:defRPr/>
            </a:pPr>
            <a:r>
              <a:rPr lang="en-US" b="0" dirty="0">
                <a:effectLst/>
              </a:rPr>
              <a:t>Three main basic principles</a:t>
            </a:r>
            <a:endParaRPr lang="en-IN" dirty="0"/>
          </a:p>
        </p:txBody>
      </p:sp>
      <p:sp>
        <p:nvSpPr>
          <p:cNvPr id="98305" name="Rectangle 1"/>
          <p:cNvSpPr>
            <a:spLocks noGrp="1" noChangeArrowheads="1"/>
          </p:cNvSpPr>
          <p:nvPr>
            <p:ph idx="1"/>
          </p:nvPr>
        </p:nvSpPr>
        <p:spPr>
          <a:xfrm>
            <a:off x="457200" y="2100263"/>
            <a:ext cx="8210550" cy="3328987"/>
          </a:xfrm>
        </p:spPr>
        <p:txBody>
          <a:bodyPr/>
          <a:lstStyle/>
          <a:p>
            <a:pPr marL="520700" indent="-514350" eaLnBrk="1" hangingPunct="1">
              <a:buClrTx/>
              <a:buSzPct val="7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dirty="0"/>
              <a:t>Operant behaviors are voluntary </a:t>
            </a:r>
          </a:p>
          <a:p>
            <a:pPr marL="520700" indent="-514350" eaLnBrk="1" hangingPunct="1">
              <a:buClrTx/>
              <a:buSzPct val="7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dirty="0"/>
              <a:t>The consequence of a behavior is in itself a stimulus that can affect future behavior. pleasant or unpleasant consequence </a:t>
            </a:r>
          </a:p>
          <a:p>
            <a:pPr marL="520700" indent="-514350" eaLnBrk="1" hangingPunct="1">
              <a:buClrTx/>
              <a:buSzPct val="75000"/>
              <a:buFont typeface="+mj-lt"/>
              <a:buAutoNum type="arabicPeriod"/>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dirty="0"/>
              <a:t>Teach new behaviors – behavior shaping—</a:t>
            </a:r>
          </a:p>
          <a:p>
            <a:pPr marL="330200" indent="-323850" eaLnBrk="1" hangingPunct="1">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u="sng" dirty="0"/>
          </a:p>
          <a:p>
            <a:pPr marL="330200" indent="-323850" eaLnBrk="1" hangingPunct="1">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dirty="0"/>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99329" name="Rectangle 1"/>
          <p:cNvSpPr>
            <a:spLocks noGrp="1" noChangeArrowheads="1"/>
          </p:cNvSpPr>
          <p:nvPr>
            <p:ph type="body"/>
          </p:nvPr>
        </p:nvSpPr>
        <p:spPr>
          <a:xfrm>
            <a:off x="457200" y="1600200"/>
            <a:ext cx="4038600" cy="5045075"/>
          </a:xfrm>
          <a:noFill/>
        </p:spPr>
        <p:txBody>
          <a:bodyPr anchor="t"/>
          <a:lstStyle/>
          <a:p>
            <a:pPr marL="342900" indent="-323850" algn="l"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dirty="0">
                <a:effectLst/>
              </a:rPr>
              <a:t>STIMULUS </a:t>
            </a:r>
            <a:r>
              <a:rPr lang="en-US" sz="1800" dirty="0">
                <a:effectLst/>
                <a:latin typeface="Wingdings" charset="2"/>
              </a:rPr>
              <a:t></a:t>
            </a:r>
            <a:r>
              <a:rPr lang="en-US" sz="1800" dirty="0">
                <a:effectLst/>
              </a:rPr>
              <a:t>   RESPONSE   </a:t>
            </a:r>
            <a:r>
              <a:rPr lang="en-US" sz="1800" dirty="0">
                <a:effectLst/>
                <a:latin typeface="Wingdings" charset="2"/>
              </a:rPr>
              <a:t></a:t>
            </a:r>
            <a:r>
              <a:rPr lang="en-US" sz="1800" dirty="0">
                <a:effectLst/>
              </a:rPr>
              <a:t>  CONSEQUENCE</a:t>
            </a:r>
          </a:p>
          <a:p>
            <a:pPr marL="342900" indent="-323850" algn="l"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dirty="0">
                <a:effectLst/>
              </a:rPr>
              <a:t> </a:t>
            </a:r>
          </a:p>
          <a:p>
            <a:pPr marL="336550" indent="-328613" algn="l"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dirty="0">
                <a:effectLst/>
              </a:rPr>
              <a:t>Classical conditioning - a stimulus leads to a response</a:t>
            </a:r>
          </a:p>
          <a:p>
            <a:pPr marL="336550" indent="-328613" algn="l" eaLnBrk="1" hangingPunct="1">
              <a:spcBef>
                <a:spcPts val="45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800" dirty="0">
                <a:effectLst/>
              </a:rPr>
              <a:t>Operant conditioning - a response becomes a further stimulus. </a:t>
            </a:r>
          </a:p>
          <a:p>
            <a:pPr marL="342900" indent="-323850" algn="l" eaLnBrk="1" hangingPunct="1">
              <a:spcBef>
                <a:spcPts val="45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800" dirty="0">
              <a:effectLst/>
            </a:endParaRPr>
          </a:p>
          <a:p>
            <a:pPr marL="342900" indent="-323850" algn="just" eaLnBrk="1" hangingPunct="1">
              <a:spcBef>
                <a:spcPts val="60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0" dirty="0">
                <a:effectLst/>
              </a:rPr>
              <a:t>A </a:t>
            </a:r>
            <a:r>
              <a:rPr lang="en-US" sz="2400" b="0" dirty="0" err="1">
                <a:effectLst/>
              </a:rPr>
              <a:t>reinforcer</a:t>
            </a:r>
            <a:r>
              <a:rPr lang="en-US" sz="2400" b="0" dirty="0">
                <a:effectLst/>
              </a:rPr>
              <a:t> is not necessarily a reward nor is a punisher necessarily painful</a:t>
            </a:r>
          </a:p>
          <a:p>
            <a:pPr marL="342900" indent="-323850" algn="l" eaLnBrk="1" hangingPunct="1">
              <a:spcBef>
                <a:spcPts val="6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400" b="0" dirty="0">
              <a:effectLst/>
            </a:endParaRPr>
          </a:p>
        </p:txBody>
      </p:sp>
      <p:pic>
        <p:nvPicPr>
          <p:cNvPr id="144387" name="Picture 2"/>
          <p:cNvPicPr>
            <a:picLocks noChangeAspect="1" noChangeArrowheads="1"/>
          </p:cNvPicPr>
          <p:nvPr/>
        </p:nvPicPr>
        <p:blipFill>
          <a:blip r:embed="rId3"/>
          <a:srcRect/>
          <a:stretch>
            <a:fillRect/>
          </a:stretch>
        </p:blipFill>
        <p:spPr bwMode="auto">
          <a:xfrm>
            <a:off x="4876800" y="2362200"/>
            <a:ext cx="3567113" cy="29686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145410" name="Picture 1"/>
          <p:cNvPicPr>
            <a:picLocks noChangeAspect="1" noChangeArrowheads="1"/>
          </p:cNvPicPr>
          <p:nvPr/>
        </p:nvPicPr>
        <p:blipFill>
          <a:blip r:embed="rId3"/>
          <a:srcRect/>
          <a:stretch>
            <a:fillRect/>
          </a:stretch>
        </p:blipFill>
        <p:spPr bwMode="auto">
          <a:xfrm>
            <a:off x="290513" y="406400"/>
            <a:ext cx="8504237" cy="63087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1377" name="Rectangle 1"/>
          <p:cNvSpPr>
            <a:spLocks noGrp="1" noChangeArrowheads="1"/>
          </p:cNvSpPr>
          <p:nvPr>
            <p:ph type="title" idx="4294967295"/>
          </p:nvPr>
        </p:nvSpPr>
        <p:spPr>
          <a:xfrm>
            <a:off x="381000" y="104775"/>
            <a:ext cx="8458200" cy="11906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a:t>Four basic types of operant conditioning:</a:t>
            </a:r>
            <a:r>
              <a:rPr lang="en-US" sz="4000"/>
              <a:t> </a:t>
            </a:r>
          </a:p>
        </p:txBody>
      </p:sp>
      <p:sp>
        <p:nvSpPr>
          <p:cNvPr id="101378" name="Rectangle 2"/>
          <p:cNvSpPr>
            <a:spLocks noGrp="1" noChangeArrowheads="1"/>
          </p:cNvSpPr>
          <p:nvPr>
            <p:ph type="body" idx="1"/>
          </p:nvPr>
        </p:nvSpPr>
        <p:spPr>
          <a:xfrm>
            <a:off x="457200" y="1600200"/>
            <a:ext cx="8001000" cy="5029200"/>
          </a:xfrm>
        </p:spPr>
        <p:txBody>
          <a:bodyPr/>
          <a:lstStyle/>
          <a:p>
            <a:pPr marL="590550" indent="-590550" eaLnBrk="1" hangingPunct="1">
              <a:lnSpc>
                <a:spcPct val="90000"/>
              </a:lnSpc>
              <a:spcBef>
                <a:spcPts val="500"/>
              </a:spcBef>
              <a:buClr>
                <a:srgbClr val="666600"/>
              </a:buClr>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u="sng"/>
              <a:t>Positive reinforcement-</a:t>
            </a:r>
            <a:r>
              <a:rPr lang="en-US" sz="2000" b="1"/>
              <a:t>--if a pleasant consequence follows a response </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a:t>Ex. reward for co-operation</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000" b="1"/>
          </a:p>
          <a:p>
            <a:pPr marL="590550" indent="-590550" eaLnBrk="1" hangingPunct="1">
              <a:lnSpc>
                <a:spcPct val="90000"/>
              </a:lnSpc>
              <a:spcBef>
                <a:spcPts val="500"/>
              </a:spcBef>
              <a:buClr>
                <a:srgbClr val="666600"/>
              </a:buClr>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u="sng"/>
              <a:t>Negative reinforcement-</a:t>
            </a:r>
            <a:r>
              <a:rPr lang="en-US" sz="2000" b="1"/>
              <a:t>--withdrawal of an unpleasant stimulus after a response </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a:t>Ex. Stopping treatment if crying</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000" b="1"/>
          </a:p>
          <a:p>
            <a:pPr marL="590550" indent="-590550" eaLnBrk="1" hangingPunct="1">
              <a:lnSpc>
                <a:spcPct val="90000"/>
              </a:lnSpc>
              <a:spcBef>
                <a:spcPts val="500"/>
              </a:spcBef>
              <a:buClr>
                <a:srgbClr val="666600"/>
              </a:buClr>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u="sng"/>
              <a:t>Omission (time out</a:t>
            </a:r>
            <a:r>
              <a:rPr lang="en-US" sz="2000" b="1"/>
              <a:t>)---removal of a pleasant stimulus after a particular response</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a:t>Ex. Taking out of favorite toy, sending mother out</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endParaRPr lang="en-US" sz="2000" b="1"/>
          </a:p>
          <a:p>
            <a:pPr marL="590550" indent="-590550" eaLnBrk="1" hangingPunct="1">
              <a:lnSpc>
                <a:spcPct val="90000"/>
              </a:lnSpc>
              <a:spcBef>
                <a:spcPts val="500"/>
              </a:spcBef>
              <a:buClr>
                <a:srgbClr val="666600"/>
              </a:buClr>
              <a:buSzPct val="75000"/>
              <a:buFont typeface="Wingdings" charset="2"/>
              <a:buChar char=""/>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u="sng"/>
              <a:t>Punishmen</a:t>
            </a:r>
            <a:r>
              <a:rPr lang="en-US" sz="2000" b="1"/>
              <a:t>t ---when an unpleasant stimulus is presented after a response</a:t>
            </a:r>
          </a:p>
          <a:p>
            <a:pPr marL="596900" indent="-590550" eaLnBrk="1" hangingPunct="1">
              <a:lnSpc>
                <a:spcPct val="90000"/>
              </a:lnSpc>
              <a:spcBef>
                <a:spcPts val="500"/>
              </a:spcBef>
              <a:buClrTx/>
              <a:buSzPct val="75000"/>
              <a:buFontTx/>
              <a:buNone/>
              <a:tabLst>
                <a:tab pos="590550" algn="l"/>
                <a:tab pos="695325" algn="l"/>
                <a:tab pos="1144588" algn="l"/>
                <a:tab pos="1593850" algn="l"/>
                <a:tab pos="2043113" algn="l"/>
                <a:tab pos="2492375" algn="l"/>
                <a:tab pos="2941638" algn="l"/>
                <a:tab pos="3390900" algn="l"/>
                <a:tab pos="3840163" algn="l"/>
                <a:tab pos="4289425" algn="l"/>
                <a:tab pos="4738688" algn="l"/>
                <a:tab pos="5187950" algn="l"/>
                <a:tab pos="5637213" algn="l"/>
                <a:tab pos="6086475" algn="l"/>
                <a:tab pos="6535738" algn="l"/>
                <a:tab pos="6985000" algn="l"/>
                <a:tab pos="7434263" algn="l"/>
                <a:tab pos="7883525" algn="l"/>
                <a:tab pos="8332788" algn="l"/>
                <a:tab pos="8782050" algn="l"/>
                <a:tab pos="9231313" algn="l"/>
              </a:tabLst>
              <a:defRPr/>
            </a:pPr>
            <a:r>
              <a:rPr lang="en-US" sz="2000" b="1"/>
              <a:t>Ex. Driving a car slowly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401" name="Rectangle 1"/>
          <p:cNvSpPr>
            <a:spLocks noGrp="1" noChangeArrowheads="1"/>
          </p:cNvSpPr>
          <p:nvPr>
            <p:ph type="body"/>
          </p:nvPr>
        </p:nvSpPr>
        <p:spPr>
          <a:xfrm>
            <a:off x="914400" y="990600"/>
            <a:ext cx="7239000" cy="6103938"/>
          </a:xfrm>
          <a:noFill/>
        </p:spPr>
        <p:txBody>
          <a:bodyPr anchor="t"/>
          <a:lstStyle/>
          <a:p>
            <a:pPr marL="342900" indent="-323850" algn="l" eaLnBrk="1" hangingPunct="1">
              <a:spcBef>
                <a:spcPts val="6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400">
                <a:effectLst/>
              </a:rPr>
              <a:t>	-</a:t>
            </a:r>
            <a:r>
              <a:rPr lang="en-US" sz="2400">
                <a:effectLst/>
                <a:latin typeface="Wingdings" charset="2"/>
              </a:rPr>
              <a:t></a:t>
            </a:r>
            <a:r>
              <a:rPr lang="en-US" sz="2000">
                <a:effectLst/>
              </a:rPr>
              <a:t>1 &amp; 2 are more suitable for dental office </a:t>
            </a:r>
            <a:r>
              <a:rPr lang="en-US" sz="2400">
                <a:effectLst/>
              </a:rPr>
              <a:t>-         </a:t>
            </a:r>
          </a:p>
          <a:p>
            <a:pPr marL="342900" indent="-323850" algn="l" eaLnBrk="1" hangingPunct="1">
              <a:spcBef>
                <a:spcPts val="5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400">
                <a:effectLst/>
              </a:rPr>
              <a:t>      1. </a:t>
            </a:r>
            <a:r>
              <a:rPr lang="en-US" sz="2400" u="sng">
                <a:effectLst/>
              </a:rPr>
              <a:t>Positive Reinforcers  --immediate</a:t>
            </a:r>
            <a:r>
              <a:rPr lang="en-US" sz="2400">
                <a:effectLst/>
              </a:rPr>
              <a:t> </a:t>
            </a:r>
            <a:r>
              <a:rPr lang="en-US" sz="2000">
                <a:effectLst/>
              </a:rPr>
              <a:t> </a:t>
            </a:r>
          </a:p>
          <a:p>
            <a:pPr marL="336550" indent="-328613" algn="l" eaLnBrk="1" hangingPunct="1">
              <a:spcBef>
                <a:spcPts val="500"/>
              </a:spcBef>
              <a:buClr>
                <a:srgbClr val="666600"/>
              </a:buClr>
              <a:buSzPct val="75000"/>
              <a:buFont typeface="Times New Roman" pitchFamily="16" charset="0"/>
              <a:buBlip>
                <a:blip r:embed="rId2"/>
              </a:buBlip>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Unlearned reinforcers are food, candy toys</a:t>
            </a:r>
          </a:p>
          <a:p>
            <a:pPr marL="336550" indent="-328613" algn="l" eaLnBrk="1" hangingPunct="1">
              <a:spcBef>
                <a:spcPts val="500"/>
              </a:spcBef>
              <a:buClr>
                <a:srgbClr val="666600"/>
              </a:buClr>
              <a:buSzPct val="75000"/>
              <a:buFont typeface="Times New Roman" pitchFamily="16" charset="0"/>
              <a:buBlip>
                <a:blip r:embed="rId2"/>
              </a:buBlip>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Token reinforcer for habit therapy</a:t>
            </a:r>
          </a:p>
          <a:p>
            <a:pPr marL="336550" indent="-328613" algn="l" eaLnBrk="1" hangingPunct="1">
              <a:spcBef>
                <a:spcPts val="500"/>
              </a:spcBef>
              <a:buClr>
                <a:srgbClr val="666600"/>
              </a:buClr>
              <a:buSzPct val="75000"/>
              <a:buFont typeface="Times New Roman" pitchFamily="16" charset="0"/>
              <a:buBlip>
                <a:blip r:embed="rId2"/>
              </a:buBlip>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Activity which the child likes (permission to leave the dental chair) if the child does as you desire,he then may do that which he desires </a:t>
            </a:r>
          </a:p>
          <a:p>
            <a:pPr marL="336550" indent="-328613" algn="l" eaLnBrk="1" hangingPunct="1">
              <a:spcBef>
                <a:spcPts val="500"/>
              </a:spcBef>
              <a:buClr>
                <a:srgbClr val="666600"/>
              </a:buClr>
              <a:buSzPct val="75000"/>
              <a:buFont typeface="Times New Roman" pitchFamily="16" charset="0"/>
              <a:buBlip>
                <a:blip r:embed="rId2"/>
              </a:buBlip>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Social reinforcer (giving attention, praise, smiling, ) non verbal communication—during treatment</a:t>
            </a:r>
          </a:p>
          <a:p>
            <a:pPr marL="342900" indent="-323850" algn="l" eaLnBrk="1" hangingPunct="1">
              <a:spcBef>
                <a:spcPts val="5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endParaRPr lang="en-US" sz="2000">
              <a:effectLst/>
            </a:endParaRPr>
          </a:p>
          <a:p>
            <a:pPr marL="342900" indent="-323850" algn="l" eaLnBrk="1" hangingPunct="1">
              <a:spcBef>
                <a:spcPts val="6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400">
                <a:effectLst/>
              </a:rPr>
              <a:t>      2. </a:t>
            </a:r>
            <a:r>
              <a:rPr lang="en-US" sz="2400" u="sng">
                <a:effectLst/>
              </a:rPr>
              <a:t>Negative reinforcers</a:t>
            </a:r>
          </a:p>
          <a:p>
            <a:pPr marL="336550" indent="-328613" algn="l" eaLnBrk="1" hangingPunct="1">
              <a:spcBef>
                <a:spcPts val="500"/>
              </a:spcBef>
              <a:buClr>
                <a:srgbClr val="666600"/>
              </a:buClr>
              <a:buSzPct val="75000"/>
              <a:buFont typeface="Wingdings" charset="2"/>
              <a:buChar char=""/>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Halting treatment b’coz of behavioral resistance is likely to reinforce undesirable behavior</a:t>
            </a:r>
          </a:p>
          <a:p>
            <a:pPr marL="342900" indent="-323850" algn="l" eaLnBrk="1" hangingPunct="1">
              <a:spcBef>
                <a:spcPts val="5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000">
                <a:effectLst/>
              </a:rPr>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3425" name="Rectangle 1"/>
          <p:cNvSpPr>
            <a:spLocks noGrp="1" noChangeArrowheads="1"/>
          </p:cNvSpPr>
          <p:nvPr>
            <p:ph type="body"/>
          </p:nvPr>
        </p:nvSpPr>
        <p:spPr>
          <a:xfrm>
            <a:off x="457200" y="723900"/>
            <a:ext cx="8229600" cy="6134100"/>
          </a:xfrm>
          <a:noFill/>
        </p:spPr>
        <p:txBody>
          <a:bodyPr anchor="t"/>
          <a:lstStyle/>
          <a:p>
            <a:pPr marL="342900" indent="-323850" algn="l" eaLnBrk="1" hangingPunct="1">
              <a:spcBef>
                <a:spcPts val="6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a:effectLst/>
              </a:rPr>
              <a:t>3 &amp; 4 should be used sparingly with some caution (aversive learning) – Punishers</a:t>
            </a:r>
          </a:p>
          <a:p>
            <a:pPr marL="342900" indent="-323850" algn="l" eaLnBrk="1" hangingPunct="1">
              <a:spcBef>
                <a:spcPts val="6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400">
              <a:effectLst/>
            </a:endParaRPr>
          </a:p>
          <a:p>
            <a:pPr marL="336550" indent="-328613" algn="l" eaLnBrk="1" hangingPunct="1">
              <a:spcBef>
                <a:spcPts val="50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a:effectLst/>
              </a:rPr>
              <a:t>-Voice control, HOME, time out  are  mild forms of punishments</a:t>
            </a:r>
          </a:p>
          <a:p>
            <a:pPr marL="336550" indent="-328613" algn="l" eaLnBrk="1" hangingPunct="1">
              <a:spcBef>
                <a:spcPts val="500"/>
              </a:spcBef>
              <a:buClr>
                <a:srgbClr val="666600"/>
              </a:buClr>
              <a:buSzPct val="75000"/>
              <a:buFont typeface="Wingdings" charset="2"/>
              <a:buBlip>
                <a:blip r:embed="rId2"/>
              </a:buBlip>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a:effectLst/>
              </a:rPr>
              <a:t>-Physical restraints</a:t>
            </a:r>
          </a:p>
          <a:p>
            <a:pPr marL="342900" indent="-323850" algn="l"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a:effectLst/>
            </a:endParaRPr>
          </a:p>
          <a:p>
            <a:pPr marL="342900" indent="-323850" algn="l" eaLnBrk="1" hangingPunct="1">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a:effectLst/>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4449" name="Rectangle 1"/>
          <p:cNvSpPr>
            <a:spLocks noGrp="1" noChangeArrowheads="1"/>
          </p:cNvSpPr>
          <p:nvPr>
            <p:ph type="body"/>
          </p:nvPr>
        </p:nvSpPr>
        <p:spPr>
          <a:xfrm>
            <a:off x="457200" y="1600200"/>
            <a:ext cx="4038600" cy="7146925"/>
          </a:xfrm>
          <a:noFill/>
        </p:spPr>
        <p:txBody>
          <a:bodyPr anchor="t"/>
          <a:lstStyle/>
          <a:p>
            <a:pPr marL="323850" indent="-323850" algn="l" eaLnBrk="1" hangingPunct="1">
              <a:spcBef>
                <a:spcPts val="500"/>
              </a:spcBef>
              <a:buClr>
                <a:srgbClr val="666600"/>
              </a:buClr>
              <a:buSzPct val="75000"/>
              <a:buFont typeface="Wingdings" charset="2"/>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Authoritative dentist </a:t>
            </a:r>
            <a:r>
              <a:rPr lang="en-US" sz="2000">
                <a:effectLst/>
                <a:latin typeface="Wingdings" charset="2"/>
              </a:rPr>
              <a:t></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a:effectLst/>
              </a:rPr>
              <a:t>-</a:t>
            </a:r>
            <a:r>
              <a:rPr lang="en-US" sz="1800">
                <a:effectLst/>
              </a:rPr>
              <a:t> have clear, consistent rules &amp; being warm &amp; supportive</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-child – dentist interaction – eye to eye contact</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-clear instructions in firm voice</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-reinforce co-op. behavior</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-engage parents in establishing rules</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-informed consents-to gain trust &amp; confidence</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a:effectLst/>
            </a:endParaRP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a:effectLst/>
              </a:rPr>
              <a:t>One should ask the child whether he is ready for the treatment, given choice to select the tooth to be restored </a:t>
            </a: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a:effectLst/>
            </a:endParaRP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a:effectLst/>
            </a:endParaRP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0">
              <a:effectLst/>
            </a:endParaRPr>
          </a:p>
          <a:p>
            <a:pPr marL="330200" indent="-323850" algn="l"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0">
              <a:effectLst/>
            </a:endParaRPr>
          </a:p>
        </p:txBody>
      </p:sp>
      <p:pic>
        <p:nvPicPr>
          <p:cNvPr id="149507" name="Picture 2"/>
          <p:cNvPicPr>
            <a:picLocks noChangeAspect="1" noChangeArrowheads="1"/>
          </p:cNvPicPr>
          <p:nvPr/>
        </p:nvPicPr>
        <p:blipFill>
          <a:blip r:embed="rId3"/>
          <a:srcRect/>
          <a:stretch>
            <a:fillRect/>
          </a:stretch>
        </p:blipFill>
        <p:spPr bwMode="auto">
          <a:xfrm>
            <a:off x="5181600" y="1981200"/>
            <a:ext cx="3300413" cy="371316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643063" y="2214563"/>
            <a:ext cx="5715000" cy="1755775"/>
          </a:xfrm>
          <a:prstGeom prst="rect">
            <a:avLst/>
          </a:prstGeom>
          <a:noFill/>
          <a:ln w="9525" cap="flat">
            <a:noFill/>
            <a:round/>
            <a:headEnd/>
            <a:tailEnd/>
          </a:ln>
          <a:effectLst/>
        </p:spPr>
        <p:txBody>
          <a:bodyPr lIns="90000" tIns="46800" rIns="90000" bIns="46800">
            <a:spAutoFit/>
          </a:bodyPr>
          <a:lstStyle/>
          <a:p>
            <a:pPr algn="ctr">
              <a:spcBef>
                <a:spcPts val="22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5400" b="1" dirty="0">
                <a:solidFill>
                  <a:srgbClr val="CC6600"/>
                </a:solidFill>
                <a:effectLst>
                  <a:outerShdw blurRad="38100" dist="38100" dir="2700000" algn="tl">
                    <a:srgbClr val="000000"/>
                  </a:outerShdw>
                </a:effectLst>
                <a:latin typeface="Comic Sans MS" pitchFamily="64" charset="0"/>
              </a:rPr>
              <a:t>CHILD PSYCHOLOGY</a:t>
            </a:r>
          </a:p>
        </p:txBody>
      </p:sp>
      <p:sp>
        <p:nvSpPr>
          <p:cNvPr id="84995" name="TextBox 2"/>
          <p:cNvSpPr txBox="1">
            <a:spLocks noChangeArrowheads="1"/>
          </p:cNvSpPr>
          <p:nvPr/>
        </p:nvSpPr>
        <p:spPr bwMode="auto">
          <a:xfrm>
            <a:off x="1071563" y="4506913"/>
            <a:ext cx="6858000" cy="1692275"/>
          </a:xfrm>
          <a:prstGeom prst="rect">
            <a:avLst/>
          </a:prstGeom>
          <a:noFill/>
          <a:ln w="9525">
            <a:noFill/>
            <a:miter lim="800000"/>
            <a:headEnd/>
            <a:tailEnd/>
          </a:ln>
        </p:spPr>
        <p:txBody>
          <a:bodyPr>
            <a:spAutoFit/>
          </a:bodyPr>
          <a:lstStyle/>
          <a:p>
            <a:pPr algn="ctr"/>
            <a:r>
              <a:rPr lang="en-IN" sz="4000" b="1">
                <a:solidFill>
                  <a:schemeClr val="tx1"/>
                </a:solidFill>
              </a:rPr>
              <a:t>Dr. Aron Arun Kumar Vasa</a:t>
            </a:r>
          </a:p>
          <a:p>
            <a:pPr algn="ctr"/>
            <a:r>
              <a:rPr lang="en-IN" sz="3200">
                <a:solidFill>
                  <a:schemeClr val="tx1"/>
                </a:solidFill>
              </a:rPr>
              <a:t>Professor</a:t>
            </a:r>
          </a:p>
          <a:p>
            <a:pPr algn="ctr"/>
            <a:r>
              <a:rPr lang="en-IN" sz="3200">
                <a:solidFill>
                  <a:schemeClr val="tx1"/>
                </a:solidFill>
              </a:rPr>
              <a:t>Dept. of Pedodontics</a:t>
            </a:r>
            <a:endParaRPr lang="en-US" sz="320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a:spLocks noGrp="1" noChangeArrowheads="1"/>
          </p:cNvSpPr>
          <p:nvPr>
            <p:ph type="title" idx="4294967295"/>
          </p:nvPr>
        </p:nvSpPr>
        <p:spPr>
          <a:xfrm>
            <a:off x="457200" y="304800"/>
            <a:ext cx="8229600" cy="990600"/>
          </a:xfrm>
        </p:spPr>
        <p:txBody>
          <a:bodyPr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effectLst>
                  <a:outerShdw blurRad="38100" dist="38100" dir="2700000" algn="tl">
                    <a:srgbClr val="C0C0C0"/>
                  </a:outerShdw>
                </a:effectLst>
              </a:rPr>
              <a:t>Theories proposed on Child Psychology</a:t>
            </a:r>
          </a:p>
        </p:txBody>
      </p:sp>
      <p:sp>
        <p:nvSpPr>
          <p:cNvPr id="86019" name="Rectangle 2"/>
          <p:cNvSpPr>
            <a:spLocks noGrp="1" noChangeArrowheads="1"/>
          </p:cNvSpPr>
          <p:nvPr>
            <p:ph type="body" idx="1"/>
          </p:nvPr>
        </p:nvSpPr>
        <p:spPr>
          <a:xfrm>
            <a:off x="1219200" y="1571612"/>
            <a:ext cx="7210452" cy="4943488"/>
          </a:xfrm>
        </p:spPr>
        <p:txBody>
          <a:bodyPr/>
          <a:lstStyle/>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r>
              <a:rPr lang="en-US" sz="1800" dirty="0">
                <a:solidFill>
                  <a:srgbClr val="FF6600"/>
                </a:solidFill>
              </a:rPr>
              <a:t>Psychodynamic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-psychosexual theory --- Freud -1905</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-psychosocial theory ---Eric Erikson1963</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-cognitive theory ---Piaget – 1952</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FF6600"/>
                </a:solidFill>
              </a:rPr>
              <a:t>Behavioral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-classical conditioning --- Pavlov - 1927</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-operant conditioning --- Skinner – 1938</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-social learning theory --- </a:t>
            </a:r>
            <a:r>
              <a:rPr lang="en-US" sz="1800" dirty="0" err="1"/>
              <a:t>Bandura</a:t>
            </a:r>
            <a:r>
              <a:rPr lang="en-US" sz="1800" dirty="0"/>
              <a:t> – 1954</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-hierarchy of needs --- Maslow - 1963 </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solidFill>
                  <a:srgbClr val="FF6600"/>
                </a:solidFill>
              </a:rPr>
              <a:t>Miscellaneous theories</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-separation &amp; individualization --- M Mahler</a:t>
            </a: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-attachment theory --- J </a:t>
            </a:r>
            <a:r>
              <a:rPr lang="en-US" sz="1800" dirty="0" err="1"/>
              <a:t>Bowlby</a:t>
            </a: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800" dirty="0"/>
              <a:t>		-</a:t>
            </a:r>
            <a:r>
              <a:rPr lang="en-US" sz="1800" dirty="0" err="1"/>
              <a:t>childrenese</a:t>
            </a:r>
            <a:r>
              <a:rPr lang="en-US" sz="1800" dirty="0"/>
              <a:t> --- H </a:t>
            </a:r>
            <a:r>
              <a:rPr lang="en-US" sz="1800" dirty="0" err="1"/>
              <a:t>Ginnott</a:t>
            </a:r>
            <a:endParaRPr lang="en-US" sz="1800" dirty="0"/>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solidFill>
                <a:srgbClr val="FF6600"/>
              </a:solidFill>
            </a:endParaRPr>
          </a:p>
          <a:p>
            <a:pPr indent="-336550" eaLnBrk="1" hangingPunct="1">
              <a:lnSpc>
                <a:spcPct val="80000"/>
              </a:lnSpc>
              <a:spcBef>
                <a:spcPts val="45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800" dirty="0">
              <a:solidFill>
                <a:srgbClr val="FF6600"/>
              </a:solidFill>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5473" name="Rectangle 1"/>
          <p:cNvSpPr>
            <a:spLocks noGrp="1" noChangeArrowheads="1"/>
          </p:cNvSpPr>
          <p:nvPr>
            <p:ph type="title" idx="4294967295"/>
          </p:nvPr>
        </p:nvSpPr>
        <p:spPr>
          <a:xfrm>
            <a:off x="685800" y="301625"/>
            <a:ext cx="7772400" cy="10683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SOCIAL LEARNING THEORY / OBSERVATIONAL LEARNING THEORY- ALBERT BANDURA</a:t>
            </a:r>
          </a:p>
        </p:txBody>
      </p:sp>
      <p:sp>
        <p:nvSpPr>
          <p:cNvPr id="4" name="Content Placeholder 3"/>
          <p:cNvSpPr>
            <a:spLocks noGrp="1"/>
          </p:cNvSpPr>
          <p:nvPr>
            <p:ph idx="1"/>
          </p:nvPr>
        </p:nvSpPr>
        <p:spPr/>
        <p:txBody>
          <a:bodyPr/>
          <a:lstStyle/>
          <a:p>
            <a:pPr algn="just">
              <a:buClr>
                <a:srgbClr val="666600"/>
              </a:buClr>
            </a:pPr>
            <a:r>
              <a:rPr lang="en-IN" sz="2400" dirty="0"/>
              <a:t>Albert Bandura proposed a social learning theory which suggests that observation and modelling play a primary role in this process.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Grp="1" noChangeArrowheads="1"/>
          </p:cNvSpPr>
          <p:nvPr>
            <p:ph type="title" idx="4294967295"/>
          </p:nvPr>
        </p:nvSpPr>
        <p:spPr>
          <a:xfrm>
            <a:off x="685800" y="301625"/>
            <a:ext cx="7772400" cy="10683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SOCIAL LEARNING THEORY / OBSERVATIONAL LEARNING THEORY- ALBERT BANDURA</a:t>
            </a:r>
          </a:p>
        </p:txBody>
      </p:sp>
      <p:sp>
        <p:nvSpPr>
          <p:cNvPr id="4" name="Content Placeholder 3"/>
          <p:cNvSpPr>
            <a:spLocks noGrp="1"/>
          </p:cNvSpPr>
          <p:nvPr>
            <p:ph idx="1"/>
          </p:nvPr>
        </p:nvSpPr>
        <p:spPr/>
        <p:txBody>
          <a:bodyPr/>
          <a:lstStyle/>
          <a:p>
            <a:pPr algn="just">
              <a:buClr>
                <a:srgbClr val="666600"/>
              </a:buClr>
            </a:pPr>
            <a:r>
              <a:rPr lang="en-IN" sz="2400" dirty="0"/>
              <a:t>Learning is a remarkably complex process that is influenced by a wide variety of factors. As most parents are probably very much aware, observation can play a critical role in determining how and what children learn.</a:t>
            </a:r>
          </a:p>
          <a:p>
            <a:pPr algn="just">
              <a:buClr>
                <a:srgbClr val="666600"/>
              </a:buClr>
            </a:pPr>
            <a:endParaRPr lang="en-IN" sz="2400" dirty="0"/>
          </a:p>
          <a:p>
            <a:pPr algn="just">
              <a:buClr>
                <a:srgbClr val="666600"/>
              </a:buClr>
            </a:pPr>
            <a:r>
              <a:rPr lang="en-IN" sz="2400" dirty="0"/>
              <a:t>﻿ As the saying goes, kids are very much like sponges, soaking up the experiences they have each and every day.</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Grp="1" noChangeArrowheads="1"/>
          </p:cNvSpPr>
          <p:nvPr>
            <p:ph type="title" idx="4294967295"/>
          </p:nvPr>
        </p:nvSpPr>
        <p:spPr>
          <a:xfrm>
            <a:off x="685800" y="301625"/>
            <a:ext cx="7772400" cy="106838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SOCIAL LEARNING THEORY / OBSERVATIONAL LEARNING THEORY- ALBERT BANDURA</a:t>
            </a:r>
          </a:p>
        </p:txBody>
      </p:sp>
      <p:sp>
        <p:nvSpPr>
          <p:cNvPr id="105474" name="Rectangle 2"/>
          <p:cNvSpPr>
            <a:spLocks noGrp="1" noChangeArrowheads="1"/>
          </p:cNvSpPr>
          <p:nvPr>
            <p:ph type="body" idx="1"/>
          </p:nvPr>
        </p:nvSpPr>
        <p:spPr>
          <a:xfrm>
            <a:off x="609600" y="1752600"/>
            <a:ext cx="8153400" cy="3748102"/>
          </a:xfrm>
        </p:spPr>
        <p:txBody>
          <a:bodyPr/>
          <a:lstStyle/>
          <a:p>
            <a:pPr marL="323850"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According to him behavior is acquired through observation and imitation. </a:t>
            </a:r>
          </a:p>
          <a:p>
            <a:pPr marL="323850"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a:p>
            <a:pPr marL="323850"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Social learning theory explains human behavior in terms of continuous  reciprocal interaction between cognitive, behavioral, and environmental influences</a:t>
            </a:r>
          </a:p>
          <a:p>
            <a:pPr marL="330200" indent="-323850" algn="just" eaLnBrk="1" hangingPunct="1">
              <a:lnSpc>
                <a:spcPct val="90000"/>
              </a:lnSpc>
              <a:spcBef>
                <a:spcPts val="500"/>
              </a:spcBef>
              <a:buClrTx/>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a:p>
            <a:pPr marL="323850"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General principles</a:t>
            </a:r>
          </a:p>
          <a:p>
            <a:pPr marL="723900" lvl="1"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600" b="1" dirty="0">
                <a:solidFill>
                  <a:srgbClr val="666600"/>
                </a:solidFill>
                <a:latin typeface="+mn-lt"/>
              </a:rPr>
              <a:t>learning occurs without change in behavior</a:t>
            </a:r>
          </a:p>
          <a:p>
            <a:pPr marL="723900" lvl="1" indent="-323850" algn="just" eaLnBrk="1" hangingPunct="1">
              <a:lnSpc>
                <a:spcPct val="90000"/>
              </a:lnSpc>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600" b="1" dirty="0">
                <a:solidFill>
                  <a:srgbClr val="666600"/>
                </a:solidFill>
                <a:latin typeface="+mn-lt"/>
              </a:rPr>
              <a:t>cognition play a role in learning</a:t>
            </a:r>
          </a:p>
          <a:p>
            <a:pPr marL="330200" indent="-323850" algn="just" eaLnBrk="1" hangingPunct="1">
              <a:lnSpc>
                <a:spcPct val="90000"/>
              </a:lnSpc>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6497" name="Rectangle 1"/>
          <p:cNvSpPr>
            <a:spLocks noGrp="1" noChangeArrowheads="1"/>
          </p:cNvSpPr>
          <p:nvPr>
            <p:ph type="body"/>
          </p:nvPr>
        </p:nvSpPr>
        <p:spPr>
          <a:xfrm>
            <a:off x="533400" y="1714488"/>
            <a:ext cx="8229600" cy="4429156"/>
          </a:xfrm>
          <a:noFill/>
        </p:spPr>
        <p:txBody>
          <a:bodyPr anchor="t"/>
          <a:lstStyle/>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u="sng" dirty="0">
                <a:effectLst/>
              </a:rPr>
              <a:t>Scope and applications-</a:t>
            </a:r>
            <a:r>
              <a:rPr lang="en-US" sz="2000" dirty="0">
                <a:effectLst/>
              </a:rPr>
              <a:t> </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a:effectLst/>
              </a:rPr>
              <a:t>--to understand aggression and psychological disorders (BANDURA ,1973)</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dirty="0">
              <a:effectLst/>
            </a:endParaRP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a:effectLst/>
              </a:rPr>
              <a:t>--Behavior modeling and modifications (BANDURA, 1969)</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dirty="0">
              <a:effectLst/>
            </a:endParaRP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a:effectLst/>
              </a:rPr>
              <a:t>--concept of self-efficacy in a variety of contexts (Bandura,1997)</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dirty="0">
              <a:effectLst/>
            </a:endParaRP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err="1">
                <a:effectLst/>
              </a:rPr>
              <a:t>Eg</a:t>
            </a:r>
            <a:r>
              <a:rPr lang="en-US" sz="2000" dirty="0">
                <a:effectLst/>
              </a:rPr>
              <a:t>. Adds. about tooth paste &amp; brush</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a:effectLst/>
              </a:rPr>
              <a:t>      -modeling a mode of behavior management</a:t>
            </a:r>
          </a:p>
          <a:p>
            <a:pPr marL="342900" indent="-323850" algn="just" eaLnBrk="1" hangingPunct="1">
              <a:lnSpc>
                <a:spcPct val="80000"/>
              </a:lnSpc>
              <a:spcBef>
                <a:spcPts val="5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dirty="0">
              <a:effectLst/>
            </a:endParaRPr>
          </a:p>
          <a:p>
            <a:pPr marL="342900" indent="-323850" algn="just" eaLnBrk="1" hangingPunct="1">
              <a:lnSpc>
                <a:spcPct val="80000"/>
              </a:lnSpc>
              <a:spcBef>
                <a:spcPts val="600"/>
              </a:spcBef>
              <a:buClrTx/>
              <a:buSzPct val="75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dirty="0">
              <a:effectLst/>
            </a:endParaRPr>
          </a:p>
          <a:p>
            <a:pPr marL="336550" indent="-328613" algn="just" eaLnBrk="1" hangingPunct="1">
              <a:lnSpc>
                <a:spcPct val="80000"/>
              </a:lnSpc>
              <a:spcBef>
                <a:spcPts val="500"/>
              </a:spcBef>
              <a:buClr>
                <a:srgbClr val="666600"/>
              </a:buClr>
              <a:buSzPct val="75000"/>
              <a:buFont typeface="Wingdings" charset="2"/>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dirty="0" err="1">
                <a:effectLst/>
              </a:rPr>
              <a:t>Bobo</a:t>
            </a:r>
            <a:r>
              <a:rPr lang="en-US" sz="2000" dirty="0">
                <a:effectLst/>
              </a:rPr>
              <a:t> doll experiment</a:t>
            </a:r>
          </a:p>
        </p:txBody>
      </p:sp>
      <p:sp>
        <p:nvSpPr>
          <p:cNvPr id="4" name="Rectangle 1"/>
          <p:cNvSpPr txBox="1">
            <a:spLocks noChangeArrowheads="1"/>
          </p:cNvSpPr>
          <p:nvPr/>
        </p:nvSpPr>
        <p:spPr bwMode="auto">
          <a:xfrm>
            <a:off x="685800" y="301625"/>
            <a:ext cx="7772400" cy="1068388"/>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p>
            <a:pPr marL="0" marR="0" lvl="0" indent="0" algn="ct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400" b="1" i="0" u="none" strike="noStrike" kern="0" cap="none" spc="0" normalizeH="0" baseline="0" noProof="0">
                <a:ln>
                  <a:noFill/>
                </a:ln>
                <a:solidFill>
                  <a:srgbClr val="666600"/>
                </a:solidFill>
                <a:effectLst>
                  <a:outerShdw blurRad="38100" dist="38100" dir="2700000" algn="tl">
                    <a:srgbClr val="000000"/>
                  </a:outerShdw>
                </a:effectLst>
                <a:uLnTx/>
                <a:uFillTx/>
                <a:latin typeface="+mj-lt"/>
                <a:ea typeface="+mj-ea"/>
                <a:cs typeface="+mj-cs"/>
              </a:rPr>
              <a:t>SOCIAL LEARNING THEORY / OBSERVATIONAL LEARNING THEORY- ALBERT BANDURA</a:t>
            </a:r>
            <a:endParaRPr kumimoji="0" lang="en-US" sz="2400" b="1" i="0" u="none" strike="noStrike" kern="0" cap="none" spc="0" normalizeH="0" baseline="0" noProof="0" dirty="0">
              <a:ln>
                <a:noFill/>
              </a:ln>
              <a:solidFill>
                <a:srgbClr val="666600"/>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US" dirty="0"/>
              <a:t>BOBO DOLL</a:t>
            </a:r>
            <a:endParaRPr lang="en-IN" dirty="0"/>
          </a:p>
        </p:txBody>
      </p:sp>
      <p:pic>
        <p:nvPicPr>
          <p:cNvPr id="5" name="Content Placeholder 4" descr="1024px-Bobo_doll-en.svg_.png"/>
          <p:cNvPicPr>
            <a:picLocks noGrp="1" noChangeAspect="1"/>
          </p:cNvPicPr>
          <p:nvPr>
            <p:ph idx="1"/>
          </p:nvPr>
        </p:nvPicPr>
        <p:blipFill>
          <a:blip r:embed="rId2"/>
          <a:stretch>
            <a:fillRect/>
          </a:stretch>
        </p:blipFill>
        <p:spPr>
          <a:xfrm>
            <a:off x="2071670" y="1600200"/>
            <a:ext cx="4511675" cy="4511675"/>
          </a:xfr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US" dirty="0">
                <a:effectLst/>
              </a:rPr>
              <a:t>BOBO DOLL EXPERIMENT</a:t>
            </a:r>
            <a:endParaRPr lang="en-IN" dirty="0"/>
          </a:p>
        </p:txBody>
      </p:sp>
      <p:sp>
        <p:nvSpPr>
          <p:cNvPr id="3" name="Content Placeholder 2"/>
          <p:cNvSpPr>
            <a:spLocks noGrp="1"/>
          </p:cNvSpPr>
          <p:nvPr>
            <p:ph sz="half" idx="1"/>
          </p:nvPr>
        </p:nvSpPr>
        <p:spPr/>
        <p:txBody>
          <a:bodyPr/>
          <a:lstStyle/>
          <a:p>
            <a:pPr algn="just">
              <a:buClr>
                <a:srgbClr val="666600"/>
              </a:buClr>
            </a:pPr>
            <a:r>
              <a:rPr lang="en-IN" sz="2000" dirty="0"/>
              <a:t>Does the violence that children observe in television programs, movies, and video games lead them to behave aggressively? This is a hot question today, but it was also of great interest in the 1960s when a psychologist led an experiment known as the </a:t>
            </a:r>
            <a:r>
              <a:rPr lang="en-IN" sz="2000" dirty="0" err="1"/>
              <a:t>Bobo</a:t>
            </a:r>
            <a:r>
              <a:rPr lang="en-IN" sz="2000" dirty="0"/>
              <a:t> doll experiment to determine how kids learn aggression through observation. </a:t>
            </a:r>
          </a:p>
        </p:txBody>
      </p:sp>
      <p:pic>
        <p:nvPicPr>
          <p:cNvPr id="9" name="Content Placeholder 8" descr="little-boy-hitting-hard-punching-bag-690186316-59c13a58c41244001031d451.jpg"/>
          <p:cNvPicPr>
            <a:picLocks noGrp="1" noChangeAspect="1"/>
          </p:cNvPicPr>
          <p:nvPr>
            <p:ph sz="half" idx="2"/>
          </p:nvPr>
        </p:nvPicPr>
        <p:blipFill>
          <a:blip r:embed="rId2"/>
          <a:stretch>
            <a:fillRect/>
          </a:stretch>
        </p:blipFill>
        <p:spPr>
          <a:xfrm>
            <a:off x="4638675" y="2143116"/>
            <a:ext cx="4029075" cy="269129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400" dirty="0"/>
              <a:t>The participants for the experiment were 36 boys and 36 girls enrolled at the Stanford University Nursery School. The children ranged in age between 3 and almost 6 years, and the average participant age was 4 years 4 months.</a:t>
            </a:r>
          </a:p>
          <a:p>
            <a:pPr algn="just">
              <a:buClr>
                <a:srgbClr val="666600"/>
              </a:buClr>
            </a:pPr>
            <a:r>
              <a:rPr lang="en-IN" sz="2400" dirty="0"/>
              <a:t>There were a total of eight experimental groups. Out of these participants, 24 were assigned to a control group that would not be exposed to adult models. The rest of the children were then divided into two groups of 24 participants each.</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200" dirty="0"/>
              <a:t>One of the experimental groups would be exposed to aggressive models, while the other 24 children would be exposed to non-aggressive models.</a:t>
            </a:r>
          </a:p>
          <a:p>
            <a:pPr algn="just">
              <a:buClr>
                <a:srgbClr val="666600"/>
              </a:buClr>
            </a:pPr>
            <a:r>
              <a:rPr lang="en-IN" sz="2200" dirty="0"/>
              <a:t>These groups were divided again into groups of boys and girls. Each of these subgroups was then divided so that half of the participants would be exposed to a same-sex adult model and the other half would be exposed to an opposite-sex adult model.</a:t>
            </a:r>
          </a:p>
          <a:p>
            <a:pPr algn="just">
              <a:buClr>
                <a:srgbClr val="666600"/>
              </a:buClr>
            </a:pPr>
            <a:r>
              <a:rPr lang="en-IN" sz="2200" dirty="0"/>
              <a:t>Before conducting the experiment, Bandura also assessed the children's existing levels of aggression. Groups were then matched equally so that they had average levels of aggression.</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
        <p:nvSpPr>
          <p:cNvPr id="5" name="Content Placeholder 4"/>
          <p:cNvSpPr>
            <a:spLocks noGrp="1"/>
          </p:cNvSpPr>
          <p:nvPr>
            <p:ph idx="1"/>
          </p:nvPr>
        </p:nvSpPr>
        <p:spPr/>
        <p:txBody>
          <a:bodyPr/>
          <a:lstStyle/>
          <a:p>
            <a:pPr algn="just">
              <a:buClr>
                <a:srgbClr val="666600"/>
              </a:buClr>
            </a:pPr>
            <a:r>
              <a:rPr lang="en-IN" dirty="0"/>
              <a:t>A lab experiment was used, in which the independent variable (the type of model) was manipulated in three conditions:</a:t>
            </a:r>
          </a:p>
          <a:p>
            <a:pPr algn="just">
              <a:buClr>
                <a:srgbClr val="666600"/>
              </a:buClr>
            </a:pPr>
            <a:r>
              <a:rPr lang="en-IN" dirty="0"/>
              <a:t>Aggressive model is shown to 24 children</a:t>
            </a:r>
          </a:p>
          <a:p>
            <a:pPr algn="just">
              <a:buClr>
                <a:srgbClr val="666600"/>
              </a:buClr>
            </a:pPr>
            <a:r>
              <a:rPr lang="en-IN" dirty="0"/>
              <a:t>Non-aggressive model is shown to 24 children </a:t>
            </a:r>
          </a:p>
          <a:p>
            <a:pPr algn="just">
              <a:buClr>
                <a:srgbClr val="666600"/>
              </a:buClr>
            </a:pPr>
            <a:r>
              <a:rPr lang="en-IN" dirty="0"/>
              <a:t>No model shown (control condition) - 24 children</a:t>
            </a:r>
          </a:p>
          <a:p>
            <a:endParaRPr lang="en-IN"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b-sample.jpg"/>
          <p:cNvPicPr>
            <a:picLocks noGrp="1" noChangeAspect="1"/>
          </p:cNvPicPr>
          <p:nvPr>
            <p:ph idx="1"/>
          </p:nvPr>
        </p:nvPicPr>
        <p:blipFill>
          <a:blip r:embed="rId2"/>
          <a:stretch>
            <a:fillRect/>
          </a:stretch>
        </p:blipFill>
        <p:spPr>
          <a:xfrm>
            <a:off x="1359516" y="2043066"/>
            <a:ext cx="6784384" cy="3814826"/>
          </a:xfrm>
          <a:prstGeom prst="rect">
            <a:avLst/>
          </a:prstGeom>
          <a:ln w="88900" cap="sq" cmpd="thickThin">
            <a:solidFill>
              <a:srgbClr val="000000"/>
            </a:solidFill>
            <a:prstDash val="solid"/>
            <a:miter lim="800000"/>
          </a:ln>
          <a:effectLst>
            <a:innerShdw blurRad="76200">
              <a:srgbClr val="000000"/>
            </a:innerShdw>
          </a:effectLst>
        </p:spPr>
      </p:pic>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200" dirty="0"/>
              <a:t>Each child was tested individually to ensure that behaviour would not be influenced by other children. The child was first brought into a playroom where there were a number of different activities to explore.</a:t>
            </a:r>
          </a:p>
          <a:p>
            <a:pPr algn="just">
              <a:buClr>
                <a:srgbClr val="666600"/>
              </a:buClr>
            </a:pPr>
            <a:r>
              <a:rPr lang="en-IN" sz="2200" dirty="0"/>
              <a:t>The experimenter then invited an adult model into the playroom and encouraged the model to sit at a table across the room from the child that had similar activities. Over a ten minute period, the adult models began to play with sets of tinker toys. In the non-aggressive condition, the adult model simply played with the toys and ignored the </a:t>
            </a:r>
            <a:r>
              <a:rPr lang="en-IN" sz="2200" dirty="0" err="1"/>
              <a:t>Bobo</a:t>
            </a:r>
            <a:r>
              <a:rPr lang="en-IN" sz="2200" dirty="0"/>
              <a:t> doll for the entire period. In the aggressive model condition, however, the adult models would violently attack the </a:t>
            </a:r>
            <a:r>
              <a:rPr lang="en-IN" sz="2200" dirty="0" err="1"/>
              <a:t>Bobo</a:t>
            </a:r>
            <a:r>
              <a:rPr lang="en-IN" sz="2200" dirty="0"/>
              <a:t> doll.</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600200"/>
            <a:ext cx="8210550" cy="4686320"/>
          </a:xfrm>
        </p:spPr>
        <p:txBody>
          <a:bodyPr/>
          <a:lstStyle/>
          <a:p>
            <a:pPr algn="just">
              <a:buClr>
                <a:srgbClr val="666600"/>
              </a:buClr>
            </a:pPr>
            <a:r>
              <a:rPr lang="en-IN" sz="2200" dirty="0"/>
              <a:t>"The model laid the </a:t>
            </a:r>
            <a:r>
              <a:rPr lang="en-IN" sz="2200" dirty="0" err="1"/>
              <a:t>Bobo</a:t>
            </a:r>
            <a:r>
              <a:rPr lang="en-IN" sz="2200" dirty="0"/>
              <a:t> on its side, sat on it, and punched it repeatedly in the nose. The model then raised the </a:t>
            </a:r>
            <a:r>
              <a:rPr lang="en-IN" sz="2200" dirty="0" err="1"/>
              <a:t>Bobo</a:t>
            </a:r>
            <a:r>
              <a:rPr lang="en-IN" sz="2200" dirty="0"/>
              <a:t> doll, picked up the mallet, and struck the doll in the head. Following the mallet aggression, the model tossed the doll up in the air aggressively and kicked it about the room. This sequence of physically aggressive acts was repeated three times, interspersed with verbally aggressive responses.“</a:t>
            </a:r>
          </a:p>
          <a:p>
            <a:pPr algn="just">
              <a:buClr>
                <a:srgbClr val="666600"/>
              </a:buClr>
            </a:pPr>
            <a:r>
              <a:rPr lang="en-IN" sz="2200" dirty="0"/>
              <a:t>In addition to physical aggression, the adult models also used verbally aggressive phrases such as "Kick him" and "</a:t>
            </a:r>
            <a:r>
              <a:rPr lang="en-IN" sz="2200" dirty="0" err="1"/>
              <a:t>Pow</a:t>
            </a:r>
            <a:r>
              <a:rPr lang="en-IN" sz="2200" dirty="0"/>
              <a:t>." The models also added two non-aggressive phrases: "He sure is a tough </a:t>
            </a:r>
            <a:r>
              <a:rPr lang="en-IN" sz="2200" dirty="0" err="1"/>
              <a:t>fella</a:t>
            </a:r>
            <a:r>
              <a:rPr lang="en-IN" sz="2200" dirty="0"/>
              <a:t>" and "He keeps coming back for more."</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400" dirty="0"/>
              <a:t>After the ten-minute exposure to the adult model, each child was then taken to another room that contained a number of appealing toys including a doll set, fire engine, and toy airplane. The children were permitted to play for a brief two minutes, then told they were no longer allowed to play with any of these tempting toys. The purpose of this was to build up frustration levels among the young participants.</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400" dirty="0"/>
              <a:t>Finally, each child was taken to the last experimental room. This room contained a number of "aggressive" toys including a mallet, a tether ball with a face painted on it, dart guns, and, of course, a </a:t>
            </a:r>
            <a:r>
              <a:rPr lang="en-IN" sz="2400" dirty="0" err="1"/>
              <a:t>Bobo</a:t>
            </a:r>
            <a:r>
              <a:rPr lang="en-IN" sz="2400" dirty="0"/>
              <a:t> doll. The room also included several "non-aggressive" toys including crayons, paper, dolls, plastic animals, and trucks. Each child was then allowed to play in this room for a period of 20 minutes while </a:t>
            </a:r>
            <a:r>
              <a:rPr lang="en-IN" sz="2400" dirty="0" err="1"/>
              <a:t>raters</a:t>
            </a:r>
            <a:r>
              <a:rPr lang="en-IN" sz="2400" dirty="0"/>
              <a:t> observed the child's behaviour from behind a one-way mirror and judged each child's levels of aggression.</a:t>
            </a:r>
          </a:p>
        </p:txBody>
      </p:sp>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81000" y="285728"/>
            <a:ext cx="8210550" cy="1063647"/>
          </a:xfrm>
        </p:spPr>
        <p:txBody>
          <a:bodyPr/>
          <a:lstStyle/>
          <a:p>
            <a:r>
              <a:rPr lang="en-US" dirty="0">
                <a:effectLst/>
              </a:rPr>
              <a:t>BOBO DOLL EXPERIMENT</a:t>
            </a:r>
            <a:endParaRPr lang="en-IN" dirty="0"/>
          </a:p>
        </p:txBody>
      </p:sp>
      <p:pic>
        <p:nvPicPr>
          <p:cNvPr id="5" name="Content Placeholder 4" descr="second_stage_of_experiment.jpg"/>
          <p:cNvPicPr>
            <a:picLocks noGrp="1" noChangeAspect="1"/>
          </p:cNvPicPr>
          <p:nvPr>
            <p:ph idx="1"/>
          </p:nvPr>
        </p:nvPicPr>
        <p:blipFill>
          <a:blip r:embed="rId2"/>
          <a:stretch>
            <a:fillRect/>
          </a:stretch>
        </p:blipFill>
        <p:spPr>
          <a:xfrm>
            <a:off x="2203431" y="1560496"/>
            <a:ext cx="4726024" cy="4726024"/>
          </a:xfrm>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457200" indent="-457200" algn="just">
              <a:buClr>
                <a:srgbClr val="666600"/>
              </a:buClr>
              <a:buFont typeface="+mj-lt"/>
              <a:buAutoNum type="arabicPeriod"/>
            </a:pPr>
            <a:r>
              <a:rPr lang="en-IN" sz="2400" dirty="0"/>
              <a:t>Children exposed to the violent model tended to imitate the exact behaviour they had observed when the adult was no longer present.</a:t>
            </a:r>
          </a:p>
          <a:p>
            <a:pPr marL="457200" indent="-457200" algn="just">
              <a:buClr>
                <a:srgbClr val="666600"/>
              </a:buClr>
              <a:buFont typeface="+mj-lt"/>
              <a:buAutoNum type="arabicPeriod"/>
            </a:pPr>
            <a:r>
              <a:rPr lang="en-IN" sz="2400" dirty="0"/>
              <a:t>Bandura and his colleagues had also predicted that children in the non-aggressive group would behave less aggressively than those in the control group. The results indicated that while children of both genders in the non-aggressive group did tend to exhibit less aggression than the control group, boys who had observed an opposite-sex model behave non-aggressively were more likely than those in the control group to engage in violence.</a:t>
            </a:r>
          </a:p>
        </p:txBody>
      </p:sp>
      <p:sp>
        <p:nvSpPr>
          <p:cNvPr id="8" name="Title 1"/>
          <p:cNvSpPr>
            <a:spLocks noGrp="1"/>
          </p:cNvSpPr>
          <p:nvPr>
            <p:ph type="title"/>
          </p:nvPr>
        </p:nvSpPr>
        <p:spPr>
          <a:xfrm>
            <a:off x="381000" y="285728"/>
            <a:ext cx="8210550" cy="1063647"/>
          </a:xfrm>
        </p:spPr>
        <p:txBody>
          <a:bodyPr/>
          <a:lstStyle/>
          <a:p>
            <a:r>
              <a:rPr lang="en-IN" sz="4000" dirty="0"/>
              <a:t>Results of the </a:t>
            </a:r>
            <a:r>
              <a:rPr lang="en-IN" sz="4000" dirty="0" err="1"/>
              <a:t>Bobo</a:t>
            </a:r>
            <a:r>
              <a:rPr lang="en-IN" sz="4000" dirty="0"/>
              <a:t> Doll Experiment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457200" indent="-457200" algn="just">
              <a:buClr>
                <a:srgbClr val="666600"/>
              </a:buClr>
              <a:buFont typeface="+mj-lt"/>
              <a:buAutoNum type="arabicPeriod" startAt="3"/>
            </a:pPr>
            <a:r>
              <a:rPr lang="en-IN" sz="2200" dirty="0"/>
              <a:t>There were important gender differences when it came to whether a same-sex or opposite-sex model was observed. Boys who observed adult males behaving violently were more influenced than those who had observed female models behaving aggressively. Interestingly, the experimenters found in same-sex aggressive groups, boys were more likely to imitate physical acts of violence while girls were more likely to imitate verbal aggression.</a:t>
            </a:r>
          </a:p>
          <a:p>
            <a:pPr marL="457200" indent="-457200" algn="just">
              <a:buClr>
                <a:srgbClr val="666600"/>
              </a:buClr>
              <a:buFont typeface="+mj-lt"/>
              <a:buAutoNum type="arabicPeriod" startAt="3"/>
            </a:pPr>
            <a:r>
              <a:rPr lang="en-IN" sz="2200" dirty="0"/>
              <a:t>The researchers were also correct in their prediction that boys would behave more aggressively than girls. Boys engaged in more than twice as many acts of physical aggression than the girls.</a:t>
            </a:r>
          </a:p>
        </p:txBody>
      </p:sp>
      <p:sp>
        <p:nvSpPr>
          <p:cNvPr id="5" name="Title 1"/>
          <p:cNvSpPr>
            <a:spLocks noGrp="1"/>
          </p:cNvSpPr>
          <p:nvPr>
            <p:ph type="title"/>
          </p:nvPr>
        </p:nvSpPr>
        <p:spPr>
          <a:xfrm>
            <a:off x="381000" y="142852"/>
            <a:ext cx="8210550" cy="1206523"/>
          </a:xfrm>
        </p:spPr>
        <p:txBody>
          <a:bodyPr/>
          <a:lstStyle/>
          <a:p>
            <a:r>
              <a:rPr lang="en-IN" sz="4000" dirty="0"/>
              <a:t>Results of the </a:t>
            </a:r>
            <a:r>
              <a:rPr lang="en-IN" sz="4000" dirty="0" err="1"/>
              <a:t>Bobo</a:t>
            </a:r>
            <a:r>
              <a:rPr lang="en-IN" sz="4000" dirty="0"/>
              <a:t> Doll Experiment </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428736"/>
            <a:ext cx="8210550" cy="4757758"/>
          </a:xfrm>
        </p:spPr>
        <p:txBody>
          <a:bodyPr/>
          <a:lstStyle/>
          <a:p>
            <a:pPr algn="just">
              <a:buClr>
                <a:srgbClr val="666600"/>
              </a:buClr>
            </a:pPr>
            <a:r>
              <a:rPr lang="en-IN" sz="2200" dirty="0"/>
              <a:t>The results of the </a:t>
            </a:r>
            <a:r>
              <a:rPr lang="en-IN" sz="2200" dirty="0" err="1"/>
              <a:t>Bobo</a:t>
            </a:r>
            <a:r>
              <a:rPr lang="en-IN" sz="2200" dirty="0"/>
              <a:t> doll experiment supported </a:t>
            </a:r>
            <a:r>
              <a:rPr lang="en-IN" sz="2200" dirty="0" err="1"/>
              <a:t>Bandura's</a:t>
            </a:r>
            <a:r>
              <a:rPr lang="en-IN" sz="2200" dirty="0"/>
              <a:t> social learning theory. Bandura and his colleagues believed that the experiment demonstrates how specific behaviours can be learned through observation and imitation. The authors also suggested that "social imitation may hasten or short-cut the acquisition of new behaviours without the necessity of reinforcing successive approximations as suggested by Skinner." </a:t>
            </a:r>
          </a:p>
          <a:p>
            <a:pPr algn="just">
              <a:buClr>
                <a:srgbClr val="666600"/>
              </a:buClr>
            </a:pPr>
            <a:r>
              <a:rPr lang="en-IN" sz="2200" dirty="0"/>
              <a:t>According to Bandura, the violent behaviour of the adult models toward the dolls led children to believe that such actions were acceptable. He also suggested that as a result, children may be more inclined to respond to frustration with aggression in the future.</a:t>
            </a:r>
          </a:p>
        </p:txBody>
      </p:sp>
      <p:sp>
        <p:nvSpPr>
          <p:cNvPr id="8" name="Title 1"/>
          <p:cNvSpPr>
            <a:spLocks noGrp="1"/>
          </p:cNvSpPr>
          <p:nvPr>
            <p:ph type="title"/>
          </p:nvPr>
        </p:nvSpPr>
        <p:spPr>
          <a:xfrm>
            <a:off x="381000" y="285728"/>
            <a:ext cx="8210550" cy="1063647"/>
          </a:xfrm>
        </p:spPr>
        <p:txBody>
          <a:bodyPr/>
          <a:lstStyle/>
          <a:p>
            <a:r>
              <a:rPr lang="en-IN" sz="3600" dirty="0"/>
              <a:t>What </a:t>
            </a:r>
            <a:r>
              <a:rPr lang="en-IN" sz="3600" dirty="0" err="1"/>
              <a:t>Bandura's</a:t>
            </a:r>
            <a:r>
              <a:rPr lang="en-IN" sz="3600" dirty="0"/>
              <a:t> Results Suggest </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400" dirty="0"/>
              <a:t>In a follow-up study conducted in 1965, Bandura found that while children were more likely to imitate aggressive behaviour if the adult model was rewarded for his or her actions, they were far less likely to imitate if they saw the adult model being punished or reprimanded for their hostile behaviour.</a:t>
            </a:r>
          </a:p>
          <a:p>
            <a:pPr algn="just">
              <a:buClr>
                <a:srgbClr val="666600"/>
              </a:buClr>
            </a:pPr>
            <a:endParaRPr lang="en-IN" sz="2400" dirty="0"/>
          </a:p>
        </p:txBody>
      </p:sp>
      <p:sp>
        <p:nvSpPr>
          <p:cNvPr id="8" name="Title 1"/>
          <p:cNvSpPr>
            <a:spLocks noGrp="1"/>
          </p:cNvSpPr>
          <p:nvPr>
            <p:ph type="title"/>
          </p:nvPr>
        </p:nvSpPr>
        <p:spPr>
          <a:xfrm>
            <a:off x="381000" y="285728"/>
            <a:ext cx="8210550" cy="1063647"/>
          </a:xfrm>
        </p:spPr>
        <p:txBody>
          <a:bodyPr/>
          <a:lstStyle/>
          <a:p>
            <a:r>
              <a:rPr lang="en-IN" sz="3600" dirty="0"/>
              <a:t>What </a:t>
            </a:r>
            <a:r>
              <a:rPr lang="en-IN" sz="3600" dirty="0" err="1"/>
              <a:t>Bandura's</a:t>
            </a:r>
            <a:r>
              <a:rPr lang="en-IN" sz="3600" dirty="0"/>
              <a:t> Results Suggest </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200" dirty="0"/>
              <a:t>Because the experiment took place in a lab setting, some critics suggest that results observed in this type of location may not be indicative of what takes place in the real world.</a:t>
            </a:r>
          </a:p>
          <a:p>
            <a:pPr algn="just">
              <a:buClr>
                <a:srgbClr val="666600"/>
              </a:buClr>
            </a:pPr>
            <a:r>
              <a:rPr lang="en-IN" sz="2200" dirty="0"/>
              <a:t>The study might suffer from selection bias. All participants were drawn from a narrow pool of students who share the same racial and socioeconomic background. This makes it difficult to generalize the results to a larger, more diverse population.</a:t>
            </a:r>
          </a:p>
          <a:p>
            <a:pPr algn="just">
              <a:buClr>
                <a:srgbClr val="666600"/>
              </a:buClr>
            </a:pPr>
            <a:r>
              <a:rPr lang="en-IN" sz="2200" dirty="0"/>
              <a:t>Since data was collected immediately, it is also difficult to know what the long-term impact might have been.</a:t>
            </a:r>
          </a:p>
        </p:txBody>
      </p:sp>
      <p:sp>
        <p:nvSpPr>
          <p:cNvPr id="8" name="Title 1"/>
          <p:cNvSpPr>
            <a:spLocks noGrp="1"/>
          </p:cNvSpPr>
          <p:nvPr>
            <p:ph type="title"/>
          </p:nvPr>
        </p:nvSpPr>
        <p:spPr>
          <a:xfrm>
            <a:off x="381000" y="285728"/>
            <a:ext cx="8210550" cy="1063647"/>
          </a:xfrm>
        </p:spPr>
        <p:txBody>
          <a:bodyPr/>
          <a:lstStyle/>
          <a:p>
            <a:r>
              <a:rPr lang="en-IN" sz="3600" dirty="0"/>
              <a:t>Criticisms of the </a:t>
            </a:r>
            <a:r>
              <a:rPr lang="en-IN" sz="3600" dirty="0" err="1"/>
              <a:t>Bobo</a:t>
            </a:r>
            <a:r>
              <a:rPr lang="en-IN" sz="3600" dirty="0"/>
              <a:t> Doll Experiment</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lgn="just">
              <a:buClr>
                <a:srgbClr val="666600"/>
              </a:buClr>
            </a:pPr>
            <a:r>
              <a:rPr lang="en-IN" sz="2200" dirty="0"/>
              <a:t>Acting violently toward a doll is a lot different than displaying aggression or violence against another human being in a real world setting.</a:t>
            </a:r>
          </a:p>
          <a:p>
            <a:pPr algn="just">
              <a:buClr>
                <a:srgbClr val="666600"/>
              </a:buClr>
            </a:pPr>
            <a:r>
              <a:rPr lang="en-IN" sz="2200" dirty="0"/>
              <a:t>It has also been suggested that children were not actually motivated to display aggression when they hit the </a:t>
            </a:r>
            <a:r>
              <a:rPr lang="en-IN" sz="2200" dirty="0" err="1"/>
              <a:t>Bobo</a:t>
            </a:r>
            <a:r>
              <a:rPr lang="en-IN" sz="2200" dirty="0"/>
              <a:t> doll; instead, they may have simply been trying to please the adults.</a:t>
            </a:r>
          </a:p>
          <a:p>
            <a:pPr algn="just">
              <a:buClr>
                <a:srgbClr val="666600"/>
              </a:buClr>
            </a:pPr>
            <a:r>
              <a:rPr lang="en-IN" sz="2200" dirty="0"/>
              <a:t>Some critics argue that the study itself was unethical. By manipulating the children into behaving aggressively, they argue, the experimenters were essentially teaching the children to be aggressive.</a:t>
            </a:r>
          </a:p>
        </p:txBody>
      </p:sp>
      <p:sp>
        <p:nvSpPr>
          <p:cNvPr id="8" name="Title 1"/>
          <p:cNvSpPr>
            <a:spLocks noGrp="1"/>
          </p:cNvSpPr>
          <p:nvPr>
            <p:ph type="title"/>
          </p:nvPr>
        </p:nvSpPr>
        <p:spPr>
          <a:xfrm>
            <a:off x="381000" y="285728"/>
            <a:ext cx="8210550" cy="1063647"/>
          </a:xfrm>
        </p:spPr>
        <p:txBody>
          <a:bodyPr/>
          <a:lstStyle/>
          <a:p>
            <a:r>
              <a:rPr lang="en-IN" sz="3600" dirty="0"/>
              <a:t>Criticisms of the </a:t>
            </a:r>
            <a:r>
              <a:rPr lang="en-IN" sz="3600" dirty="0" err="1"/>
              <a:t>Bobo</a:t>
            </a:r>
            <a:r>
              <a:rPr lang="en-IN" sz="3600" dirty="0"/>
              <a:t> Doll Experiment</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ocial-learning-theory-2795074-01-4348ec0c34544ffe92510b03f85f0fa5.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10550" cy="1349375"/>
          </a:xfrm>
        </p:spPr>
        <p:txBody>
          <a:bodyPr/>
          <a:lstStyle/>
          <a:p>
            <a:r>
              <a:rPr lang="en-IN" sz="3600" dirty="0"/>
              <a:t>Things You Should Know About Social Learning Theory</a:t>
            </a:r>
          </a:p>
        </p:txBody>
      </p:sp>
      <p:sp>
        <p:nvSpPr>
          <p:cNvPr id="3" name="Content Placeholder 2"/>
          <p:cNvSpPr>
            <a:spLocks noGrp="1"/>
          </p:cNvSpPr>
          <p:nvPr>
            <p:ph idx="1"/>
          </p:nvPr>
        </p:nvSpPr>
        <p:spPr/>
        <p:txBody>
          <a:bodyPr/>
          <a:lstStyle/>
          <a:p>
            <a:pPr algn="just">
              <a:buClr>
                <a:srgbClr val="666600"/>
              </a:buClr>
            </a:pPr>
            <a:r>
              <a:rPr lang="en-IN" dirty="0"/>
              <a:t>There are three core concepts at the heart of social learning theory. </a:t>
            </a:r>
          </a:p>
          <a:p>
            <a:pPr marL="514350" indent="-514350" algn="just">
              <a:buClr>
                <a:srgbClr val="666600"/>
              </a:buClr>
              <a:buFont typeface="+mj-lt"/>
              <a:buAutoNum type="arabicPeriod"/>
            </a:pPr>
            <a:r>
              <a:rPr lang="en-IN" dirty="0"/>
              <a:t>First is the idea that people can learn through observation. </a:t>
            </a:r>
          </a:p>
          <a:p>
            <a:pPr marL="514350" indent="-514350" algn="just">
              <a:buClr>
                <a:srgbClr val="666600"/>
              </a:buClr>
              <a:buFont typeface="+mj-lt"/>
              <a:buAutoNum type="arabicPeriod"/>
            </a:pPr>
            <a:r>
              <a:rPr lang="en-IN" dirty="0"/>
              <a:t>Next is the notion that internal mental states are an essential part of this process. </a:t>
            </a:r>
          </a:p>
          <a:p>
            <a:pPr marL="514350" indent="-514350" algn="just">
              <a:buClr>
                <a:srgbClr val="666600"/>
              </a:buClr>
              <a:buFont typeface="+mj-lt"/>
              <a:buAutoNum type="arabicPeriod"/>
            </a:pPr>
            <a:r>
              <a:rPr lang="en-IN" dirty="0"/>
              <a:t>Finally, this theory recognizes that just because something has been learned, it does not mean that it will result in a change in behaviour.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3600" dirty="0"/>
              <a:t>People Can Learn Through Observation </a:t>
            </a:r>
          </a:p>
        </p:txBody>
      </p:sp>
      <p:sp>
        <p:nvSpPr>
          <p:cNvPr id="3" name="Content Placeholder 2"/>
          <p:cNvSpPr>
            <a:spLocks noGrp="1"/>
          </p:cNvSpPr>
          <p:nvPr>
            <p:ph idx="1"/>
          </p:nvPr>
        </p:nvSpPr>
        <p:spPr/>
        <p:txBody>
          <a:bodyPr/>
          <a:lstStyle/>
          <a:p>
            <a:pPr algn="just">
              <a:buClr>
                <a:srgbClr val="666600"/>
              </a:buClr>
              <a:buFont typeface="Arial" pitchFamily="34" charset="0"/>
              <a:buChar char="•"/>
            </a:pPr>
            <a:r>
              <a:rPr lang="en-IN" sz="2400" dirty="0"/>
              <a:t>Bandura identified three basic models of observational learning:</a:t>
            </a:r>
          </a:p>
          <a:p>
            <a:pPr marL="457200" indent="-457200" algn="just">
              <a:buClr>
                <a:srgbClr val="666600"/>
              </a:buClr>
              <a:buFont typeface="+mj-lt"/>
              <a:buAutoNum type="arabicPeriod"/>
            </a:pPr>
            <a:r>
              <a:rPr lang="en-IN" sz="2400" dirty="0"/>
              <a:t>A live model, which involves an actual individual demonstrating or acting out a behaviour.</a:t>
            </a:r>
          </a:p>
          <a:p>
            <a:pPr marL="457200" indent="-457200" algn="just">
              <a:buClr>
                <a:srgbClr val="666600"/>
              </a:buClr>
              <a:buFont typeface="+mj-lt"/>
              <a:buAutoNum type="arabicPeriod"/>
            </a:pPr>
            <a:r>
              <a:rPr lang="en-IN" sz="2400" dirty="0"/>
              <a:t>A verbal instructional model, which involves descriptions and explanations of a behaviour.</a:t>
            </a:r>
          </a:p>
          <a:p>
            <a:pPr marL="457200" indent="-457200" algn="just">
              <a:buClr>
                <a:srgbClr val="666600"/>
              </a:buClr>
              <a:buFont typeface="+mj-lt"/>
              <a:buAutoNum type="arabicPeriod"/>
            </a:pPr>
            <a:r>
              <a:rPr lang="en-IN" sz="2400" dirty="0"/>
              <a:t>A symbolic model, which involves real or fictional characters displaying behaviours in books, films, television programs, or online media.</a:t>
            </a:r>
          </a:p>
          <a:p>
            <a:pPr>
              <a:buClr>
                <a:srgbClr val="666600"/>
              </a:buClr>
            </a:pPr>
            <a:endParaRPr lang="en-IN"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3600" dirty="0"/>
              <a:t>People Can Learn Through Observation </a:t>
            </a:r>
          </a:p>
        </p:txBody>
      </p:sp>
      <p:sp>
        <p:nvSpPr>
          <p:cNvPr id="3" name="Content Placeholder 2"/>
          <p:cNvSpPr>
            <a:spLocks noGrp="1"/>
          </p:cNvSpPr>
          <p:nvPr>
            <p:ph idx="1"/>
          </p:nvPr>
        </p:nvSpPr>
        <p:spPr/>
        <p:txBody>
          <a:bodyPr/>
          <a:lstStyle/>
          <a:p>
            <a:pPr algn="just">
              <a:buClr>
                <a:srgbClr val="666600"/>
              </a:buClr>
            </a:pPr>
            <a:r>
              <a:rPr lang="en-IN" sz="2400" dirty="0"/>
              <a:t>In one of the best-known experiments in the history of psychology, Bandura demonstrated that children learn and imitate behaviours they have observed in other people. The children in </a:t>
            </a:r>
            <a:r>
              <a:rPr lang="en-IN" sz="2400" dirty="0" err="1"/>
              <a:t>Bandura’s</a:t>
            </a:r>
            <a:r>
              <a:rPr lang="en-IN" sz="2400" dirty="0"/>
              <a:t> studies observed an adult acting violently toward a </a:t>
            </a:r>
            <a:r>
              <a:rPr lang="en-IN" sz="2400" dirty="0" err="1"/>
              <a:t>Bobo</a:t>
            </a:r>
            <a:r>
              <a:rPr lang="en-IN" sz="2400" dirty="0"/>
              <a:t> doll. When the children were later allowed to play in a room with the </a:t>
            </a:r>
            <a:r>
              <a:rPr lang="en-IN" sz="2400" dirty="0" err="1"/>
              <a:t>Bobo</a:t>
            </a:r>
            <a:r>
              <a:rPr lang="en-IN" sz="2400" dirty="0"/>
              <a:t> doll, they began to imitate the aggressive actions they had previously observed.</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3600" dirty="0"/>
              <a:t>Mental States Are Important to Learning </a:t>
            </a:r>
          </a:p>
        </p:txBody>
      </p:sp>
      <p:sp>
        <p:nvSpPr>
          <p:cNvPr id="3" name="Content Placeholder 2"/>
          <p:cNvSpPr>
            <a:spLocks noGrp="1"/>
          </p:cNvSpPr>
          <p:nvPr>
            <p:ph idx="1"/>
          </p:nvPr>
        </p:nvSpPr>
        <p:spPr/>
        <p:txBody>
          <a:bodyPr/>
          <a:lstStyle/>
          <a:p>
            <a:pPr algn="just">
              <a:buClr>
                <a:srgbClr val="666600"/>
              </a:buClr>
            </a:pPr>
            <a:r>
              <a:rPr lang="en-IN" sz="2400" dirty="0"/>
              <a:t>Just observing someone else's actions is not always enough to lead to learning. Your own mental state and motivation play an important role in determining whether a behaviour is learned or not.</a:t>
            </a:r>
          </a:p>
          <a:p>
            <a:pPr algn="just">
              <a:buClr>
                <a:srgbClr val="666600"/>
              </a:buClr>
            </a:pPr>
            <a:r>
              <a:rPr lang="en-IN" sz="2400" dirty="0"/>
              <a:t>Bandura noted that external, environmental reinforcement was not the only factor to influence learning and behaviour. He described intrinsic reinforcement as a form of internal rewards, such as pride, satisfaction, and a sense of accomplishment.</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3600" dirty="0"/>
              <a:t>Learning Does Not Necessarily Lead to a Change in Behaviour</a:t>
            </a:r>
          </a:p>
        </p:txBody>
      </p:sp>
      <p:sp>
        <p:nvSpPr>
          <p:cNvPr id="3" name="Content Placeholder 2"/>
          <p:cNvSpPr>
            <a:spLocks noGrp="1"/>
          </p:cNvSpPr>
          <p:nvPr>
            <p:ph idx="1"/>
          </p:nvPr>
        </p:nvSpPr>
        <p:spPr/>
        <p:txBody>
          <a:bodyPr/>
          <a:lstStyle/>
          <a:p>
            <a:pPr algn="just">
              <a:buClr>
                <a:srgbClr val="666600"/>
              </a:buClr>
            </a:pPr>
            <a:r>
              <a:rPr lang="en-IN" sz="2400" dirty="0"/>
              <a:t>We are able to learn things even though that learning might not be immediately obvious. While behaviourists believed that learning led to a permanent change in behaviour, observational learning demonstrates that people can learn new information without demonstrating new behaviours.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3600" dirty="0"/>
              <a:t>How Does Observational Learning Happen? </a:t>
            </a:r>
          </a:p>
        </p:txBody>
      </p:sp>
      <p:sp>
        <p:nvSpPr>
          <p:cNvPr id="3" name="Content Placeholder 2"/>
          <p:cNvSpPr>
            <a:spLocks noGrp="1"/>
          </p:cNvSpPr>
          <p:nvPr>
            <p:ph idx="1"/>
          </p:nvPr>
        </p:nvSpPr>
        <p:spPr/>
        <p:txBody>
          <a:bodyPr/>
          <a:lstStyle/>
          <a:p>
            <a:pPr algn="just">
              <a:buClr>
                <a:srgbClr val="666600"/>
              </a:buClr>
            </a:pPr>
            <a:r>
              <a:rPr lang="en-IN" sz="2400" dirty="0"/>
              <a:t>It is also important to note that not all observed behaviours are effectively learned. Why not? Factors involving both the model and the learner can play a role in whether social learning is successful. Certain requirements and steps must also be followed. </a:t>
            </a:r>
          </a:p>
          <a:p>
            <a:pPr algn="just">
              <a:buClr>
                <a:srgbClr val="666600"/>
              </a:buClr>
            </a:pPr>
            <a:r>
              <a:rPr lang="en-IN" sz="2400" dirty="0"/>
              <a:t>The following steps are involved in the observational learning and modelling process:</a:t>
            </a:r>
          </a:p>
          <a:p>
            <a:pPr marL="457200" indent="-457200" algn="just">
              <a:buClr>
                <a:srgbClr val="666600"/>
              </a:buClr>
              <a:buFont typeface="+mj-lt"/>
              <a:buAutoNum type="arabicPeriod"/>
            </a:pPr>
            <a:r>
              <a:rPr lang="en-US" sz="2400" dirty="0"/>
              <a:t>Attention</a:t>
            </a:r>
          </a:p>
          <a:p>
            <a:pPr marL="457200" indent="-457200" algn="just">
              <a:buClr>
                <a:srgbClr val="666600"/>
              </a:buClr>
              <a:buFont typeface="+mj-lt"/>
              <a:buAutoNum type="arabicPeriod"/>
            </a:pPr>
            <a:r>
              <a:rPr lang="en-US" sz="2400" dirty="0"/>
              <a:t>Retention</a:t>
            </a:r>
          </a:p>
          <a:p>
            <a:pPr marL="457200" indent="-457200" algn="just">
              <a:buClr>
                <a:srgbClr val="666600"/>
              </a:buClr>
              <a:buFont typeface="+mj-lt"/>
              <a:buAutoNum type="arabicPeriod"/>
            </a:pPr>
            <a:r>
              <a:rPr lang="en-US" sz="2400" dirty="0"/>
              <a:t>Motor Reproduction</a:t>
            </a:r>
          </a:p>
          <a:p>
            <a:pPr marL="457200" indent="-457200" algn="just">
              <a:buClr>
                <a:srgbClr val="666600"/>
              </a:buClr>
              <a:buFont typeface="+mj-lt"/>
              <a:buAutoNum type="arabicPeriod"/>
            </a:pPr>
            <a:r>
              <a:rPr lang="en-US" sz="2400" dirty="0"/>
              <a:t>Motivation / Reinforcement</a:t>
            </a:r>
            <a:endParaRPr lang="en-IN" sz="2400" dirty="0"/>
          </a:p>
          <a:p>
            <a:pPr algn="just">
              <a:buClr>
                <a:srgbClr val="666600"/>
              </a:buClr>
            </a:pPr>
            <a:endParaRPr lang="en-IN" sz="2400"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28"/>
            <a:ext cx="8210550" cy="1063647"/>
          </a:xfrm>
        </p:spPr>
        <p:txBody>
          <a:bodyPr/>
          <a:lstStyle/>
          <a:p>
            <a:r>
              <a:rPr lang="en-US" dirty="0"/>
              <a:t>Attention</a:t>
            </a:r>
            <a:endParaRPr lang="en-IN" dirty="0"/>
          </a:p>
        </p:txBody>
      </p:sp>
      <p:sp>
        <p:nvSpPr>
          <p:cNvPr id="3" name="Content Placeholder 2"/>
          <p:cNvSpPr>
            <a:spLocks noGrp="1"/>
          </p:cNvSpPr>
          <p:nvPr>
            <p:ph idx="1"/>
          </p:nvPr>
        </p:nvSpPr>
        <p:spPr/>
        <p:txBody>
          <a:bodyPr/>
          <a:lstStyle/>
          <a:p>
            <a:pPr algn="just">
              <a:buClr>
                <a:srgbClr val="666600"/>
              </a:buClr>
            </a:pPr>
            <a:r>
              <a:rPr lang="en-IN" sz="2400" dirty="0"/>
              <a:t>Attention: In order to learn, you need to be paying attention. Anything that distracts your attention is going to have a negative effect on observational learning. If the model is interesting or there is a novel aspect of the situation, you are far more likely to dedicate your full attention to learning.</a:t>
            </a:r>
          </a:p>
          <a:p>
            <a:pPr algn="just">
              <a:buClr>
                <a:srgbClr val="666600"/>
              </a:buClr>
            </a:pPr>
            <a:endParaRPr lang="en-IN" sz="2400" dirty="0"/>
          </a:p>
          <a:p>
            <a:pPr algn="just">
              <a:buClr>
                <a:srgbClr val="666600"/>
              </a:buClr>
            </a:pPr>
            <a:r>
              <a:rPr lang="en-US" sz="2400" dirty="0"/>
              <a:t>One should perceive &amp; attend to significant features of modeled behavior</a:t>
            </a:r>
          </a:p>
          <a:p>
            <a:pPr algn="just">
              <a:buClr>
                <a:srgbClr val="666600"/>
              </a:buClr>
            </a:pPr>
            <a:endParaRPr lang="en-IN" sz="2400"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28"/>
            <a:ext cx="8210550" cy="1063647"/>
          </a:xfrm>
        </p:spPr>
        <p:txBody>
          <a:bodyPr/>
          <a:lstStyle/>
          <a:p>
            <a:r>
              <a:rPr lang="en-US" dirty="0"/>
              <a:t>Retention</a:t>
            </a:r>
            <a:endParaRPr lang="en-IN" dirty="0"/>
          </a:p>
        </p:txBody>
      </p:sp>
      <p:sp>
        <p:nvSpPr>
          <p:cNvPr id="3" name="Content Placeholder 2"/>
          <p:cNvSpPr>
            <a:spLocks noGrp="1"/>
          </p:cNvSpPr>
          <p:nvPr>
            <p:ph idx="1"/>
          </p:nvPr>
        </p:nvSpPr>
        <p:spPr/>
        <p:txBody>
          <a:bodyPr/>
          <a:lstStyle/>
          <a:p>
            <a:pPr algn="just">
              <a:buClr>
                <a:srgbClr val="666600"/>
              </a:buClr>
            </a:pPr>
            <a:r>
              <a:rPr lang="en-IN" sz="2400" dirty="0"/>
              <a:t>Retention: The ability to store information is also an important part of the learning process. Retention can be affected by a number of factors, but the ability to pull up information later and act on it is vital to observational learning.</a:t>
            </a:r>
          </a:p>
          <a:p>
            <a:pPr algn="just">
              <a:buClr>
                <a:srgbClr val="666600"/>
              </a:buClr>
            </a:pPr>
            <a:r>
              <a:rPr lang="en-US" sz="2400" dirty="0"/>
              <a:t>Coding the information  into long term memory</a:t>
            </a:r>
          </a:p>
          <a:p>
            <a:pPr algn="just">
              <a:buClr>
                <a:srgbClr val="666600"/>
              </a:buClr>
            </a:pPr>
            <a:endParaRPr lang="en-IN" sz="24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28"/>
            <a:ext cx="8210550" cy="1063647"/>
          </a:xfrm>
        </p:spPr>
        <p:txBody>
          <a:bodyPr/>
          <a:lstStyle/>
          <a:p>
            <a:r>
              <a:rPr lang="en-US" dirty="0"/>
              <a:t>Motor Reproduction</a:t>
            </a:r>
            <a:endParaRPr lang="en-IN" dirty="0"/>
          </a:p>
        </p:txBody>
      </p:sp>
      <p:sp>
        <p:nvSpPr>
          <p:cNvPr id="3" name="Content Placeholder 2"/>
          <p:cNvSpPr>
            <a:spLocks noGrp="1"/>
          </p:cNvSpPr>
          <p:nvPr>
            <p:ph idx="1"/>
          </p:nvPr>
        </p:nvSpPr>
        <p:spPr/>
        <p:txBody>
          <a:bodyPr/>
          <a:lstStyle/>
          <a:p>
            <a:pPr algn="just">
              <a:buClr>
                <a:srgbClr val="666600"/>
              </a:buClr>
              <a:buFont typeface="Arial" pitchFamily="34" charset="0"/>
              <a:buChar char="•"/>
            </a:pPr>
            <a:r>
              <a:rPr lang="en-IN" dirty="0"/>
              <a:t>Reproduction: Once you have paid attention to the model and retained the information, it is time to actually perform the behaviour you observed. Further practice of the learned behaviour leads to improvement and skill advancement.</a:t>
            </a:r>
          </a:p>
          <a:p>
            <a:pPr algn="just">
              <a:buClr>
                <a:srgbClr val="666600"/>
              </a:buClr>
              <a:buFont typeface="Arial" pitchFamily="34" charset="0"/>
              <a:buChar char="•"/>
            </a:pPr>
            <a:r>
              <a:rPr lang="en-US" dirty="0"/>
              <a:t>Observer must learn and posses the physical capabilities of the modeled behavior</a:t>
            </a:r>
          </a:p>
          <a:p>
            <a:pPr algn="just">
              <a:buClr>
                <a:srgbClr val="666600"/>
              </a:buClr>
              <a:buFont typeface="Arial" pitchFamily="34" charset="0"/>
              <a:buChar char="•"/>
            </a:pPr>
            <a:endParaRPr lang="en-IN"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5728"/>
            <a:ext cx="8210550" cy="1063647"/>
          </a:xfrm>
        </p:spPr>
        <p:txBody>
          <a:bodyPr/>
          <a:lstStyle/>
          <a:p>
            <a:r>
              <a:rPr lang="en-US" dirty="0"/>
              <a:t>Motivation / Reinforcement</a:t>
            </a:r>
            <a:endParaRPr lang="en-IN" dirty="0"/>
          </a:p>
        </p:txBody>
      </p:sp>
      <p:sp>
        <p:nvSpPr>
          <p:cNvPr id="3" name="Content Placeholder 2"/>
          <p:cNvSpPr>
            <a:spLocks noGrp="1"/>
          </p:cNvSpPr>
          <p:nvPr>
            <p:ph idx="1"/>
          </p:nvPr>
        </p:nvSpPr>
        <p:spPr>
          <a:xfrm>
            <a:off x="457200" y="1500174"/>
            <a:ext cx="8210550" cy="4511675"/>
          </a:xfrm>
        </p:spPr>
        <p:txBody>
          <a:bodyPr/>
          <a:lstStyle/>
          <a:p>
            <a:pPr algn="just">
              <a:buClr>
                <a:srgbClr val="666600"/>
              </a:buClr>
            </a:pPr>
            <a:r>
              <a:rPr lang="en-IN" sz="2200" dirty="0"/>
              <a:t>Motivation: Finally, in order for observational learning to be successful, you have to be motivated to imitate the behaviour that has been modelled. </a:t>
            </a:r>
          </a:p>
          <a:p>
            <a:pPr algn="just">
              <a:buClr>
                <a:srgbClr val="666600"/>
              </a:buClr>
            </a:pPr>
            <a:r>
              <a:rPr lang="en-IN" sz="2200" dirty="0"/>
              <a:t>Reinforcement and punishment play an important role in motivation. While experiencing these motivators can be highly effective, so can observing others experiencing some type of reinforcement or punishment. For example, if you see another student rewarded with extra credit for being to class on time, you might start to show up a few minutes early each day.</a:t>
            </a:r>
          </a:p>
          <a:p>
            <a:pPr algn="just">
              <a:buClr>
                <a:srgbClr val="666600"/>
              </a:buClr>
            </a:pPr>
            <a:r>
              <a:rPr lang="en-US" sz="2200" dirty="0"/>
              <a:t>Positive reinforcements such as rewards (consequences)</a:t>
            </a:r>
          </a:p>
          <a:p>
            <a:pPr algn="just">
              <a:buClr>
                <a:srgbClr val="666600"/>
              </a:buClr>
            </a:pPr>
            <a:endParaRPr lang="en-IN" sz="22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8545" name="Rectangle 1"/>
          <p:cNvSpPr>
            <a:spLocks noGrp="1" noChangeArrowheads="1"/>
          </p:cNvSpPr>
          <p:nvPr>
            <p:ph type="body"/>
          </p:nvPr>
        </p:nvSpPr>
        <p:spPr>
          <a:xfrm>
            <a:off x="609600" y="1676400"/>
            <a:ext cx="7696200" cy="4648200"/>
          </a:xfrm>
          <a:noFill/>
        </p:spPr>
        <p:txBody>
          <a:bodyPr anchor="t"/>
          <a:lstStyle/>
          <a:p>
            <a:pPr marL="323850" indent="-323850" algn="just" eaLnBrk="1" hangingPunct="1">
              <a:lnSpc>
                <a:spcPct val="80000"/>
              </a:lnSpc>
              <a:spcBef>
                <a:spcPts val="5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Types of environmental reinforces</a:t>
            </a:r>
          </a:p>
          <a:p>
            <a:pPr marL="717550" lvl="4" indent="-358775" algn="just" eaLnBrk="1" hangingPunct="1">
              <a:lnSpc>
                <a:spcPct val="80000"/>
              </a:lnSpc>
              <a:spcBef>
                <a:spcPts val="500"/>
              </a:spcBef>
              <a:buClr>
                <a:srgbClr val="666600"/>
              </a:buClr>
              <a:buSzPct val="75000"/>
              <a:buFont typeface="Courier New" pitchFamily="49" charset="0"/>
              <a:buChar char="o"/>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a model</a:t>
            </a:r>
          </a:p>
          <a:p>
            <a:pPr marL="717550" lvl="4" indent="-358775" algn="just" eaLnBrk="1" hangingPunct="1">
              <a:lnSpc>
                <a:spcPct val="80000"/>
              </a:lnSpc>
              <a:spcBef>
                <a:spcPts val="500"/>
              </a:spcBef>
              <a:buClr>
                <a:srgbClr val="666600"/>
              </a:buClr>
              <a:buSzPct val="75000"/>
              <a:buFont typeface="Courier New" pitchFamily="49" charset="0"/>
              <a:buChar char="o"/>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third person</a:t>
            </a:r>
          </a:p>
          <a:p>
            <a:pPr marL="717550" lvl="4" indent="-358775" algn="just" eaLnBrk="1" hangingPunct="1">
              <a:lnSpc>
                <a:spcPct val="80000"/>
              </a:lnSpc>
              <a:spcBef>
                <a:spcPts val="500"/>
              </a:spcBef>
              <a:buClr>
                <a:srgbClr val="666600"/>
              </a:buClr>
              <a:buSzPct val="75000"/>
              <a:buFont typeface="Courier New" pitchFamily="49" charset="0"/>
              <a:buChar char="o"/>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imitated behavior itself leads to reinforcement</a:t>
            </a:r>
          </a:p>
          <a:p>
            <a:pPr marL="717550" lvl="4" indent="-358775" algn="just" eaLnBrk="1" hangingPunct="1">
              <a:lnSpc>
                <a:spcPct val="80000"/>
              </a:lnSpc>
              <a:spcBef>
                <a:spcPts val="500"/>
              </a:spcBef>
              <a:buClr>
                <a:srgbClr val="666600"/>
              </a:buClr>
              <a:buSzPct val="75000"/>
              <a:buFont typeface="Courier New" pitchFamily="49" charset="0"/>
              <a:buChar char="o"/>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consequences of model’s behavior</a:t>
            </a:r>
          </a:p>
          <a:p>
            <a:pPr marL="330200" indent="-323850" algn="just" eaLnBrk="1" hangingPunct="1">
              <a:lnSpc>
                <a:spcPct val="80000"/>
              </a:lnSpc>
              <a:spcBef>
                <a:spcPts val="500"/>
              </a:spcBef>
              <a:buClrTx/>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just" eaLnBrk="1" hangingPunct="1">
              <a:lnSpc>
                <a:spcPct val="80000"/>
              </a:lnSpc>
              <a:spcBef>
                <a:spcPts val="5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Behaviors learnt through modeling</a:t>
            </a:r>
          </a:p>
          <a:p>
            <a:pPr marL="625475" lvl="2" indent="-358775" algn="just" eaLnBrk="1" hangingPunct="1">
              <a:lnSpc>
                <a:spcPct val="80000"/>
              </a:lnSpc>
              <a:spcBef>
                <a:spcPts val="500"/>
              </a:spcBef>
              <a:buClrTx/>
              <a:buSzPct val="75000"/>
              <a:buFont typeface="Courier New" pitchFamily="49" charset="0"/>
              <a:buChar char="o"/>
              <a:tabLst>
                <a:tab pos="428625" algn="l"/>
                <a:tab pos="71755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at home </a:t>
            </a:r>
          </a:p>
          <a:p>
            <a:pPr marL="625475" lvl="2" indent="-358775" algn="just" eaLnBrk="1" hangingPunct="1">
              <a:lnSpc>
                <a:spcPct val="80000"/>
              </a:lnSpc>
              <a:spcBef>
                <a:spcPts val="500"/>
              </a:spcBef>
              <a:buClrTx/>
              <a:buSzPct val="75000"/>
              <a:buFont typeface="Courier New" pitchFamily="49" charset="0"/>
              <a:buChar char="o"/>
              <a:tabLst>
                <a:tab pos="428625" algn="l"/>
                <a:tab pos="71755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in schools</a:t>
            </a:r>
          </a:p>
          <a:p>
            <a:pPr marL="625475" lvl="2" indent="-358775" algn="just" eaLnBrk="1" hangingPunct="1">
              <a:lnSpc>
                <a:spcPct val="80000"/>
              </a:lnSpc>
              <a:spcBef>
                <a:spcPts val="500"/>
              </a:spcBef>
              <a:buClrTx/>
              <a:buSzPct val="75000"/>
              <a:buFont typeface="Courier New" pitchFamily="49" charset="0"/>
              <a:buChar char="o"/>
              <a:tabLst>
                <a:tab pos="428625" algn="l"/>
                <a:tab pos="717550"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surroundings </a:t>
            </a:r>
          </a:p>
          <a:p>
            <a:pPr marL="330200" indent="-323850" algn="just" eaLnBrk="1" hangingPunct="1">
              <a:lnSpc>
                <a:spcPct val="80000"/>
              </a:lnSpc>
              <a:spcBef>
                <a:spcPts val="500"/>
              </a:spcBef>
              <a:buClrTx/>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dirty="0">
              <a:effectLst/>
            </a:endParaRPr>
          </a:p>
          <a:p>
            <a:pPr marL="323850" indent="-323850" algn="just" eaLnBrk="1" hangingPunct="1">
              <a:lnSpc>
                <a:spcPct val="80000"/>
              </a:lnSpc>
              <a:spcBef>
                <a:spcPts val="7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dirty="0">
                <a:effectLst/>
              </a:rPr>
              <a:t>Parents, friends, prior experiences – have positive or negative outcome </a:t>
            </a:r>
          </a:p>
        </p:txBody>
      </p:sp>
      <p:sp>
        <p:nvSpPr>
          <p:cNvPr id="3" name="Title 1"/>
          <p:cNvSpPr txBox="1">
            <a:spLocks/>
          </p:cNvSpPr>
          <p:nvPr/>
        </p:nvSpPr>
        <p:spPr bwMode="auto">
          <a:xfrm>
            <a:off x="381000" y="285728"/>
            <a:ext cx="8210550" cy="1063647"/>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a:pPr>
            <a:r>
              <a:rPr kumimoji="0" lang="en-US" sz="4400" b="1" i="0" u="none" strike="noStrike" kern="0" cap="none" spc="0" normalizeH="0" baseline="0" noProof="0">
                <a:ln>
                  <a:noFill/>
                </a:ln>
                <a:solidFill>
                  <a:srgbClr val="666600"/>
                </a:solidFill>
                <a:effectLst>
                  <a:outerShdw blurRad="38100" dist="38100" dir="2700000" algn="tl">
                    <a:srgbClr val="000000"/>
                  </a:outerShdw>
                </a:effectLst>
                <a:uLnTx/>
                <a:uFillTx/>
                <a:latin typeface="+mj-lt"/>
                <a:ea typeface="+mj-ea"/>
                <a:cs typeface="+mj-cs"/>
              </a:rPr>
              <a:t>Motivation / Reinforcement</a:t>
            </a:r>
            <a:endParaRPr kumimoji="0" lang="en-IN" sz="4400" b="1" i="0" u="none" strike="noStrike" kern="0" cap="none" spc="0" normalizeH="0" baseline="0" noProof="0" dirty="0">
              <a:ln>
                <a:noFill/>
              </a:ln>
              <a:solidFill>
                <a:srgbClr val="666600"/>
              </a:solidFill>
              <a:effectLst>
                <a:outerShdw blurRad="38100" dist="38100" dir="2700000" algn="tl">
                  <a:srgbClr val="000000"/>
                </a:outerShdw>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9569" name="Rectangle 1"/>
          <p:cNvSpPr>
            <a:spLocks noGrp="1" noChangeArrowheads="1"/>
          </p:cNvSpPr>
          <p:nvPr>
            <p:ph type="title" idx="4294967295"/>
          </p:nvPr>
        </p:nvSpPr>
        <p:spPr>
          <a:xfrm>
            <a:off x="457200" y="104775"/>
            <a:ext cx="8229600" cy="11906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a:t>Effects of modelling on behavior</a:t>
            </a:r>
          </a:p>
        </p:txBody>
      </p:sp>
      <p:sp>
        <p:nvSpPr>
          <p:cNvPr id="154627" name="Rectangle 2"/>
          <p:cNvSpPr>
            <a:spLocks noGrp="1" noChangeArrowheads="1"/>
          </p:cNvSpPr>
          <p:nvPr>
            <p:ph type="body" idx="1"/>
          </p:nvPr>
        </p:nvSpPr>
        <p:spPr>
          <a:xfrm>
            <a:off x="685800" y="1600200"/>
            <a:ext cx="7620000" cy="4573588"/>
          </a:xfrm>
        </p:spPr>
        <p:txBody>
          <a:bodyPr/>
          <a:lstStyle/>
          <a:p>
            <a:pPr marL="323850" indent="-323850" algn="just" eaLnBrk="1" hangingPunct="1">
              <a:spcBef>
                <a:spcPts val="6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400" dirty="0"/>
              <a:t>Teaches new behavior </a:t>
            </a:r>
          </a:p>
          <a:p>
            <a:pPr marL="323850" indent="-323850" algn="just" eaLnBrk="1" hangingPunct="1">
              <a:spcBef>
                <a:spcPts val="6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400" dirty="0"/>
              <a:t>Influences the frequency of previously learned behavior</a:t>
            </a:r>
          </a:p>
          <a:p>
            <a:pPr marL="323850" indent="-323850" algn="just" eaLnBrk="1" hangingPunct="1">
              <a:spcBef>
                <a:spcPts val="6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400" dirty="0"/>
              <a:t>As a behavior shaping technique</a:t>
            </a:r>
          </a:p>
          <a:p>
            <a:pPr marL="323850" indent="-323850" algn="just" eaLnBrk="1" hangingPunct="1">
              <a:spcBef>
                <a:spcPts val="6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endParaRPr lang="en-US" sz="2400" dirty="0"/>
          </a:p>
          <a:p>
            <a:pPr marL="323850" indent="-323850" algn="just" eaLnBrk="1" hangingPunct="1">
              <a:spcBef>
                <a:spcPts val="6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400" dirty="0"/>
              <a:t>Whether a child will actually perform an acquired behavior depends upon several factors.</a:t>
            </a:r>
          </a:p>
          <a:p>
            <a:pPr marL="723900" lvl="1" indent="-323850" algn="just" eaLnBrk="1" hangingPunct="1">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000" dirty="0">
                <a:solidFill>
                  <a:srgbClr val="666600"/>
                </a:solidFill>
              </a:rPr>
              <a:t>characteristics of role model</a:t>
            </a:r>
          </a:p>
          <a:p>
            <a:pPr marL="723900" lvl="1" indent="-323850" algn="just" eaLnBrk="1" hangingPunct="1">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000" dirty="0">
                <a:solidFill>
                  <a:srgbClr val="666600"/>
                </a:solidFill>
              </a:rPr>
              <a:t>consequences of the behavior</a:t>
            </a:r>
          </a:p>
          <a:p>
            <a:pPr marL="723900" lvl="1" indent="-323850" algn="just" eaLnBrk="1" hangingPunct="1">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pPr>
            <a:r>
              <a:rPr lang="en-US" sz="2000" dirty="0">
                <a:solidFill>
                  <a:srgbClr val="666600"/>
                </a:solidFill>
              </a:rPr>
              <a:t>motor ability to perform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3600" dirty="0"/>
              <a:t>A Few Applications for Social Learning Theory </a:t>
            </a:r>
          </a:p>
        </p:txBody>
      </p:sp>
      <p:sp>
        <p:nvSpPr>
          <p:cNvPr id="3" name="Content Placeholder 2"/>
          <p:cNvSpPr>
            <a:spLocks noGrp="1"/>
          </p:cNvSpPr>
          <p:nvPr>
            <p:ph idx="1"/>
          </p:nvPr>
        </p:nvSpPr>
        <p:spPr/>
        <p:txBody>
          <a:bodyPr/>
          <a:lstStyle/>
          <a:p>
            <a:pPr algn="just">
              <a:buClr>
                <a:srgbClr val="666600"/>
              </a:buClr>
            </a:pPr>
            <a:r>
              <a:rPr lang="en-IN" sz="2400" dirty="0"/>
              <a:t>Social learning theory can have a number of real-world applications. For example, it can be used to help researchers understand how aggression and violence might be transmitted through observational learning. By studying media violence, researchers can gain a better understanding of the factors that might lead children to act out the aggressive actions they see portrayed on television and in the movies. </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3600" dirty="0"/>
              <a:t>A Few Applications for Social Learning Theory </a:t>
            </a:r>
          </a:p>
        </p:txBody>
      </p:sp>
      <p:sp>
        <p:nvSpPr>
          <p:cNvPr id="3" name="Content Placeholder 2"/>
          <p:cNvSpPr>
            <a:spLocks noGrp="1"/>
          </p:cNvSpPr>
          <p:nvPr>
            <p:ph idx="1"/>
          </p:nvPr>
        </p:nvSpPr>
        <p:spPr/>
        <p:txBody>
          <a:bodyPr/>
          <a:lstStyle/>
          <a:p>
            <a:pPr algn="just">
              <a:buClr>
                <a:srgbClr val="666600"/>
              </a:buClr>
            </a:pPr>
            <a:r>
              <a:rPr lang="en-IN" sz="2400" dirty="0"/>
              <a:t>Social learning can also be utilized to teach people positive behaviours. Researchers can use social learning theory to investigate and understand ways that positive role models can be used to encourage desirable behaviours and to facilitate social change.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0593"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dirty="0"/>
              <a:t>APPLICATIONS IN DENTISTRY</a:t>
            </a:r>
          </a:p>
        </p:txBody>
      </p:sp>
      <p:sp>
        <p:nvSpPr>
          <p:cNvPr id="110594" name="Rectangle 2"/>
          <p:cNvSpPr>
            <a:spLocks noGrp="1" noChangeArrowheads="1"/>
          </p:cNvSpPr>
          <p:nvPr>
            <p:ph type="body" idx="1"/>
          </p:nvPr>
        </p:nvSpPr>
        <p:spPr>
          <a:xfrm>
            <a:off x="457200" y="1600200"/>
            <a:ext cx="8115328" cy="4679950"/>
          </a:xfrm>
        </p:spPr>
        <p:txBody>
          <a:bodyPr/>
          <a:lstStyle/>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One should explain the procedure to the child</a:t>
            </a:r>
          </a:p>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Make him/her observe other person showing desired behavior (live or audiovisual)</a:t>
            </a:r>
          </a:p>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Ask him to imitate the desired behavior</a:t>
            </a:r>
          </a:p>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b="1" dirty="0"/>
              <a:t>Reinforce the same </a:t>
            </a:r>
          </a:p>
          <a:p>
            <a:pPr marL="330200" indent="-323850" algn="just"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b="1" dirty="0"/>
          </a:p>
          <a:p>
            <a:pPr marL="0" indent="6350" algn="ctr" eaLnBrk="1" hangingPunct="1">
              <a:spcBef>
                <a:spcPts val="500"/>
              </a:spcBef>
              <a:buClrTx/>
              <a:buSzPct val="75000"/>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3600" b="1" dirty="0">
                <a:solidFill>
                  <a:srgbClr val="C00000"/>
                </a:solidFill>
              </a:rPr>
              <a:t>Children have never been good listeners to elders, but they never fail to </a:t>
            </a:r>
            <a:r>
              <a:rPr lang="en-US" sz="3600" b="1" u="sng" dirty="0">
                <a:solidFill>
                  <a:srgbClr val="C00000"/>
                </a:solidFill>
              </a:rPr>
              <a:t>IMITATE</a:t>
            </a:r>
            <a:r>
              <a:rPr lang="en-US" sz="3600" b="1" dirty="0">
                <a:solidFill>
                  <a:srgbClr val="C00000"/>
                </a:solidFill>
              </a:rPr>
              <a:t> them</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1617" name="Rectangle 1"/>
          <p:cNvSpPr>
            <a:spLocks noGrp="1" noChangeArrowheads="1"/>
          </p:cNvSpPr>
          <p:nvPr>
            <p:ph type="title"/>
          </p:nvPr>
        </p:nvSpPr>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dirty="0"/>
              <a:t>Observational learning or Modeling</a:t>
            </a:r>
          </a:p>
        </p:txBody>
      </p:sp>
      <p:pic>
        <p:nvPicPr>
          <p:cNvPr id="11" name="Content Placeholder 10" descr="c06f0029.jpg"/>
          <p:cNvPicPr>
            <a:picLocks noGrp="1" noChangeAspect="1"/>
          </p:cNvPicPr>
          <p:nvPr>
            <p:ph sz="half" idx="2"/>
          </p:nvPr>
        </p:nvPicPr>
        <p:blipFill>
          <a:blip r:embed="rId3"/>
          <a:stretch>
            <a:fillRect/>
          </a:stretch>
        </p:blipFill>
        <p:spPr>
          <a:xfrm>
            <a:off x="4936313" y="2571744"/>
            <a:ext cx="3643339" cy="2428892"/>
          </a:xfrm>
        </p:spPr>
      </p:pic>
      <p:pic>
        <p:nvPicPr>
          <p:cNvPr id="156675" name="Picture 2"/>
          <p:cNvPicPr>
            <a:picLocks noChangeAspect="1" noChangeArrowheads="1"/>
          </p:cNvPicPr>
          <p:nvPr/>
        </p:nvPicPr>
        <p:blipFill>
          <a:blip r:embed="rId4"/>
          <a:srcRect r="4001"/>
          <a:stretch>
            <a:fillRect/>
          </a:stretch>
        </p:blipFill>
        <p:spPr bwMode="auto">
          <a:xfrm>
            <a:off x="838200" y="1600200"/>
            <a:ext cx="3276600" cy="47244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Grp="1" noChangeArrowheads="1"/>
          </p:cNvSpPr>
          <p:nvPr>
            <p:ph type="title"/>
          </p:nvPr>
        </p:nvSpPr>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dirty="0"/>
              <a:t>Observational learning or Modeling</a:t>
            </a:r>
          </a:p>
        </p:txBody>
      </p:sp>
      <p:pic>
        <p:nvPicPr>
          <p:cNvPr id="8" name="Content Placeholder 7" descr="o.jpg"/>
          <p:cNvPicPr>
            <a:picLocks noGrp="1" noChangeAspect="1"/>
          </p:cNvPicPr>
          <p:nvPr>
            <p:ph sz="half" idx="2"/>
          </p:nvPr>
        </p:nvPicPr>
        <p:blipFill>
          <a:blip r:embed="rId3"/>
          <a:stretch>
            <a:fillRect/>
          </a:stretch>
        </p:blipFill>
        <p:spPr>
          <a:xfrm>
            <a:off x="4638675" y="2450337"/>
            <a:ext cx="4029075" cy="3017777"/>
          </a:xfrm>
        </p:spPr>
      </p:pic>
      <p:pic>
        <p:nvPicPr>
          <p:cNvPr id="7" name="Content Placeholder 6" descr="5.9.jpg"/>
          <p:cNvPicPr>
            <a:picLocks noGrp="1" noChangeAspect="1"/>
          </p:cNvPicPr>
          <p:nvPr>
            <p:ph sz="half" idx="1"/>
          </p:nvPr>
        </p:nvPicPr>
        <p:blipFill>
          <a:blip r:embed="rId4"/>
          <a:stretch>
            <a:fillRect/>
          </a:stretch>
        </p:blipFill>
        <p:spPr>
          <a:xfrm>
            <a:off x="457200" y="2345134"/>
            <a:ext cx="4029075" cy="3021806"/>
          </a:xfrm>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noGrp="1" noChangeArrowheads="1"/>
          </p:cNvSpPr>
          <p:nvPr>
            <p:ph type="title"/>
          </p:nvPr>
        </p:nvSpPr>
        <p:spPr>
          <a:xfrm>
            <a:off x="381000" y="357166"/>
            <a:ext cx="8210550" cy="99220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dirty="0"/>
              <a:t>HIERARCHY OF NEEDS</a:t>
            </a:r>
          </a:p>
        </p:txBody>
      </p:sp>
      <p:sp>
        <p:nvSpPr>
          <p:cNvPr id="4" name="Content Placeholder 3"/>
          <p:cNvSpPr>
            <a:spLocks noGrp="1"/>
          </p:cNvSpPr>
          <p:nvPr>
            <p:ph idx="1"/>
          </p:nvPr>
        </p:nvSpPr>
        <p:spPr/>
        <p:txBody>
          <a:bodyPr/>
          <a:lstStyle/>
          <a:p>
            <a:pPr algn="just">
              <a:buClr>
                <a:srgbClr val="666600"/>
              </a:buClr>
            </a:pPr>
            <a:r>
              <a:rPr lang="en-IN" dirty="0"/>
              <a:t>What motivates human behaviour? Maslow's hierarchy of needs is one of the best-known theories of motivation. According to humanist psychologist Abraham Maslow, our actions are motivated in order to achieve certain needs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aslow-s-hierarchy-of-needs--scalable-vector-illustration-655400474-5c6a47f246e0fb000165cb0a.jpg"/>
          <p:cNvPicPr>
            <a:picLocks noGrp="1" noChangeAspect="1"/>
          </p:cNvPicPr>
          <p:nvPr>
            <p:ph idx="1"/>
          </p:nvPr>
        </p:nvPicPr>
        <p:blipFill>
          <a:blip r:embed="rId3"/>
          <a:stretch>
            <a:fillRect/>
          </a:stretch>
        </p:blipFill>
        <p:spPr>
          <a:xfrm>
            <a:off x="-32" y="0"/>
            <a:ext cx="9144032" cy="6858000"/>
          </a:xfrm>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2641" name="Rectangle 1"/>
          <p:cNvSpPr>
            <a:spLocks noGrp="1" noChangeArrowheads="1"/>
          </p:cNvSpPr>
          <p:nvPr>
            <p:ph type="title"/>
          </p:nvPr>
        </p:nvSpPr>
        <p:spPr>
          <a:xfrm>
            <a:off x="381000" y="357166"/>
            <a:ext cx="8210550" cy="99220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dirty="0"/>
              <a:t>HIERARCHY OF NEEDS</a:t>
            </a:r>
          </a:p>
        </p:txBody>
      </p:sp>
      <p:sp>
        <p:nvSpPr>
          <p:cNvPr id="112642" name="Rectangle 2"/>
          <p:cNvSpPr>
            <a:spLocks noGrp="1" noChangeArrowheads="1"/>
          </p:cNvSpPr>
          <p:nvPr>
            <p:ph idx="1"/>
          </p:nvPr>
        </p:nvSpPr>
        <p:spPr/>
        <p:txBody>
          <a:bodyPr/>
          <a:lstStyle/>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Abraham Harold Maslow was born April 1, 1908 in Brooklyn, New York </a:t>
            </a:r>
          </a:p>
          <a:p>
            <a:pPr marL="330200" indent="-323850" algn="just" eaLnBrk="1" hangingPunct="1">
              <a:spcBef>
                <a:spcPts val="500"/>
              </a:spcBef>
              <a:buClrTx/>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He established Hierarchy of needs by observing basic needs of individuals.</a:t>
            </a:r>
          </a:p>
          <a:p>
            <a:pPr marL="330200" indent="-323850" algn="just" eaLnBrk="1" hangingPunct="1">
              <a:spcBef>
                <a:spcPts val="500"/>
              </a:spcBef>
              <a:buClrTx/>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a:p>
            <a:pPr marL="323850" indent="-323850" algn="just" eaLnBrk="1" hangingPunct="1">
              <a:spcBef>
                <a:spcPts val="50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000" b="1" dirty="0"/>
              <a:t>He believed that violence exists to fulfill the basic needs</a:t>
            </a:r>
          </a:p>
          <a:p>
            <a:pPr marL="330200" indent="-323850" algn="just" eaLnBrk="1" hangingPunct="1">
              <a:spcBef>
                <a:spcPts val="5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0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noGrp="1" noChangeArrowheads="1"/>
          </p:cNvSpPr>
          <p:nvPr>
            <p:ph type="title"/>
          </p:nvPr>
        </p:nvSpPr>
        <p:spPr>
          <a:xfrm>
            <a:off x="381000" y="357166"/>
            <a:ext cx="8210550" cy="99220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dirty="0"/>
              <a:t>HIERARCHY OF NEEDS</a:t>
            </a:r>
          </a:p>
        </p:txBody>
      </p:sp>
      <p:sp>
        <p:nvSpPr>
          <p:cNvPr id="4" name="Content Placeholder 3"/>
          <p:cNvSpPr>
            <a:spLocks noGrp="1"/>
          </p:cNvSpPr>
          <p:nvPr>
            <p:ph idx="1"/>
          </p:nvPr>
        </p:nvSpPr>
        <p:spPr/>
        <p:txBody>
          <a:bodyPr/>
          <a:lstStyle/>
          <a:p>
            <a:pPr algn="just">
              <a:buClr>
                <a:srgbClr val="666600"/>
              </a:buClr>
            </a:pPr>
            <a:r>
              <a:rPr lang="en-IN" sz="2400" dirty="0"/>
              <a:t>Maslow first introduced his concept of a hierarchy of needs in his 1943 paper </a:t>
            </a:r>
            <a:r>
              <a:rPr lang="en-IN" sz="2400" dirty="0">
                <a:solidFill>
                  <a:srgbClr val="C00000"/>
                </a:solidFill>
              </a:rPr>
              <a:t>"A Theory of Human Motivation" </a:t>
            </a:r>
            <a:r>
              <a:rPr lang="en-IN" sz="2400" dirty="0"/>
              <a:t>and his subsequent book </a:t>
            </a:r>
            <a:r>
              <a:rPr lang="en-IN" sz="2400" i="1" dirty="0"/>
              <a:t>Motivation and Personality</a:t>
            </a:r>
            <a:r>
              <a:rPr lang="en-IN" sz="2400" dirty="0"/>
              <a:t>. This hierarchy suggests that people are motivated to fulfil basic needs before moving on to other, more advanced needs. </a:t>
            </a:r>
          </a:p>
          <a:p>
            <a:pPr algn="just">
              <a:buClr>
                <a:srgbClr val="666600"/>
              </a:buClr>
            </a:pPr>
            <a:r>
              <a:rPr lang="en-IN" sz="2400" dirty="0"/>
              <a:t>In this theory, higher needs in the hierarchy begin to emerge when people feel they have sufficiently satisfied the previous need.</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pic>
        <p:nvPicPr>
          <p:cNvPr id="158722" name="Picture 1"/>
          <p:cNvPicPr>
            <a:picLocks noChangeAspect="1" noChangeArrowheads="1"/>
          </p:cNvPicPr>
          <p:nvPr/>
        </p:nvPicPr>
        <p:blipFill>
          <a:blip r:embed="rId3"/>
          <a:srcRect/>
          <a:stretch>
            <a:fillRect/>
          </a:stretch>
        </p:blipFill>
        <p:spPr bwMode="auto">
          <a:xfrm>
            <a:off x="1762132" y="1576224"/>
            <a:ext cx="5381636" cy="4638858"/>
          </a:xfrm>
          <a:prstGeom prst="rect">
            <a:avLst/>
          </a:prstGeom>
          <a:noFill/>
          <a:ln w="9525">
            <a:noFill/>
            <a:round/>
            <a:headEnd/>
            <a:tailEnd/>
          </a:ln>
        </p:spPr>
      </p:pic>
      <p:sp>
        <p:nvSpPr>
          <p:cNvPr id="3" name="Rectangle 1"/>
          <p:cNvSpPr>
            <a:spLocks noGrp="1" noChangeArrowheads="1"/>
          </p:cNvSpPr>
          <p:nvPr>
            <p:ph type="title"/>
          </p:nvPr>
        </p:nvSpPr>
        <p:spPr>
          <a:xfrm>
            <a:off x="381000" y="357166"/>
            <a:ext cx="8210550" cy="99220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dirty="0"/>
              <a:t>HIERARCHY OF NEEDS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noGrp="1" noChangeArrowheads="1"/>
          </p:cNvSpPr>
          <p:nvPr>
            <p:ph type="title"/>
          </p:nvPr>
        </p:nvSpPr>
        <p:spPr>
          <a:xfrm>
            <a:off x="381000" y="357166"/>
            <a:ext cx="8210550" cy="992209"/>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600" dirty="0"/>
              <a:t>HIERARCHY OF NEEDS</a:t>
            </a:r>
          </a:p>
        </p:txBody>
      </p:sp>
      <p:sp>
        <p:nvSpPr>
          <p:cNvPr id="4" name="Content Placeholder 3"/>
          <p:cNvSpPr>
            <a:spLocks noGrp="1"/>
          </p:cNvSpPr>
          <p:nvPr>
            <p:ph idx="1"/>
          </p:nvPr>
        </p:nvSpPr>
        <p:spPr>
          <a:xfrm>
            <a:off x="457200" y="1500174"/>
            <a:ext cx="8210550" cy="4643470"/>
          </a:xfrm>
        </p:spPr>
        <p:txBody>
          <a:bodyPr/>
          <a:lstStyle/>
          <a:p>
            <a:pPr algn="just">
              <a:buClr>
                <a:srgbClr val="666600"/>
              </a:buClr>
            </a:pPr>
            <a:r>
              <a:rPr lang="en-IN" sz="2400" dirty="0"/>
              <a:t>As a humanist, Maslow believed that people have an inborn desire to be self-actualized, that is, to be all they can be. In order to achieve these ultimate goals, however, a number of more basic needs must be met such as the need for food, safety, love, and self-esteem.</a:t>
            </a:r>
          </a:p>
          <a:p>
            <a:pPr algn="just">
              <a:buClr>
                <a:srgbClr val="666600"/>
              </a:buClr>
            </a:pPr>
            <a:r>
              <a:rPr lang="en-IN" sz="2400" dirty="0"/>
              <a:t>As people progress up the pyramid, needs become increasingly psychological and social. Soon, the need for love, friendship, and intimacy becomes important. Further up the pyramid, the need for personal esteem and feelings of accomplishment take priority.</a:t>
            </a:r>
          </a:p>
          <a:p>
            <a:pPr algn="just">
              <a:buClr>
                <a:srgbClr val="666600"/>
              </a:buClr>
            </a:pPr>
            <a:r>
              <a:rPr lang="en-US" sz="2400" dirty="0"/>
              <a:t>If these needs are not fulfilled – deficit needs</a:t>
            </a:r>
            <a:r>
              <a:rPr lang="en-IN" sz="2400" dirty="0"/>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66"/>
            <a:ext cx="8210550" cy="992209"/>
          </a:xfrm>
        </p:spPr>
        <p:txBody>
          <a:bodyPr/>
          <a:lstStyle/>
          <a:p>
            <a:r>
              <a:rPr lang="en-IN" sz="4000" dirty="0"/>
              <a:t>Physiological Needs</a:t>
            </a:r>
          </a:p>
        </p:txBody>
      </p:sp>
      <p:sp>
        <p:nvSpPr>
          <p:cNvPr id="3" name="Content Placeholder 2"/>
          <p:cNvSpPr>
            <a:spLocks noGrp="1"/>
          </p:cNvSpPr>
          <p:nvPr>
            <p:ph idx="1"/>
          </p:nvPr>
        </p:nvSpPr>
        <p:spPr>
          <a:xfrm>
            <a:off x="457200" y="1428736"/>
            <a:ext cx="8210550" cy="4511675"/>
          </a:xfrm>
        </p:spPr>
        <p:txBody>
          <a:bodyPr/>
          <a:lstStyle/>
          <a:p>
            <a:pPr algn="just">
              <a:buClr>
                <a:srgbClr val="666600"/>
              </a:buClr>
            </a:pPr>
            <a:r>
              <a:rPr lang="en-IN" sz="2000" dirty="0"/>
              <a:t>The basic physiological needs are probably fairly apparent—these include the things that are vital to our survival. Some examples of physiological needs include: </a:t>
            </a:r>
          </a:p>
          <a:p>
            <a:pPr algn="just">
              <a:buClr>
                <a:srgbClr val="666600"/>
              </a:buClr>
            </a:pPr>
            <a:r>
              <a:rPr lang="en-IN" sz="2000" dirty="0"/>
              <a:t>Food</a:t>
            </a:r>
          </a:p>
          <a:p>
            <a:pPr algn="just">
              <a:buClr>
                <a:srgbClr val="666600"/>
              </a:buClr>
            </a:pPr>
            <a:r>
              <a:rPr lang="en-IN" sz="2000" dirty="0"/>
              <a:t>Water</a:t>
            </a:r>
          </a:p>
          <a:p>
            <a:pPr algn="just">
              <a:buClr>
                <a:srgbClr val="666600"/>
              </a:buClr>
            </a:pPr>
            <a:r>
              <a:rPr lang="en-IN" sz="2000" dirty="0"/>
              <a:t>Breathing</a:t>
            </a:r>
          </a:p>
          <a:p>
            <a:pPr algn="just">
              <a:buClr>
                <a:srgbClr val="666600"/>
              </a:buClr>
            </a:pPr>
            <a:r>
              <a:rPr lang="en-IN" sz="2000" dirty="0"/>
              <a:t>Homeostasis</a:t>
            </a:r>
          </a:p>
          <a:p>
            <a:pPr algn="just">
              <a:buClr>
                <a:srgbClr val="666600"/>
              </a:buClr>
            </a:pPr>
            <a:r>
              <a:rPr lang="en-IN" sz="2000" dirty="0"/>
              <a:t>In addition to the basic requirements of nutrition, air and temperature regulation, the physiological needs also include such things as shelter and clothing. Maslow also included sexual reproduction in this level of the hierarchy of needs since it is essential to the survival and propagation of the species. </a:t>
            </a:r>
          </a:p>
          <a:p>
            <a:pPr>
              <a:buClr>
                <a:srgbClr val="666600"/>
              </a:buClr>
            </a:pPr>
            <a:endParaRPr lang="en-IN" sz="2000"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7166"/>
            <a:ext cx="8210550" cy="992209"/>
          </a:xfrm>
        </p:spPr>
        <p:txBody>
          <a:bodyPr/>
          <a:lstStyle/>
          <a:p>
            <a:r>
              <a:rPr lang="en-IN" sz="4000" dirty="0"/>
              <a:t>Security and Safety Needs</a:t>
            </a:r>
          </a:p>
        </p:txBody>
      </p:sp>
      <p:sp>
        <p:nvSpPr>
          <p:cNvPr id="3" name="Content Placeholder 2"/>
          <p:cNvSpPr>
            <a:spLocks noGrp="1"/>
          </p:cNvSpPr>
          <p:nvPr>
            <p:ph idx="1"/>
          </p:nvPr>
        </p:nvSpPr>
        <p:spPr/>
        <p:txBody>
          <a:bodyPr/>
          <a:lstStyle/>
          <a:p>
            <a:pPr algn="just">
              <a:buClr>
                <a:srgbClr val="666600"/>
              </a:buClr>
            </a:pPr>
            <a:r>
              <a:rPr lang="en-IN" sz="2400" dirty="0"/>
              <a:t>As we move up to the second level of Maslow’s hierarchy of needs, the requirements start to become a bit more complex. At this level, the needs for security and safety become primary. People want control and order in their lives, so this need for safety and security contributes largely to behaviours at this level. </a:t>
            </a:r>
          </a:p>
          <a:p>
            <a:pPr algn="just">
              <a:buClr>
                <a:srgbClr val="666600"/>
              </a:buClr>
            </a:pPr>
            <a:r>
              <a:rPr lang="en-IN" sz="2400" dirty="0"/>
              <a:t>Some of the basic security and safety needs include: </a:t>
            </a:r>
          </a:p>
          <a:p>
            <a:pPr algn="just">
              <a:buClr>
                <a:srgbClr val="666600"/>
              </a:buClr>
            </a:pPr>
            <a:r>
              <a:rPr lang="en-IN" sz="2400" dirty="0"/>
              <a:t>Financial security</a:t>
            </a:r>
          </a:p>
          <a:p>
            <a:pPr algn="just">
              <a:buClr>
                <a:srgbClr val="666600"/>
              </a:buClr>
            </a:pPr>
            <a:r>
              <a:rPr lang="en-IN" sz="2400" dirty="0"/>
              <a:t>Heath and wellness</a:t>
            </a:r>
          </a:p>
          <a:p>
            <a:pPr algn="just">
              <a:buClr>
                <a:srgbClr val="666600"/>
              </a:buClr>
            </a:pPr>
            <a:r>
              <a:rPr lang="en-IN" sz="2400" dirty="0"/>
              <a:t>Safety against accidents and injury</a:t>
            </a:r>
          </a:p>
          <a:p>
            <a:pPr algn="just">
              <a:buClr>
                <a:srgbClr val="666600"/>
              </a:buClr>
            </a:pPr>
            <a:endParaRPr lang="en-IN" sz="2400" dirty="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Clr>
                <a:srgbClr val="666600"/>
              </a:buClr>
            </a:pPr>
            <a:r>
              <a:rPr lang="en-IN" sz="2400" dirty="0"/>
              <a:t>Finding a job, obtaining health insurance and health care, contributing money to a savings account, and moving into a safer neighbourhood are all examples of actions motivated by the security and safety needs.</a:t>
            </a:r>
          </a:p>
          <a:p>
            <a:pPr algn="just">
              <a:buClr>
                <a:srgbClr val="666600"/>
              </a:buClr>
            </a:pPr>
            <a:endParaRPr lang="en-IN" sz="2400" dirty="0"/>
          </a:p>
          <a:p>
            <a:pPr algn="just">
              <a:buClr>
                <a:srgbClr val="666600"/>
              </a:buClr>
            </a:pPr>
            <a:r>
              <a:rPr lang="en-IN" sz="2400" dirty="0"/>
              <a:t>Together, the safety and physiological levels of the hierarchy make up what is often referred to as the basic needs. </a:t>
            </a:r>
          </a:p>
          <a:p>
            <a:pPr>
              <a:buClr>
                <a:srgbClr val="666600"/>
              </a:buClr>
            </a:pPr>
            <a:endParaRPr lang="en-IN" sz="2400" dirty="0"/>
          </a:p>
        </p:txBody>
      </p:sp>
      <p:sp>
        <p:nvSpPr>
          <p:cNvPr id="4" name="Title 1"/>
          <p:cNvSpPr>
            <a:spLocks noGrp="1"/>
          </p:cNvSpPr>
          <p:nvPr>
            <p:ph type="title"/>
          </p:nvPr>
        </p:nvSpPr>
        <p:spPr>
          <a:xfrm>
            <a:off x="381000" y="285728"/>
            <a:ext cx="8210550" cy="1063647"/>
          </a:xfrm>
        </p:spPr>
        <p:txBody>
          <a:bodyPr/>
          <a:lstStyle/>
          <a:p>
            <a:r>
              <a:rPr lang="en-IN" sz="4000" dirty="0"/>
              <a:t>Security and Safety Needs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04"/>
            <a:ext cx="8210550" cy="920771"/>
          </a:xfrm>
        </p:spPr>
        <p:txBody>
          <a:bodyPr/>
          <a:lstStyle/>
          <a:p>
            <a:r>
              <a:rPr lang="en-IN" dirty="0"/>
              <a:t>Social Needs</a:t>
            </a:r>
          </a:p>
        </p:txBody>
      </p:sp>
      <p:sp>
        <p:nvSpPr>
          <p:cNvPr id="3" name="Content Placeholder 2"/>
          <p:cNvSpPr>
            <a:spLocks noGrp="1"/>
          </p:cNvSpPr>
          <p:nvPr>
            <p:ph idx="1"/>
          </p:nvPr>
        </p:nvSpPr>
        <p:spPr/>
        <p:txBody>
          <a:bodyPr/>
          <a:lstStyle/>
          <a:p>
            <a:pPr algn="just">
              <a:buClr>
                <a:srgbClr val="666600"/>
              </a:buClr>
            </a:pPr>
            <a:r>
              <a:rPr lang="en-IN" sz="2400" dirty="0"/>
              <a:t>The social needs in Maslow’s hierarchy include such things as love, acceptance, and belonging. At this level, the need for emotional relationships drives human behaviour. Some of the things that satisfy this need include: </a:t>
            </a:r>
          </a:p>
          <a:p>
            <a:pPr lvl="1" algn="just">
              <a:buClr>
                <a:srgbClr val="666600"/>
              </a:buClr>
            </a:pPr>
            <a:r>
              <a:rPr lang="en-IN" sz="2000" dirty="0">
                <a:solidFill>
                  <a:srgbClr val="666600"/>
                </a:solidFill>
              </a:rPr>
              <a:t>Friendships</a:t>
            </a:r>
          </a:p>
          <a:p>
            <a:pPr lvl="1" algn="just">
              <a:buClr>
                <a:srgbClr val="666600"/>
              </a:buClr>
            </a:pPr>
            <a:r>
              <a:rPr lang="en-IN" sz="2000" dirty="0">
                <a:solidFill>
                  <a:srgbClr val="666600"/>
                </a:solidFill>
              </a:rPr>
              <a:t>Romantic attachments</a:t>
            </a:r>
          </a:p>
          <a:p>
            <a:pPr lvl="1" algn="just">
              <a:buClr>
                <a:srgbClr val="666600"/>
              </a:buClr>
            </a:pPr>
            <a:r>
              <a:rPr lang="en-IN" sz="2000" dirty="0">
                <a:solidFill>
                  <a:srgbClr val="666600"/>
                </a:solidFill>
              </a:rPr>
              <a:t>Family</a:t>
            </a:r>
          </a:p>
          <a:p>
            <a:pPr lvl="1" algn="just">
              <a:buClr>
                <a:srgbClr val="666600"/>
              </a:buClr>
            </a:pPr>
            <a:r>
              <a:rPr lang="en-IN" sz="2000" dirty="0">
                <a:solidFill>
                  <a:srgbClr val="666600"/>
                </a:solidFill>
              </a:rPr>
              <a:t>Social groups</a:t>
            </a:r>
          </a:p>
          <a:p>
            <a:pPr lvl="1" algn="just">
              <a:buClr>
                <a:srgbClr val="666600"/>
              </a:buClr>
            </a:pPr>
            <a:r>
              <a:rPr lang="en-IN" sz="2000" dirty="0">
                <a:solidFill>
                  <a:srgbClr val="666600"/>
                </a:solidFill>
              </a:rPr>
              <a:t>Community groups</a:t>
            </a:r>
          </a:p>
          <a:p>
            <a:pPr lvl="1" algn="just">
              <a:buClr>
                <a:srgbClr val="666600"/>
              </a:buClr>
            </a:pPr>
            <a:r>
              <a:rPr lang="en-IN" sz="2000" dirty="0">
                <a:solidFill>
                  <a:srgbClr val="666600"/>
                </a:solidFill>
              </a:rPr>
              <a:t>Churches and religious organizations</a:t>
            </a:r>
          </a:p>
          <a:p>
            <a:pPr algn="just">
              <a:buClr>
                <a:srgbClr val="666600"/>
              </a:buClr>
            </a:pPr>
            <a:endParaRPr lang="en-IN" sz="2400"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Clr>
                <a:srgbClr val="666600"/>
              </a:buClr>
            </a:pPr>
            <a:r>
              <a:rPr lang="en-IN" dirty="0"/>
              <a:t>In order to avoid problems such as loneliness, depression, and anxiety, it is important for people to feel loved and accepted by other people. Personal relationships with friends, family, and lovers play an important role, as does involvement in other groups that might include religious groups, sports teams, book clubs, and other group activities. </a:t>
            </a:r>
          </a:p>
          <a:p>
            <a:pPr>
              <a:buClr>
                <a:srgbClr val="666600"/>
              </a:buClr>
            </a:pPr>
            <a:endParaRPr lang="en-IN" dirty="0"/>
          </a:p>
        </p:txBody>
      </p:sp>
      <p:sp>
        <p:nvSpPr>
          <p:cNvPr id="4" name="Title 1"/>
          <p:cNvSpPr>
            <a:spLocks noGrp="1"/>
          </p:cNvSpPr>
          <p:nvPr>
            <p:ph type="title"/>
          </p:nvPr>
        </p:nvSpPr>
        <p:spPr>
          <a:xfrm>
            <a:off x="381000" y="428604"/>
            <a:ext cx="8210550" cy="920771"/>
          </a:xfrm>
        </p:spPr>
        <p:txBody>
          <a:bodyPr/>
          <a:lstStyle/>
          <a:p>
            <a:r>
              <a:rPr lang="en-IN" dirty="0"/>
              <a:t>Social Needs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Clr>
                <a:srgbClr val="666600"/>
              </a:buClr>
            </a:pPr>
            <a:r>
              <a:rPr lang="en-IN" sz="2000" dirty="0"/>
              <a:t>At the fourth level in Maslow’s hierarchy is the need for appreciation and respect. When the needs at the bottom three levels have been satisfied, the esteem needs begin to play a more prominent role in motivating behaviour. </a:t>
            </a:r>
          </a:p>
          <a:p>
            <a:pPr algn="just">
              <a:buClr>
                <a:srgbClr val="666600"/>
              </a:buClr>
            </a:pPr>
            <a:r>
              <a:rPr lang="en-IN" sz="2000" dirty="0"/>
              <a:t>At this point, it becomes increasingly important to gain the respect and appreciation of others. People have a need to accomplish things and then have their efforts recognized. </a:t>
            </a:r>
          </a:p>
          <a:p>
            <a:pPr algn="just">
              <a:buClr>
                <a:srgbClr val="666600"/>
              </a:buClr>
            </a:pPr>
            <a:r>
              <a:rPr lang="en-IN" sz="2000" dirty="0"/>
              <a:t>In addition to the need for feelings of accomplishment and prestige, esteem needs include such things as self-esteem and personal worth. People need to sense that they are valued and by others and feel that they are making a contribution to the world. Participation in professional activities, academic accomplishments, athletic or team participation, and personal hobbies can all play a role in fulfilling the esteem needs. </a:t>
            </a:r>
          </a:p>
          <a:p>
            <a:pPr algn="just">
              <a:buClr>
                <a:srgbClr val="666600"/>
              </a:buClr>
            </a:pPr>
            <a:endParaRPr lang="en-IN" sz="2000" dirty="0"/>
          </a:p>
        </p:txBody>
      </p:sp>
      <p:sp>
        <p:nvSpPr>
          <p:cNvPr id="4" name="Title 1"/>
          <p:cNvSpPr>
            <a:spLocks noGrp="1"/>
          </p:cNvSpPr>
          <p:nvPr>
            <p:ph type="title"/>
          </p:nvPr>
        </p:nvSpPr>
        <p:spPr>
          <a:xfrm>
            <a:off x="381000" y="428604"/>
            <a:ext cx="8210550" cy="920771"/>
          </a:xfrm>
        </p:spPr>
        <p:txBody>
          <a:bodyPr/>
          <a:lstStyle/>
          <a:p>
            <a:r>
              <a:rPr lang="en-IN" dirty="0"/>
              <a:t>Esteem Needs</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28604"/>
            <a:ext cx="8210550" cy="920771"/>
          </a:xfrm>
        </p:spPr>
        <p:txBody>
          <a:bodyPr/>
          <a:lstStyle/>
          <a:p>
            <a:r>
              <a:rPr lang="en-IN" dirty="0"/>
              <a:t>Esteem Needs</a:t>
            </a:r>
          </a:p>
        </p:txBody>
      </p:sp>
      <p:sp>
        <p:nvSpPr>
          <p:cNvPr id="3" name="Content Placeholder 2"/>
          <p:cNvSpPr>
            <a:spLocks noGrp="1"/>
          </p:cNvSpPr>
          <p:nvPr>
            <p:ph idx="1"/>
          </p:nvPr>
        </p:nvSpPr>
        <p:spPr/>
        <p:txBody>
          <a:bodyPr/>
          <a:lstStyle/>
          <a:p>
            <a:pPr algn="just">
              <a:buClr>
                <a:srgbClr val="666600"/>
              </a:buClr>
            </a:pPr>
            <a:r>
              <a:rPr lang="en-IN" sz="2400" dirty="0"/>
              <a:t>People who are able to satisfy the esteem needs by achieving good self-esteem and the recognition of others tend to feel confident in their abilities. Those who lack self-esteem and the respect of others can develop feelings of inferiority. </a:t>
            </a:r>
          </a:p>
          <a:p>
            <a:pPr algn="just">
              <a:buClr>
                <a:srgbClr val="666600"/>
              </a:buClr>
            </a:pPr>
            <a:r>
              <a:rPr lang="en-IN" sz="2400" dirty="0"/>
              <a:t>Together, the esteem and social levels make up what is known as the psychological needs of the hierarchy. </a:t>
            </a:r>
          </a:p>
          <a:p>
            <a:pPr algn="just">
              <a:buClr>
                <a:srgbClr val="666600"/>
              </a:buClr>
            </a:pPr>
            <a:endParaRPr lang="en-IN" sz="2400"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dirty="0"/>
              <a:t>Self-Actualization Needs</a:t>
            </a:r>
          </a:p>
        </p:txBody>
      </p:sp>
      <p:sp>
        <p:nvSpPr>
          <p:cNvPr id="3" name="Content Placeholder 2"/>
          <p:cNvSpPr>
            <a:spLocks noGrp="1"/>
          </p:cNvSpPr>
          <p:nvPr>
            <p:ph idx="1"/>
          </p:nvPr>
        </p:nvSpPr>
        <p:spPr/>
        <p:txBody>
          <a:bodyPr/>
          <a:lstStyle/>
          <a:p>
            <a:pPr algn="just">
              <a:buClr>
                <a:srgbClr val="666600"/>
              </a:buClr>
            </a:pPr>
            <a:r>
              <a:rPr lang="en-IN" sz="2400" dirty="0"/>
              <a:t>At the very peak of Maslow’s hierarchy are the self-actualization needs. </a:t>
            </a:r>
            <a:r>
              <a:rPr lang="en-IN" sz="2400" dirty="0">
                <a:solidFill>
                  <a:srgbClr val="FF0000"/>
                </a:solidFill>
              </a:rPr>
              <a:t>"What a man can be, he must be," </a:t>
            </a:r>
            <a:r>
              <a:rPr lang="en-IN" sz="2400" dirty="0"/>
              <a:t>Maslow explained, referring to the need people have to achieve their full potential as human beings. </a:t>
            </a:r>
          </a:p>
          <a:p>
            <a:pPr indent="-323850" algn="just" eaLnBrk="1" hangingPunct="1">
              <a:spcBef>
                <a:spcPts val="60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The need for self-actualization is "the desire to become more and more what one is, to become everything that one is capable of becoming." </a:t>
            </a:r>
          </a:p>
          <a:p>
            <a:pPr indent="-323850" algn="just" eaLnBrk="1" hangingPunct="1">
              <a:spcBef>
                <a:spcPts val="600"/>
              </a:spcBef>
              <a:buClrTx/>
              <a:buSzPct val="75000"/>
              <a:buFont typeface="Arial"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dirty="0"/>
              <a:t>People who have everything can maximize their potential. They can seek knowledge, peace, esthetic experiences, self-fulfillment, oneness with God, etc. </a:t>
            </a:r>
          </a:p>
          <a:p>
            <a:pPr algn="just">
              <a:buClr>
                <a:srgbClr val="666600"/>
              </a:buClr>
            </a:pPr>
            <a:endParaRPr lang="en-IN" sz="2400"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Clr>
                <a:srgbClr val="666600"/>
              </a:buClr>
            </a:pPr>
            <a:r>
              <a:rPr lang="en-IN" sz="2400" dirty="0"/>
              <a:t>"It may be loosely described as the full use and exploitation of talents, capabilities, potentialities, etc. Such people seem to be fulfilling themselves and to be doing the best that they are capable of doing... They are people who have developed or are developing to the full stature of which </a:t>
            </a:r>
            <a:r>
              <a:rPr lang="en-IN" sz="2400"/>
              <a:t>they are capable</a:t>
            </a:r>
            <a:r>
              <a:rPr lang="en-IN" sz="2400" dirty="0"/>
              <a:t>." </a:t>
            </a:r>
          </a:p>
          <a:p>
            <a:pPr algn="just">
              <a:buClr>
                <a:srgbClr val="666600"/>
              </a:buClr>
            </a:pPr>
            <a:r>
              <a:rPr lang="en-IN" sz="2400" dirty="0"/>
              <a:t>Self-actualizing people are self-aware, concerned with personal growth, less concerned with the opinions of others, and interested in fulfilling their potential. </a:t>
            </a:r>
          </a:p>
          <a:p>
            <a:pPr algn="just">
              <a:buClr>
                <a:srgbClr val="666600"/>
              </a:buClr>
            </a:pPr>
            <a:endParaRPr lang="en-IN" sz="2400" dirty="0"/>
          </a:p>
        </p:txBody>
      </p:sp>
      <p:sp>
        <p:nvSpPr>
          <p:cNvPr id="4" name="Title 1"/>
          <p:cNvSpPr>
            <a:spLocks noGrp="1"/>
          </p:cNvSpPr>
          <p:nvPr>
            <p:ph type="title"/>
          </p:nvPr>
        </p:nvSpPr>
        <p:spPr>
          <a:xfrm>
            <a:off x="381000" y="285728"/>
            <a:ext cx="8210550" cy="1063647"/>
          </a:xfrm>
        </p:spPr>
        <p:txBody>
          <a:bodyPr/>
          <a:lstStyle/>
          <a:p>
            <a:r>
              <a:rPr lang="en-IN" dirty="0"/>
              <a:t>Self-Actualization Needs</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7761" name="Rectangle 1"/>
          <p:cNvSpPr>
            <a:spLocks noGrp="1" noChangeArrowheads="1"/>
          </p:cNvSpPr>
          <p:nvPr>
            <p:ph type="body"/>
          </p:nvPr>
        </p:nvSpPr>
        <p:spPr>
          <a:xfrm>
            <a:off x="457200" y="1905000"/>
            <a:ext cx="8229600" cy="3738578"/>
          </a:xfrm>
          <a:noFill/>
        </p:spPr>
        <p:txBody>
          <a:bodyPr anchor="t"/>
          <a:lstStyle/>
          <a:p>
            <a:pPr marL="323850" indent="-323850" algn="just" eaLnBrk="1" hangingPunct="1">
              <a:spcBef>
                <a:spcPts val="7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effectLst/>
              </a:rPr>
              <a:t>The qualities; They are reality centered, problem centered, respect self and others accompanied with strong ethics - only 2% of people</a:t>
            </a:r>
          </a:p>
          <a:p>
            <a:pPr marL="323850" indent="-323850" algn="just" eaLnBrk="1" hangingPunct="1">
              <a:spcBef>
                <a:spcPts val="7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400" dirty="0">
              <a:effectLst/>
            </a:endParaRPr>
          </a:p>
          <a:p>
            <a:pPr marL="323850" indent="-323850" algn="just" eaLnBrk="1" hangingPunct="1">
              <a:spcBef>
                <a:spcPts val="700"/>
              </a:spcBef>
              <a:buClr>
                <a:srgbClr val="666600"/>
              </a:buClr>
              <a:buSzPct val="75000"/>
              <a:buFont typeface="Arial" pitchFamily="34" charset="0"/>
              <a:buChar char="•"/>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2400" dirty="0">
                <a:effectLst/>
              </a:rPr>
              <a:t>Some criticisms :his methodology in picking a small number of people E.g. Gandhi, Abraham Lincoln</a:t>
            </a:r>
          </a:p>
          <a:p>
            <a:pPr marL="330200" indent="-323850" algn="just"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800" dirty="0">
              <a:effectLst/>
            </a:endParaRPr>
          </a:p>
          <a:p>
            <a:pPr marL="330200" indent="-323850" algn="just" eaLnBrk="1" hangingPunct="1">
              <a:spcBef>
                <a:spcPts val="70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2800" dirty="0">
              <a:effectLst/>
            </a:endParaRPr>
          </a:p>
        </p:txBody>
      </p:sp>
      <p:sp>
        <p:nvSpPr>
          <p:cNvPr id="3" name="Title 1"/>
          <p:cNvSpPr txBox="1">
            <a:spLocks/>
          </p:cNvSpPr>
          <p:nvPr/>
        </p:nvSpPr>
        <p:spPr bwMode="auto">
          <a:xfrm>
            <a:off x="381000" y="285728"/>
            <a:ext cx="8210550" cy="1063647"/>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p>
            <a:pPr marL="0" marR="0" lvl="0" indent="0" algn="ctr"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a:pPr>
            <a:r>
              <a:rPr kumimoji="0" lang="en-IN" sz="4400" b="1" i="0" u="none" strike="noStrike" kern="0" cap="none" spc="0" normalizeH="0" baseline="0" noProof="0">
                <a:ln>
                  <a:noFill/>
                </a:ln>
                <a:solidFill>
                  <a:srgbClr val="666600"/>
                </a:solidFill>
                <a:effectLst>
                  <a:outerShdw blurRad="38100" dist="38100" dir="2700000" algn="tl">
                    <a:srgbClr val="000000"/>
                  </a:outerShdw>
                </a:effectLst>
                <a:uLnTx/>
                <a:uFillTx/>
                <a:latin typeface="+mj-lt"/>
                <a:ea typeface="+mj-ea"/>
                <a:cs typeface="+mj-cs"/>
              </a:rPr>
              <a:t>Self-Actualization Needs</a:t>
            </a:r>
            <a:endParaRPr kumimoji="0" lang="en-IN" sz="4400" b="1" i="0" u="none" strike="noStrike" kern="0" cap="none" spc="0" normalizeH="0" baseline="0" noProof="0" dirty="0">
              <a:ln>
                <a:noFill/>
              </a:ln>
              <a:solidFill>
                <a:srgbClr val="666600"/>
              </a:solidFill>
              <a:effectLst>
                <a:outerShdw blurRad="38100" dist="38100" dir="2700000" algn="tl">
                  <a:srgbClr val="000000"/>
                </a:outerShdw>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4000" dirty="0"/>
              <a:t>Criticisms of Maslow’s Hierarchy of Needs</a:t>
            </a:r>
          </a:p>
        </p:txBody>
      </p:sp>
      <p:sp>
        <p:nvSpPr>
          <p:cNvPr id="3" name="Content Placeholder 2"/>
          <p:cNvSpPr>
            <a:spLocks noGrp="1"/>
          </p:cNvSpPr>
          <p:nvPr>
            <p:ph idx="1"/>
          </p:nvPr>
        </p:nvSpPr>
        <p:spPr/>
        <p:txBody>
          <a:bodyPr/>
          <a:lstStyle/>
          <a:p>
            <a:pPr algn="just">
              <a:buClr>
                <a:srgbClr val="666600"/>
              </a:buClr>
            </a:pPr>
            <a:r>
              <a:rPr lang="en-IN" sz="2400" dirty="0"/>
              <a:t>Maslow's theory has become wildly popular both in and out of psychology. The fields of education and business have been particularly influenced by the theory. While popular, Maslow's concept has not been without criticism. </a:t>
            </a:r>
          </a:p>
          <a:p>
            <a:pPr algn="just">
              <a:buClr>
                <a:srgbClr val="666600"/>
              </a:buClr>
            </a:pPr>
            <a:endParaRPr lang="en-IN" sz="2400" dirty="0"/>
          </a:p>
          <a:p>
            <a:pPr marL="457200" indent="-457200" algn="just">
              <a:buClr>
                <a:srgbClr val="666600"/>
              </a:buClr>
              <a:buFont typeface="+mj-lt"/>
              <a:buAutoNum type="arabicPeriod"/>
            </a:pPr>
            <a:r>
              <a:rPr lang="en-IN" sz="2400" b="1" dirty="0"/>
              <a:t>Needs Do Not Necessarily Follow a Hierarchy </a:t>
            </a:r>
          </a:p>
          <a:p>
            <a:pPr marL="457200" indent="-457200" algn="just">
              <a:buClr>
                <a:srgbClr val="666600"/>
              </a:buClr>
              <a:buFont typeface="+mj-lt"/>
              <a:buAutoNum type="arabicPeriod"/>
            </a:pPr>
            <a:r>
              <a:rPr lang="en-IN" sz="2400" b="1" dirty="0"/>
              <a:t>The Theory Is Difficult to Test </a:t>
            </a:r>
          </a:p>
          <a:p>
            <a:pPr algn="just">
              <a:buClr>
                <a:srgbClr val="666600"/>
              </a:buClr>
            </a:pPr>
            <a:endParaRPr lang="en-IN" sz="2400"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2852"/>
            <a:ext cx="8210550" cy="1206523"/>
          </a:xfrm>
        </p:spPr>
        <p:txBody>
          <a:bodyPr/>
          <a:lstStyle/>
          <a:p>
            <a:r>
              <a:rPr lang="en-IN" sz="4000" dirty="0"/>
              <a:t>Needs Do Not Necessarily Follow a Hierarchy</a:t>
            </a:r>
          </a:p>
        </p:txBody>
      </p:sp>
      <p:sp>
        <p:nvSpPr>
          <p:cNvPr id="3" name="Content Placeholder 2"/>
          <p:cNvSpPr>
            <a:spLocks noGrp="1"/>
          </p:cNvSpPr>
          <p:nvPr>
            <p:ph idx="1"/>
          </p:nvPr>
        </p:nvSpPr>
        <p:spPr>
          <a:xfrm>
            <a:off x="457200" y="2028828"/>
            <a:ext cx="8210550" cy="1685924"/>
          </a:xfrm>
        </p:spPr>
        <p:txBody>
          <a:bodyPr/>
          <a:lstStyle/>
          <a:p>
            <a:pPr algn="just">
              <a:buClr>
                <a:srgbClr val="666600"/>
              </a:buClr>
            </a:pPr>
            <a:r>
              <a:rPr lang="en-IN" sz="2400" dirty="0"/>
              <a:t>While some research showed some support for Maslow's theories, most research has not been able to substantiate the idea of a needs hierarchy. </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The Theory Is Difficult to Test</a:t>
            </a:r>
          </a:p>
        </p:txBody>
      </p:sp>
      <p:sp>
        <p:nvSpPr>
          <p:cNvPr id="3" name="Content Placeholder 2"/>
          <p:cNvSpPr>
            <a:spLocks noGrp="1"/>
          </p:cNvSpPr>
          <p:nvPr>
            <p:ph idx="1"/>
          </p:nvPr>
        </p:nvSpPr>
        <p:spPr>
          <a:xfrm>
            <a:off x="457200" y="1885952"/>
            <a:ext cx="8210550" cy="2971808"/>
          </a:xfrm>
        </p:spPr>
        <p:txBody>
          <a:bodyPr/>
          <a:lstStyle/>
          <a:p>
            <a:pPr algn="just">
              <a:buClr>
                <a:srgbClr val="666600"/>
              </a:buClr>
            </a:pPr>
            <a:r>
              <a:rPr lang="en-IN" sz="2400" dirty="0"/>
              <a:t>Other criticisms of Maslow's theory note that his definition of self-actualization is difficult to test scientifically. His research on self-actualization was also based on a very limited sample of individuals, including people he knew as well as biographies of famous individuals that Maslow believed to be self-actualized. </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Why Was Maslow's Hierarchy of Needs so Influential? </a:t>
            </a:r>
          </a:p>
        </p:txBody>
      </p:sp>
      <p:sp>
        <p:nvSpPr>
          <p:cNvPr id="3" name="Content Placeholder 2"/>
          <p:cNvSpPr>
            <a:spLocks noGrp="1"/>
          </p:cNvSpPr>
          <p:nvPr>
            <p:ph idx="1"/>
          </p:nvPr>
        </p:nvSpPr>
        <p:spPr>
          <a:xfrm>
            <a:off x="457200" y="1885952"/>
            <a:ext cx="8210550" cy="2971808"/>
          </a:xfrm>
        </p:spPr>
        <p:txBody>
          <a:bodyPr/>
          <a:lstStyle/>
          <a:p>
            <a:pPr algn="just">
              <a:buClr>
                <a:srgbClr val="666600"/>
              </a:buClr>
            </a:pPr>
            <a:r>
              <a:rPr lang="en-IN" sz="2400" dirty="0"/>
              <a:t>Regardless of these criticisms, Maslow’s hierarchy of needs represents part of an important shift in psychology. Rather than focusing on abnormal behaviour and development, Maslow's humanistic psychology was focused on the development of healthy individuals.</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Separation-Individuation Theory of Child Development (Mahler)</a:t>
            </a:r>
          </a:p>
        </p:txBody>
      </p:sp>
      <p:sp>
        <p:nvSpPr>
          <p:cNvPr id="3" name="Content Placeholder 2"/>
          <p:cNvSpPr>
            <a:spLocks noGrp="1"/>
          </p:cNvSpPr>
          <p:nvPr>
            <p:ph idx="1"/>
          </p:nvPr>
        </p:nvSpPr>
        <p:spPr>
          <a:xfrm>
            <a:off x="457200" y="1714488"/>
            <a:ext cx="8210550" cy="4257692"/>
          </a:xfrm>
        </p:spPr>
        <p:txBody>
          <a:bodyPr/>
          <a:lstStyle/>
          <a:p>
            <a:pPr algn="just">
              <a:buClr>
                <a:srgbClr val="666600"/>
              </a:buClr>
            </a:pPr>
            <a:r>
              <a:rPr lang="en-IN" sz="2400" dirty="0"/>
              <a:t>Mahler is regarded as one of the main contributors to the field of </a:t>
            </a:r>
            <a:r>
              <a:rPr lang="en-IN" sz="2400" dirty="0">
                <a:solidFill>
                  <a:srgbClr val="FF0000"/>
                </a:solidFill>
              </a:rPr>
              <a:t>‘ego psychology’, </a:t>
            </a:r>
            <a:r>
              <a:rPr lang="en-IN" sz="2400" dirty="0"/>
              <a:t>a school of thought which evolved from Sigmund Freud’s Structural Model (id-ego-superego). Her aim was not to develop a novel theory, but to broaden the scope of pre-existing theories. Her studies focus primarily on mother-infant interactions within the first three years of life, thereby filling a void in psychodynamic stage theories, such as Freud’s psychosexual stages of development, and Erikson’s psychosocial stages of development. </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Separation-Individuation Theory of Child Development (Mahler)</a:t>
            </a:r>
          </a:p>
        </p:txBody>
      </p:sp>
      <p:sp>
        <p:nvSpPr>
          <p:cNvPr id="3" name="Content Placeholder 2"/>
          <p:cNvSpPr>
            <a:spLocks noGrp="1"/>
          </p:cNvSpPr>
          <p:nvPr>
            <p:ph idx="1"/>
          </p:nvPr>
        </p:nvSpPr>
        <p:spPr>
          <a:xfrm>
            <a:off x="457200" y="1643050"/>
            <a:ext cx="8210550" cy="4786346"/>
          </a:xfrm>
        </p:spPr>
        <p:txBody>
          <a:bodyPr/>
          <a:lstStyle/>
          <a:p>
            <a:pPr algn="just">
              <a:buClr>
                <a:srgbClr val="666600"/>
              </a:buClr>
            </a:pPr>
            <a:r>
              <a:rPr lang="en-IN" sz="2000" dirty="0"/>
              <a:t>According to Mahler, successful completion of the developmental stages in the first few years of life results in separation and individuation. </a:t>
            </a:r>
            <a:r>
              <a:rPr lang="en-IN" sz="2000" dirty="0">
                <a:solidFill>
                  <a:srgbClr val="FF0000"/>
                </a:solidFill>
              </a:rPr>
              <a:t>Separation refers to an internal process of mental separation from the mother, while individuation refers to a developing self concept</a:t>
            </a:r>
            <a:r>
              <a:rPr lang="en-IN" sz="2000" dirty="0"/>
              <a:t>. Although interrelated, it is possible for one to develop more than the other, largely depending on the mother’s attitude towards the child.</a:t>
            </a:r>
          </a:p>
          <a:p>
            <a:pPr algn="just">
              <a:buClr>
                <a:srgbClr val="666600"/>
              </a:buClr>
            </a:pPr>
            <a:r>
              <a:rPr lang="en-US" sz="2000" dirty="0"/>
              <a:t>Her work largely observational in nature.</a:t>
            </a:r>
          </a:p>
          <a:p>
            <a:pPr algn="just">
              <a:buClr>
                <a:srgbClr val="666600"/>
              </a:buClr>
            </a:pPr>
            <a:r>
              <a:rPr lang="en-US" sz="2000" dirty="0"/>
              <a:t>Relationship between the obligatory physical development of an infant and the accompanying obligatory psychological  development of infants during the first 3 yr of life.</a:t>
            </a:r>
          </a:p>
          <a:p>
            <a:pPr algn="just">
              <a:buClr>
                <a:srgbClr val="666600"/>
              </a:buClr>
            </a:pPr>
            <a:endParaRPr lang="en-IN" sz="2000" dirty="0"/>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Separation-Individuation Theory of Child Development (Mahler)</a:t>
            </a:r>
          </a:p>
        </p:txBody>
      </p:sp>
      <p:sp>
        <p:nvSpPr>
          <p:cNvPr id="3" name="Content Placeholder 2"/>
          <p:cNvSpPr>
            <a:spLocks noGrp="1"/>
          </p:cNvSpPr>
          <p:nvPr>
            <p:ph idx="1"/>
          </p:nvPr>
        </p:nvSpPr>
        <p:spPr>
          <a:xfrm>
            <a:off x="457200" y="1714488"/>
            <a:ext cx="8210550" cy="4500594"/>
          </a:xfrm>
        </p:spPr>
        <p:txBody>
          <a:bodyPr/>
          <a:lstStyle/>
          <a:p>
            <a:pPr algn="ctr">
              <a:buClr>
                <a:srgbClr val="666600"/>
              </a:buClr>
              <a:buNone/>
            </a:pPr>
            <a:r>
              <a:rPr lang="en-IN" sz="2400" b="1" u="sng" dirty="0"/>
              <a:t>Stages of Development</a:t>
            </a:r>
          </a:p>
          <a:p>
            <a:pPr algn="ctr">
              <a:buClr>
                <a:srgbClr val="666600"/>
              </a:buClr>
              <a:buNone/>
            </a:pPr>
            <a:endParaRPr lang="en-IN" sz="2400" b="1" u="sng" dirty="0"/>
          </a:p>
          <a:p>
            <a:pPr marL="457200" indent="-457200" algn="just">
              <a:buClr>
                <a:srgbClr val="666600"/>
              </a:buClr>
              <a:buFont typeface="+mj-lt"/>
              <a:buAutoNum type="arabicPeriod"/>
            </a:pPr>
            <a:r>
              <a:rPr lang="en-IN" sz="2400" b="1" dirty="0"/>
              <a:t>Normal autistic stage: </a:t>
            </a:r>
            <a:r>
              <a:rPr lang="en-IN" sz="2400" dirty="0"/>
              <a:t>(0-1 month)</a:t>
            </a:r>
          </a:p>
          <a:p>
            <a:pPr marL="457200" indent="-457200" algn="just">
              <a:buClr>
                <a:srgbClr val="666600"/>
              </a:buClr>
              <a:buFont typeface="+mj-lt"/>
              <a:buAutoNum type="arabicPeriod"/>
            </a:pPr>
            <a:r>
              <a:rPr lang="en-IN" sz="2400" b="1" dirty="0"/>
              <a:t>Normal symbiotic stage: </a:t>
            </a:r>
            <a:r>
              <a:rPr lang="en-IN" sz="2400" dirty="0"/>
              <a:t>(1-5 months)</a:t>
            </a:r>
            <a:r>
              <a:rPr lang="en-IN" sz="2400" b="1" dirty="0"/>
              <a:t> </a:t>
            </a:r>
          </a:p>
          <a:p>
            <a:pPr marL="457200" indent="-457200" algn="just">
              <a:buClr>
                <a:srgbClr val="666600"/>
              </a:buClr>
              <a:buFont typeface="+mj-lt"/>
              <a:buAutoNum type="arabicPeriod"/>
            </a:pPr>
            <a:r>
              <a:rPr lang="en-IN" sz="2400" b="1" dirty="0"/>
              <a:t>Separation-Individuation stage: </a:t>
            </a:r>
            <a:r>
              <a:rPr lang="en-IN" sz="2400" dirty="0"/>
              <a:t>(5-24 months)</a:t>
            </a:r>
          </a:p>
          <a:p>
            <a:pPr marL="857250" lvl="1" indent="-457200" algn="just">
              <a:buClr>
                <a:srgbClr val="666600"/>
              </a:buClr>
              <a:buFont typeface="+mj-lt"/>
              <a:buAutoNum type="alphaLcParenR"/>
            </a:pPr>
            <a:r>
              <a:rPr lang="en-IN" sz="2000" i="1" dirty="0">
                <a:solidFill>
                  <a:srgbClr val="666600"/>
                </a:solidFill>
              </a:rPr>
              <a:t>Differentiation/Hatching: </a:t>
            </a:r>
            <a:r>
              <a:rPr lang="en-IN" sz="2000" dirty="0">
                <a:solidFill>
                  <a:srgbClr val="666600"/>
                </a:solidFill>
              </a:rPr>
              <a:t>(5-9 months)</a:t>
            </a:r>
          </a:p>
          <a:p>
            <a:pPr marL="857250" lvl="1" indent="-457200" algn="just">
              <a:buClr>
                <a:srgbClr val="666600"/>
              </a:buClr>
              <a:buFont typeface="+mj-lt"/>
              <a:buAutoNum type="alphaLcParenR"/>
            </a:pPr>
            <a:r>
              <a:rPr lang="en-IN" sz="2000" i="1" dirty="0">
                <a:solidFill>
                  <a:srgbClr val="666600"/>
                </a:solidFill>
              </a:rPr>
              <a:t>Practicing: </a:t>
            </a:r>
            <a:r>
              <a:rPr lang="en-IN" sz="2000" dirty="0">
                <a:solidFill>
                  <a:srgbClr val="666600"/>
                </a:solidFill>
              </a:rPr>
              <a:t>(9-14 months)</a:t>
            </a:r>
          </a:p>
          <a:p>
            <a:pPr marL="857250" lvl="1" indent="-457200" algn="just">
              <a:buClr>
                <a:srgbClr val="666600"/>
              </a:buClr>
              <a:buFont typeface="+mj-lt"/>
              <a:buAutoNum type="alphaLcParenR"/>
            </a:pPr>
            <a:r>
              <a:rPr lang="en-IN" sz="2000" i="1" dirty="0">
                <a:solidFill>
                  <a:srgbClr val="666600"/>
                </a:solidFill>
              </a:rPr>
              <a:t>Rapprochement: </a:t>
            </a:r>
            <a:r>
              <a:rPr lang="en-IN" sz="2000" dirty="0">
                <a:solidFill>
                  <a:srgbClr val="666600"/>
                </a:solidFill>
              </a:rPr>
              <a:t>(14-24 months)</a:t>
            </a:r>
          </a:p>
          <a:p>
            <a:pPr marL="857250" lvl="1" indent="-457200" algn="just">
              <a:buClr>
                <a:srgbClr val="666600"/>
              </a:buClr>
              <a:buFont typeface="+mj-lt"/>
              <a:buAutoNum type="alphaLcParenR"/>
            </a:pPr>
            <a:r>
              <a:rPr lang="en-IN" sz="2000" i="1" dirty="0">
                <a:solidFill>
                  <a:srgbClr val="666600"/>
                </a:solidFill>
              </a:rPr>
              <a:t>Object constancy: </a:t>
            </a:r>
            <a:r>
              <a:rPr lang="en-IN" sz="2000" dirty="0">
                <a:solidFill>
                  <a:srgbClr val="666600"/>
                </a:solidFill>
              </a:rPr>
              <a:t>(24+ months)</a:t>
            </a:r>
          </a:p>
          <a:p>
            <a:pPr marL="457200" indent="-457200" algn="just">
              <a:buClr>
                <a:srgbClr val="666600"/>
              </a:buClr>
              <a:buFont typeface="+mj-lt"/>
              <a:buAutoNum type="arabicPeriod"/>
            </a:pPr>
            <a:endParaRPr lang="en-IN" sz="2400"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1. Normal autistic stage</a:t>
            </a:r>
            <a:br>
              <a:rPr lang="en-IN" sz="4000" dirty="0"/>
            </a:br>
            <a:r>
              <a:rPr lang="en-IN" sz="4000" dirty="0"/>
              <a:t>(0-1 month)</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At the very beginning of life, the infant is primarily focused on himself/herself, uninterested in external stimuli. The mother is viewed as an intrinsic part of the infant, devoid of a separate existence. The primary goal at this point, is to achieve a state of equilibrium, while lacking the understanding that the satisfaction of needs may come from an external source.</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14290"/>
            <a:ext cx="8572560" cy="1135085"/>
          </a:xfrm>
        </p:spPr>
        <p:txBody>
          <a:bodyPr/>
          <a:lstStyle/>
          <a:p>
            <a:r>
              <a:rPr lang="en-IN" sz="3600" dirty="0"/>
              <a:t>2. Normal symbiotic stage</a:t>
            </a:r>
            <a:br>
              <a:rPr lang="en-IN" sz="3600" dirty="0"/>
            </a:br>
            <a:r>
              <a:rPr lang="en-IN" sz="3600" dirty="0"/>
              <a:t>(1-5 months)</a:t>
            </a:r>
          </a:p>
        </p:txBody>
      </p:sp>
      <p:sp>
        <p:nvSpPr>
          <p:cNvPr id="3" name="Content Placeholder 2"/>
          <p:cNvSpPr>
            <a:spLocks noGrp="1"/>
          </p:cNvSpPr>
          <p:nvPr>
            <p:ph idx="1"/>
          </p:nvPr>
        </p:nvSpPr>
        <p:spPr>
          <a:xfrm>
            <a:off x="457200" y="1571612"/>
            <a:ext cx="8210550" cy="4000528"/>
          </a:xfrm>
        </p:spPr>
        <p:txBody>
          <a:bodyPr/>
          <a:lstStyle/>
          <a:p>
            <a:pPr algn="just">
              <a:buClr>
                <a:srgbClr val="666600"/>
              </a:buClr>
            </a:pPr>
            <a:r>
              <a:rPr lang="en-IN" sz="2400" dirty="0"/>
              <a:t>At this phase, the infant vaguely acknowledges the mother’s existence, not as a unique entity, but as the main source of need-satisfaction. The fulfilment of the infant’s physiological needs becomes intertwined with psychological desires and thus serves as the basis upon which future relationships will be formed. Crucial to successful progression through the next stages are the availability and the ability of the mother to adapt successfully to the infant’s needs.</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3600" dirty="0"/>
              <a:t>3. Separation-Individuation stage</a:t>
            </a:r>
            <a:br>
              <a:rPr lang="en-IN" sz="3600" dirty="0"/>
            </a:br>
            <a:r>
              <a:rPr lang="en-IN" sz="3600" dirty="0"/>
              <a:t>(5-24 months)</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In this final stage a significant transition occurs in two overlapping realms. In separation, the infant develops an understanding of boundaries of the self, and thus the mother is increasingly viewed as an individual. Meanwhile, individuation marks the development of a sense of self. This consists of four sub-stages:</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3a: Differentiation/Hatching: (5-9 months)</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The infant’s primary focus begins to transform from internally focused to externally focused, although the primary point of reference continues to be the mother. This internal process is exemplified by milestones in motor development which physically allow increased separation, such as crawling. The infant becomes increasingly interested in discovering his mother (e.g. how she looks or smells) rather than trying to become symbiotically unified with her.</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3b: Practicing: (9-14 months)</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Capacity for separation continues to develop with increased autonomous functions, particularly walking. Although able to explore freely, the child still regards the mother as unified with him/her and thus explores his/her surroundings while keeping within an optimal distance. The child’s experience of the world he or she discovers is influenced by the mother’s reactions and by her availability to sooth when experiences may be frightening or painful.</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3c: Rapprochement: (14-24 months)</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At this point the child’s desire to achieve independence is marred by a fear of abandonment. Therefore, the child seeks to maintain proximity to the caretaker while engaging in exploration. This stage is essential to the development of a stable sense of self. This includes three sub- stages:</a:t>
            </a:r>
          </a:p>
          <a:p>
            <a:pPr algn="just">
              <a:buClr>
                <a:srgbClr val="666600"/>
              </a:buClr>
            </a:pPr>
            <a:endParaRPr lang="en-IN" sz="2400" dirty="0"/>
          </a:p>
          <a:p>
            <a:pPr algn="just">
              <a:buClr>
                <a:srgbClr val="666600"/>
              </a:buClr>
            </a:pPr>
            <a:r>
              <a:rPr lang="en-IN" sz="2400" u="sng" dirty="0"/>
              <a:t>Beginning: </a:t>
            </a:r>
            <a:r>
              <a:rPr lang="en-IN" sz="2400" dirty="0"/>
              <a:t>The child returns to the caretaker in order to share experiences and excitement. There is an overarching felon of omnipotence and exuberance.</a:t>
            </a:r>
          </a:p>
          <a:p>
            <a:pPr algn="just"/>
            <a:endParaRPr lang="en-IN" sz="2400" dirty="0"/>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u="sng" dirty="0"/>
              <a:t>Crisis: </a:t>
            </a:r>
            <a:r>
              <a:rPr lang="en-IN" sz="2400" dirty="0"/>
              <a:t>The child recognizes his/her limitations versus the desire to be all powerful and self sufficient. The child is torn in choosing between physical and emotional proximity to the caretaker or independence. This stage is characterized by temper tantrums and helplessness and thus the need for emotional availability of the mother increases.</a:t>
            </a:r>
          </a:p>
          <a:p>
            <a:pPr algn="just">
              <a:buClr>
                <a:srgbClr val="666600"/>
              </a:buClr>
            </a:pPr>
            <a:r>
              <a:rPr lang="en-IN" sz="2400" u="sng" dirty="0"/>
              <a:t>Solution: </a:t>
            </a:r>
            <a:r>
              <a:rPr lang="en-IN" sz="2400" dirty="0"/>
              <a:t>The child reaches a healthy medium between the two extremes due to language and superego development. If the crisis is not resolved well, there will be an increase in extreme clinging or shunning behaviour.</a:t>
            </a:r>
          </a:p>
        </p:txBody>
      </p:sp>
      <p:sp>
        <p:nvSpPr>
          <p:cNvPr id="5" name="Title 1"/>
          <p:cNvSpPr>
            <a:spLocks noGrp="1"/>
          </p:cNvSpPr>
          <p:nvPr>
            <p:ph type="title"/>
          </p:nvPr>
        </p:nvSpPr>
        <p:spPr>
          <a:xfrm>
            <a:off x="381000" y="0"/>
            <a:ext cx="8210550" cy="1349375"/>
          </a:xfrm>
        </p:spPr>
        <p:txBody>
          <a:bodyPr/>
          <a:lstStyle/>
          <a:p>
            <a:r>
              <a:rPr lang="en-IN" sz="4000" dirty="0"/>
              <a:t>3c: Rapprochement: (14-24 months)</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210550" cy="1135085"/>
          </a:xfrm>
        </p:spPr>
        <p:txBody>
          <a:bodyPr/>
          <a:lstStyle/>
          <a:p>
            <a:r>
              <a:rPr lang="en-IN" sz="4000" dirty="0"/>
              <a:t>3d: Object constancy </a:t>
            </a:r>
            <a:br>
              <a:rPr lang="en-IN" sz="4000" dirty="0"/>
            </a:br>
            <a:r>
              <a:rPr lang="en-IN" sz="4000" dirty="0"/>
              <a:t>(24+ months)</a:t>
            </a:r>
          </a:p>
        </p:txBody>
      </p:sp>
      <p:sp>
        <p:nvSpPr>
          <p:cNvPr id="3" name="Content Placeholder 2"/>
          <p:cNvSpPr>
            <a:spLocks noGrp="1"/>
          </p:cNvSpPr>
          <p:nvPr>
            <p:ph idx="1"/>
          </p:nvPr>
        </p:nvSpPr>
        <p:spPr>
          <a:xfrm>
            <a:off x="457200" y="1571612"/>
            <a:ext cx="8210550" cy="4857784"/>
          </a:xfrm>
        </p:spPr>
        <p:txBody>
          <a:bodyPr/>
          <a:lstStyle/>
          <a:p>
            <a:pPr algn="just">
              <a:buClr>
                <a:srgbClr val="666600"/>
              </a:buClr>
            </a:pPr>
            <a:r>
              <a:rPr lang="en-IN" sz="2400" dirty="0"/>
              <a:t>Successful completion of this phase marks the development of an internalized mental model of the mother, which unconsciously accompanies and supports the child even when they are physically separated. In addition, a sense of individuality begins to develop. The degree of ambivalence in the internalized model implicates the formation of a healthy self concept and self-confidence.</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19809" name="Rectangle 1"/>
          <p:cNvSpPr>
            <a:spLocks noGrp="1" noChangeArrowheads="1"/>
          </p:cNvSpPr>
          <p:nvPr>
            <p:ph type="body"/>
          </p:nvPr>
        </p:nvSpPr>
        <p:spPr>
          <a:xfrm>
            <a:off x="457200" y="1600200"/>
            <a:ext cx="4038600" cy="4530725"/>
          </a:xfrm>
          <a:noFill/>
        </p:spPr>
        <p:txBody>
          <a:bodyPr anchor="t"/>
          <a:lstStyle/>
          <a:p>
            <a:pPr marL="342900" indent="-323850" algn="l" eaLnBrk="1" hangingPunct="1">
              <a:spcBef>
                <a:spcPts val="600"/>
              </a:spcBef>
              <a:buClrTx/>
              <a:buSzPct val="75000"/>
              <a:buFontTx/>
              <a:buNone/>
              <a:tabLst>
                <a:tab pos="342900" algn="l"/>
                <a:tab pos="895350" algn="l"/>
                <a:tab pos="1809750" algn="l"/>
                <a:tab pos="2724150" algn="l"/>
                <a:tab pos="3638550" algn="l"/>
                <a:tab pos="4552950" algn="l"/>
                <a:tab pos="5467350" algn="l"/>
                <a:tab pos="6381750" algn="l"/>
                <a:tab pos="7296150" algn="l"/>
                <a:tab pos="8210550" algn="l"/>
                <a:tab pos="9124950" algn="l"/>
                <a:tab pos="10039350" algn="l"/>
                <a:tab pos="10040938" algn="l"/>
                <a:tab pos="10498138" algn="l"/>
                <a:tab pos="10499725" algn="l"/>
                <a:tab pos="10501313" algn="l"/>
                <a:tab pos="10502900" algn="l"/>
                <a:tab pos="10504488" algn="l"/>
                <a:tab pos="10506075" algn="l"/>
                <a:tab pos="10774363" algn="l"/>
                <a:tab pos="10777538" algn="l"/>
                <a:tab pos="10779125" algn="l"/>
                <a:tab pos="10780713" algn="l"/>
              </a:tabLst>
              <a:defRPr/>
            </a:pPr>
            <a:r>
              <a:rPr lang="en-US" sz="2400" b="0">
                <a:effectLst/>
              </a:rPr>
              <a:t>	</a:t>
            </a:r>
          </a:p>
        </p:txBody>
      </p:sp>
      <p:graphicFrame>
        <p:nvGraphicFramePr>
          <p:cNvPr id="119810" name="Group 2"/>
          <p:cNvGraphicFramePr>
            <a:graphicFrameLocks noGrp="1"/>
          </p:cNvGraphicFramePr>
          <p:nvPr/>
        </p:nvGraphicFramePr>
        <p:xfrm>
          <a:off x="500035" y="1785926"/>
          <a:ext cx="8215369" cy="4286280"/>
        </p:xfrm>
        <a:graphic>
          <a:graphicData uri="http://schemas.openxmlformats.org/drawingml/2006/table">
            <a:tbl>
              <a:tblPr>
                <a:effectLst>
                  <a:outerShdw blurRad="50800" dist="38100" dir="2700000" algn="tl" rotWithShape="0">
                    <a:prstClr val="black">
                      <a:alpha val="40000"/>
                    </a:prstClr>
                  </a:outerShdw>
                </a:effectLst>
              </a:tblPr>
              <a:tblGrid>
                <a:gridCol w="3182529">
                  <a:extLst>
                    <a:ext uri="{9D8B030D-6E8A-4147-A177-3AD203B41FA5}">
                      <a16:colId xmlns:a16="http://schemas.microsoft.com/office/drawing/2014/main" val="20000"/>
                    </a:ext>
                  </a:extLst>
                </a:gridCol>
                <a:gridCol w="5032840">
                  <a:extLst>
                    <a:ext uri="{9D8B030D-6E8A-4147-A177-3AD203B41FA5}">
                      <a16:colId xmlns:a16="http://schemas.microsoft.com/office/drawing/2014/main" val="20001"/>
                    </a:ext>
                  </a:extLst>
                </a:gridCol>
              </a:tblGrid>
              <a:tr h="1341445">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Infancy 0-1.5yrs</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Oral phase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Basic trust vs. basic mistrust</a:t>
                      </a:r>
                    </a:p>
                  </a:txBody>
                  <a:tcPr marL="90000" marR="90000" marT="46800" marB="46800" horzOverflow="overflow">
                    <a:lnL>
                      <a:noFill/>
                    </a:lnL>
                    <a:lnR>
                      <a:noFill/>
                    </a:lnR>
                    <a:lnT>
                      <a:noFill/>
                    </a:lnT>
                    <a:lnB>
                      <a:noFill/>
                    </a:lnB>
                    <a:lnTlToBr>
                      <a:noFill/>
                    </a:lnTlToBr>
                    <a:lnBlToTr>
                      <a:noFill/>
                    </a:lnBlToTr>
                    <a:blipFill>
                      <a:blip r:embed="rId3"/>
                      <a:tile tx="0" ty="0" sx="100000" sy="100000" flip="none" algn="tl"/>
                    </a:blipFill>
                  </a:tcPr>
                </a:tc>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-Careful introduction to dental office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-Dentist must be confident and experienced</a:t>
                      </a:r>
                    </a:p>
                  </a:txBody>
                  <a:tcPr marL="90000" marR="90000" marT="46800" marB="46800" horzOverflow="overflow">
                    <a:lnL>
                      <a:noFill/>
                    </a:lnL>
                    <a:lnR>
                      <a:noFill/>
                    </a:lnR>
                    <a:lnT>
                      <a:noFill/>
                    </a:lnT>
                    <a:lnB>
                      <a:noFill/>
                    </a:lnB>
                    <a:lnTlToBr>
                      <a:noFill/>
                    </a:lnTlToBr>
                    <a:lnBlToTr>
                      <a:noFill/>
                    </a:lnBlToTr>
                    <a:blipFill>
                      <a:blip r:embed="rId3"/>
                      <a:tile tx="0" ty="0" sx="100000" sy="100000" flip="none" algn="tl"/>
                    </a:blipFill>
                  </a:tcPr>
                </a:tc>
                <a:extLst>
                  <a:ext uri="{0D108BD9-81ED-4DB2-BD59-A6C34878D82A}">
                    <a16:rowId xmlns:a16="http://schemas.microsoft.com/office/drawing/2014/main" val="10000"/>
                  </a:ext>
                </a:extLst>
              </a:tr>
              <a:tr h="2944835">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Early childhood 1.5-3yrs</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Anal phase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Autonomy vs. shame and  doubt</a:t>
                      </a:r>
                    </a:p>
                  </a:txBody>
                  <a:tcPr marL="90000" marR="90000" marT="46800" marB="46800" horzOverflow="overflow">
                    <a:lnL>
                      <a:noFill/>
                    </a:lnL>
                    <a:lnR>
                      <a:noFill/>
                    </a:lnR>
                    <a:lnT>
                      <a:noFill/>
                    </a:lnT>
                    <a:lnB>
                      <a:noFill/>
                    </a:lnB>
                    <a:lnTlToBr>
                      <a:noFill/>
                    </a:lnTlToBr>
                    <a:lnBlToTr>
                      <a:noFill/>
                    </a:lnBlToTr>
                    <a:blipFill>
                      <a:blip r:embed="rId4"/>
                      <a:tile tx="0" ty="0" sx="100000" sy="100000" flip="none" algn="tl"/>
                    </a:blipFill>
                  </a:tcPr>
                </a:tc>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-Requires an introductory visit ( fear of unknown )</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-Attained treatment maturity</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-Able to sit still – for 10-20 min</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-Understands simple instructions and explanations for TSD-Praise the child’s abilities</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-Non-verbal communication-Parent may remain near</a:t>
                      </a:r>
                    </a:p>
                  </a:txBody>
                  <a:tcPr marL="90000" marR="90000" marT="46800" marB="46800" horzOverflow="overflow">
                    <a:lnL>
                      <a:noFill/>
                    </a:lnL>
                    <a:lnR>
                      <a:noFill/>
                    </a:lnR>
                    <a:lnT>
                      <a:noFill/>
                    </a:lnT>
                    <a:lnB>
                      <a:noFill/>
                    </a:lnB>
                    <a:lnTlToBr>
                      <a:noFill/>
                    </a:lnTlToBr>
                    <a:lnBlToTr>
                      <a:noFill/>
                    </a:lnBlToTr>
                    <a:blipFill>
                      <a:blip r:embed="rId4"/>
                      <a:tile tx="0" ty="0" sx="100000" sy="100000" flip="none" algn="tl"/>
                    </a:blipFill>
                  </a:tcPr>
                </a:tc>
                <a:extLst>
                  <a:ext uri="{0D108BD9-81ED-4DB2-BD59-A6C34878D82A}">
                    <a16:rowId xmlns:a16="http://schemas.microsoft.com/office/drawing/2014/main" val="10001"/>
                  </a:ext>
                </a:extLst>
              </a:tr>
            </a:tbl>
          </a:graphicData>
        </a:graphic>
      </p:graphicFrame>
      <p:sp>
        <p:nvSpPr>
          <p:cNvPr id="119815" name="Text Box 7"/>
          <p:cNvSpPr txBox="1">
            <a:spLocks noChangeArrowheads="1"/>
          </p:cNvSpPr>
          <p:nvPr/>
        </p:nvSpPr>
        <p:spPr bwMode="auto">
          <a:xfrm>
            <a:off x="1066800" y="471488"/>
            <a:ext cx="6781800" cy="520700"/>
          </a:xfrm>
          <a:prstGeom prst="rect">
            <a:avLst/>
          </a:prstGeom>
          <a:noFill/>
          <a:ln w="9525" cap="flat">
            <a:noFill/>
            <a:round/>
            <a:headEnd/>
            <a:tailEnd/>
          </a:ln>
          <a:effectLst/>
        </p:spPr>
        <p:txBody>
          <a:bodyPr lIns="90000" tIns="46800" rIns="90000" bIns="46800">
            <a:spAutoFit/>
          </a:bodyPr>
          <a:lstStyle/>
          <a:p>
            <a:pPr algn="ct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b="1">
                <a:solidFill>
                  <a:srgbClr val="666600"/>
                </a:solidFill>
                <a:effectLst>
                  <a:outerShdw blurRad="38100" dist="38100" dir="2700000" algn="tl">
                    <a:srgbClr val="000000"/>
                  </a:outerShdw>
                </a:effectLst>
                <a:latin typeface="Verdana" pitchFamily="32" charset="0"/>
              </a:rPr>
              <a:t>SUMMARY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graphicFrame>
        <p:nvGraphicFramePr>
          <p:cNvPr id="120833" name="Group 1"/>
          <p:cNvGraphicFramePr>
            <a:graphicFrameLocks noGrp="1"/>
          </p:cNvGraphicFramePr>
          <p:nvPr/>
        </p:nvGraphicFramePr>
        <p:xfrm>
          <a:off x="500065" y="1571612"/>
          <a:ext cx="8286777" cy="5137604"/>
        </p:xfrm>
        <a:graphic>
          <a:graphicData uri="http://schemas.openxmlformats.org/drawingml/2006/table">
            <a:tbl>
              <a:tblPr/>
              <a:tblGrid>
                <a:gridCol w="2646694">
                  <a:extLst>
                    <a:ext uri="{9D8B030D-6E8A-4147-A177-3AD203B41FA5}">
                      <a16:colId xmlns:a16="http://schemas.microsoft.com/office/drawing/2014/main" val="20000"/>
                    </a:ext>
                  </a:extLst>
                </a:gridCol>
                <a:gridCol w="5640083">
                  <a:extLst>
                    <a:ext uri="{9D8B030D-6E8A-4147-A177-3AD203B41FA5}">
                      <a16:colId xmlns:a16="http://schemas.microsoft.com/office/drawing/2014/main" val="20001"/>
                    </a:ext>
                  </a:extLst>
                </a:gridCol>
              </a:tblGrid>
              <a:tr h="2033061">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Late childhood 3-5yrs</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Phallic stage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Initiative vs. guilt</a:t>
                      </a:r>
                    </a:p>
                  </a:txBody>
                  <a:tcPr marL="90000" marR="90000" marT="46800" marB="46800" horzOverflow="overflow">
                    <a:lnL>
                      <a:noFill/>
                    </a:lnL>
                    <a:lnR>
                      <a:noFill/>
                    </a:lnR>
                    <a:lnT>
                      <a:noFill/>
                    </a:lnT>
                    <a:lnB>
                      <a:noFill/>
                    </a:lnB>
                    <a:lnTlToBr>
                      <a:noFill/>
                    </a:lnTlToBr>
                    <a:lnBlToTr>
                      <a:noFill/>
                    </a:lnBlToTr>
                    <a:blipFill>
                      <a:blip r:embed="rId3"/>
                      <a:tile tx="0" ty="0" sx="100000" sy="100000" flip="none" algn="tl"/>
                    </a:blipFill>
                  </a:tcPr>
                </a:tc>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-Able to Concentrate for 30 min</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-Understands instructions and explanations for TSD</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-Praise the child’s abilities &amp; appearance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-Non-verbal communication</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-Parent may remain near-</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 </a:t>
                      </a:r>
                    </a:p>
                  </a:txBody>
                  <a:tcPr marL="90000" marR="90000" marT="46800" marB="46800" horzOverflow="overflow">
                    <a:lnL>
                      <a:noFill/>
                    </a:lnL>
                    <a:lnR>
                      <a:noFill/>
                    </a:lnR>
                    <a:lnT>
                      <a:noFill/>
                    </a:lnT>
                    <a:lnB>
                      <a:noFill/>
                    </a:lnB>
                    <a:lnTlToBr>
                      <a:noFill/>
                    </a:lnTlToBr>
                    <a:lnBlToTr>
                      <a:noFill/>
                    </a:lnBlToTr>
                    <a:blipFill>
                      <a:blip r:embed="rId3"/>
                      <a:tile tx="0" ty="0" sx="100000" sy="100000" flip="none" algn="tl"/>
                    </a:blipFill>
                  </a:tcPr>
                </a:tc>
                <a:extLst>
                  <a:ext uri="{0D108BD9-81ED-4DB2-BD59-A6C34878D82A}">
                    <a16:rowId xmlns:a16="http://schemas.microsoft.com/office/drawing/2014/main" val="10000"/>
                  </a:ext>
                </a:extLst>
              </a:tr>
              <a:tr h="1327650">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Early school age </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5-12yrs</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Latency</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Industry vs. inferiority </a:t>
                      </a:r>
                    </a:p>
                  </a:txBody>
                  <a:tcPr marL="90000" marR="90000" marT="46800" marB="46800" horzOverflow="overflow">
                    <a:lnL>
                      <a:noFill/>
                    </a:lnL>
                    <a:lnR>
                      <a:noFill/>
                    </a:lnR>
                    <a:lnT>
                      <a:noFill/>
                    </a:lnT>
                    <a:lnB>
                      <a:noFill/>
                    </a:lnB>
                    <a:lnTlToBr>
                      <a:noFill/>
                    </a:lnTlToBr>
                    <a:lnBlToTr>
                      <a:noFill/>
                    </a:lnBlToTr>
                    <a:blipFill>
                      <a:blip r:embed="rId4"/>
                      <a:tile tx="0" ty="0" sx="100000" sy="100000" flip="none" algn="tl"/>
                    </a:blipFill>
                  </a:tcPr>
                </a:tc>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Realistic view of treatment</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Explain the procedure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Reassure</a:t>
                      </a:r>
                    </a:p>
                  </a:txBody>
                  <a:tcPr marL="90000" marR="90000" marT="46800" marB="46800" horzOverflow="overflow">
                    <a:lnL>
                      <a:noFill/>
                    </a:lnL>
                    <a:lnR>
                      <a:noFill/>
                    </a:lnR>
                    <a:lnT>
                      <a:noFill/>
                    </a:lnT>
                    <a:lnB>
                      <a:noFill/>
                    </a:lnB>
                    <a:lnTlToBr>
                      <a:noFill/>
                    </a:lnTlToBr>
                    <a:lnBlToTr>
                      <a:noFill/>
                    </a:lnBlToTr>
                    <a:blipFill>
                      <a:blip r:embed="rId4"/>
                      <a:tile tx="0" ty="0" sx="100000" sy="100000" flip="none" algn="tl"/>
                    </a:blipFill>
                  </a:tcPr>
                </a:tc>
                <a:extLst>
                  <a:ext uri="{0D108BD9-81ED-4DB2-BD59-A6C34878D82A}">
                    <a16:rowId xmlns:a16="http://schemas.microsoft.com/office/drawing/2014/main" val="10001"/>
                  </a:ext>
                </a:extLst>
              </a:tr>
              <a:tr h="1639343">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Adolescence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12-and above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Genital stage</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Identity vs. role confusion</a:t>
                      </a:r>
                    </a:p>
                  </a:txBody>
                  <a:tcPr marL="90000" marR="90000" marT="46800" marB="46800" horzOverflow="overflow">
                    <a:lnL>
                      <a:noFill/>
                    </a:lnL>
                    <a:lnR>
                      <a:noFill/>
                    </a:lnR>
                    <a:lnT>
                      <a:noFill/>
                    </a:lnT>
                    <a:lnB>
                      <a:noFill/>
                    </a:lnB>
                    <a:lnTlToBr>
                      <a:noFill/>
                    </a:lnTlToBr>
                    <a:lnBlToTr>
                      <a:noFill/>
                    </a:lnBlToTr>
                    <a:blipFill>
                      <a:blip r:embed="rId5"/>
                      <a:tile tx="0" ty="0" sx="100000" sy="100000" flip="none" algn="tl"/>
                    </a:blipFill>
                  </a:tcPr>
                </a:tc>
                <a:tc>
                  <a:txBody>
                    <a:bodyPr/>
                    <a:lstStyle/>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Motivation </a:t>
                      </a:r>
                    </a:p>
                    <a:p>
                      <a:pPr marL="0" marR="0" lvl="0" indent="0" algn="l" defTabSz="449263" rtl="0" eaLnBrk="1" fontAlgn="base" latinLnBrk="0" hangingPunct="1">
                        <a:lnSpc>
                          <a:spcPct val="100000"/>
                        </a:lnSpc>
                        <a:spcBef>
                          <a:spcPts val="0"/>
                        </a:spcBef>
                        <a:spcAft>
                          <a:spcPct val="0"/>
                        </a:spcAft>
                        <a:buClrTx/>
                        <a:buSzPct val="7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800" b="1" i="0" u="none" strike="noStrike" cap="none" normalizeH="0" baseline="0" dirty="0">
                          <a:ln>
                            <a:noFill/>
                          </a:ln>
                          <a:solidFill>
                            <a:srgbClr val="666600"/>
                          </a:solidFill>
                          <a:effectLst/>
                          <a:latin typeface="Comic Sans MS" pitchFamily="64" charset="0"/>
                          <a:ea typeface="Microsoft YaHei" charset="-122"/>
                        </a:rPr>
                        <a:t>Peer influence</a:t>
                      </a:r>
                    </a:p>
                  </a:txBody>
                  <a:tcPr marL="90000" marR="90000" marT="46800" marB="46800" horzOverflow="overflow">
                    <a:lnL>
                      <a:noFill/>
                    </a:lnL>
                    <a:lnR>
                      <a:noFill/>
                    </a:lnR>
                    <a:lnT>
                      <a:noFill/>
                    </a:lnT>
                    <a:lnB>
                      <a:noFill/>
                    </a:lnB>
                    <a:lnTlToBr>
                      <a:noFill/>
                    </a:lnTlToBr>
                    <a:lnBlToTr>
                      <a:noFill/>
                    </a:lnBlToTr>
                    <a:blipFill>
                      <a:blip r:embed="rId5"/>
                      <a:tile tx="0" ty="0" sx="100000" sy="100000" flip="none" algn="tl"/>
                    </a:blipFill>
                  </a:tcPr>
                </a:tc>
                <a:extLst>
                  <a:ext uri="{0D108BD9-81ED-4DB2-BD59-A6C34878D82A}">
                    <a16:rowId xmlns:a16="http://schemas.microsoft.com/office/drawing/2014/main" val="10002"/>
                  </a:ext>
                </a:extLst>
              </a:tr>
            </a:tbl>
          </a:graphicData>
        </a:graphic>
      </p:graphicFrame>
      <p:sp>
        <p:nvSpPr>
          <p:cNvPr id="120840" name="Text Box 8"/>
          <p:cNvSpPr txBox="1">
            <a:spLocks noChangeArrowheads="1"/>
          </p:cNvSpPr>
          <p:nvPr/>
        </p:nvSpPr>
        <p:spPr bwMode="auto">
          <a:xfrm>
            <a:off x="1066800" y="471488"/>
            <a:ext cx="6781800" cy="520700"/>
          </a:xfrm>
          <a:prstGeom prst="rect">
            <a:avLst/>
          </a:prstGeom>
          <a:noFill/>
          <a:ln w="9525" cap="flat">
            <a:noFill/>
            <a:round/>
            <a:headEnd/>
            <a:tailEnd/>
          </a:ln>
          <a:effectLst/>
        </p:spPr>
        <p:txBody>
          <a:bodyPr lIns="90000" tIns="46800" rIns="90000" bIns="46800">
            <a:spAutoFit/>
          </a:bodyPr>
          <a:lstStyle/>
          <a:p>
            <a:pPr algn="ctr">
              <a:spcBef>
                <a:spcPts val="17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b="1" dirty="0">
                <a:solidFill>
                  <a:srgbClr val="666600"/>
                </a:solidFill>
                <a:effectLst>
                  <a:outerShdw blurRad="38100" dist="38100" dir="2700000" algn="tl">
                    <a:srgbClr val="000000"/>
                  </a:outerShdw>
                </a:effectLst>
                <a:latin typeface="Verdana" pitchFamily="32" charset="0"/>
              </a:rPr>
              <a:t>SUMMARY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21857" name="Rectangle 1"/>
          <p:cNvSpPr>
            <a:spLocks noGrp="1" noChangeArrowheads="1"/>
          </p:cNvSpPr>
          <p:nvPr>
            <p:ph type="title" idx="4294967295"/>
          </p:nvPr>
        </p:nvSpPr>
        <p:spPr>
          <a:xfrm>
            <a:off x="381000" y="228600"/>
            <a:ext cx="8229600" cy="11398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t>Conclusion </a:t>
            </a:r>
          </a:p>
        </p:txBody>
      </p:sp>
      <p:sp>
        <p:nvSpPr>
          <p:cNvPr id="121858" name="Rectangle 2"/>
          <p:cNvSpPr>
            <a:spLocks noGrp="1" noChangeArrowheads="1"/>
          </p:cNvSpPr>
          <p:nvPr>
            <p:ph type="body" idx="1"/>
          </p:nvPr>
        </p:nvSpPr>
        <p:spPr>
          <a:xfrm>
            <a:off x="457200" y="1600200"/>
            <a:ext cx="8229600" cy="4530725"/>
          </a:xfrm>
        </p:spPr>
        <p:txBody>
          <a:bodyPr/>
          <a:lstStyle/>
          <a:p>
            <a:pPr marL="323850" indent="-323850" algn="just" eaLnBrk="1" hangingPunct="1">
              <a:spcBef>
                <a:spcPts val="45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Dentistry for children can be demanding, tumultuous, and frustrating; at the same time, it can be enriching, satisfying, and memorable. Dentistry for children who display disruptive behaviors places unique demands on a dentist, requiring him or her to incorporate additional skills and knowledge.</a:t>
            </a:r>
          </a:p>
          <a:p>
            <a:pPr marL="330200" indent="-323850" algn="just" eaLnBrk="1" hangingPunct="1">
              <a:spcBef>
                <a:spcPts val="450"/>
              </a:spcBef>
              <a:buClrTx/>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a:p>
            <a:pPr marL="323850" indent="-323850" algn="just" eaLnBrk="1" hangingPunct="1">
              <a:spcBef>
                <a:spcPts val="450"/>
              </a:spcBef>
              <a:buClr>
                <a:srgbClr val="666600"/>
              </a:buClr>
              <a:buSzPct val="75000"/>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r>
              <a:rPr lang="en-US" sz="1800" b="1" dirty="0"/>
              <a:t>The knowledge of psychological growth &amp; development can provide the dentist with personal reward. knowledge of the type of behavior to expect from children of certain ages can aid the dentist with his work and help the child avoid trauma. Thus providing an optimal experience for both</a:t>
            </a:r>
          </a:p>
          <a:p>
            <a:pPr marL="330200" indent="-323850" eaLnBrk="1" hangingPunct="1">
              <a:spcBef>
                <a:spcPts val="450"/>
              </a:spcBef>
              <a:buClrTx/>
              <a:buSzPct val="75000"/>
              <a:buFontTx/>
              <a:buNone/>
              <a:tabLst>
                <a:tab pos="323850" algn="l"/>
                <a:tab pos="428625"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Lst>
              <a:defRPr/>
            </a:pPr>
            <a:endParaRPr lang="en-US" sz="1800" b="1"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omic Sans MS"/>
        <a:ea typeface="Microsoft YaHei"/>
        <a:cs typeface=""/>
      </a:majorFont>
      <a:minorFont>
        <a:latin typeface="Comic Sans MS"/>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3605</TotalTime>
  <Words>14074</Words>
  <Application>Microsoft Office PowerPoint</Application>
  <PresentationFormat>On-screen Show (4:3)</PresentationFormat>
  <Paragraphs>1260</Paragraphs>
  <Slides>249</Slides>
  <Notes>114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249</vt:i4>
      </vt:variant>
    </vt:vector>
  </HeadingPairs>
  <TitlesOfParts>
    <vt:vector size="258" baseType="lpstr">
      <vt:lpstr>Arial</vt:lpstr>
      <vt:lpstr>Arial Black</vt:lpstr>
      <vt:lpstr>Comic Sans MS</vt:lpstr>
      <vt:lpstr>Courier New</vt:lpstr>
      <vt:lpstr>Georgia</vt:lpstr>
      <vt:lpstr>Times New Roman</vt:lpstr>
      <vt:lpstr>Verdana</vt:lpstr>
      <vt:lpstr>Wingdings</vt:lpstr>
      <vt:lpstr>Office Theme</vt:lpstr>
      <vt:lpstr>PowerPoint Presentation</vt:lpstr>
      <vt:lpstr>CONTENTS</vt:lpstr>
      <vt:lpstr>PowerPoint Presentation</vt:lpstr>
      <vt:lpstr>PowerPoint Presentation</vt:lpstr>
      <vt:lpstr>DEFINITIONS</vt:lpstr>
      <vt:lpstr>PowerPoint Presentation</vt:lpstr>
      <vt:lpstr>Importance of studying child psychology</vt:lpstr>
      <vt:lpstr>WHY IN DENTISTRY? </vt:lpstr>
      <vt:lpstr>THEORIES PROPOSED ON CHILD PSYCHOLOGY</vt:lpstr>
      <vt:lpstr>III. OTHER THEORIES</vt:lpstr>
      <vt:lpstr>Classification</vt:lpstr>
      <vt:lpstr>PSYCHOANALYTICAL THEORY  DR. SIGMUND FREUD 1856-1939 </vt:lpstr>
      <vt:lpstr>PowerPoint Presentation</vt:lpstr>
      <vt:lpstr>PowerPoint Presentation</vt:lpstr>
      <vt:lpstr>PowerPoint Presentation</vt:lpstr>
      <vt:lpstr>Instincts – inborn tendencies</vt:lpstr>
      <vt:lpstr>Sigmund Freud’s theory of drives</vt:lpstr>
      <vt:lpstr>PowerPoint Presentation</vt:lpstr>
      <vt:lpstr>Life Instincts (Eros)</vt:lpstr>
      <vt:lpstr>Death Instincts (Thanatos)</vt:lpstr>
      <vt:lpstr>PowerPoint Presentation</vt:lpstr>
      <vt:lpstr>The Structure of Personality/Psychic Triad</vt:lpstr>
      <vt:lpstr>The Structure of Personality/Psychic Triad</vt:lpstr>
      <vt:lpstr>PowerPoint Presentation</vt:lpstr>
      <vt:lpstr>PowerPoint Presentation</vt:lpstr>
      <vt:lpstr>PowerPoint Presentation</vt:lpstr>
      <vt:lpstr>PowerPoint Presentation</vt:lpstr>
      <vt:lpstr>PowerPoint Presentation</vt:lpstr>
      <vt:lpstr>PowerPoint Presentation</vt:lpstr>
      <vt:lpstr>PSYCHOSEXUAL STAGES OF DEVELOPMENT</vt:lpstr>
      <vt:lpstr>PowerPoint Presentation</vt:lpstr>
      <vt:lpstr>PowerPoint Presentation</vt:lpstr>
      <vt:lpstr>ORAL STAGE : BIRTH TO 1.5 YEAR</vt:lpstr>
      <vt:lpstr>PowerPoint Presentation</vt:lpstr>
      <vt:lpstr>PowerPoint Presentation</vt:lpstr>
      <vt:lpstr>ANAL STAGE: 1.5 - 3 YEARS</vt:lpstr>
      <vt:lpstr> </vt:lpstr>
      <vt:lpstr>PowerPoint Presentation</vt:lpstr>
      <vt:lpstr>PowerPoint Presentation</vt:lpstr>
      <vt:lpstr>PHALLIC STAGE: 3 – 6 YEARS</vt:lpstr>
      <vt:lpstr>PowerPoint Presentation</vt:lpstr>
      <vt:lpstr>PowerPoint Presentation</vt:lpstr>
      <vt:lpstr>PowerPoint Presentation</vt:lpstr>
      <vt:lpstr>PowerPoint Presentation</vt:lpstr>
      <vt:lpstr>LATENCY PERIOD: 5-11 YEARS OF AGE</vt:lpstr>
      <vt:lpstr>PowerPoint Presentation</vt:lpstr>
      <vt:lpstr>GENITAL STAGE - ADOLESCENCE (11-13YRS)  TO ADULTHOOD</vt:lpstr>
      <vt:lpstr>PowerPoint Presentation</vt:lpstr>
      <vt:lpstr>Ego-Defense Mechanisms</vt:lpstr>
      <vt:lpstr>What Exactly Is EGO Defense Mechanism?</vt:lpstr>
      <vt:lpstr>Types of Defense Mechanisms</vt:lpstr>
      <vt:lpstr>PowerPoint Presentation</vt:lpstr>
      <vt:lpstr>PowerPoint Presentation</vt:lpstr>
      <vt:lpstr>How Do Defense Mechanisms Work? </vt:lpstr>
      <vt:lpstr>Displacement </vt:lpstr>
      <vt:lpstr>Denial</vt:lpstr>
      <vt:lpstr>Repression and Suppression</vt:lpstr>
      <vt:lpstr>Sublimation</vt:lpstr>
      <vt:lpstr>Projection</vt:lpstr>
      <vt:lpstr>Intellectualization</vt:lpstr>
      <vt:lpstr>Rationalization </vt:lpstr>
      <vt:lpstr>Regression</vt:lpstr>
      <vt:lpstr>Reaction Formation </vt:lpstr>
      <vt:lpstr>Other Defense Mechanisms</vt:lpstr>
      <vt:lpstr>PowerPoint Presentation</vt:lpstr>
      <vt:lpstr>Contributions of Freud</vt:lpstr>
      <vt:lpstr>LIMITATIONS OF FREUD’S WORK</vt:lpstr>
      <vt:lpstr>PowerPoint Presentation</vt:lpstr>
      <vt:lpstr>PowerPoint Presentation</vt:lpstr>
      <vt:lpstr>Psychosocial theory-Eric H. Erikson</vt:lpstr>
      <vt:lpstr>PowerPoint Presentation</vt:lpstr>
      <vt:lpstr>PowerPoint Presentation</vt:lpstr>
      <vt:lpstr>ERIKSON'S STAGES (CRISES) OUTCOME</vt:lpstr>
      <vt:lpstr>PowerPoint Presentation</vt:lpstr>
      <vt:lpstr>PowerPoint Presentation</vt:lpstr>
      <vt:lpstr>PowerPoint Presentation</vt:lpstr>
      <vt:lpstr>Stage 1 - Basic Trust vs. Mistrust (0-1yrs)</vt:lpstr>
      <vt:lpstr>maternal deprivation syndrome</vt:lpstr>
      <vt:lpstr>Stage 2 - Autonomy vs. Shame and Doubt (1-3yrs)</vt:lpstr>
      <vt:lpstr>PowerPoint Presentation</vt:lpstr>
      <vt:lpstr>Stage 3 - Initiative vs. Guilt (3-6yrs)</vt:lpstr>
      <vt:lpstr>PowerPoint Presentation</vt:lpstr>
      <vt:lpstr>Stage 4 - Industry vs. Inferiority (6-11yrs)</vt:lpstr>
      <vt:lpstr>PowerPoint Presentation</vt:lpstr>
      <vt:lpstr>Stage 5 - Identity vs. Role Confusion (or "Diffusion") (12-21yrs)</vt:lpstr>
      <vt:lpstr>PowerPoint Presentation</vt:lpstr>
      <vt:lpstr>Stage 6 - Intimacy vs. Isolation (21-40yrs)</vt:lpstr>
      <vt:lpstr>PowerPoint Presentation</vt:lpstr>
      <vt:lpstr>Stage 7 - Generativity vs. Stagnation (40-65yrs)</vt:lpstr>
      <vt:lpstr>PowerPoint Presentation</vt:lpstr>
      <vt:lpstr> Stage 8 - Ego Integrity vs. Despair(&gt;65yrs)</vt:lpstr>
      <vt:lpstr>Differences B/W Psychosexual &amp; Psychosocial Theories </vt:lpstr>
      <vt:lpstr>Cognitive Theory – Jean Piaget     (1896-1980)                         </vt:lpstr>
      <vt:lpstr>Jean Piaget</vt:lpstr>
      <vt:lpstr>Jean Piaget</vt:lpstr>
      <vt:lpstr>PowerPoint Presentation</vt:lpstr>
      <vt:lpstr>PowerPoint Presentation</vt:lpstr>
      <vt:lpstr>PowerPoint Presentation</vt:lpstr>
      <vt:lpstr>PowerPoint Presentation</vt:lpstr>
      <vt:lpstr>STAGES OF COGNITIVE DEVELOPMENT</vt:lpstr>
      <vt:lpstr>Sensorimotor stage – 0-2yrs </vt:lpstr>
      <vt:lpstr>PowerPoint Presentation</vt:lpstr>
      <vt:lpstr>Preoperational stage – 2-7yrs</vt:lpstr>
      <vt:lpstr>PowerPoint Presentation</vt:lpstr>
      <vt:lpstr>PowerPoint Presentation</vt:lpstr>
      <vt:lpstr>PowerPoint Presentation</vt:lpstr>
      <vt:lpstr>Stage of concrete operations -7-11yrs</vt:lpstr>
      <vt:lpstr>PowerPoint Presentation</vt:lpstr>
      <vt:lpstr>Period of formal operations – 11yrs &amp; above</vt:lpstr>
      <vt:lpstr>PowerPoint Presentation</vt:lpstr>
      <vt:lpstr>PowerPoint Presentation</vt:lpstr>
      <vt:lpstr>Theories proposed on Child Psychology</vt:lpstr>
      <vt:lpstr>BEHAVIORAL LEARNINGTHEORY</vt:lpstr>
      <vt:lpstr>Behaviourism / Behavioural Psychology</vt:lpstr>
      <vt:lpstr>PowerPoint Presentation</vt:lpstr>
      <vt:lpstr>Behaviourism / Behavioural Psychology</vt:lpstr>
      <vt:lpstr>Behaviourism / Behavioural Psychology</vt:lpstr>
      <vt:lpstr>Behaviourism / Behavioural Psychology</vt:lpstr>
      <vt:lpstr>Behaviourism / Behavioural Psychology</vt:lpstr>
      <vt:lpstr>Classical conditioning - Ivan Pavlov  Stimulus Response Theory - SR Theory </vt:lpstr>
      <vt:lpstr>PowerPoint Presentation</vt:lpstr>
      <vt:lpstr>Classical Conditioning</vt:lpstr>
      <vt:lpstr>How Does Classical Conditioning Work?</vt:lpstr>
      <vt:lpstr>Phase 1: Before Conditioning</vt:lpstr>
      <vt:lpstr>Phase 1: Before Conditioning</vt:lpstr>
      <vt:lpstr>Phase 1: Before Conditioning</vt:lpstr>
      <vt:lpstr>Phase 2: During Conditioning</vt:lpstr>
      <vt:lpstr>Phase 2: During Conditioning</vt:lpstr>
      <vt:lpstr>Phase 2: During Conditioning</vt:lpstr>
      <vt:lpstr>Phase 3: After Conditioning</vt:lpstr>
      <vt:lpstr>Phase 3: After Conditioning</vt:lpstr>
      <vt:lpstr>PowerPoint Presentation</vt:lpstr>
      <vt:lpstr>Key Principles of Classical Conditioning</vt:lpstr>
      <vt:lpstr>Five key principles of classical conditioning</vt:lpstr>
      <vt:lpstr>1. Acquisition</vt:lpstr>
      <vt:lpstr>2. Extinction</vt:lpstr>
      <vt:lpstr>Extinction </vt:lpstr>
      <vt:lpstr>3. Spontaneous Recovery</vt:lpstr>
      <vt:lpstr>3. Spontaneous Recovery</vt:lpstr>
      <vt:lpstr>4. Stimulus Generalization</vt:lpstr>
      <vt:lpstr>Stimulus generalization</vt:lpstr>
      <vt:lpstr>5. Stimulus Discrimination</vt:lpstr>
      <vt:lpstr>Classical Conditioning Examples</vt:lpstr>
      <vt:lpstr>Classical Conditioning Examples</vt:lpstr>
      <vt:lpstr>Classical Conditioning Examples</vt:lpstr>
      <vt:lpstr>PowerPoint Presentation</vt:lpstr>
      <vt:lpstr>PowerPoint Presentation</vt:lpstr>
      <vt:lpstr>Operant conditioning: B.F Skinner</vt:lpstr>
      <vt:lpstr>Operant conditioning: B.F Skinner</vt:lpstr>
      <vt:lpstr>Operant conditioning: B.F Skinner</vt:lpstr>
      <vt:lpstr>Operant conditioning: B.F Skinner</vt:lpstr>
      <vt:lpstr>Operant conditioning: B.F Skinner</vt:lpstr>
      <vt:lpstr>'Skinner Box'</vt:lpstr>
      <vt:lpstr>'Skinner Box’</vt:lpstr>
      <vt:lpstr>'Skinner Box’</vt:lpstr>
      <vt:lpstr>'Skinner Box’</vt:lpstr>
      <vt:lpstr>'Skinner Box’ – Experiment 1  Positive Reinforcement</vt:lpstr>
      <vt:lpstr>'Skinner Box’ – Experiment 1  Positive Reinforcement</vt:lpstr>
      <vt:lpstr>'Skinner Box’</vt:lpstr>
      <vt:lpstr>'Skinner Box’ – Experiment 2  Negative Reinforcement</vt:lpstr>
      <vt:lpstr>'Skinner Box’ – Experiment 2  Negative Reinforcement</vt:lpstr>
      <vt:lpstr>'Skinner Box’</vt:lpstr>
      <vt:lpstr>'Skinner Box’</vt:lpstr>
      <vt:lpstr>'Skinner Box’</vt:lpstr>
      <vt:lpstr>'Skinner Box’ – Experiments Conclusion</vt:lpstr>
      <vt:lpstr>'Skinner Box’ – Experiments Conclusion</vt:lpstr>
      <vt:lpstr>Operant conditioning: B.F Skinner</vt:lpstr>
      <vt:lpstr>Three main basic principles</vt:lpstr>
      <vt:lpstr>PowerPoint Presentation</vt:lpstr>
      <vt:lpstr>PowerPoint Presentation</vt:lpstr>
      <vt:lpstr>Four basic types of operant conditioning: </vt:lpstr>
      <vt:lpstr>PowerPoint Presentation</vt:lpstr>
      <vt:lpstr>PowerPoint Presentation</vt:lpstr>
      <vt:lpstr>PowerPoint Presentation</vt:lpstr>
      <vt:lpstr>PowerPoint Presentation</vt:lpstr>
      <vt:lpstr>Theories proposed on Child Psychology</vt:lpstr>
      <vt:lpstr>SOCIAL LEARNING THEORY / OBSERVATIONAL LEARNING THEORY- ALBERT BANDURA</vt:lpstr>
      <vt:lpstr>SOCIAL LEARNING THEORY / OBSERVATIONAL LEARNING THEORY- ALBERT BANDURA</vt:lpstr>
      <vt:lpstr>SOCIAL LEARNING THEORY / OBSERVATIONAL LEARNING THEORY- ALBERT BANDURA</vt:lpstr>
      <vt:lpstr>PowerPoint Presentation</vt:lpstr>
      <vt:lpstr>BOBO DOLL</vt:lpstr>
      <vt:lpstr>BOBO DOLL EXPERIMENT</vt:lpstr>
      <vt:lpstr>BOBO DOLL EXPERIMENT</vt:lpstr>
      <vt:lpstr>BOBO DOLL EXPERIMENT</vt:lpstr>
      <vt:lpstr>BOBO DOLL EXPERIMENT</vt:lpstr>
      <vt:lpstr>BOBO DOLL EXPERIMENT</vt:lpstr>
      <vt:lpstr>BOBO DOLL EXPERIMENT</vt:lpstr>
      <vt:lpstr>BOBO DOLL EXPERIMENT</vt:lpstr>
      <vt:lpstr>BOBO DOLL EXPERIMENT</vt:lpstr>
      <vt:lpstr>BOBO DOLL EXPERIMENT</vt:lpstr>
      <vt:lpstr>BOBO DOLL EXPERIMENT</vt:lpstr>
      <vt:lpstr>Results of the Bobo Doll Experiment </vt:lpstr>
      <vt:lpstr>Results of the Bobo Doll Experiment </vt:lpstr>
      <vt:lpstr>What Bandura's Results Suggest </vt:lpstr>
      <vt:lpstr>What Bandura's Results Suggest </vt:lpstr>
      <vt:lpstr>Criticisms of the Bobo Doll Experiment</vt:lpstr>
      <vt:lpstr>Criticisms of the Bobo Doll Experiment</vt:lpstr>
      <vt:lpstr>PowerPoint Presentation</vt:lpstr>
      <vt:lpstr>Things You Should Know About Social Learning Theory</vt:lpstr>
      <vt:lpstr>People Can Learn Through Observation </vt:lpstr>
      <vt:lpstr>People Can Learn Through Observation </vt:lpstr>
      <vt:lpstr>Mental States Are Important to Learning </vt:lpstr>
      <vt:lpstr>Learning Does Not Necessarily Lead to a Change in Behaviour</vt:lpstr>
      <vt:lpstr>How Does Observational Learning Happen? </vt:lpstr>
      <vt:lpstr>Attention</vt:lpstr>
      <vt:lpstr>Retention</vt:lpstr>
      <vt:lpstr>Motor Reproduction</vt:lpstr>
      <vt:lpstr>Motivation / Reinforcement</vt:lpstr>
      <vt:lpstr>PowerPoint Presentation</vt:lpstr>
      <vt:lpstr>Effects of modelling on behavior</vt:lpstr>
      <vt:lpstr>A Few Applications for Social Learning Theory </vt:lpstr>
      <vt:lpstr>A Few Applications for Social Learning Theory </vt:lpstr>
      <vt:lpstr>APPLICATIONS IN DENTISTRY</vt:lpstr>
      <vt:lpstr>Observational learning or Modeling</vt:lpstr>
      <vt:lpstr>Observational learning or Modeling</vt:lpstr>
      <vt:lpstr>HIERARCHY OF NEEDS</vt:lpstr>
      <vt:lpstr>PowerPoint Presentation</vt:lpstr>
      <vt:lpstr>HIERARCHY OF NEEDS</vt:lpstr>
      <vt:lpstr>HIERARCHY OF NEEDS</vt:lpstr>
      <vt:lpstr>HIERARCHY OF NEEDS</vt:lpstr>
      <vt:lpstr>HIERARCHY OF NEEDS</vt:lpstr>
      <vt:lpstr>Physiological Needs</vt:lpstr>
      <vt:lpstr>Security and Safety Needs</vt:lpstr>
      <vt:lpstr>Security and Safety Needs</vt:lpstr>
      <vt:lpstr>Social Needs</vt:lpstr>
      <vt:lpstr>Social Needs</vt:lpstr>
      <vt:lpstr>Esteem Needs</vt:lpstr>
      <vt:lpstr>Esteem Needs</vt:lpstr>
      <vt:lpstr>Self-Actualization Needs</vt:lpstr>
      <vt:lpstr>Self-Actualization Needs</vt:lpstr>
      <vt:lpstr>PowerPoint Presentation</vt:lpstr>
      <vt:lpstr>Criticisms of Maslow’s Hierarchy of Needs</vt:lpstr>
      <vt:lpstr>Needs Do Not Necessarily Follow a Hierarchy</vt:lpstr>
      <vt:lpstr>The Theory Is Difficult to Test</vt:lpstr>
      <vt:lpstr>Why Was Maslow's Hierarchy of Needs so Influential? </vt:lpstr>
      <vt:lpstr>Separation-Individuation Theory of Child Development (Mahler)</vt:lpstr>
      <vt:lpstr>Separation-Individuation Theory of Child Development (Mahler)</vt:lpstr>
      <vt:lpstr>Separation-Individuation Theory of Child Development (Mahler)</vt:lpstr>
      <vt:lpstr>1. Normal autistic stage (0-1 month)</vt:lpstr>
      <vt:lpstr>2. Normal symbiotic stage (1-5 months)</vt:lpstr>
      <vt:lpstr>3. Separation-Individuation stage (5-24 months)</vt:lpstr>
      <vt:lpstr>3a: Differentiation/Hatching: (5-9 months)</vt:lpstr>
      <vt:lpstr>3b: Practicing: (9-14 months)</vt:lpstr>
      <vt:lpstr>3c: Rapprochement: (14-24 months)</vt:lpstr>
      <vt:lpstr>3c: Rapprochement: (14-24 months)</vt:lpstr>
      <vt:lpstr>3d: Object constancy  (24+ months)</vt:lpstr>
      <vt:lpstr>PowerPoint Presentation</vt:lpstr>
      <vt:lpstr>PowerPoint Presentation</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Aron Vasa</dc:creator>
  <cp:lastModifiedBy>Suzan Sahana</cp:lastModifiedBy>
  <cp:revision>679</cp:revision>
  <cp:lastPrinted>1601-01-01T00:00:00Z</cp:lastPrinted>
  <dcterms:created xsi:type="dcterms:W3CDTF">1601-01-01T00:00:00Z</dcterms:created>
  <dcterms:modified xsi:type="dcterms:W3CDTF">2022-01-24T04:27:48Z</dcterms:modified>
</cp:coreProperties>
</file>