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58" r:id="rId18"/>
    <p:sldId id="259" r:id="rId19"/>
    <p:sldId id="260" r:id="rId20"/>
    <p:sldId id="261" r:id="rId21"/>
    <p:sldId id="262" r:id="rId22"/>
    <p:sldId id="317" r:id="rId23"/>
    <p:sldId id="263" r:id="rId24"/>
    <p:sldId id="318" r:id="rId25"/>
    <p:sldId id="278" r:id="rId26"/>
    <p:sldId id="279" r:id="rId27"/>
    <p:sldId id="280" r:id="rId28"/>
    <p:sldId id="281" r:id="rId29"/>
    <p:sldId id="294" r:id="rId30"/>
    <p:sldId id="295" r:id="rId31"/>
    <p:sldId id="296" r:id="rId32"/>
    <p:sldId id="297" r:id="rId33"/>
    <p:sldId id="298" r:id="rId34"/>
    <p:sldId id="299" r:id="rId35"/>
    <p:sldId id="300" r:id="rId36"/>
    <p:sldId id="301" r:id="rId37"/>
    <p:sldId id="302" r:id="rId38"/>
    <p:sldId id="303" r:id="rId39"/>
    <p:sldId id="304" r:id="rId40"/>
    <p:sldId id="305" r:id="rId41"/>
    <p:sldId id="282" r:id="rId42"/>
    <p:sldId id="283" r:id="rId43"/>
    <p:sldId id="284" r:id="rId44"/>
    <p:sldId id="285" r:id="rId45"/>
    <p:sldId id="286" r:id="rId46"/>
    <p:sldId id="287" r:id="rId47"/>
    <p:sldId id="288" r:id="rId48"/>
    <p:sldId id="289" r:id="rId49"/>
    <p:sldId id="290" r:id="rId50"/>
    <p:sldId id="291" r:id="rId51"/>
    <p:sldId id="292" r:id="rId52"/>
    <p:sldId id="293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97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8E004-B626-46F3-B279-E5BF1765C852}" type="datetimeFigureOut">
              <a:rPr lang="en-US" smtClean="0"/>
              <a:t>9/27/2022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E03A-F407-44B7-9A78-4141776C18B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8E004-B626-46F3-B279-E5BF1765C852}" type="datetimeFigureOut">
              <a:rPr lang="en-US" smtClean="0"/>
              <a:t>9/27/2022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E03A-F407-44B7-9A78-4141776C18B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8E004-B626-46F3-B279-E5BF1765C852}" type="datetimeFigureOut">
              <a:rPr lang="en-US" smtClean="0"/>
              <a:t>9/28/2022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E03A-F407-44B7-9A78-4141776C18B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8E004-B626-46F3-B279-E5BF1765C852}" type="datetimeFigureOut">
              <a:rPr lang="en-US" smtClean="0"/>
              <a:t>9/28/2022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E03A-F407-44B7-9A78-4141776C18B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8E004-B626-46F3-B279-E5BF1765C852}" type="datetimeFigureOut">
              <a:rPr lang="en-US" smtClean="0"/>
              <a:t>9/28/2022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E03A-F407-44B7-9A78-4141776C18B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8E004-B626-46F3-B279-E5BF1765C852}" type="datetimeFigureOut">
              <a:rPr lang="en-US" smtClean="0"/>
              <a:t>9/28/2022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E03A-F407-44B7-9A78-4141776C18B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8E004-B626-46F3-B279-E5BF1765C852}" type="datetimeFigureOut">
              <a:rPr lang="en-US" smtClean="0"/>
              <a:t>9/28/2022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E03A-F407-44B7-9A78-4141776C18B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8E004-B626-46F3-B279-E5BF1765C852}" type="datetimeFigureOut">
              <a:rPr lang="en-US" smtClean="0"/>
              <a:t>9/28/2022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E03A-F407-44B7-9A78-4141776C18B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8E004-B626-46F3-B279-E5BF1765C852}" type="datetimeFigureOut">
              <a:rPr lang="en-US" smtClean="0"/>
              <a:t>9/28/2022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E03A-F407-44B7-9A78-4141776C18B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8E004-B626-46F3-B279-E5BF1765C852}" type="datetimeFigureOut">
              <a:rPr lang="en-US" smtClean="0"/>
              <a:t>9/28/2022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E03A-F407-44B7-9A78-4141776C18B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8E004-B626-46F3-B279-E5BF1765C852}" type="datetimeFigureOut">
              <a:rPr lang="en-US" smtClean="0"/>
              <a:t>9/28/2022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E03A-F407-44B7-9A78-4141776C18B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8E004-B626-46F3-B279-E5BF1765C852}" type="datetimeFigureOut">
              <a:rPr lang="en-US" smtClean="0"/>
              <a:t>9/27/2022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EE03A-F407-44B7-9A78-4141776C18B6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Cephalometrics</a:t>
            </a:r>
            <a:r>
              <a:rPr lang="en-US" dirty="0" smtClean="0"/>
              <a:t>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Dr. </a:t>
            </a:r>
            <a:r>
              <a:rPr lang="en-US" dirty="0" err="1" smtClean="0"/>
              <a:t>madhubhaskar</a:t>
            </a:r>
            <a:r>
              <a:rPr lang="en-US" dirty="0" smtClean="0"/>
              <a:t> </a:t>
            </a:r>
            <a:r>
              <a:rPr lang="en-US" dirty="0" err="1" smtClean="0"/>
              <a:t>bommasani</a:t>
            </a:r>
            <a:endParaRPr lang="en-US" dirty="0" smtClean="0"/>
          </a:p>
          <a:p>
            <a:r>
              <a:rPr lang="en-US" dirty="0" smtClean="0"/>
              <a:t>MDS -orthodontics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87020" indent="-274320">
              <a:lnSpc>
                <a:spcPct val="100000"/>
              </a:lnSpc>
              <a:spcBef>
                <a:spcPts val="415"/>
              </a:spcBef>
              <a:buClr>
                <a:srgbClr val="0AD0D9"/>
              </a:buClr>
              <a:buSzPct val="94230"/>
              <a:buFont typeface="Wingdings" pitchFamily="2" charset="2"/>
              <a:buChar char="§"/>
              <a:tabLst>
                <a:tab pos="287020" algn="l"/>
              </a:tabLst>
            </a:pPr>
            <a:r>
              <a:rPr lang="en-IN" sz="2400" spc="-5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315"/>
              </a:spcBef>
              <a:buClr>
                <a:srgbClr val="0AD0D9"/>
              </a:buClr>
              <a:buSzPct val="94230"/>
              <a:buFont typeface="Wingdings" pitchFamily="2" charset="2"/>
              <a:buChar char="§"/>
              <a:tabLst>
                <a:tab pos="287020" algn="l"/>
              </a:tabLst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Definition</a:t>
            </a:r>
          </a:p>
          <a:p>
            <a:pPr marL="287020" indent="-274320">
              <a:lnSpc>
                <a:spcPct val="100000"/>
              </a:lnSpc>
              <a:spcBef>
                <a:spcPts val="310"/>
              </a:spcBef>
              <a:buClr>
                <a:srgbClr val="0AD0D9"/>
              </a:buClr>
              <a:buSzPct val="94230"/>
              <a:buFont typeface="Wingdings" pitchFamily="2" charset="2"/>
              <a:buChar char="§"/>
              <a:tabLst>
                <a:tab pos="287020" algn="l"/>
              </a:tabLst>
            </a:pPr>
            <a:r>
              <a:rPr lang="en-IN" sz="2400" spc="-15" dirty="0" smtClean="0">
                <a:latin typeface="Times New Roman" pitchFamily="18" charset="0"/>
                <a:cs typeface="Times New Roman" pitchFamily="18" charset="0"/>
              </a:rPr>
              <a:t>Uses</a:t>
            </a:r>
            <a:r>
              <a:rPr lang="en-IN" sz="2400" spc="-1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IN" sz="2400" spc="-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spc="-10" dirty="0" err="1" smtClean="0">
                <a:latin typeface="Times New Roman" pitchFamily="18" charset="0"/>
                <a:cs typeface="Times New Roman" pitchFamily="18" charset="0"/>
              </a:rPr>
              <a:t>cephalogram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315"/>
              </a:spcBef>
              <a:buClr>
                <a:srgbClr val="0AD0D9"/>
              </a:buClr>
              <a:buSzPct val="94230"/>
              <a:buFont typeface="Wingdings" pitchFamily="2" charset="2"/>
              <a:buChar char="§"/>
              <a:tabLst>
                <a:tab pos="287020" algn="l"/>
              </a:tabLst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Pr</a:t>
            </a:r>
            <a:r>
              <a:rPr lang="en-IN" sz="2400" spc="-15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IN" sz="2400" spc="-5" dirty="0" smtClean="0">
                <a:latin typeface="Times New Roman" pitchFamily="18" charset="0"/>
                <a:cs typeface="Times New Roman" pitchFamily="18" charset="0"/>
              </a:rPr>
              <a:t>nc</a:t>
            </a:r>
            <a:r>
              <a:rPr lang="en-IN" sz="2400" spc="-15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IN" sz="2400" spc="-1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IN" sz="2400" spc="-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IN" sz="2400" spc="-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spc="-55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IN" sz="2400" spc="-10" dirty="0" err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hal</a:t>
            </a:r>
            <a:r>
              <a:rPr lang="en-IN" sz="2400" spc="-10" dirty="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IN" sz="2400" spc="-5" dirty="0" err="1" smtClean="0">
                <a:latin typeface="Times New Roman" pitchFamily="18" charset="0"/>
                <a:cs typeface="Times New Roman" pitchFamily="18" charset="0"/>
              </a:rPr>
              <a:t>metri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IN" sz="2400" spc="-1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IN" sz="2400" spc="-1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IN" sz="2400" spc="-30" dirty="0" smtClean="0">
                <a:latin typeface="Times New Roman" pitchFamily="18" charset="0"/>
                <a:cs typeface="Times New Roman" pitchFamily="18" charset="0"/>
              </a:rPr>
              <a:t>ly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sis</a:t>
            </a:r>
          </a:p>
          <a:p>
            <a:pPr marL="287020" indent="-274320">
              <a:lnSpc>
                <a:spcPct val="100000"/>
              </a:lnSpc>
              <a:spcBef>
                <a:spcPts val="315"/>
              </a:spcBef>
              <a:buClr>
                <a:srgbClr val="0AD0D9"/>
              </a:buClr>
              <a:buSzPct val="94230"/>
              <a:buFont typeface="Wingdings" pitchFamily="2" charset="2"/>
              <a:buChar char="§"/>
              <a:tabLst>
                <a:tab pos="287020" algn="l"/>
              </a:tabLst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Goals</a:t>
            </a:r>
            <a:r>
              <a:rPr lang="en-IN" sz="2400" spc="-1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IN" sz="2400" spc="-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spc="-10" dirty="0" err="1" smtClean="0">
                <a:latin typeface="Times New Roman" pitchFamily="18" charset="0"/>
                <a:cs typeface="Times New Roman" pitchFamily="18" charset="0"/>
              </a:rPr>
              <a:t>cephalometrics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310"/>
              </a:spcBef>
              <a:buClr>
                <a:srgbClr val="0AD0D9"/>
              </a:buClr>
              <a:buSzPct val="94230"/>
              <a:buFont typeface="Wingdings" pitchFamily="2" charset="2"/>
              <a:buChar char="§"/>
              <a:tabLst>
                <a:tab pos="287020" algn="l"/>
              </a:tabLst>
            </a:pPr>
            <a:r>
              <a:rPr lang="en-IN" sz="2400" spc="-204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IN" sz="2400" spc="-5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IN" sz="2400" spc="-15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es</a:t>
            </a:r>
            <a:r>
              <a:rPr lang="en-IN" sz="2400" spc="-11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IN" sz="2400" spc="-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spc="-55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ephal</a:t>
            </a:r>
            <a:r>
              <a:rPr lang="en-IN" sz="2400" spc="-15" dirty="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IN" sz="2400" spc="-55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ams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310"/>
              </a:spcBef>
              <a:buClr>
                <a:srgbClr val="0AD0D9"/>
              </a:buClr>
              <a:buSzPct val="94230"/>
              <a:buFont typeface="Wingdings" pitchFamily="2" charset="2"/>
              <a:buChar char="§"/>
              <a:tabLst>
                <a:tab pos="287020" algn="l"/>
              </a:tabLst>
            </a:pPr>
            <a:r>
              <a:rPr lang="en-IN" sz="2400" spc="-5" dirty="0" err="1" smtClean="0">
                <a:latin typeface="Times New Roman" pitchFamily="18" charset="0"/>
                <a:cs typeface="Times New Roman" pitchFamily="18" charset="0"/>
              </a:rPr>
              <a:t>Cephalometric</a:t>
            </a:r>
            <a:r>
              <a:rPr lang="en-IN" sz="2400" spc="-1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spc="-5" dirty="0" smtClean="0">
                <a:latin typeface="Times New Roman" pitchFamily="18" charset="0"/>
                <a:cs typeface="Times New Roman" pitchFamily="18" charset="0"/>
              </a:rPr>
              <a:t>imaging</a:t>
            </a:r>
            <a:r>
              <a:rPr lang="en-IN" sz="2400" spc="-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spc="-10" dirty="0" smtClean="0">
                <a:latin typeface="Times New Roman" pitchFamily="18" charset="0"/>
                <a:cs typeface="Times New Roman" pitchFamily="18" charset="0"/>
              </a:rPr>
              <a:t>system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315"/>
              </a:spcBef>
              <a:buClr>
                <a:srgbClr val="0AD0D9"/>
              </a:buClr>
              <a:buSzPct val="94230"/>
              <a:buFont typeface="Wingdings" pitchFamily="2" charset="2"/>
              <a:buChar char="§"/>
              <a:tabLst>
                <a:tab pos="287020" algn="l"/>
              </a:tabLst>
            </a:pPr>
            <a:r>
              <a:rPr lang="en-IN" sz="2400" spc="-35" dirty="0" smtClean="0">
                <a:latin typeface="Times New Roman" pitchFamily="18" charset="0"/>
                <a:cs typeface="Times New Roman" pitchFamily="18" charset="0"/>
              </a:rPr>
              <a:t>Tracing</a:t>
            </a:r>
            <a:r>
              <a:rPr lang="en-IN" sz="2400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spc="-5" dirty="0" smtClean="0">
                <a:latin typeface="Times New Roman" pitchFamily="18" charset="0"/>
                <a:cs typeface="Times New Roman" pitchFamily="18" charset="0"/>
              </a:rPr>
              <a:t>technique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315"/>
              </a:spcBef>
              <a:buClr>
                <a:srgbClr val="0AD0D9"/>
              </a:buClr>
              <a:buSzPct val="94230"/>
              <a:buFont typeface="Wingdings" pitchFamily="2" charset="2"/>
              <a:buChar char="§"/>
              <a:tabLst>
                <a:tab pos="287020" algn="l"/>
              </a:tabLst>
            </a:pPr>
            <a:r>
              <a:rPr lang="en-IN" sz="2400" spc="-5" dirty="0" err="1" smtClean="0">
                <a:latin typeface="Times New Roman" pitchFamily="18" charset="0"/>
                <a:cs typeface="Times New Roman" pitchFamily="18" charset="0"/>
              </a:rPr>
              <a:t>Cephalometric</a:t>
            </a:r>
            <a:r>
              <a:rPr lang="en-IN" sz="2400" spc="-11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spc="-5" dirty="0" smtClean="0">
                <a:latin typeface="Times New Roman" pitchFamily="18" charset="0"/>
                <a:cs typeface="Times New Roman" pitchFamily="18" charset="0"/>
              </a:rPr>
              <a:t>landmarks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310"/>
              </a:spcBef>
              <a:buClr>
                <a:srgbClr val="0AD0D9"/>
              </a:buClr>
              <a:buSzPct val="94230"/>
              <a:buFont typeface="Wingdings" pitchFamily="2" charset="2"/>
              <a:buChar char="§"/>
              <a:tabLst>
                <a:tab pos="287020" algn="l"/>
              </a:tabLst>
            </a:pPr>
            <a:r>
              <a:rPr lang="en-IN" sz="2400" spc="-5" dirty="0" err="1" smtClean="0">
                <a:latin typeface="Times New Roman" pitchFamily="18" charset="0"/>
                <a:cs typeface="Times New Roman" pitchFamily="18" charset="0"/>
              </a:rPr>
              <a:t>Cephalometric</a:t>
            </a:r>
            <a:r>
              <a:rPr lang="en-IN" sz="2400" spc="-1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spc="-5" dirty="0" smtClean="0">
                <a:latin typeface="Times New Roman" pitchFamily="18" charset="0"/>
                <a:cs typeface="Times New Roman" pitchFamily="18" charset="0"/>
              </a:rPr>
              <a:t>planes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7020" indent="-274320">
              <a:lnSpc>
                <a:spcPct val="100000"/>
              </a:lnSpc>
              <a:spcBef>
                <a:spcPts val="409"/>
              </a:spcBef>
              <a:buClr>
                <a:srgbClr val="0AD0D9"/>
              </a:buClr>
              <a:buSzPct val="94230"/>
              <a:buNone/>
              <a:tabLst>
                <a:tab pos="287020" algn="l"/>
              </a:tabLst>
            </a:pPr>
            <a:r>
              <a:rPr lang="en-US" sz="2400" b="1" spc="-45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easu</a:t>
            </a:r>
            <a:r>
              <a:rPr lang="en-US" sz="2400" b="1" spc="-4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ement</a:t>
            </a:r>
            <a:r>
              <a:rPr lang="en-US" sz="2400" b="1" spc="-1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ana</a:t>
            </a:r>
            <a:r>
              <a:rPr lang="en-US" sz="2400" b="1" spc="-35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b="1" spc="-30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sis</a:t>
            </a:r>
            <a:r>
              <a:rPr lang="en-US" sz="2400" b="1" spc="-7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687070" lvl="1" indent="-274320">
              <a:spcBef>
                <a:spcPts val="310"/>
              </a:spcBef>
              <a:buClr>
                <a:srgbClr val="0AD0D9"/>
              </a:buClr>
              <a:buSzPct val="94230"/>
              <a:tabLst>
                <a:tab pos="287020" algn="l"/>
              </a:tabLst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 spc="-5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wns</a:t>
            </a:r>
            <a:r>
              <a:rPr lang="en-US" sz="2000" spc="-1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ana</a:t>
            </a:r>
            <a:r>
              <a:rPr lang="en-US" sz="2000" spc="-35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000" spc="-30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sis</a:t>
            </a:r>
          </a:p>
          <a:p>
            <a:pPr marL="687070" lvl="1" indent="-274320">
              <a:spcBef>
                <a:spcPts val="315"/>
              </a:spcBef>
              <a:buClr>
                <a:srgbClr val="0AD0D9"/>
              </a:buClr>
              <a:buSzPct val="94230"/>
              <a:tabLst>
                <a:tab pos="287020" algn="l"/>
              </a:tabLst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000" spc="-3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ei</a:t>
            </a:r>
            <a:r>
              <a:rPr lang="en-US" sz="2000" spc="-15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sz="2000" spc="-1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000" spc="-1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000" spc="-30" dirty="0" smtClean="0">
                <a:latin typeface="Times New Roman" pitchFamily="18" charset="0"/>
                <a:cs typeface="Times New Roman" pitchFamily="18" charset="0"/>
              </a:rPr>
              <a:t>ly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sis</a:t>
            </a:r>
          </a:p>
          <a:p>
            <a:pPr marL="687070" lvl="1" indent="-274320">
              <a:spcBef>
                <a:spcPts val="315"/>
              </a:spcBef>
              <a:buClr>
                <a:srgbClr val="0AD0D9"/>
              </a:buClr>
              <a:buSzPct val="94230"/>
              <a:tabLst>
                <a:tab pos="287020" algn="l"/>
              </a:tabLst>
            </a:pPr>
            <a:r>
              <a:rPr lang="en-US" sz="2000" spc="-50" dirty="0" smtClean="0">
                <a:latin typeface="Times New Roman" pitchFamily="18" charset="0"/>
                <a:cs typeface="Times New Roman" pitchFamily="18" charset="0"/>
              </a:rPr>
              <a:t>Tweed</a:t>
            </a:r>
            <a:r>
              <a:rPr lang="en-US" sz="2000" spc="-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spc="-10" dirty="0" smtClean="0">
                <a:latin typeface="Times New Roman" pitchFamily="18" charset="0"/>
                <a:cs typeface="Times New Roman" pitchFamily="18" charset="0"/>
              </a:rPr>
              <a:t>analysis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687070" lvl="1" indent="-274320">
              <a:spcBef>
                <a:spcPts val="310"/>
              </a:spcBef>
              <a:buClr>
                <a:srgbClr val="0AD0D9"/>
              </a:buClr>
              <a:buSzPct val="94230"/>
              <a:tabLst>
                <a:tab pos="287020" algn="l"/>
              </a:tabLst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Wits</a:t>
            </a:r>
            <a:r>
              <a:rPr lang="en-US" sz="2000" spc="-1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spc="-10" dirty="0" smtClean="0">
                <a:latin typeface="Times New Roman" pitchFamily="18" charset="0"/>
                <a:cs typeface="Times New Roman" pitchFamily="18" charset="0"/>
              </a:rPr>
              <a:t>appraisal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spcBef>
                <a:spcPts val="310"/>
              </a:spcBef>
              <a:buClr>
                <a:srgbClr val="0AD0D9"/>
              </a:buClr>
              <a:buSzPct val="94230"/>
              <a:buFont typeface="Wingdings" pitchFamily="2" charset="2"/>
              <a:buChar char="§"/>
              <a:tabLst>
                <a:tab pos="28702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Limitations</a:t>
            </a:r>
            <a:r>
              <a:rPr lang="en-US" sz="2400" spc="-1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sz="2400" spc="-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err="1" smtClean="0">
                <a:latin typeface="Times New Roman" pitchFamily="18" charset="0"/>
                <a:cs typeface="Times New Roman" pitchFamily="18" charset="0"/>
              </a:rPr>
              <a:t>cephalograms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spcBef>
                <a:spcPts val="315"/>
              </a:spcBef>
              <a:buClr>
                <a:srgbClr val="0AD0D9"/>
              </a:buClr>
              <a:buSzPct val="94230"/>
              <a:buFont typeface="Wingdings" pitchFamily="2" charset="2"/>
              <a:buChar char="§"/>
              <a:tabLst>
                <a:tab pos="28702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Sou</a:t>
            </a:r>
            <a:r>
              <a:rPr lang="en-US" sz="2400" spc="-4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spc="-55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es</a:t>
            </a:r>
            <a:r>
              <a:rPr lang="en-US" sz="2400" spc="-1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sz="2400" spc="-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sz="2400" spc="-45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spc="-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spc="-10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5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400" spc="-10" dirty="0" err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hal</a:t>
            </a:r>
            <a:r>
              <a:rPr lang="en-US" sz="2400" spc="-10" dirty="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400" spc="-5" dirty="0" err="1" smtClean="0">
                <a:latin typeface="Times New Roman" pitchFamily="18" charset="0"/>
                <a:cs typeface="Times New Roman" pitchFamily="18" charset="0"/>
              </a:rPr>
              <a:t>metrics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spcBef>
                <a:spcPts val="310"/>
              </a:spcBef>
              <a:buClr>
                <a:srgbClr val="0AD0D9"/>
              </a:buClr>
              <a:buSzPct val="94230"/>
              <a:buFont typeface="Wingdings" pitchFamily="2" charset="2"/>
              <a:buChar char="§"/>
              <a:tabLst>
                <a:tab pos="287020" algn="l"/>
              </a:tabLst>
            </a:pP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Conclusion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spcBef>
                <a:spcPts val="315"/>
              </a:spcBef>
              <a:buClr>
                <a:srgbClr val="0AD0D9"/>
              </a:buClr>
              <a:buSzPct val="94230"/>
              <a:buFont typeface="Wingdings" pitchFamily="2" charset="2"/>
              <a:buChar char="§"/>
              <a:tabLst>
                <a:tab pos="287020" algn="l"/>
              </a:tabLst>
            </a:pP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References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7020" indent="-274320" algn="just">
              <a:spcBef>
                <a:spcPts val="100"/>
              </a:spcBef>
              <a:buClr>
                <a:srgbClr val="0AD0D9"/>
              </a:buClr>
              <a:buSzPct val="93750"/>
              <a:buFont typeface="Wingdings" pitchFamily="2" charset="2"/>
              <a:buChar char="ü"/>
              <a:tabLst>
                <a:tab pos="287020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Origin: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spc="-3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‘</a:t>
            </a:r>
            <a:r>
              <a:rPr lang="en-US" sz="2400" b="1" spc="-3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Cephalo</a:t>
            </a:r>
            <a:r>
              <a:rPr lang="en-US" sz="2400" b="1" spc="-3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en-US" sz="2400" b="1" spc="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means</a:t>
            </a:r>
            <a:r>
              <a:rPr lang="en-US" sz="2400" spc="-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head</a:t>
            </a:r>
            <a:r>
              <a:rPr lang="en-US" sz="2400" spc="-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spc="-2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‘Metric’</a:t>
            </a:r>
            <a:r>
              <a:rPr lang="en-US" sz="2400" b="1" spc="5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sz="2400" spc="-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measurement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6385" marR="17145" indent="-274320" algn="just">
              <a:spcBef>
                <a:spcPts val="1600"/>
              </a:spcBef>
              <a:buClr>
                <a:srgbClr val="0AD0D9"/>
              </a:buClr>
              <a:buSzPct val="110416"/>
              <a:buFont typeface="Wingdings" pitchFamily="2" charset="2"/>
              <a:buChar char="ü"/>
              <a:tabLst>
                <a:tab pos="375285" algn="l"/>
                <a:tab pos="375920" algn="l"/>
                <a:tab pos="3419475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easurement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head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shadows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bony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and soft tissue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landmarks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on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err="1" smtClean="0">
                <a:latin typeface="Times New Roman" pitchFamily="18" charset="0"/>
                <a:cs typeface="Times New Roman" pitchFamily="18" charset="0"/>
              </a:rPr>
              <a:t>roentgenographic</a:t>
            </a:r>
            <a:r>
              <a:rPr lang="en-US" sz="2400" spc="-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image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, known</a:t>
            </a:r>
            <a:r>
              <a:rPr lang="en-US" sz="2400" spc="-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en-US" sz="2400" spc="-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2400" spc="-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spc="-10" dirty="0" err="1" smtClean="0">
                <a:latin typeface="Times New Roman" pitchFamily="18" charset="0"/>
                <a:cs typeface="Times New Roman" pitchFamily="18" charset="0"/>
              </a:rPr>
              <a:t>Roentgenographic</a:t>
            </a:r>
            <a:r>
              <a:rPr lang="en-US" sz="2400" b="1" spc="-1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spc="-5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spc="-5" dirty="0" err="1" smtClean="0">
                <a:latin typeface="Times New Roman" pitchFamily="18" charset="0"/>
                <a:cs typeface="Times New Roman" pitchFamily="18" charset="0"/>
              </a:rPr>
              <a:t>Cephalometry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50"/>
              </a:spcBef>
              <a:buFont typeface="Wingdings" pitchFamily="2" charset="2"/>
              <a:buChar char="ü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6385" marR="308610" indent="-274320" algn="just">
              <a:spcBef>
                <a:spcPts val="5"/>
              </a:spcBef>
              <a:buClr>
                <a:srgbClr val="0AD0D9"/>
              </a:buClr>
              <a:buSzPct val="94230"/>
              <a:buFont typeface="Wingdings" pitchFamily="2" charset="2"/>
              <a:buChar char="ü"/>
              <a:tabLst>
                <a:tab pos="287020" algn="l"/>
              </a:tabLst>
            </a:pP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Spawned</a:t>
            </a:r>
            <a:r>
              <a:rPr lang="en-US" sz="2400" spc="-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sz="2400" spc="-10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2400" spc="-1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classic</a:t>
            </a:r>
            <a:r>
              <a:rPr lang="en-US" sz="2400" spc="-1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25" dirty="0" smtClean="0">
                <a:latin typeface="Times New Roman" pitchFamily="18" charset="0"/>
                <a:cs typeface="Times New Roman" pitchFamily="18" charset="0"/>
              </a:rPr>
              <a:t>work</a:t>
            </a:r>
            <a:r>
              <a:rPr lang="en-US" sz="2400" spc="-11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sz="2400" spc="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spc="-5" dirty="0" smtClean="0">
                <a:latin typeface="Times New Roman" pitchFamily="18" charset="0"/>
                <a:cs typeface="Times New Roman" pitchFamily="18" charset="0"/>
              </a:rPr>
              <a:t>Broadben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spc="-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sz="2400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20" dirty="0" smtClean="0">
                <a:latin typeface="Times New Roman" pitchFamily="18" charset="0"/>
                <a:cs typeface="Times New Roman" pitchFamily="18" charset="0"/>
              </a:rPr>
              <a:t>United </a:t>
            </a:r>
            <a:r>
              <a:rPr lang="en-US" sz="2400" spc="-6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States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b="1" spc="-15" dirty="0" err="1" smtClean="0">
                <a:latin typeface="Times New Roman" pitchFamily="18" charset="0"/>
                <a:cs typeface="Times New Roman" pitchFamily="18" charset="0"/>
              </a:rPr>
              <a:t>Hofrath</a:t>
            </a:r>
            <a:r>
              <a:rPr lang="en-US" sz="2400" b="1" spc="-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spc="-35" dirty="0" smtClean="0">
                <a:latin typeface="Times New Roman" pitchFamily="18" charset="0"/>
                <a:cs typeface="Times New Roman" pitchFamily="18" charset="0"/>
              </a:rPr>
              <a:t>Germany, </a:t>
            </a:r>
            <a:r>
              <a:rPr lang="en-US" sz="2400" spc="-10" dirty="0" err="1" smtClean="0">
                <a:latin typeface="Times New Roman" pitchFamily="18" charset="0"/>
                <a:cs typeface="Times New Roman" pitchFamily="18" charset="0"/>
              </a:rPr>
              <a:t>cephalometrics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has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enjoyed</a:t>
            </a:r>
            <a:r>
              <a:rPr lang="en-US" sz="2400" spc="-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wide</a:t>
            </a:r>
            <a:r>
              <a:rPr lang="en-US" sz="2400" spc="-1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acceptance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6385" marR="5080" indent="-274320">
              <a:lnSpc>
                <a:spcPts val="2590"/>
              </a:lnSpc>
              <a:spcBef>
                <a:spcPts val="425"/>
              </a:spcBef>
              <a:buClr>
                <a:srgbClr val="0AD0D9"/>
              </a:buClr>
              <a:buSzPct val="93750"/>
              <a:buFont typeface="Wingdings" pitchFamily="2" charset="2"/>
              <a:buChar char="ü"/>
              <a:tabLst>
                <a:tab pos="287020" algn="l"/>
                <a:tab pos="6688455" algn="l"/>
              </a:tabLst>
            </a:pPr>
            <a:r>
              <a:rPr lang="en-US" sz="2400" spc="15" dirty="0" smtClean="0">
                <a:latin typeface="Constantia"/>
                <a:cs typeface="Constantia"/>
              </a:rPr>
              <a:t>“The </a:t>
            </a:r>
            <a:r>
              <a:rPr lang="en-US" sz="2400" spc="5" dirty="0" smtClean="0">
                <a:latin typeface="Constantia"/>
                <a:cs typeface="Constantia"/>
              </a:rPr>
              <a:t>scientific </a:t>
            </a:r>
            <a:r>
              <a:rPr lang="en-US" sz="2400" spc="-5" dirty="0" smtClean="0">
                <a:latin typeface="Constantia"/>
                <a:cs typeface="Constantia"/>
              </a:rPr>
              <a:t>measurement </a:t>
            </a:r>
            <a:r>
              <a:rPr lang="en-US" sz="2400" dirty="0" smtClean="0">
                <a:latin typeface="Constantia"/>
                <a:cs typeface="Constantia"/>
              </a:rPr>
              <a:t>of </a:t>
            </a:r>
            <a:r>
              <a:rPr lang="en-US" sz="2400" spc="-5" dirty="0" smtClean="0">
                <a:latin typeface="Constantia"/>
                <a:cs typeface="Constantia"/>
              </a:rPr>
              <a:t>the bones </a:t>
            </a:r>
            <a:r>
              <a:rPr lang="en-US" sz="2400" dirty="0" smtClean="0">
                <a:latin typeface="Constantia"/>
                <a:cs typeface="Constantia"/>
              </a:rPr>
              <a:t>of </a:t>
            </a:r>
            <a:r>
              <a:rPr lang="en-US" sz="2400" spc="-5" dirty="0" smtClean="0">
                <a:latin typeface="Constantia"/>
                <a:cs typeface="Constantia"/>
              </a:rPr>
              <a:t>the </a:t>
            </a:r>
            <a:r>
              <a:rPr lang="en-US" sz="2400" spc="-10" dirty="0" smtClean="0">
                <a:latin typeface="Constantia"/>
                <a:cs typeface="Constantia"/>
              </a:rPr>
              <a:t>cranium </a:t>
            </a:r>
            <a:r>
              <a:rPr lang="en-US" sz="2400" spc="-5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and </a:t>
            </a:r>
            <a:r>
              <a:rPr lang="en-US" sz="2400" spc="-15" dirty="0" smtClean="0">
                <a:latin typeface="Constantia"/>
                <a:cs typeface="Constantia"/>
              </a:rPr>
              <a:t>face, </a:t>
            </a:r>
            <a:r>
              <a:rPr lang="en-US" sz="2400" spc="-5" dirty="0" smtClean="0">
                <a:latin typeface="Constantia"/>
                <a:cs typeface="Constantia"/>
              </a:rPr>
              <a:t>utilizing </a:t>
            </a:r>
            <a:r>
              <a:rPr lang="en-US" sz="2400" dirty="0" smtClean="0">
                <a:latin typeface="Constantia"/>
                <a:cs typeface="Constantia"/>
              </a:rPr>
              <a:t>a </a:t>
            </a:r>
            <a:r>
              <a:rPr lang="en-US" sz="2400" spc="-5" dirty="0" smtClean="0">
                <a:latin typeface="Constantia"/>
                <a:cs typeface="Constantia"/>
              </a:rPr>
              <a:t>fixed, </a:t>
            </a:r>
            <a:r>
              <a:rPr lang="en-US" sz="2400" spc="-10" dirty="0" smtClean="0">
                <a:latin typeface="Constantia"/>
                <a:cs typeface="Constantia"/>
              </a:rPr>
              <a:t>reproducible </a:t>
            </a:r>
            <a:r>
              <a:rPr lang="en-US" sz="2400" spc="-5" dirty="0" smtClean="0">
                <a:latin typeface="Constantia"/>
                <a:cs typeface="Constantia"/>
              </a:rPr>
              <a:t>position for </a:t>
            </a:r>
            <a:r>
              <a:rPr lang="en-US" sz="2400" spc="-10" dirty="0" smtClean="0">
                <a:latin typeface="Constantia"/>
                <a:cs typeface="Constantia"/>
              </a:rPr>
              <a:t>lateral </a:t>
            </a:r>
            <a:r>
              <a:rPr lang="en-US" sz="2400" spc="-590" dirty="0" smtClean="0">
                <a:latin typeface="Constantia"/>
                <a:cs typeface="Constantia"/>
              </a:rPr>
              <a:t> </a:t>
            </a:r>
            <a:r>
              <a:rPr lang="en-US" sz="2400" spc="-10" dirty="0" smtClean="0">
                <a:latin typeface="Constantia"/>
                <a:cs typeface="Constantia"/>
              </a:rPr>
              <a:t>radiographic</a:t>
            </a:r>
            <a:r>
              <a:rPr lang="en-US" sz="2400" spc="-130" dirty="0" smtClean="0">
                <a:latin typeface="Constantia"/>
                <a:cs typeface="Constantia"/>
              </a:rPr>
              <a:t> </a:t>
            </a:r>
            <a:r>
              <a:rPr lang="en-US" sz="2400" spc="-10" dirty="0" smtClean="0">
                <a:latin typeface="Constantia"/>
                <a:cs typeface="Constantia"/>
              </a:rPr>
              <a:t>exposure</a:t>
            </a:r>
            <a:r>
              <a:rPr lang="en-US" sz="2400" spc="-125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of</a:t>
            </a:r>
            <a:r>
              <a:rPr lang="en-US" sz="2400" spc="15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skull</a:t>
            </a:r>
            <a:r>
              <a:rPr lang="en-US" sz="2400" spc="-50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and facial</a:t>
            </a:r>
            <a:r>
              <a:rPr lang="en-US" sz="2400" spc="-5" dirty="0" smtClean="0">
                <a:latin typeface="Constantia"/>
                <a:cs typeface="Constantia"/>
              </a:rPr>
              <a:t> bones”	</a:t>
            </a:r>
            <a:r>
              <a:rPr lang="en-US" sz="2400" dirty="0" smtClean="0">
                <a:latin typeface="Constantia"/>
                <a:cs typeface="Constantia"/>
              </a:rPr>
              <a:t>--</a:t>
            </a:r>
            <a:r>
              <a:rPr lang="en-US" sz="2400" spc="-75" dirty="0" smtClean="0">
                <a:latin typeface="Constantia"/>
                <a:cs typeface="Constantia"/>
              </a:rPr>
              <a:t> </a:t>
            </a:r>
            <a:r>
              <a:rPr lang="en-US" sz="2400" spc="-30" dirty="0" smtClean="0">
                <a:solidFill>
                  <a:srgbClr val="6F2F9F"/>
                </a:solidFill>
                <a:latin typeface="Constantia"/>
                <a:cs typeface="Constantia"/>
              </a:rPr>
              <a:t>Moyers</a:t>
            </a:r>
            <a:endParaRPr lang="en-US" sz="2400" dirty="0" smtClean="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0AD0D9"/>
              </a:buClr>
              <a:buFont typeface="Wingdings" pitchFamily="2" charset="2"/>
              <a:buChar char="ü"/>
            </a:pPr>
            <a:endParaRPr lang="en-US" sz="2400" dirty="0" smtClean="0">
              <a:latin typeface="Constantia"/>
              <a:cs typeface="Constantia"/>
            </a:endParaRPr>
          </a:p>
          <a:p>
            <a:pPr marL="286385" marR="86995" indent="-274320" algn="just">
              <a:lnSpc>
                <a:spcPts val="2590"/>
              </a:lnSpc>
              <a:buClr>
                <a:srgbClr val="0AD0D9"/>
              </a:buClr>
              <a:buSzPct val="93750"/>
              <a:buFont typeface="Wingdings" pitchFamily="2" charset="2"/>
              <a:buChar char="ü"/>
              <a:tabLst>
                <a:tab pos="363220" algn="l"/>
              </a:tabLst>
            </a:pPr>
            <a:r>
              <a:rPr lang="en-US" sz="2400" dirty="0" smtClean="0"/>
              <a:t>	</a:t>
            </a:r>
            <a:r>
              <a:rPr lang="en-US" sz="2400" dirty="0" smtClean="0">
                <a:latin typeface="Constantia"/>
                <a:cs typeface="Constantia"/>
              </a:rPr>
              <a:t>“</a:t>
            </a:r>
            <a:r>
              <a:rPr lang="en-US" sz="2400" spc="-45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A</a:t>
            </a:r>
            <a:r>
              <a:rPr lang="en-US" sz="2400" spc="-85" dirty="0" smtClean="0">
                <a:latin typeface="Constantia"/>
                <a:cs typeface="Constantia"/>
              </a:rPr>
              <a:t> </a:t>
            </a:r>
            <a:r>
              <a:rPr lang="en-US" sz="2400" spc="5" dirty="0" smtClean="0">
                <a:latin typeface="Constantia"/>
                <a:cs typeface="Constantia"/>
              </a:rPr>
              <a:t>scientific</a:t>
            </a:r>
            <a:r>
              <a:rPr lang="en-US" sz="2400" spc="-120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study</a:t>
            </a:r>
            <a:r>
              <a:rPr lang="en-US" sz="2400" spc="-125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of</a:t>
            </a:r>
            <a:r>
              <a:rPr lang="en-US" sz="2400" spc="25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the</a:t>
            </a:r>
            <a:r>
              <a:rPr lang="en-US" sz="2400" spc="-75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measurements</a:t>
            </a:r>
            <a:r>
              <a:rPr lang="en-US" sz="2400" spc="-110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of</a:t>
            </a:r>
            <a:r>
              <a:rPr lang="en-US" sz="2400" spc="30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the</a:t>
            </a:r>
            <a:r>
              <a:rPr lang="en-US" sz="2400" spc="-75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head</a:t>
            </a:r>
            <a:r>
              <a:rPr lang="en-US" sz="2400" spc="-65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with </a:t>
            </a:r>
            <a:r>
              <a:rPr lang="en-US" sz="2400" spc="-590" dirty="0" smtClean="0">
                <a:latin typeface="Constantia"/>
                <a:cs typeface="Constantia"/>
              </a:rPr>
              <a:t> </a:t>
            </a:r>
            <a:r>
              <a:rPr lang="en-US" sz="2400" spc="-35" dirty="0" smtClean="0">
                <a:latin typeface="Constantia"/>
                <a:cs typeface="Constantia"/>
              </a:rPr>
              <a:t>r</a:t>
            </a:r>
            <a:r>
              <a:rPr lang="en-US" sz="2400" dirty="0" smtClean="0">
                <a:latin typeface="Constantia"/>
                <a:cs typeface="Constantia"/>
              </a:rPr>
              <a:t>elat</a:t>
            </a:r>
            <a:r>
              <a:rPr lang="en-US" sz="2400" spc="5" dirty="0" smtClean="0">
                <a:latin typeface="Constantia"/>
                <a:cs typeface="Constantia"/>
              </a:rPr>
              <a:t>i</a:t>
            </a:r>
            <a:r>
              <a:rPr lang="en-US" sz="2400" dirty="0" smtClean="0">
                <a:latin typeface="Constantia"/>
                <a:cs typeface="Constantia"/>
              </a:rPr>
              <a:t>on</a:t>
            </a:r>
            <a:r>
              <a:rPr lang="en-US" sz="2400" spc="-70" dirty="0" smtClean="0">
                <a:latin typeface="Constantia"/>
                <a:cs typeface="Constantia"/>
              </a:rPr>
              <a:t> </a:t>
            </a:r>
            <a:r>
              <a:rPr lang="en-US" sz="2400" spc="-35" dirty="0" smtClean="0">
                <a:latin typeface="Constantia"/>
                <a:cs typeface="Constantia"/>
              </a:rPr>
              <a:t>t</a:t>
            </a:r>
            <a:r>
              <a:rPr lang="en-US" sz="2400" dirty="0" smtClean="0">
                <a:latin typeface="Constantia"/>
                <a:cs typeface="Constantia"/>
              </a:rPr>
              <a:t>o</a:t>
            </a:r>
            <a:r>
              <a:rPr lang="en-US" sz="2400" spc="-100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speci</a:t>
            </a:r>
            <a:r>
              <a:rPr lang="en-US" sz="2400" spc="60" dirty="0" smtClean="0">
                <a:latin typeface="Constantia"/>
                <a:cs typeface="Constantia"/>
              </a:rPr>
              <a:t>f</a:t>
            </a:r>
            <a:r>
              <a:rPr lang="en-US" sz="2400" spc="-5" dirty="0" smtClean="0">
                <a:latin typeface="Constantia"/>
                <a:cs typeface="Constantia"/>
              </a:rPr>
              <a:t>i</a:t>
            </a:r>
            <a:r>
              <a:rPr lang="en-US" sz="2400" dirty="0" smtClean="0">
                <a:latin typeface="Constantia"/>
                <a:cs typeface="Constantia"/>
              </a:rPr>
              <a:t>c</a:t>
            </a:r>
            <a:r>
              <a:rPr lang="en-US" sz="2400" spc="-110" dirty="0" smtClean="0">
                <a:latin typeface="Constantia"/>
                <a:cs typeface="Constantia"/>
              </a:rPr>
              <a:t> </a:t>
            </a:r>
            <a:r>
              <a:rPr lang="en-US" sz="2400" spc="-35" dirty="0" smtClean="0">
                <a:latin typeface="Constantia"/>
                <a:cs typeface="Constantia"/>
              </a:rPr>
              <a:t>r</a:t>
            </a:r>
            <a:r>
              <a:rPr lang="en-US" sz="2400" dirty="0" smtClean="0">
                <a:latin typeface="Constantia"/>
                <a:cs typeface="Constantia"/>
              </a:rPr>
              <a:t>e</a:t>
            </a:r>
            <a:r>
              <a:rPr lang="en-US" sz="2400" spc="-10" dirty="0" smtClean="0">
                <a:latin typeface="Constantia"/>
                <a:cs typeface="Constantia"/>
              </a:rPr>
              <a:t>f</a:t>
            </a:r>
            <a:r>
              <a:rPr lang="en-US" sz="2400" dirty="0" smtClean="0">
                <a:latin typeface="Constantia"/>
                <a:cs typeface="Constantia"/>
              </a:rPr>
              <a:t>e</a:t>
            </a:r>
            <a:r>
              <a:rPr lang="en-US" sz="2400" spc="-30" dirty="0" smtClean="0">
                <a:latin typeface="Constantia"/>
                <a:cs typeface="Constantia"/>
              </a:rPr>
              <a:t>r</a:t>
            </a:r>
            <a:r>
              <a:rPr lang="en-US" sz="2400" dirty="0" smtClean="0">
                <a:latin typeface="Constantia"/>
                <a:cs typeface="Constantia"/>
              </a:rPr>
              <a:t>en</a:t>
            </a:r>
            <a:r>
              <a:rPr lang="en-US" sz="2400" spc="-55" dirty="0" smtClean="0">
                <a:latin typeface="Constantia"/>
                <a:cs typeface="Constantia"/>
              </a:rPr>
              <a:t>c</a:t>
            </a:r>
            <a:r>
              <a:rPr lang="en-US" sz="2400" dirty="0" smtClean="0">
                <a:latin typeface="Constantia"/>
                <a:cs typeface="Constantia"/>
              </a:rPr>
              <a:t>e</a:t>
            </a:r>
            <a:r>
              <a:rPr lang="en-US" sz="2400" spc="-100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points;</a:t>
            </a:r>
            <a:r>
              <a:rPr lang="en-US" sz="2400" spc="-40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use</a:t>
            </a:r>
            <a:r>
              <a:rPr lang="en-US" sz="2400" dirty="0" smtClean="0">
                <a:latin typeface="Constantia"/>
                <a:cs typeface="Constantia"/>
              </a:rPr>
              <a:t>d</a:t>
            </a:r>
            <a:r>
              <a:rPr lang="en-US" sz="2400" spc="-20" dirty="0" smtClean="0">
                <a:latin typeface="Constantia"/>
                <a:cs typeface="Constantia"/>
              </a:rPr>
              <a:t> </a:t>
            </a:r>
            <a:r>
              <a:rPr lang="en-US" sz="2400" spc="-15" dirty="0" smtClean="0">
                <a:latin typeface="Constantia"/>
                <a:cs typeface="Constantia"/>
              </a:rPr>
              <a:t>f</a:t>
            </a:r>
            <a:r>
              <a:rPr lang="en-US" sz="2400" dirty="0" smtClean="0">
                <a:latin typeface="Constantia"/>
                <a:cs typeface="Constantia"/>
              </a:rPr>
              <a:t>or</a:t>
            </a:r>
            <a:r>
              <a:rPr lang="en-US" sz="2400" spc="-145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e</a:t>
            </a:r>
            <a:r>
              <a:rPr lang="en-US" sz="2400" spc="-20" dirty="0" smtClean="0">
                <a:latin typeface="Constantia"/>
                <a:cs typeface="Constantia"/>
              </a:rPr>
              <a:t>v</a:t>
            </a:r>
            <a:r>
              <a:rPr lang="en-US" sz="2400" dirty="0" smtClean="0">
                <a:latin typeface="Constantia"/>
                <a:cs typeface="Constantia"/>
              </a:rPr>
              <a:t>aluat</a:t>
            </a:r>
            <a:r>
              <a:rPr lang="en-US" sz="2400" spc="5" dirty="0" smtClean="0">
                <a:latin typeface="Constantia"/>
                <a:cs typeface="Constantia"/>
              </a:rPr>
              <a:t>i</a:t>
            </a:r>
            <a:r>
              <a:rPr lang="en-US" sz="2400" dirty="0" smtClean="0">
                <a:latin typeface="Constantia"/>
                <a:cs typeface="Constantia"/>
              </a:rPr>
              <a:t>on</a:t>
            </a:r>
            <a:r>
              <a:rPr lang="en-US" sz="2400" spc="-120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of  facial</a:t>
            </a:r>
            <a:r>
              <a:rPr lang="en-US" sz="2400" spc="-80" dirty="0" smtClean="0">
                <a:latin typeface="Constantia"/>
                <a:cs typeface="Constantia"/>
              </a:rPr>
              <a:t> </a:t>
            </a:r>
            <a:r>
              <a:rPr lang="en-US" sz="2400" spc="-15" dirty="0" smtClean="0">
                <a:latin typeface="Constantia"/>
                <a:cs typeface="Constantia"/>
              </a:rPr>
              <a:t>growth</a:t>
            </a:r>
            <a:r>
              <a:rPr lang="en-US" sz="2400" spc="-75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and</a:t>
            </a:r>
            <a:r>
              <a:rPr lang="en-US" sz="2400" spc="-60" dirty="0" smtClean="0">
                <a:latin typeface="Constantia"/>
                <a:cs typeface="Constantia"/>
              </a:rPr>
              <a:t> </a:t>
            </a:r>
            <a:r>
              <a:rPr lang="en-US" sz="2400" spc="-10" dirty="0" smtClean="0">
                <a:latin typeface="Constantia"/>
                <a:cs typeface="Constantia"/>
              </a:rPr>
              <a:t>development,</a:t>
            </a:r>
            <a:r>
              <a:rPr lang="en-US" sz="2400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including</a:t>
            </a:r>
            <a:r>
              <a:rPr lang="en-US" sz="2400" spc="-40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soft</a:t>
            </a:r>
            <a:r>
              <a:rPr lang="en-US" sz="2400" spc="-90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tissue </a:t>
            </a:r>
            <a:r>
              <a:rPr lang="en-US" sz="2400" spc="-5" dirty="0" smtClean="0">
                <a:latin typeface="Constantia"/>
                <a:cs typeface="Constantia"/>
              </a:rPr>
              <a:t>profile”</a:t>
            </a:r>
            <a:r>
              <a:rPr lang="en-US" sz="2400" spc="-40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--</a:t>
            </a:r>
            <a:r>
              <a:rPr lang="en-US" sz="2400" spc="-40" dirty="0" smtClean="0">
                <a:latin typeface="Constantia"/>
                <a:cs typeface="Constantia"/>
              </a:rPr>
              <a:t> </a:t>
            </a:r>
            <a:r>
              <a:rPr lang="en-US" sz="2400" spc="-5" dirty="0" err="1" smtClean="0">
                <a:solidFill>
                  <a:srgbClr val="6F2F9F"/>
                </a:solidFill>
                <a:latin typeface="Constantia"/>
                <a:cs typeface="Constantia"/>
              </a:rPr>
              <a:t>Grabers</a:t>
            </a:r>
            <a:endParaRPr lang="en-US" sz="2400" dirty="0" smtClean="0">
              <a:latin typeface="Constantia"/>
              <a:cs typeface="Constantia"/>
            </a:endParaRPr>
          </a:p>
          <a:p>
            <a:pPr>
              <a:buFont typeface="Wingdings" pitchFamily="2" charset="2"/>
              <a:buChar char="ü"/>
            </a:pP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/>
          </p:cNvSpPr>
          <p:nvPr/>
        </p:nvSpPr>
        <p:spPr>
          <a:xfrm>
            <a:off x="609600" y="533400"/>
            <a:ext cx="7917180" cy="7886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5000" b="0" i="0" u="none" strike="noStrike" kern="1200" cap="none" spc="-5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Calibri"/>
              </a:rPr>
              <a:t>Cephalometric</a:t>
            </a:r>
            <a:r>
              <a:rPr kumimoji="0" lang="en-IN" sz="5000" b="0" i="0" u="none" strike="noStrike" kern="1200" cap="none" spc="-6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Calibri"/>
              </a:rPr>
              <a:t> </a:t>
            </a:r>
            <a:r>
              <a:rPr kumimoji="0" lang="en-IN" sz="5000" b="0" i="0" u="none" strike="noStrike" kern="1200" cap="none" spc="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Calibri"/>
              </a:rPr>
              <a:t>imaging</a:t>
            </a:r>
            <a:r>
              <a:rPr kumimoji="0" lang="en-IN" sz="5000" b="0" i="0" u="none" strike="noStrike" kern="1200" cap="none" spc="-1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Calibri"/>
              </a:rPr>
              <a:t> </a:t>
            </a:r>
            <a:r>
              <a:rPr kumimoji="0" lang="en-IN" sz="5000" b="0" i="0" u="none" strike="noStrike" kern="1200" cap="none" spc="-4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Calibri"/>
              </a:rPr>
              <a:t>system</a:t>
            </a:r>
            <a:endParaRPr kumimoji="0" lang="en-IN" sz="5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Calibri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535940" y="2423287"/>
            <a:ext cx="261810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4230"/>
              <a:buFont typeface="Segoe UI Symbol"/>
              <a:buChar char="⚫"/>
              <a:tabLst>
                <a:tab pos="287020" algn="l"/>
              </a:tabLst>
            </a:pPr>
            <a:r>
              <a:rPr sz="2600" spc="5" dirty="0">
                <a:latin typeface="Constantia"/>
                <a:cs typeface="Constantia"/>
              </a:rPr>
              <a:t>X</a:t>
            </a:r>
            <a:r>
              <a:rPr sz="2600" dirty="0">
                <a:latin typeface="Constantia"/>
                <a:cs typeface="Constantia"/>
              </a:rPr>
              <a:t>-</a:t>
            </a:r>
            <a:r>
              <a:rPr sz="2600" spc="-45" dirty="0">
                <a:latin typeface="Constantia"/>
                <a:cs typeface="Constantia"/>
              </a:rPr>
              <a:t> </a:t>
            </a:r>
            <a:r>
              <a:rPr sz="2600" spc="-55" dirty="0">
                <a:latin typeface="Constantia"/>
                <a:cs typeface="Constantia"/>
              </a:rPr>
              <a:t>r</a:t>
            </a:r>
            <a:r>
              <a:rPr sz="2600" spc="-50" dirty="0">
                <a:latin typeface="Constantia"/>
                <a:cs typeface="Constantia"/>
              </a:rPr>
              <a:t>a</a:t>
            </a:r>
            <a:r>
              <a:rPr sz="2600" dirty="0">
                <a:latin typeface="Constantia"/>
                <a:cs typeface="Constantia"/>
              </a:rPr>
              <a:t>y</a:t>
            </a:r>
            <a:r>
              <a:rPr sz="2600" spc="-135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a</a:t>
            </a:r>
            <a:r>
              <a:rPr sz="2600" spc="-10" dirty="0">
                <a:latin typeface="Constantia"/>
                <a:cs typeface="Constantia"/>
              </a:rPr>
              <a:t>p</a:t>
            </a:r>
            <a:r>
              <a:rPr sz="2600" dirty="0">
                <a:latin typeface="Constantia"/>
                <a:cs typeface="Constantia"/>
              </a:rPr>
              <a:t>p</a:t>
            </a:r>
            <a:r>
              <a:rPr sz="2600" spc="-10" dirty="0">
                <a:latin typeface="Constantia"/>
                <a:cs typeface="Constantia"/>
              </a:rPr>
              <a:t>a</a:t>
            </a:r>
            <a:r>
              <a:rPr sz="2600" spc="-55" dirty="0">
                <a:latin typeface="Constantia"/>
                <a:cs typeface="Constantia"/>
              </a:rPr>
              <a:t>r</a:t>
            </a:r>
            <a:r>
              <a:rPr sz="2600" dirty="0">
                <a:latin typeface="Constantia"/>
                <a:cs typeface="Constantia"/>
              </a:rPr>
              <a:t>at</a:t>
            </a:r>
            <a:r>
              <a:rPr sz="2600" spc="5" dirty="0">
                <a:latin typeface="Constantia"/>
                <a:cs typeface="Constantia"/>
              </a:rPr>
              <a:t>u</a:t>
            </a:r>
            <a:r>
              <a:rPr sz="2600" dirty="0">
                <a:latin typeface="Constantia"/>
                <a:cs typeface="Constantia"/>
              </a:rPr>
              <a:t>s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6" name="object 4"/>
          <p:cNvSpPr txBox="1"/>
          <p:nvPr/>
        </p:nvSpPr>
        <p:spPr>
          <a:xfrm>
            <a:off x="535940" y="3850004"/>
            <a:ext cx="2907665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0"/>
              </a:spcBef>
              <a:buClr>
                <a:srgbClr val="0AD0D9"/>
              </a:buClr>
              <a:buSzPct val="94230"/>
              <a:buFont typeface="Segoe UI Symbol"/>
              <a:buChar char="⚫"/>
              <a:tabLst>
                <a:tab pos="287020" algn="l"/>
              </a:tabLst>
            </a:pPr>
            <a:r>
              <a:rPr sz="2600" dirty="0">
                <a:latin typeface="Constantia"/>
                <a:cs typeface="Constantia"/>
              </a:rPr>
              <a:t>An</a:t>
            </a:r>
            <a:r>
              <a:rPr sz="2600" spc="-80" dirty="0">
                <a:latin typeface="Constantia"/>
                <a:cs typeface="Constantia"/>
              </a:rPr>
              <a:t> </a:t>
            </a:r>
            <a:r>
              <a:rPr sz="2600" spc="-20" dirty="0">
                <a:latin typeface="Constantia"/>
                <a:cs typeface="Constantia"/>
              </a:rPr>
              <a:t>image</a:t>
            </a:r>
            <a:r>
              <a:rPr sz="2600" spc="-135" dirty="0">
                <a:latin typeface="Constantia"/>
                <a:cs typeface="Constantia"/>
              </a:rPr>
              <a:t> </a:t>
            </a:r>
            <a:r>
              <a:rPr sz="2600" spc="-15" dirty="0">
                <a:latin typeface="Constantia"/>
                <a:cs typeface="Constantia"/>
              </a:rPr>
              <a:t>receptor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7" name="object 5"/>
          <p:cNvSpPr txBox="1"/>
          <p:nvPr/>
        </p:nvSpPr>
        <p:spPr>
          <a:xfrm>
            <a:off x="535940" y="5276799"/>
            <a:ext cx="200152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0"/>
              </a:spcBef>
              <a:buClr>
                <a:srgbClr val="0AD0D9"/>
              </a:buClr>
              <a:buSzPct val="94230"/>
              <a:buFont typeface="Segoe UI Symbol"/>
              <a:buChar char="⚫"/>
              <a:tabLst>
                <a:tab pos="287020" algn="l"/>
              </a:tabLst>
            </a:pPr>
            <a:r>
              <a:rPr sz="2600" spc="-40" dirty="0">
                <a:latin typeface="Constantia"/>
                <a:cs typeface="Constantia"/>
              </a:rPr>
              <a:t>C</a:t>
            </a:r>
            <a:r>
              <a:rPr sz="2600" dirty="0">
                <a:latin typeface="Constantia"/>
                <a:cs typeface="Constantia"/>
              </a:rPr>
              <a:t>ephal</a:t>
            </a:r>
            <a:r>
              <a:rPr sz="2600" spc="-15" dirty="0">
                <a:latin typeface="Constantia"/>
                <a:cs typeface="Constantia"/>
              </a:rPr>
              <a:t>o</a:t>
            </a:r>
            <a:r>
              <a:rPr sz="2600" dirty="0">
                <a:latin typeface="Constantia"/>
                <a:cs typeface="Constantia"/>
              </a:rPr>
              <a:t>stat</a:t>
            </a:r>
            <a:endParaRPr sz="2600">
              <a:latin typeface="Constantia"/>
              <a:cs typeface="Constantia"/>
            </a:endParaRPr>
          </a:p>
        </p:txBody>
      </p:sp>
      <p:grpSp>
        <p:nvGrpSpPr>
          <p:cNvPr id="8" name="object 6"/>
          <p:cNvGrpSpPr/>
          <p:nvPr/>
        </p:nvGrpSpPr>
        <p:grpSpPr>
          <a:xfrm>
            <a:off x="3695700" y="4229100"/>
            <a:ext cx="1972310" cy="2362200"/>
            <a:chOff x="3695700" y="4229100"/>
            <a:chExt cx="1972310" cy="2362200"/>
          </a:xfrm>
        </p:grpSpPr>
        <p:pic>
          <p:nvPicPr>
            <p:cNvPr id="9" name="object 7"/>
            <p:cNvPicPr/>
            <p:nvPr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3733800" y="4267200"/>
              <a:ext cx="1895855" cy="2286000"/>
            </a:xfrm>
            <a:prstGeom prst="rect">
              <a:avLst/>
            </a:prstGeom>
          </p:spPr>
        </p:pic>
        <p:sp>
          <p:nvSpPr>
            <p:cNvPr id="10" name="object 8"/>
            <p:cNvSpPr/>
            <p:nvPr/>
          </p:nvSpPr>
          <p:spPr>
            <a:xfrm>
              <a:off x="3714750" y="4248150"/>
              <a:ext cx="1934210" cy="2324100"/>
            </a:xfrm>
            <a:custGeom>
              <a:avLst/>
              <a:gdLst/>
              <a:ahLst/>
              <a:cxnLst/>
              <a:rect l="l" t="t" r="r" b="b"/>
              <a:pathLst>
                <a:path w="1934210" h="2324100">
                  <a:moveTo>
                    <a:pt x="0" y="2324100"/>
                  </a:moveTo>
                  <a:lnTo>
                    <a:pt x="1933955" y="2324100"/>
                  </a:lnTo>
                  <a:lnTo>
                    <a:pt x="1933955" y="0"/>
                  </a:lnTo>
                  <a:lnTo>
                    <a:pt x="0" y="0"/>
                  </a:lnTo>
                  <a:lnTo>
                    <a:pt x="0" y="232410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9"/>
          <p:cNvGrpSpPr/>
          <p:nvPr/>
        </p:nvGrpSpPr>
        <p:grpSpPr>
          <a:xfrm>
            <a:off x="4381500" y="2019300"/>
            <a:ext cx="2786380" cy="1990725"/>
            <a:chOff x="4381500" y="2019300"/>
            <a:chExt cx="2786380" cy="1990725"/>
          </a:xfrm>
        </p:grpSpPr>
        <p:pic>
          <p:nvPicPr>
            <p:cNvPr id="12" name="object 10"/>
            <p:cNvPicPr/>
            <p:nvPr/>
          </p:nvPicPr>
          <p:blipFill>
            <a:blip r:embed="rId3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419600" y="2057400"/>
              <a:ext cx="2709672" cy="1914144"/>
            </a:xfrm>
            <a:prstGeom prst="rect">
              <a:avLst/>
            </a:prstGeom>
          </p:spPr>
        </p:pic>
        <p:sp>
          <p:nvSpPr>
            <p:cNvPr id="13" name="object 11"/>
            <p:cNvSpPr/>
            <p:nvPr/>
          </p:nvSpPr>
          <p:spPr>
            <a:xfrm>
              <a:off x="4400550" y="2038350"/>
              <a:ext cx="2748280" cy="1952625"/>
            </a:xfrm>
            <a:custGeom>
              <a:avLst/>
              <a:gdLst/>
              <a:ahLst/>
              <a:cxnLst/>
              <a:rect l="l" t="t" r="r" b="b"/>
              <a:pathLst>
                <a:path w="2748279" h="1952625">
                  <a:moveTo>
                    <a:pt x="0" y="1952244"/>
                  </a:moveTo>
                  <a:lnTo>
                    <a:pt x="2747772" y="1952244"/>
                  </a:lnTo>
                  <a:lnTo>
                    <a:pt x="2747772" y="0"/>
                  </a:lnTo>
                  <a:lnTo>
                    <a:pt x="0" y="0"/>
                  </a:lnTo>
                  <a:lnTo>
                    <a:pt x="0" y="1952244"/>
                  </a:lnTo>
                  <a:close/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2"/>
          <p:cNvGrpSpPr/>
          <p:nvPr/>
        </p:nvGrpSpPr>
        <p:grpSpPr>
          <a:xfrm>
            <a:off x="5829300" y="4229100"/>
            <a:ext cx="3192780" cy="2299970"/>
            <a:chOff x="5829300" y="4229100"/>
            <a:chExt cx="3192780" cy="2299970"/>
          </a:xfrm>
        </p:grpSpPr>
        <p:pic>
          <p:nvPicPr>
            <p:cNvPr id="15" name="object 13"/>
            <p:cNvPicPr/>
            <p:nvPr/>
          </p:nvPicPr>
          <p:blipFill>
            <a:blip r:embed="rId4" cstate="print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5867400" y="4267200"/>
              <a:ext cx="3116579" cy="2223516"/>
            </a:xfrm>
            <a:prstGeom prst="rect">
              <a:avLst/>
            </a:prstGeom>
          </p:spPr>
        </p:pic>
        <p:sp>
          <p:nvSpPr>
            <p:cNvPr id="16" name="object 14"/>
            <p:cNvSpPr/>
            <p:nvPr/>
          </p:nvSpPr>
          <p:spPr>
            <a:xfrm>
              <a:off x="5848350" y="4248150"/>
              <a:ext cx="3154680" cy="2261870"/>
            </a:xfrm>
            <a:custGeom>
              <a:avLst/>
              <a:gdLst/>
              <a:ahLst/>
              <a:cxnLst/>
              <a:rect l="l" t="t" r="r" b="b"/>
              <a:pathLst>
                <a:path w="3154679" h="2261870">
                  <a:moveTo>
                    <a:pt x="0" y="2261616"/>
                  </a:moveTo>
                  <a:lnTo>
                    <a:pt x="3154679" y="2261616"/>
                  </a:lnTo>
                  <a:lnTo>
                    <a:pt x="3154679" y="0"/>
                  </a:lnTo>
                  <a:lnTo>
                    <a:pt x="0" y="0"/>
                  </a:lnTo>
                  <a:lnTo>
                    <a:pt x="0" y="2261616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grpSp>
        <p:nvGrpSpPr>
          <p:cNvPr id="4" name="object 2"/>
          <p:cNvGrpSpPr/>
          <p:nvPr/>
        </p:nvGrpSpPr>
        <p:grpSpPr>
          <a:xfrm>
            <a:off x="504444" y="656844"/>
            <a:ext cx="8141334" cy="5073650"/>
            <a:chOff x="504444" y="656844"/>
            <a:chExt cx="8141334" cy="5073650"/>
          </a:xfrm>
        </p:grpSpPr>
        <p:pic>
          <p:nvPicPr>
            <p:cNvPr id="5" name="object 3"/>
            <p:cNvPicPr/>
            <p:nvPr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533400" y="685800"/>
              <a:ext cx="8083296" cy="5015484"/>
            </a:xfrm>
            <a:prstGeom prst="rect">
              <a:avLst/>
            </a:prstGeom>
          </p:spPr>
        </p:pic>
        <p:sp>
          <p:nvSpPr>
            <p:cNvPr id="6" name="object 4"/>
            <p:cNvSpPr/>
            <p:nvPr/>
          </p:nvSpPr>
          <p:spPr>
            <a:xfrm>
              <a:off x="518922" y="671322"/>
              <a:ext cx="8112759" cy="5044440"/>
            </a:xfrm>
            <a:custGeom>
              <a:avLst/>
              <a:gdLst/>
              <a:ahLst/>
              <a:cxnLst/>
              <a:rect l="l" t="t" r="r" b="b"/>
              <a:pathLst>
                <a:path w="8112759" h="5044440">
                  <a:moveTo>
                    <a:pt x="0" y="5044440"/>
                  </a:moveTo>
                  <a:lnTo>
                    <a:pt x="8112252" y="5044440"/>
                  </a:lnTo>
                  <a:lnTo>
                    <a:pt x="8112252" y="0"/>
                  </a:lnTo>
                  <a:lnTo>
                    <a:pt x="0" y="0"/>
                  </a:lnTo>
                  <a:lnTo>
                    <a:pt x="0" y="504444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87020" indent="-274320">
              <a:lnSpc>
                <a:spcPct val="100000"/>
              </a:lnSpc>
              <a:spcBef>
                <a:spcPts val="725"/>
              </a:spcBef>
              <a:buClr>
                <a:srgbClr val="0AD0D9"/>
              </a:buClr>
              <a:buSzPct val="94230"/>
              <a:tabLst>
                <a:tab pos="28702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sz="2400" spc="-10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orthodontic</a:t>
            </a:r>
            <a:r>
              <a:rPr lang="en-US" sz="2400" spc="-1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diagnosis</a:t>
            </a:r>
            <a:r>
              <a:rPr lang="en-US" sz="2400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lang="en-US" sz="2400" spc="-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treatment</a:t>
            </a:r>
            <a:r>
              <a:rPr lang="en-US" sz="2400" spc="-1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planning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630"/>
              </a:spcBef>
              <a:buClr>
                <a:srgbClr val="0AD0D9"/>
              </a:buClr>
              <a:buSzPct val="94230"/>
              <a:tabLst>
                <a:tab pos="28702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sz="2400" spc="-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classification</a:t>
            </a:r>
            <a:r>
              <a:rPr lang="en-US" sz="2400" spc="-1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skeletal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lang="en-US" sz="2400" spc="-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dental</a:t>
            </a:r>
            <a:r>
              <a:rPr lang="en-US" sz="2400" spc="-7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abnormalities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tabLst>
                <a:tab pos="28702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sz="2400" spc="-11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establishing</a:t>
            </a:r>
            <a:r>
              <a:rPr lang="en-US" sz="2400" spc="-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facial</a:t>
            </a:r>
            <a:r>
              <a:rPr lang="en-US" sz="2400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types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620"/>
              </a:spcBef>
              <a:buClr>
                <a:srgbClr val="0AD0D9"/>
              </a:buClr>
              <a:buSzPct val="94230"/>
              <a:tabLst>
                <a:tab pos="28702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sz="2400" spc="-1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evaluation</a:t>
            </a:r>
            <a:r>
              <a:rPr lang="en-US" sz="2400" spc="-1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sz="2400" spc="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treatment</a:t>
            </a:r>
            <a:r>
              <a:rPr lang="en-US" sz="2400" spc="-1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results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6385" marR="441325" indent="-274320">
              <a:lnSpc>
                <a:spcPct val="100000"/>
              </a:lnSpc>
              <a:spcBef>
                <a:spcPts val="630"/>
              </a:spcBef>
              <a:buClr>
                <a:srgbClr val="0AD0D9"/>
              </a:buClr>
              <a:buSzPct val="94230"/>
              <a:tabLst>
                <a:tab pos="28702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sz="2400" spc="-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predicting</a:t>
            </a:r>
            <a:r>
              <a:rPr lang="en-US" sz="2400" spc="-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growth</a:t>
            </a:r>
            <a:r>
              <a:rPr lang="en-US" sz="2400" spc="-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related</a:t>
            </a:r>
            <a:r>
              <a:rPr lang="en-US" sz="2400" spc="-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changes</a:t>
            </a:r>
            <a:r>
              <a:rPr lang="en-US" sz="2400" spc="-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lang="en-US" sz="2400" spc="-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changes </a:t>
            </a:r>
            <a:r>
              <a:rPr lang="en-US" sz="2400" spc="-6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associated</a:t>
            </a:r>
            <a:r>
              <a:rPr lang="en-US" sz="2400" spc="-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en-US" sz="2400" spc="-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surgical</a:t>
            </a:r>
            <a:r>
              <a:rPr lang="en-US" sz="2400" spc="-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treatment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6385" marR="5080" indent="-274320">
              <a:lnSpc>
                <a:spcPct val="100000"/>
              </a:lnSpc>
              <a:spcBef>
                <a:spcPts val="620"/>
              </a:spcBef>
              <a:buClr>
                <a:srgbClr val="0AD0D9"/>
              </a:buClr>
              <a:buSzPct val="94230"/>
              <a:tabLst>
                <a:tab pos="287020" algn="l"/>
              </a:tabLst>
            </a:pPr>
            <a:r>
              <a:rPr lang="en-US" sz="2400" spc="-175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aluable</a:t>
            </a:r>
            <a:r>
              <a:rPr lang="en-US" sz="2400" spc="-1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aid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spc="-7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4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esea</a:t>
            </a:r>
            <a:r>
              <a:rPr lang="en-US" sz="2400" spc="-4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spc="-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60" dirty="0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400" spc="-3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400" spc="-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spc="-60" dirty="0" smtClean="0">
                <a:latin typeface="Times New Roman" pitchFamily="18" charset="0"/>
                <a:cs typeface="Times New Roman" pitchFamily="18" charset="0"/>
              </a:rPr>
              <a:t>nv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400" spc="-30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ving</a:t>
            </a:r>
            <a:r>
              <a:rPr lang="en-US" sz="2400" spc="-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400" spc="-1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spc="-55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an</a:t>
            </a:r>
            <a:r>
              <a:rPr lang="en-US" sz="2400" spc="-15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spc="-5" dirty="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en-US" sz="2400" spc="-5" dirty="0" err="1" smtClean="0">
                <a:latin typeface="Times New Roman" pitchFamily="18" charset="0"/>
                <a:cs typeface="Times New Roman" pitchFamily="18" charset="0"/>
              </a:rPr>
              <a:t>dentofacial</a:t>
            </a:r>
            <a:r>
              <a:rPr lang="en-US" sz="2400" spc="-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region</a:t>
            </a:r>
          </a:p>
          <a:p>
            <a:pPr marL="286385" marR="5080" indent="-274320">
              <a:lnSpc>
                <a:spcPct val="100000"/>
              </a:lnSpc>
              <a:spcBef>
                <a:spcPts val="620"/>
              </a:spcBef>
              <a:buClr>
                <a:srgbClr val="0AD0D9"/>
              </a:buClr>
              <a:buSzPct val="94230"/>
              <a:tabLst>
                <a:tab pos="287020" algn="l"/>
              </a:tabLst>
            </a:pP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Assessment of Cervical Vertebrae Maturity Indicator (CVMI)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R="497205" algn="r">
              <a:lnSpc>
                <a:spcPct val="100000"/>
              </a:lnSpc>
            </a:pPr>
            <a:r>
              <a:rPr lang="en-US" sz="2400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--</a:t>
            </a:r>
            <a:r>
              <a:rPr lang="en-US" sz="2400" spc="-3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spc="-3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Moyers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/>
          </p:cNvSpPr>
          <p:nvPr/>
        </p:nvSpPr>
        <p:spPr>
          <a:xfrm>
            <a:off x="609600" y="533400"/>
            <a:ext cx="7940040" cy="505908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Principle</a:t>
            </a:r>
            <a:r>
              <a:rPr kumimoji="0" lang="en-IN" sz="3200" b="0" i="0" u="none" strike="noStrike" kern="1200" cap="none" spc="-1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en-I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of</a:t>
            </a:r>
            <a:r>
              <a:rPr kumimoji="0" lang="en-IN" sz="3200" b="0" i="0" u="none" strike="noStrike" kern="1200" cap="none" spc="-1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en-IN" sz="3200" b="0" i="0" u="none" strike="noStrike" kern="1200" cap="none" spc="-5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Cephalometric</a:t>
            </a:r>
            <a:r>
              <a:rPr kumimoji="0" lang="en-IN" sz="3200" b="0" i="0" u="none" strike="noStrike" kern="1200" cap="none" spc="-3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en-IN" sz="32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analysis</a:t>
            </a:r>
            <a:endParaRPr kumimoji="0" lang="en-IN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535940" y="2479674"/>
            <a:ext cx="7535545" cy="32550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95"/>
              </a:spcBef>
              <a:buClr>
                <a:srgbClr val="0AD0D9"/>
              </a:buClr>
              <a:buSzPct val="94642"/>
              <a:tabLst>
                <a:tab pos="287020" algn="l"/>
              </a:tabLst>
            </a:pPr>
            <a:r>
              <a:rPr lang="en-US" sz="2800" spc="-245" dirty="0" smtClean="0">
                <a:latin typeface="Constantia"/>
                <a:cs typeface="Constantia"/>
              </a:rPr>
              <a:t>    </a:t>
            </a:r>
            <a:r>
              <a:rPr sz="2800" spc="-245" smtClean="0">
                <a:latin typeface="Constantia"/>
                <a:cs typeface="Constantia"/>
              </a:rPr>
              <a:t>T</a:t>
            </a:r>
            <a:r>
              <a:rPr sz="2800" spc="-5" smtClean="0">
                <a:latin typeface="Constantia"/>
                <a:cs typeface="Constantia"/>
              </a:rPr>
              <a:t>o</a:t>
            </a:r>
            <a:r>
              <a:rPr sz="2800" spc="-155" smtClean="0">
                <a:latin typeface="Constantia"/>
                <a:cs typeface="Constantia"/>
              </a:rPr>
              <a:t> </a:t>
            </a:r>
            <a:r>
              <a:rPr sz="2800" spc="-60" dirty="0">
                <a:latin typeface="Constantia"/>
                <a:cs typeface="Constantia"/>
              </a:rPr>
              <a:t>c</a:t>
            </a:r>
            <a:r>
              <a:rPr sz="2800" spc="-5" dirty="0">
                <a:latin typeface="Constantia"/>
                <a:cs typeface="Constantia"/>
              </a:rPr>
              <a:t>ompa</a:t>
            </a:r>
            <a:r>
              <a:rPr sz="2800" spc="-40" dirty="0">
                <a:latin typeface="Constantia"/>
                <a:cs typeface="Constantia"/>
              </a:rPr>
              <a:t>r</a:t>
            </a:r>
            <a:r>
              <a:rPr sz="2800" spc="-5" dirty="0">
                <a:latin typeface="Constantia"/>
                <a:cs typeface="Constantia"/>
              </a:rPr>
              <a:t>e</a:t>
            </a:r>
            <a:r>
              <a:rPr sz="2800" spc="-85" dirty="0">
                <a:latin typeface="Constantia"/>
                <a:cs typeface="Constantia"/>
              </a:rPr>
              <a:t> </a:t>
            </a:r>
            <a:r>
              <a:rPr sz="2800" spc="-10" dirty="0">
                <a:latin typeface="Constantia"/>
                <a:cs typeface="Constantia"/>
              </a:rPr>
              <a:t>th</a:t>
            </a:r>
            <a:r>
              <a:rPr sz="2800" spc="-5" dirty="0">
                <a:latin typeface="Constantia"/>
                <a:cs typeface="Constantia"/>
              </a:rPr>
              <a:t>e</a:t>
            </a:r>
            <a:r>
              <a:rPr sz="2800" spc="-114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patient</a:t>
            </a:r>
            <a:r>
              <a:rPr sz="2800" spc="-135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w</a:t>
            </a:r>
            <a:r>
              <a:rPr sz="2800" dirty="0">
                <a:latin typeface="Constantia"/>
                <a:cs typeface="Constantia"/>
              </a:rPr>
              <a:t>i</a:t>
            </a:r>
            <a:r>
              <a:rPr sz="2800" spc="-10" dirty="0">
                <a:latin typeface="Constantia"/>
                <a:cs typeface="Constantia"/>
              </a:rPr>
              <a:t>t</a:t>
            </a:r>
            <a:r>
              <a:rPr sz="2800" spc="-5" dirty="0">
                <a:latin typeface="Constantia"/>
                <a:cs typeface="Constantia"/>
              </a:rPr>
              <a:t>h</a:t>
            </a:r>
            <a:r>
              <a:rPr sz="2800" spc="-120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a</a:t>
            </a:r>
            <a:r>
              <a:rPr sz="2800" spc="-75" dirty="0">
                <a:latin typeface="Constantia"/>
                <a:cs typeface="Constantia"/>
              </a:rPr>
              <a:t> </a:t>
            </a:r>
            <a:r>
              <a:rPr sz="2800" spc="5" dirty="0">
                <a:latin typeface="Constantia"/>
                <a:cs typeface="Constantia"/>
              </a:rPr>
              <a:t>n</a:t>
            </a:r>
            <a:r>
              <a:rPr sz="2800" spc="-5" dirty="0">
                <a:latin typeface="Constantia"/>
                <a:cs typeface="Constantia"/>
              </a:rPr>
              <a:t>ormal</a:t>
            </a:r>
            <a:r>
              <a:rPr sz="2800" spc="-30" dirty="0">
                <a:latin typeface="Constantia"/>
                <a:cs typeface="Constantia"/>
              </a:rPr>
              <a:t> </a:t>
            </a:r>
            <a:r>
              <a:rPr sz="2800" spc="-45" dirty="0">
                <a:latin typeface="Constantia"/>
                <a:cs typeface="Constantia"/>
              </a:rPr>
              <a:t>r</a:t>
            </a:r>
            <a:r>
              <a:rPr sz="2800" spc="-5" dirty="0">
                <a:latin typeface="Constantia"/>
                <a:cs typeface="Constantia"/>
              </a:rPr>
              <a:t>e</a:t>
            </a:r>
            <a:r>
              <a:rPr sz="2800" spc="-30" dirty="0">
                <a:latin typeface="Constantia"/>
                <a:cs typeface="Constantia"/>
              </a:rPr>
              <a:t>f</a:t>
            </a:r>
            <a:r>
              <a:rPr sz="2800" spc="-5" dirty="0">
                <a:latin typeface="Constantia"/>
                <a:cs typeface="Constantia"/>
              </a:rPr>
              <a:t>e</a:t>
            </a:r>
            <a:r>
              <a:rPr sz="2800" spc="-40" dirty="0">
                <a:latin typeface="Constantia"/>
                <a:cs typeface="Constantia"/>
              </a:rPr>
              <a:t>r</a:t>
            </a:r>
            <a:r>
              <a:rPr sz="2800" spc="-5" dirty="0">
                <a:latin typeface="Constantia"/>
                <a:cs typeface="Constantia"/>
              </a:rPr>
              <a:t>e</a:t>
            </a:r>
            <a:r>
              <a:rPr sz="2800" dirty="0">
                <a:latin typeface="Constantia"/>
                <a:cs typeface="Constantia"/>
              </a:rPr>
              <a:t>n</a:t>
            </a:r>
            <a:r>
              <a:rPr sz="2800" spc="-60" dirty="0">
                <a:latin typeface="Constantia"/>
                <a:cs typeface="Constantia"/>
              </a:rPr>
              <a:t>c</a:t>
            </a:r>
            <a:r>
              <a:rPr sz="2800" spc="-5" dirty="0">
                <a:latin typeface="Constantia"/>
                <a:cs typeface="Constantia"/>
              </a:rPr>
              <a:t>e  </a:t>
            </a:r>
            <a:r>
              <a:rPr sz="2800" spc="-25" dirty="0">
                <a:latin typeface="Constantia"/>
                <a:cs typeface="Constantia"/>
              </a:rPr>
              <a:t>group, </a:t>
            </a:r>
            <a:r>
              <a:rPr sz="2800" spc="-5" dirty="0">
                <a:latin typeface="Constantia"/>
                <a:cs typeface="Constantia"/>
              </a:rPr>
              <a:t>so </a:t>
            </a:r>
            <a:r>
              <a:rPr sz="2800" spc="-10" dirty="0">
                <a:latin typeface="Constantia"/>
                <a:cs typeface="Constantia"/>
              </a:rPr>
              <a:t>that </a:t>
            </a:r>
            <a:r>
              <a:rPr sz="2800" spc="-15" dirty="0">
                <a:latin typeface="Constantia"/>
                <a:cs typeface="Constantia"/>
              </a:rPr>
              <a:t>differences between </a:t>
            </a:r>
            <a:r>
              <a:rPr sz="2800" spc="-10" dirty="0">
                <a:latin typeface="Constantia"/>
                <a:cs typeface="Constantia"/>
              </a:rPr>
              <a:t>the </a:t>
            </a:r>
            <a:r>
              <a:rPr sz="2800" spc="-15" dirty="0">
                <a:latin typeface="Constantia"/>
                <a:cs typeface="Constantia"/>
              </a:rPr>
              <a:t>patient’s </a:t>
            </a:r>
            <a:r>
              <a:rPr sz="2800" spc="-690" dirty="0">
                <a:latin typeface="Constantia"/>
                <a:cs typeface="Constantia"/>
              </a:rPr>
              <a:t> </a:t>
            </a:r>
            <a:r>
              <a:rPr sz="2800" dirty="0">
                <a:latin typeface="Constantia"/>
                <a:cs typeface="Constantia"/>
              </a:rPr>
              <a:t>actual </a:t>
            </a:r>
            <a:r>
              <a:rPr sz="2800" spc="-10" dirty="0">
                <a:latin typeface="Constantia"/>
                <a:cs typeface="Constantia"/>
              </a:rPr>
              <a:t>dentofacial relationships </a:t>
            </a:r>
            <a:r>
              <a:rPr sz="2800" spc="-5" dirty="0">
                <a:latin typeface="Constantia"/>
                <a:cs typeface="Constantia"/>
              </a:rPr>
              <a:t>and those </a:t>
            </a:r>
            <a:r>
              <a:rPr sz="2800" dirty="0">
                <a:latin typeface="Constantia"/>
                <a:cs typeface="Constantia"/>
              </a:rPr>
              <a:t> </a:t>
            </a:r>
            <a:r>
              <a:rPr sz="2800" spc="-10" dirty="0">
                <a:latin typeface="Constantia"/>
                <a:cs typeface="Constantia"/>
              </a:rPr>
              <a:t>expected </a:t>
            </a:r>
            <a:r>
              <a:rPr sz="2800" spc="-15" dirty="0">
                <a:latin typeface="Constantia"/>
                <a:cs typeface="Constantia"/>
              </a:rPr>
              <a:t>for </a:t>
            </a:r>
            <a:r>
              <a:rPr sz="2800" spc="-5" dirty="0">
                <a:latin typeface="Constantia"/>
                <a:cs typeface="Constantia"/>
              </a:rPr>
              <a:t>his/her </a:t>
            </a:r>
            <a:r>
              <a:rPr sz="2800" spc="-15" dirty="0">
                <a:latin typeface="Constantia"/>
                <a:cs typeface="Constantia"/>
              </a:rPr>
              <a:t>racial </a:t>
            </a:r>
            <a:r>
              <a:rPr sz="2800" spc="-5" dirty="0">
                <a:latin typeface="Constantia"/>
                <a:cs typeface="Constantia"/>
              </a:rPr>
              <a:t>or ethnic </a:t>
            </a:r>
            <a:r>
              <a:rPr sz="2800" spc="-10" dirty="0">
                <a:latin typeface="Constantia"/>
                <a:cs typeface="Constantia"/>
              </a:rPr>
              <a:t>groups </a:t>
            </a:r>
            <a:r>
              <a:rPr sz="2800" spc="-20" dirty="0">
                <a:latin typeface="Constantia"/>
                <a:cs typeface="Constantia"/>
              </a:rPr>
              <a:t>are </a:t>
            </a:r>
            <a:r>
              <a:rPr sz="2800" spc="-690" dirty="0">
                <a:latin typeface="Constantia"/>
                <a:cs typeface="Constantia"/>
              </a:rPr>
              <a:t> </a:t>
            </a:r>
            <a:r>
              <a:rPr sz="2800" spc="-15" dirty="0">
                <a:latin typeface="Constantia"/>
                <a:cs typeface="Constantia"/>
              </a:rPr>
              <a:t>revealed</a:t>
            </a:r>
            <a:endParaRPr sz="28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900">
              <a:latin typeface="Constantia"/>
              <a:cs typeface="Constantia"/>
            </a:endParaRPr>
          </a:p>
          <a:p>
            <a:pPr marL="4813935">
              <a:lnSpc>
                <a:spcPct val="100000"/>
              </a:lnSpc>
            </a:pPr>
            <a:r>
              <a:rPr sz="3200" i="1" spc="-5" dirty="0">
                <a:solidFill>
                  <a:srgbClr val="FF0000"/>
                </a:solidFill>
                <a:latin typeface="Constantia"/>
                <a:cs typeface="Constantia"/>
              </a:rPr>
              <a:t>--</a:t>
            </a:r>
            <a:r>
              <a:rPr sz="3200" i="1" spc="-2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200" i="1" spc="-10" dirty="0">
                <a:solidFill>
                  <a:srgbClr val="FF0000"/>
                </a:solidFill>
                <a:latin typeface="Constantia"/>
                <a:cs typeface="Constantia"/>
              </a:rPr>
              <a:t>Jacobson</a:t>
            </a:r>
            <a:endParaRPr sz="3200">
              <a:latin typeface="Constantia"/>
              <a:cs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8"/>
          <p:cNvSpPr txBox="1">
            <a:spLocks/>
          </p:cNvSpPr>
          <p:nvPr/>
        </p:nvSpPr>
        <p:spPr>
          <a:xfrm>
            <a:off x="587755" y="381000"/>
            <a:ext cx="6300470" cy="505908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Calibri"/>
              </a:rPr>
              <a:t>Goals</a:t>
            </a:r>
            <a:r>
              <a:rPr kumimoji="0" lang="en-IN" sz="3200" b="0" i="0" u="none" strike="noStrike" kern="1200" cap="none" spc="-4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Calibri"/>
              </a:rPr>
              <a:t> </a:t>
            </a:r>
            <a:r>
              <a:rPr kumimoji="0" lang="en-IN" sz="32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Calibri"/>
              </a:rPr>
              <a:t>of</a:t>
            </a:r>
            <a:r>
              <a:rPr kumimoji="0" lang="en-IN" sz="3200" b="0" i="0" u="none" strike="noStrike" kern="1200" cap="none" spc="-3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Calibri"/>
              </a:rPr>
              <a:t> </a:t>
            </a:r>
            <a:r>
              <a:rPr kumimoji="0" lang="en-IN" sz="3200" b="0" i="0" u="none" strike="noStrike" kern="1200" cap="none" spc="-5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Calibri"/>
              </a:rPr>
              <a:t>Cephalometrics</a:t>
            </a:r>
            <a:endParaRPr kumimoji="0" lang="en-IN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Calibri"/>
            </a:endParaRPr>
          </a:p>
        </p:txBody>
      </p:sp>
      <p:sp>
        <p:nvSpPr>
          <p:cNvPr id="5" name="object 9"/>
          <p:cNvSpPr txBox="1"/>
          <p:nvPr/>
        </p:nvSpPr>
        <p:spPr>
          <a:xfrm>
            <a:off x="307340" y="1513027"/>
            <a:ext cx="8326120" cy="372217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33655">
              <a:lnSpc>
                <a:spcPct val="100000"/>
              </a:lnSpc>
              <a:spcBef>
                <a:spcPts val="105"/>
              </a:spcBef>
              <a:tabLst>
                <a:tab pos="754380" algn="l"/>
              </a:tabLst>
            </a:pPr>
            <a:r>
              <a:rPr sz="2400" spc="-114" dirty="0">
                <a:latin typeface="Times New Roman" pitchFamily="18" charset="0"/>
                <a:cs typeface="Times New Roman" pitchFamily="18" charset="0"/>
              </a:rPr>
              <a:t>To	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evaluate the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relationships,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both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horizontally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24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30" dirty="0">
                <a:latin typeface="Times New Roman" pitchFamily="18" charset="0"/>
                <a:cs typeface="Times New Roman" pitchFamily="18" charset="0"/>
              </a:rPr>
              <a:t>vertically,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400" spc="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8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five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major</a:t>
            </a:r>
            <a:r>
              <a:rPr sz="2400" spc="-1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functional</a:t>
            </a:r>
            <a:r>
              <a:rPr sz="2400" spc="-10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components</a:t>
            </a:r>
            <a:r>
              <a:rPr sz="2400" spc="-1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400" spc="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2400" spc="-6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face: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Segoe UI Symbol"/>
              <a:buChar char="⚫"/>
              <a:tabLst>
                <a:tab pos="287020" algn="l"/>
              </a:tabLst>
            </a:pPr>
            <a:r>
              <a:rPr sz="2400" spc="-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1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cranium</a:t>
            </a:r>
            <a:r>
              <a:rPr sz="2400" spc="-10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2400" spc="-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1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cranial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 base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Segoe UI Symbol"/>
              <a:buChar char="⚫"/>
              <a:tabLst>
                <a:tab pos="287020" algn="l"/>
              </a:tabLst>
            </a:pPr>
            <a:r>
              <a:rPr sz="2400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1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skeletal</a:t>
            </a:r>
            <a:r>
              <a:rPr sz="2400" spc="-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maxilla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Segoe UI Symbol"/>
              <a:buChar char="⚫"/>
              <a:tabLst>
                <a:tab pos="287020" algn="l"/>
              </a:tabLst>
            </a:pPr>
            <a:r>
              <a:rPr sz="2400" spc="-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1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skeletal</a:t>
            </a:r>
            <a:r>
              <a:rPr sz="2400" spc="-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mandible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Segoe UI Symbol"/>
              <a:buChar char="⚫"/>
              <a:tabLst>
                <a:tab pos="287020" algn="l"/>
              </a:tabLst>
            </a:pPr>
            <a:r>
              <a:rPr sz="2400" spc="-5" dirty="0">
                <a:latin typeface="Times New Roman" pitchFamily="18" charset="0"/>
                <a:cs typeface="Times New Roman" pitchFamily="18" charset="0"/>
              </a:rPr>
              <a:t>Th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sz="2400" spc="-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ma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illa</a:t>
            </a:r>
            <a:r>
              <a:rPr sz="2400" spc="25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sz="2400" spc="-1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dentiti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sz="2400" spc="-1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2400" spc="-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th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sz="2400" spc="-1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sz="2400" spc="-30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sz="2400" spc="-60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eolar</a:t>
            </a:r>
            <a:r>
              <a:rPr sz="2400" spc="-1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sz="2400" spc="-45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sz="2400" spc="-55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ess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Segoe UI Symbol"/>
              <a:buChar char="⚫"/>
              <a:tabLst>
                <a:tab pos="287020" algn="l"/>
              </a:tabLst>
            </a:pPr>
            <a:r>
              <a:rPr sz="2400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mandibular</a:t>
            </a:r>
            <a:r>
              <a:rPr sz="2400" spc="-1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dentition</a:t>
            </a:r>
            <a:r>
              <a:rPr sz="2400" spc="-1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2400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1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alveolar</a:t>
            </a:r>
            <a:r>
              <a:rPr sz="2400" spc="-1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process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R="782955" algn="r">
              <a:lnSpc>
                <a:spcPct val="100000"/>
              </a:lnSpc>
              <a:spcBef>
                <a:spcPts val="5"/>
              </a:spcBef>
            </a:pPr>
            <a:r>
              <a:rPr sz="2400" i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--</a:t>
            </a:r>
            <a:r>
              <a:rPr sz="2400" i="1" spc="-2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i="1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Jacobson</a:t>
            </a:r>
            <a:endParaRPr sz="2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7020" indent="-274320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3750"/>
              <a:buNone/>
              <a:tabLst>
                <a:tab pos="287020" algn="l"/>
              </a:tabLst>
            </a:pPr>
            <a:r>
              <a:rPr lang="en-US" sz="2800" b="1" i="1" spc="-15" dirty="0" smtClean="0">
                <a:latin typeface="Times New Roman" pitchFamily="18" charset="0"/>
                <a:cs typeface="Times New Roman" pitchFamily="18" charset="0"/>
              </a:rPr>
              <a:t>Lateral</a:t>
            </a:r>
            <a:r>
              <a:rPr lang="en-US" sz="2800" b="1" i="1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spc="-10" dirty="0" err="1" smtClean="0">
                <a:latin typeface="Times New Roman" pitchFamily="18" charset="0"/>
                <a:cs typeface="Times New Roman" pitchFamily="18" charset="0"/>
              </a:rPr>
              <a:t>cephalogram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 marL="286385" marR="573405" indent="-274320">
              <a:lnSpc>
                <a:spcPct val="100000"/>
              </a:lnSpc>
              <a:buClr>
                <a:srgbClr val="0AD0D9"/>
              </a:buClr>
              <a:buSzPct val="94642"/>
              <a:buFont typeface="Wingdings"/>
              <a:buChar char=""/>
              <a:tabLst>
                <a:tab pos="370840" algn="l"/>
              </a:tabLst>
            </a:pP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Also</a:t>
            </a:r>
            <a:r>
              <a:rPr lang="en-US" sz="2400" spc="-10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referred</a:t>
            </a:r>
            <a:r>
              <a:rPr lang="en-US" sz="2400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25" dirty="0" smtClean="0"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sz="2400" spc="-1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en-US" sz="2400" spc="-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20" dirty="0" smtClean="0">
                <a:latin typeface="Times New Roman" pitchFamily="18" charset="0"/>
                <a:cs typeface="Times New Roman" pitchFamily="18" charset="0"/>
              </a:rPr>
              <a:t>lateral </a:t>
            </a:r>
            <a:r>
              <a:rPr lang="en-US" sz="2400" spc="-6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30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2400" spc="-30" dirty="0" err="1" smtClean="0">
                <a:latin typeface="Times New Roman" pitchFamily="18" charset="0"/>
                <a:cs typeface="Times New Roman" pitchFamily="18" charset="0"/>
              </a:rPr>
              <a:t>cephs</a:t>
            </a:r>
            <a:r>
              <a:rPr lang="en-US" sz="2400" spc="-30" dirty="0" smtClean="0">
                <a:latin typeface="Times New Roman" pitchFamily="18" charset="0"/>
                <a:cs typeface="Times New Roman" pitchFamily="18" charset="0"/>
              </a:rPr>
              <a:t>”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6385" marR="5080" indent="-274320">
              <a:lnSpc>
                <a:spcPct val="100000"/>
              </a:lnSpc>
              <a:buClr>
                <a:srgbClr val="0AD0D9"/>
              </a:buClr>
              <a:buSzPct val="94642"/>
              <a:buFont typeface="Wingdings"/>
              <a:buChar char=""/>
              <a:tabLst>
                <a:tab pos="369570" algn="l"/>
              </a:tabLst>
            </a:pPr>
            <a:r>
              <a:rPr lang="en-US" sz="2400" spc="-2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spc="-65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en</a:t>
            </a:r>
            <a:r>
              <a:rPr lang="en-US" sz="2400" spc="-1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en-US" sz="2400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ead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spc="-1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 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standardized reproducible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position</a:t>
            </a:r>
            <a:r>
              <a:rPr lang="en-US" sz="2400" spc="-1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at</a:t>
            </a:r>
            <a:r>
              <a:rPr lang="en-US" sz="2400" spc="-1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spc="-11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specific</a:t>
            </a:r>
            <a:r>
              <a:rPr lang="en-US" sz="2400" spc="-1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distance </a:t>
            </a:r>
            <a:r>
              <a:rPr lang="en-US" sz="2400" spc="-6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en-US" sz="2400" spc="-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30" dirty="0" smtClean="0">
                <a:latin typeface="Times New Roman" pitchFamily="18" charset="0"/>
                <a:cs typeface="Times New Roman" pitchFamily="18" charset="0"/>
              </a:rPr>
              <a:t>X-ray</a:t>
            </a:r>
            <a:r>
              <a:rPr lang="en-US" sz="2400" spc="-1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20" dirty="0" smtClean="0">
                <a:latin typeface="Times New Roman" pitchFamily="18" charset="0"/>
                <a:cs typeface="Times New Roman" pitchFamily="18" charset="0"/>
              </a:rPr>
              <a:t>source</a:t>
            </a:r>
          </a:p>
          <a:p>
            <a:pPr marL="319405" indent="-307340">
              <a:lnSpc>
                <a:spcPct val="100000"/>
              </a:lnSpc>
              <a:spcBef>
                <a:spcPts val="1090"/>
              </a:spcBef>
              <a:buClr>
                <a:srgbClr val="0AD0D9"/>
              </a:buClr>
              <a:buSzPct val="90625"/>
              <a:buNone/>
              <a:tabLst>
                <a:tab pos="320040" algn="l"/>
              </a:tabLst>
            </a:pPr>
            <a:r>
              <a:rPr lang="en-US" sz="2800" b="1" spc="-15" dirty="0" smtClean="0">
                <a:latin typeface="Times New Roman" pitchFamily="18" charset="0"/>
                <a:cs typeface="Times New Roman" pitchFamily="18" charset="0"/>
              </a:rPr>
              <a:t>Uses</a:t>
            </a:r>
            <a:r>
              <a:rPr lang="en-US" sz="2800" b="1" spc="-10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421005" indent="-408940">
              <a:lnSpc>
                <a:spcPct val="100000"/>
              </a:lnSpc>
              <a:spcBef>
                <a:spcPts val="1170"/>
              </a:spcBef>
              <a:buClr>
                <a:srgbClr val="0AD0D9"/>
              </a:buClr>
              <a:buSzPct val="107142"/>
              <a:buFont typeface="Wingdings"/>
              <a:buChar char=""/>
              <a:tabLst>
                <a:tab pos="421640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Important</a:t>
            </a:r>
            <a:r>
              <a:rPr lang="en-US" sz="2400" spc="-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sz="2400" spc="-11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orthodontic</a:t>
            </a:r>
            <a:r>
              <a:rPr lang="en-US" sz="2400" spc="-1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20" dirty="0" smtClean="0">
                <a:latin typeface="Times New Roman" pitchFamily="18" charset="0"/>
                <a:cs typeface="Times New Roman" pitchFamily="18" charset="0"/>
              </a:rPr>
              <a:t>growth</a:t>
            </a:r>
            <a:r>
              <a:rPr lang="en-US" sz="2400" spc="-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analysis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75285" indent="-363220">
              <a:lnSpc>
                <a:spcPct val="100000"/>
              </a:lnSpc>
              <a:spcBef>
                <a:spcPts val="770"/>
              </a:spcBef>
              <a:buClr>
                <a:srgbClr val="0AD0D9"/>
              </a:buClr>
              <a:buSzPct val="94642"/>
              <a:buFont typeface="Wingdings"/>
              <a:buChar char=""/>
              <a:tabLst>
                <a:tab pos="375920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Diagnosis</a:t>
            </a:r>
            <a:r>
              <a:rPr lang="en-US" sz="2400" spc="-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lang="en-US" sz="2400" spc="-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30" dirty="0" smtClean="0">
                <a:latin typeface="Times New Roman" pitchFamily="18" charset="0"/>
                <a:cs typeface="Times New Roman" pitchFamily="18" charset="0"/>
              </a:rPr>
              <a:t>Treatment</a:t>
            </a:r>
            <a:r>
              <a:rPr lang="en-US" sz="2400" spc="-10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planning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75285" indent="-363220">
              <a:lnSpc>
                <a:spcPct val="100000"/>
              </a:lnSpc>
              <a:spcBef>
                <a:spcPts val="670"/>
              </a:spcBef>
              <a:buClr>
                <a:srgbClr val="0AD0D9"/>
              </a:buClr>
              <a:buSzPct val="94642"/>
              <a:buFont typeface="Wingdings"/>
              <a:buChar char=""/>
              <a:tabLst>
                <a:tab pos="375920" algn="l"/>
              </a:tabLst>
            </a:pP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Monitoring</a:t>
            </a:r>
            <a:r>
              <a:rPr lang="en-US" sz="2400" spc="-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sz="2400" spc="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therapy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75285" indent="-363220">
              <a:lnSpc>
                <a:spcPct val="100000"/>
              </a:lnSpc>
              <a:spcBef>
                <a:spcPts val="675"/>
              </a:spcBef>
              <a:buClr>
                <a:srgbClr val="0AD0D9"/>
              </a:buClr>
              <a:buSzPct val="94642"/>
              <a:buFont typeface="Wingdings"/>
              <a:buChar char=""/>
              <a:tabLst>
                <a:tab pos="375920" algn="l"/>
              </a:tabLst>
            </a:pP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Evaluation</a:t>
            </a:r>
            <a:r>
              <a:rPr lang="en-US" sz="2400" spc="-10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sz="2400" spc="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10" dirty="0" smtClean="0">
                <a:latin typeface="Times New Roman" pitchFamily="18" charset="0"/>
                <a:cs typeface="Times New Roman" pitchFamily="18" charset="0"/>
              </a:rPr>
              <a:t>final</a:t>
            </a:r>
            <a:r>
              <a:rPr lang="en-US" sz="2400" spc="-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treatment</a:t>
            </a:r>
            <a:r>
              <a:rPr lang="en-US" sz="2400" spc="-14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outcome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6385" marR="5080" indent="-274320">
              <a:lnSpc>
                <a:spcPct val="100000"/>
              </a:lnSpc>
              <a:buClr>
                <a:srgbClr val="0AD0D9"/>
              </a:buClr>
              <a:buSzPct val="94642"/>
              <a:buFont typeface="Wingdings"/>
              <a:buChar char=""/>
              <a:tabLst>
                <a:tab pos="369570" algn="l"/>
              </a:tabLst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0" name="Picture 2" descr="Comparison of cephalometric readings between manual tracing and digital  software tracing: A pilot stud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3276600"/>
            <a:ext cx="2743200" cy="33641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6385" marR="21590" indent="-274320">
              <a:lnSpc>
                <a:spcPts val="3460"/>
              </a:lnSpc>
              <a:spcBef>
                <a:spcPts val="535"/>
              </a:spcBef>
              <a:buClr>
                <a:srgbClr val="0AD0D9"/>
              </a:buClr>
              <a:buSzPct val="93750"/>
              <a:buFont typeface="Segoe UI Symbol"/>
              <a:buChar char="⚫"/>
              <a:tabLst>
                <a:tab pos="287020" algn="l"/>
              </a:tabLst>
            </a:pPr>
            <a:r>
              <a:rPr lang="en-US" sz="2400" b="1" spc="-15" dirty="0" err="1">
                <a:latin typeface="Times New Roman" pitchFamily="18" charset="0"/>
                <a:cs typeface="Times New Roman" pitchFamily="18" charset="0"/>
              </a:rPr>
              <a:t>Posteroanterior</a:t>
            </a:r>
            <a:r>
              <a:rPr lang="en-US" sz="2400" b="1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spc="-5" dirty="0">
                <a:latin typeface="Times New Roman" pitchFamily="18" charset="0"/>
                <a:cs typeface="Times New Roman" pitchFamily="18" charset="0"/>
              </a:rPr>
              <a:t>(p-a)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spc="-70" dirty="0" err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ephalom</a:t>
            </a:r>
            <a:r>
              <a:rPr lang="en-US" sz="2400" b="1" spc="5" dirty="0" err="1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tric</a:t>
            </a:r>
            <a:r>
              <a:rPr lang="en-US" sz="2400" b="1" spc="-15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spc="-6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adio</a:t>
            </a:r>
            <a:r>
              <a:rPr lang="en-US" sz="2400" b="1" spc="10" dirty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2400" b="1" spc="-6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aph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6385" marR="531495" indent="-274320">
              <a:lnSpc>
                <a:spcPts val="2920"/>
              </a:lnSpc>
              <a:buClr>
                <a:srgbClr val="0AD0D9"/>
              </a:buClr>
              <a:buSzPct val="94444"/>
              <a:buFont typeface="Wingdings"/>
              <a:buChar char=""/>
              <a:tabLst>
                <a:tab pos="287020" algn="l"/>
              </a:tabLst>
            </a:pPr>
            <a:r>
              <a:rPr lang="en-US" sz="2400" b="1" i="1" spc="-10" dirty="0" smtClean="0">
                <a:latin typeface="Times New Roman" pitchFamily="18" charset="0"/>
                <a:cs typeface="Times New Roman" pitchFamily="18" charset="0"/>
              </a:rPr>
              <a:t>Image </a:t>
            </a:r>
            <a:r>
              <a:rPr lang="en-US" sz="2400" b="1" i="1" spc="-15" dirty="0" smtClean="0">
                <a:latin typeface="Times New Roman" pitchFamily="18" charset="0"/>
                <a:cs typeface="Times New Roman" pitchFamily="18" charset="0"/>
              </a:rPr>
              <a:t>Receptor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b="1" i="1" spc="-10" dirty="0" smtClean="0">
                <a:latin typeface="Times New Roman" pitchFamily="18" charset="0"/>
                <a:cs typeface="Times New Roman" pitchFamily="18" charset="0"/>
              </a:rPr>
              <a:t>Patient </a:t>
            </a:r>
            <a:r>
              <a:rPr lang="en-US" sz="2400" b="1" i="1" spc="-60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spc="-5" dirty="0" smtClean="0">
                <a:latin typeface="Times New Roman" pitchFamily="18" charset="0"/>
                <a:cs typeface="Times New Roman" pitchFamily="18" charset="0"/>
              </a:rPr>
              <a:t>Placement</a:t>
            </a:r>
            <a:r>
              <a:rPr lang="en-US" sz="2400" b="1" spc="-5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6385" marR="5080" indent="-274320">
              <a:lnSpc>
                <a:spcPct val="90300"/>
              </a:lnSpc>
              <a:spcBef>
                <a:spcPts val="680"/>
              </a:spcBef>
              <a:buClr>
                <a:srgbClr val="0AD0D9"/>
              </a:buClr>
              <a:buSzPct val="98076"/>
              <a:buFont typeface="Wingdings"/>
              <a:buChar char=""/>
              <a:tabLst>
                <a:tab pos="36957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Ima</a:t>
            </a:r>
            <a:r>
              <a:rPr lang="en-US" sz="2400" spc="-60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400" spc="-10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4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400" spc="-5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ep</a:t>
            </a:r>
            <a:r>
              <a:rPr lang="en-US" sz="2400" spc="-4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US" sz="2400" spc="-1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spc="-1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pl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spc="-55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ed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spc="-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spc="-45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spc="-1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 patient, perpendicular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err="1" smtClean="0">
                <a:latin typeface="Times New Roman" pitchFamily="18" charset="0"/>
                <a:cs typeface="Times New Roman" pitchFamily="18" charset="0"/>
              </a:rPr>
              <a:t>midsagittal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plane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parallel </a:t>
            </a:r>
            <a:r>
              <a:rPr lang="en-US" sz="2400" spc="-20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2400" spc="-1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coronal</a:t>
            </a:r>
            <a:r>
              <a:rPr lang="en-US" sz="2400" spc="-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plane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har char="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6385" marR="62865" indent="-274320">
              <a:lnSpc>
                <a:spcPct val="90000"/>
              </a:lnSpc>
              <a:buClr>
                <a:srgbClr val="0AD0D9"/>
              </a:buClr>
              <a:buSzPct val="94230"/>
              <a:buFont typeface="Wingdings"/>
              <a:buChar char=""/>
              <a:tabLst>
                <a:tab pos="36322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The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patient is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placed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that 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err="1" smtClean="0">
                <a:latin typeface="Times New Roman" pitchFamily="18" charset="0"/>
                <a:cs typeface="Times New Roman" pitchFamily="18" charset="0"/>
              </a:rPr>
              <a:t>canthomeatal</a:t>
            </a:r>
            <a:r>
              <a:rPr lang="en-US" sz="2400" spc="-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line</a:t>
            </a:r>
            <a:r>
              <a:rPr lang="en-US" sz="2400" spc="-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sz="2400" spc="-10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perpendicular </a:t>
            </a:r>
            <a:r>
              <a:rPr lang="en-US" sz="2400" spc="-6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20" dirty="0" smtClean="0"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sz="2400" spc="-1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2400" spc="-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image</a:t>
            </a:r>
            <a:r>
              <a:rPr lang="en-US" sz="2400" spc="-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receptor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7020" indent="-274320" algn="just">
              <a:lnSpc>
                <a:spcPct val="100000"/>
              </a:lnSpc>
              <a:spcBef>
                <a:spcPts val="775"/>
              </a:spcBef>
              <a:buClr>
                <a:srgbClr val="0AD0D9"/>
              </a:buClr>
              <a:buSzPct val="94642"/>
              <a:buFont typeface="Segoe UI Symbol"/>
              <a:buChar char="⚫"/>
              <a:tabLst>
                <a:tab pos="287020" algn="l"/>
              </a:tabLst>
            </a:pPr>
            <a:r>
              <a:rPr lang="en-US" sz="2400" b="1" i="1" spc="-20" dirty="0" smtClean="0">
                <a:latin typeface="Times New Roman" pitchFamily="18" charset="0"/>
                <a:cs typeface="Times New Roman" pitchFamily="18" charset="0"/>
              </a:rPr>
              <a:t>Position</a:t>
            </a:r>
            <a:r>
              <a:rPr lang="en-US" sz="2400" b="1" i="1" spc="-5" dirty="0" smtClean="0">
                <a:latin typeface="Times New Roman" pitchFamily="18" charset="0"/>
                <a:cs typeface="Times New Roman" pitchFamily="18" charset="0"/>
              </a:rPr>
              <a:t> of</a:t>
            </a:r>
            <a:r>
              <a:rPr lang="en-US" sz="2400" b="1" i="1" spc="-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spc="-10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2400" b="1" i="1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spc="-15" dirty="0" smtClean="0">
                <a:latin typeface="Times New Roman" pitchFamily="18" charset="0"/>
                <a:cs typeface="Times New Roman" pitchFamily="18" charset="0"/>
              </a:rPr>
              <a:t>Central</a:t>
            </a:r>
            <a:r>
              <a:rPr lang="en-US" sz="2400" b="1" i="1" spc="-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spc="-15" dirty="0" smtClean="0">
                <a:latin typeface="Times New Roman" pitchFamily="18" charset="0"/>
                <a:cs typeface="Times New Roman" pitchFamily="18" charset="0"/>
              </a:rPr>
              <a:t>X-Ray</a:t>
            </a:r>
            <a:r>
              <a:rPr lang="en-US" sz="2400" b="1" i="1" spc="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spc="-5" dirty="0" smtClean="0">
                <a:latin typeface="Times New Roman" pitchFamily="18" charset="0"/>
                <a:cs typeface="Times New Roman" pitchFamily="18" charset="0"/>
              </a:rPr>
              <a:t>Beam</a:t>
            </a:r>
            <a:r>
              <a:rPr lang="en-US" sz="2400" b="1" spc="-5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6385" marR="5080" indent="-274320" algn="just">
              <a:lnSpc>
                <a:spcPct val="100000"/>
              </a:lnSpc>
              <a:spcBef>
                <a:spcPts val="675"/>
              </a:spcBef>
              <a:buClr>
                <a:srgbClr val="0AD0D9"/>
              </a:buClr>
              <a:buSzPct val="91071"/>
              <a:buFont typeface="Wingdings"/>
              <a:buChar char=""/>
              <a:tabLst>
                <a:tab pos="287020" algn="l"/>
              </a:tabLst>
            </a:pP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Central</a:t>
            </a:r>
            <a:r>
              <a:rPr lang="en-US" sz="2400" spc="67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beam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perpendicular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20" dirty="0" smtClean="0"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image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45" dirty="0" smtClean="0">
                <a:latin typeface="Times New Roman" pitchFamily="18" charset="0"/>
                <a:cs typeface="Times New Roman" pitchFamily="18" charset="0"/>
              </a:rPr>
              <a:t>receptor,</a:t>
            </a:r>
            <a:r>
              <a:rPr lang="en-US" sz="2400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directed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 the posterior </a:t>
            </a:r>
            <a:r>
              <a:rPr lang="en-US" sz="2400" spc="-25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anterior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parallel </a:t>
            </a:r>
            <a:r>
              <a:rPr lang="en-US" sz="2400" spc="-20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patient’s </a:t>
            </a:r>
            <a:r>
              <a:rPr lang="en-US" sz="2400" spc="-10" dirty="0" err="1" smtClean="0">
                <a:latin typeface="Times New Roman" pitchFamily="18" charset="0"/>
                <a:cs typeface="Times New Roman" pitchFamily="18" charset="0"/>
              </a:rPr>
              <a:t>midsagittal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plane and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400" spc="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20" dirty="0" smtClean="0">
                <a:latin typeface="Times New Roman" pitchFamily="18" charset="0"/>
                <a:cs typeface="Times New Roman" pitchFamily="18" charset="0"/>
              </a:rPr>
              <a:t>centered</a:t>
            </a:r>
            <a:r>
              <a:rPr lang="en-US" sz="2400" spc="-1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at</a:t>
            </a:r>
            <a:r>
              <a:rPr lang="en-US" sz="2400" spc="-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2400" spc="-7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level</a:t>
            </a:r>
            <a:r>
              <a:rPr lang="en-US" sz="2400" spc="-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sz="2400" spc="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20" dirty="0" smtClean="0">
                <a:latin typeface="Times New Roman" pitchFamily="18" charset="0"/>
                <a:cs typeface="Times New Roman" pitchFamily="18" charset="0"/>
              </a:rPr>
              <a:t>bridge</a:t>
            </a:r>
            <a:r>
              <a:rPr lang="en-US" sz="2400" spc="-1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sz="2400" spc="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2400" spc="-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nose.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6385" marR="17780" indent="-274320" algn="just">
              <a:lnSpc>
                <a:spcPct val="100000"/>
              </a:lnSpc>
              <a:buClr>
                <a:srgbClr val="0AD0D9"/>
              </a:buClr>
              <a:buSzPct val="94642"/>
              <a:buFont typeface="Segoe UI Symbol"/>
              <a:buChar char="⚫"/>
              <a:tabLst>
                <a:tab pos="287020" algn="l"/>
              </a:tabLst>
            </a:pPr>
            <a:r>
              <a:rPr lang="en-US" sz="2400" b="1" i="1" spc="-15" dirty="0" smtClean="0">
                <a:latin typeface="Times New Roman" pitchFamily="18" charset="0"/>
                <a:cs typeface="Times New Roman" pitchFamily="18" charset="0"/>
              </a:rPr>
              <a:t>Resultant</a:t>
            </a:r>
            <a:r>
              <a:rPr lang="en-US" sz="2400" b="1" i="1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spc="-5" dirty="0" smtClean="0">
                <a:latin typeface="Times New Roman" pitchFamily="18" charset="0"/>
                <a:cs typeface="Times New Roman" pitchFamily="18" charset="0"/>
              </a:rPr>
              <a:t>Image</a:t>
            </a:r>
            <a:r>
              <a:rPr lang="en-US" sz="2400" b="1" spc="-5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spc="-10" dirty="0" err="1" smtClean="0">
                <a:latin typeface="Times New Roman" pitchFamily="18" charset="0"/>
                <a:cs typeface="Times New Roman" pitchFamily="18" charset="0"/>
              </a:rPr>
              <a:t>midsagittal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plane should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divide</a:t>
            </a:r>
            <a:r>
              <a:rPr lang="en-US" sz="2400" spc="-1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2400" spc="-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20" dirty="0" smtClean="0">
                <a:latin typeface="Times New Roman" pitchFamily="18" charset="0"/>
                <a:cs typeface="Times New Roman" pitchFamily="18" charset="0"/>
              </a:rPr>
              <a:t>image</a:t>
            </a:r>
            <a:r>
              <a:rPr lang="en-US" sz="2400" spc="-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into</a:t>
            </a:r>
            <a:r>
              <a:rPr lang="en-US" sz="2400" spc="-11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30" dirty="0" smtClean="0">
                <a:latin typeface="Times New Roman" pitchFamily="18" charset="0"/>
                <a:cs typeface="Times New Roman" pitchFamily="18" charset="0"/>
              </a:rPr>
              <a:t>two</a:t>
            </a:r>
            <a:r>
              <a:rPr lang="en-US" sz="2400" spc="-11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symmetric</a:t>
            </a:r>
            <a:r>
              <a:rPr lang="en-US" sz="2400" spc="-7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25" dirty="0" smtClean="0">
                <a:latin typeface="Times New Roman" pitchFamily="18" charset="0"/>
                <a:cs typeface="Times New Roman" pitchFamily="18" charset="0"/>
              </a:rPr>
              <a:t>halves.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572000" cy="4525963"/>
          </a:xfrm>
        </p:spPr>
        <p:txBody>
          <a:bodyPr>
            <a:noAutofit/>
          </a:bodyPr>
          <a:lstStyle/>
          <a:p>
            <a:pPr marL="287020" indent="-274320">
              <a:lnSpc>
                <a:spcPct val="100000"/>
              </a:lnSpc>
              <a:spcBef>
                <a:spcPts val="675"/>
              </a:spcBef>
              <a:buClr>
                <a:srgbClr val="0AD0D9"/>
              </a:buClr>
              <a:buSzPct val="93750"/>
              <a:buFont typeface="Wingdings"/>
              <a:buChar char=""/>
              <a:tabLst>
                <a:tab pos="287020" algn="l"/>
              </a:tabLst>
            </a:pPr>
            <a:r>
              <a:rPr lang="en-US" sz="2400" b="1" spc="-15" dirty="0" smtClean="0">
                <a:latin typeface="Times New Roman" pitchFamily="18" charset="0"/>
                <a:cs typeface="Times New Roman" pitchFamily="18" charset="0"/>
              </a:rPr>
              <a:t>Uses</a:t>
            </a:r>
            <a:r>
              <a:rPr lang="en-US" sz="2400" b="1" spc="-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6385" marR="5080" indent="-274320">
              <a:lnSpc>
                <a:spcPct val="100000"/>
              </a:lnSpc>
              <a:spcBef>
                <a:spcPts val="575"/>
              </a:spcBef>
              <a:buClr>
                <a:srgbClr val="0AD0D9"/>
              </a:buClr>
              <a:buSzPct val="93750"/>
              <a:buFont typeface="Wingdings"/>
              <a:buChar char=""/>
              <a:tabLst>
                <a:tab pos="36322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Provides</a:t>
            </a:r>
            <a:r>
              <a:rPr lang="en-US" sz="2400" spc="-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information</a:t>
            </a:r>
            <a:r>
              <a:rPr lang="en-US" sz="2400" spc="-1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related</a:t>
            </a:r>
            <a:r>
              <a:rPr lang="en-US" sz="2400" spc="-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20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spc="-5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skull</a:t>
            </a:r>
            <a:r>
              <a:rPr lang="en-US" sz="2400" spc="-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width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63220" indent="-350520">
              <a:lnSpc>
                <a:spcPct val="100000"/>
              </a:lnSpc>
              <a:buClr>
                <a:srgbClr val="0AD0D9"/>
              </a:buClr>
              <a:buSzPct val="93750"/>
              <a:buFont typeface="Wingdings"/>
              <a:buChar char=""/>
              <a:tabLst>
                <a:tab pos="36322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Skull</a:t>
            </a:r>
            <a:r>
              <a:rPr lang="en-US" sz="2400" spc="-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symmetry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6385" marR="362585" indent="-274320">
              <a:lnSpc>
                <a:spcPct val="100000"/>
              </a:lnSpc>
              <a:spcBef>
                <a:spcPts val="5"/>
              </a:spcBef>
              <a:buClr>
                <a:srgbClr val="0AD0D9"/>
              </a:buClr>
              <a:buSzPct val="93750"/>
              <a:buFont typeface="Wingdings"/>
              <a:buChar char=""/>
              <a:tabLst>
                <a:tab pos="35560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spc="-25" dirty="0" smtClean="0">
                <a:latin typeface="Times New Roman" pitchFamily="18" charset="0"/>
                <a:cs typeface="Times New Roman" pitchFamily="18" charset="0"/>
              </a:rPr>
              <a:t>Vertical</a:t>
            </a:r>
            <a:r>
              <a:rPr lang="en-US" sz="2400" spc="-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proportions</a:t>
            </a:r>
            <a:r>
              <a:rPr lang="en-US" sz="2400" spc="-1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sz="2400" spc="-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skull, </a:t>
            </a:r>
            <a:r>
              <a:rPr lang="en-US" sz="2400" spc="-5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craniofacial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complex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oral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structures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6385" marR="1062990" indent="-274320">
              <a:lnSpc>
                <a:spcPct val="100000"/>
              </a:lnSpc>
              <a:buClr>
                <a:srgbClr val="0AD0D9"/>
              </a:buClr>
              <a:buSzPct val="93750"/>
              <a:buFont typeface="Wingdings"/>
              <a:buChar char=""/>
              <a:tabLst>
                <a:tab pos="36322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spc="-85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US" sz="2400" spc="-1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assessi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2400" spc="-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2400" spc="-3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spc="-5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wth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abnormalities</a:t>
            </a:r>
            <a:r>
              <a:rPr lang="en-US" sz="2400" spc="-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lang="en-US" sz="2400" spc="-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trauma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object 3"/>
          <p:cNvGrpSpPr/>
          <p:nvPr/>
        </p:nvGrpSpPr>
        <p:grpSpPr>
          <a:xfrm>
            <a:off x="5143500" y="1257300"/>
            <a:ext cx="3743325" cy="4668520"/>
            <a:chOff x="5143500" y="1257300"/>
            <a:chExt cx="3743325" cy="4668520"/>
          </a:xfrm>
        </p:grpSpPr>
        <p:pic>
          <p:nvPicPr>
            <p:cNvPr id="5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81600" y="1295400"/>
              <a:ext cx="3666744" cy="4591812"/>
            </a:xfrm>
            <a:prstGeom prst="rect">
              <a:avLst/>
            </a:prstGeom>
          </p:spPr>
        </p:pic>
        <p:sp>
          <p:nvSpPr>
            <p:cNvPr id="6" name="object 5"/>
            <p:cNvSpPr/>
            <p:nvPr/>
          </p:nvSpPr>
          <p:spPr>
            <a:xfrm>
              <a:off x="5162550" y="1276350"/>
              <a:ext cx="3705225" cy="4630420"/>
            </a:xfrm>
            <a:custGeom>
              <a:avLst/>
              <a:gdLst/>
              <a:ahLst/>
              <a:cxnLst/>
              <a:rect l="l" t="t" r="r" b="b"/>
              <a:pathLst>
                <a:path w="3705225" h="4630420">
                  <a:moveTo>
                    <a:pt x="0" y="4629912"/>
                  </a:moveTo>
                  <a:lnTo>
                    <a:pt x="3704844" y="4629912"/>
                  </a:lnTo>
                  <a:lnTo>
                    <a:pt x="3704844" y="0"/>
                  </a:lnTo>
                  <a:lnTo>
                    <a:pt x="0" y="0"/>
                  </a:lnTo>
                  <a:lnTo>
                    <a:pt x="0" y="4629912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6385" marR="287020" indent="-274320">
              <a:lnSpc>
                <a:spcPts val="3020"/>
              </a:lnSpc>
              <a:spcBef>
                <a:spcPts val="480"/>
              </a:spcBef>
              <a:buClr>
                <a:srgbClr val="0AD0D9"/>
              </a:buClr>
              <a:buSzPct val="94642"/>
              <a:buNone/>
              <a:tabLst>
                <a:tab pos="287020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   A</a:t>
            </a:r>
            <a:r>
              <a:rPr lang="en-US" sz="2400" spc="-11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conspicuous</a:t>
            </a:r>
            <a:r>
              <a:rPr lang="en-US" sz="2400" spc="-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point</a:t>
            </a:r>
            <a:r>
              <a:rPr lang="en-US" sz="2400" spc="-1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en-US" sz="2400" spc="-10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spc="-1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5" dirty="0" err="1" smtClean="0">
                <a:latin typeface="Times New Roman" pitchFamily="18" charset="0"/>
                <a:cs typeface="Times New Roman" pitchFamily="18" charset="0"/>
              </a:rPr>
              <a:t>cephalogram</a:t>
            </a:r>
            <a:r>
              <a:rPr lang="en-US" sz="2400" spc="-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en-US" sz="2400" spc="-1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serves </a:t>
            </a:r>
            <a:r>
              <a:rPr lang="en-US" sz="2400" spc="-6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en-US" sz="2400" spc="-1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spc="-1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guide</a:t>
            </a:r>
            <a:r>
              <a:rPr lang="en-US" sz="2400" spc="-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4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US" sz="2400" spc="-10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eas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2400" spc="-45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spc="-1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US" sz="2400" spc="-1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6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onstru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tio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spc="-11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of  planes</a:t>
            </a:r>
            <a:r>
              <a:rPr lang="en-US" sz="2400" spc="-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sz="2400" i="1" spc="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Jacobson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har char="⚫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buClr>
                <a:srgbClr val="0AD0D9"/>
              </a:buClr>
              <a:buSzPct val="94230"/>
              <a:buNone/>
              <a:tabLst>
                <a:tab pos="28702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n-US" sz="2400" spc="-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types</a:t>
            </a:r>
            <a:r>
              <a:rPr lang="en-US" sz="2400" spc="-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622300" marR="293370" indent="-610235">
              <a:lnSpc>
                <a:spcPct val="80000"/>
              </a:lnSpc>
              <a:spcBef>
                <a:spcPts val="685"/>
              </a:spcBef>
              <a:buClr>
                <a:srgbClr val="0AD0D9"/>
              </a:buClr>
              <a:buSzPct val="94230"/>
              <a:buAutoNum type="arabicPeriod"/>
              <a:tabLst>
                <a:tab pos="622300" algn="l"/>
                <a:tab pos="622935" algn="l"/>
                <a:tab pos="2386965" algn="l"/>
                <a:tab pos="7464425" algn="l"/>
              </a:tabLst>
            </a:pPr>
            <a:r>
              <a:rPr lang="en-US" sz="2400" b="1" spc="-5" dirty="0" smtClean="0">
                <a:latin typeface="Times New Roman" pitchFamily="18" charset="0"/>
                <a:cs typeface="Times New Roman" pitchFamily="18" charset="0"/>
              </a:rPr>
              <a:t>Ana</a:t>
            </a:r>
            <a:r>
              <a:rPr lang="en-US" sz="2400" b="1" spc="-4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omic: </a:t>
            </a:r>
            <a:r>
              <a:rPr lang="en-US" sz="2400" spc="-35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ep</a:t>
            </a:r>
            <a:r>
              <a:rPr lang="en-US" sz="2400" spc="-4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es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spc="-1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ac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ual</a:t>
            </a:r>
            <a:r>
              <a:rPr lang="en-US" sz="2400" spc="-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ana</a:t>
            </a:r>
            <a:r>
              <a:rPr lang="en-US" sz="2400" spc="-3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omic</a:t>
            </a:r>
            <a:r>
              <a:rPr lang="en-US" sz="2400" spc="-1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2400" spc="-4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400" spc="-1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400" spc="-1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skull</a:t>
            </a:r>
            <a:r>
              <a:rPr lang="en-US" sz="2400" spc="-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400" spc="-7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400" spc="-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ANS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400" spc="-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pt</a:t>
            </a:r>
            <a:r>
              <a:rPr lang="en-US" sz="2400" spc="-11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400" spc="-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spc="-21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spc="-5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400" spc="-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pt</a:t>
            </a:r>
            <a:r>
              <a:rPr lang="en-US" sz="2400" spc="-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6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75" dirty="0" err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400" spc="-45" dirty="0" err="1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5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	e</a:t>
            </a:r>
            <a:r>
              <a:rPr lang="en-US" sz="2400" spc="-35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</a:t>
            </a: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0AD0D9"/>
              </a:buClr>
              <a:buFont typeface="Constantia"/>
              <a:buAutoNum type="arabicPeriod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622300" marR="5080" indent="-610235">
              <a:lnSpc>
                <a:spcPct val="80000"/>
              </a:lnSpc>
              <a:spcBef>
                <a:spcPts val="5"/>
              </a:spcBef>
              <a:buClr>
                <a:srgbClr val="0AD0D9"/>
              </a:buClr>
              <a:buSzPct val="94230"/>
              <a:buAutoNum type="arabicPeriod"/>
              <a:tabLst>
                <a:tab pos="622300" algn="l"/>
                <a:tab pos="622935" algn="l"/>
              </a:tabLst>
            </a:pPr>
            <a:r>
              <a:rPr lang="en-US" sz="2400" b="1" spc="-5" dirty="0" smtClean="0">
                <a:latin typeface="Times New Roman" pitchFamily="18" charset="0"/>
                <a:cs typeface="Times New Roman" pitchFamily="18" charset="0"/>
              </a:rPr>
              <a:t>Constructed: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constructed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or obtained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secondarily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en-US" sz="2400" spc="-1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anatomic</a:t>
            </a:r>
            <a:r>
              <a:rPr lang="en-US" sz="2400" spc="-1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structures</a:t>
            </a:r>
            <a:r>
              <a:rPr lang="en-US" sz="2400" spc="-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sz="2400" spc="-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2400" spc="-1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err="1" smtClean="0">
                <a:latin typeface="Times New Roman" pitchFamily="18" charset="0"/>
                <a:cs typeface="Times New Roman" pitchFamily="18" charset="0"/>
              </a:rPr>
              <a:t>cephalogram</a:t>
            </a:r>
            <a:r>
              <a:rPr lang="en-US" sz="2400" spc="-11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err="1" smtClean="0">
                <a:latin typeface="Times New Roman" pitchFamily="18" charset="0"/>
                <a:cs typeface="Times New Roman" pitchFamily="18" charset="0"/>
              </a:rPr>
              <a:t>Gn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spc="-6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20" dirty="0" smtClean="0">
                <a:latin typeface="Times New Roman" pitchFamily="18" charset="0"/>
                <a:cs typeface="Times New Roman" pitchFamily="18" charset="0"/>
              </a:rPr>
              <a:t>Go,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Ptm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400" spc="-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</a:t>
            </a:r>
          </a:p>
          <a:p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pPr marL="287020" indent="-274320">
              <a:lnSpc>
                <a:spcPct val="100000"/>
              </a:lnSpc>
              <a:spcBef>
                <a:spcPts val="1080"/>
              </a:spcBef>
              <a:buClr>
                <a:srgbClr val="0AD0D9"/>
              </a:buClr>
              <a:buSzPct val="93750"/>
              <a:buFont typeface="Segoe UI Symbol"/>
              <a:buChar char="⚫"/>
              <a:tabLst>
                <a:tab pos="287020" algn="l"/>
              </a:tabLst>
            </a:pPr>
            <a:r>
              <a:rPr lang="en-US" sz="2800" b="1" i="1" spc="-15" dirty="0" smtClean="0">
                <a:latin typeface="Times New Roman" pitchFamily="18" charset="0"/>
                <a:cs typeface="Times New Roman" pitchFamily="18" charset="0"/>
              </a:rPr>
              <a:t>Requisites</a:t>
            </a:r>
            <a:r>
              <a:rPr lang="en-US" sz="2800" b="1" i="1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sz="2800" b="1" i="1" spc="-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b="1" i="1" spc="-10" dirty="0" smtClean="0">
                <a:latin typeface="Times New Roman" pitchFamily="18" charset="0"/>
                <a:cs typeface="Times New Roman" pitchFamily="18" charset="0"/>
              </a:rPr>
              <a:t> landmark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503555" indent="-491490">
              <a:lnSpc>
                <a:spcPct val="100000"/>
              </a:lnSpc>
              <a:spcBef>
                <a:spcPts val="1170"/>
              </a:spcBef>
              <a:buClr>
                <a:srgbClr val="0AD0D9"/>
              </a:buClr>
              <a:buSzPct val="107142"/>
              <a:buFont typeface="Wingdings"/>
              <a:buChar char=""/>
              <a:tabLst>
                <a:tab pos="503555" algn="l"/>
                <a:tab pos="504190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Should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sz="2400" spc="-1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easily</a:t>
            </a:r>
            <a:r>
              <a:rPr lang="en-US" sz="2400" spc="-1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seen</a:t>
            </a:r>
            <a:r>
              <a:rPr lang="en-US" sz="2400" spc="-1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en-US" sz="2400" spc="-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2400" spc="-1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roentgenogram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65455" indent="-453390">
              <a:lnSpc>
                <a:spcPct val="100000"/>
              </a:lnSpc>
              <a:spcBef>
                <a:spcPts val="770"/>
              </a:spcBef>
              <a:buClr>
                <a:srgbClr val="0AD0D9"/>
              </a:buClr>
              <a:buSzPct val="94642"/>
              <a:buFont typeface="Wingdings"/>
              <a:buChar char=""/>
              <a:tabLst>
                <a:tab pos="465455" algn="l"/>
                <a:tab pos="466090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sz="2400" spc="-1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uniform</a:t>
            </a:r>
            <a:r>
              <a:rPr lang="en-US" sz="2400" spc="-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sz="2400" spc="-1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outline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65455" indent="-453390">
              <a:lnSpc>
                <a:spcPct val="100000"/>
              </a:lnSpc>
              <a:spcBef>
                <a:spcPts val="675"/>
              </a:spcBef>
              <a:buClr>
                <a:srgbClr val="0AD0D9"/>
              </a:buClr>
              <a:buSzPct val="94642"/>
              <a:buFont typeface="Wingdings"/>
              <a:buChar char=""/>
              <a:tabLst>
                <a:tab pos="465455" algn="l"/>
                <a:tab pos="466090" algn="l"/>
              </a:tabLst>
            </a:pP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Easily</a:t>
            </a:r>
            <a:r>
              <a:rPr lang="en-US" sz="2400" spc="-1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reproducible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6385" marR="5080" indent="-274320">
              <a:lnSpc>
                <a:spcPct val="100000"/>
              </a:lnSpc>
              <a:spcBef>
                <a:spcPts val="670"/>
              </a:spcBef>
              <a:buClr>
                <a:srgbClr val="0AD0D9"/>
              </a:buClr>
              <a:buSzPct val="94642"/>
              <a:buFont typeface="Wingdings"/>
              <a:buChar char=""/>
              <a:tabLst>
                <a:tab pos="465455" algn="l"/>
                <a:tab pos="466090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  Should</a:t>
            </a:r>
            <a:r>
              <a:rPr lang="en-US" sz="2400" spc="-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permit</a:t>
            </a:r>
            <a:r>
              <a:rPr lang="en-US" sz="2400" spc="-1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valid</a:t>
            </a:r>
            <a:r>
              <a:rPr lang="en-US" sz="2400" spc="-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quantitative</a:t>
            </a:r>
            <a:r>
              <a:rPr lang="en-US" sz="2400" spc="-7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measurement</a:t>
            </a:r>
            <a:r>
              <a:rPr lang="en-US" sz="2400" spc="-1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spc="-6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lines</a:t>
            </a:r>
            <a:r>
              <a:rPr lang="en-US" sz="2400" spc="-1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sz="2400" spc="-70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marL="286385" marR="5080" indent="-274320">
              <a:lnSpc>
                <a:spcPct val="100000"/>
              </a:lnSpc>
              <a:spcBef>
                <a:spcPts val="670"/>
              </a:spcBef>
              <a:buClr>
                <a:srgbClr val="0AD0D9"/>
              </a:buClr>
              <a:buSzPct val="94642"/>
              <a:buNone/>
              <a:tabLst>
                <a:tab pos="465455" algn="l"/>
                <a:tab pos="466090" algn="l"/>
              </a:tabLst>
            </a:pPr>
            <a:r>
              <a:rPr lang="en-US" sz="24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7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angles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6385" marR="1371600" indent="-274320">
              <a:lnSpc>
                <a:spcPct val="100000"/>
              </a:lnSpc>
              <a:spcBef>
                <a:spcPts val="675"/>
              </a:spcBef>
              <a:buClr>
                <a:srgbClr val="0AD0D9"/>
              </a:buClr>
              <a:buSzPct val="94642"/>
              <a:buFont typeface="Wingdings"/>
              <a:buChar char=""/>
              <a:tabLst>
                <a:tab pos="465455" algn="l"/>
                <a:tab pos="466090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   Lines</a:t>
            </a:r>
            <a:r>
              <a:rPr lang="en-US" sz="2400" spc="-1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sz="2400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planes</a:t>
            </a:r>
            <a:r>
              <a:rPr lang="en-US" sz="2400" spc="-10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should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40" dirty="0" smtClean="0">
                <a:latin typeface="Times New Roman" pitchFamily="18" charset="0"/>
                <a:cs typeface="Times New Roman" pitchFamily="18" charset="0"/>
              </a:rPr>
              <a:t>have</a:t>
            </a:r>
            <a:r>
              <a:rPr lang="en-US" sz="2400" spc="-1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significant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relationship</a:t>
            </a:r>
            <a:r>
              <a:rPr lang="en-US" sz="2400" spc="-8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80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marL="286385" marR="1371600" indent="-274320">
              <a:lnSpc>
                <a:spcPct val="100000"/>
              </a:lnSpc>
              <a:spcBef>
                <a:spcPts val="675"/>
              </a:spcBef>
              <a:buClr>
                <a:srgbClr val="0AD0D9"/>
              </a:buClr>
              <a:buSzPct val="94642"/>
              <a:buNone/>
              <a:tabLst>
                <a:tab pos="465455" algn="l"/>
                <a:tab pos="466090" algn="l"/>
              </a:tabLst>
            </a:pPr>
            <a:r>
              <a:rPr lang="en-US" sz="2400" spc="-8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sz="2400" spc="-25" dirty="0" smtClean="0"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sz="2400" spc="-10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spc="-1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20" dirty="0" smtClean="0">
                <a:latin typeface="Times New Roman" pitchFamily="18" charset="0"/>
                <a:cs typeface="Times New Roman" pitchFamily="18" charset="0"/>
              </a:rPr>
              <a:t>vectors</a:t>
            </a:r>
            <a:r>
              <a:rPr lang="en-US" sz="2400" spc="-1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25" dirty="0" smtClean="0">
                <a:latin typeface="Times New Roman" pitchFamily="18" charset="0"/>
                <a:cs typeface="Times New Roman" pitchFamily="18" charset="0"/>
              </a:rPr>
              <a:t>growth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Landmarks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Sella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(S)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- The center of Pituitary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Fossa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Nasion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(N)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– The most anterior point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of the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nasofrontal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suture in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mid 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sagittal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plane</a:t>
            </a:r>
            <a:endParaRPr lang="en-IN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Image result for landmarks for cogs analys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04361" y="2804160"/>
            <a:ext cx="3749039" cy="37490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Down Arrow 6"/>
          <p:cNvSpPr/>
          <p:nvPr/>
        </p:nvSpPr>
        <p:spPr>
          <a:xfrm>
            <a:off x="5029200" y="2895600"/>
            <a:ext cx="182880" cy="533400"/>
          </a:xfrm>
          <a:prstGeom prst="down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Down Arrow 7"/>
          <p:cNvSpPr/>
          <p:nvPr/>
        </p:nvSpPr>
        <p:spPr>
          <a:xfrm rot="4982572">
            <a:off x="7549983" y="3126275"/>
            <a:ext cx="182880" cy="548640"/>
          </a:xfrm>
          <a:prstGeom prst="down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146" name="Picture 2" descr="Sagittal Section of skull Diagram | Quizle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747800"/>
            <a:ext cx="3733800" cy="38464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81000"/>
            <a:ext cx="8229600" cy="4525963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Anterior Nasal Spine (ANS)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– The anterior most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midsagittal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point on the tip of sharp bony process of maxilla</a:t>
            </a:r>
          </a:p>
          <a:p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b="1" dirty="0" err="1" smtClean="0">
                <a:latin typeface="Times New Roman" pitchFamily="18" charset="0"/>
                <a:cs typeface="Times New Roman" pitchFamily="18" charset="0"/>
              </a:rPr>
              <a:t>Subspinale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(A)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– The deepest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midsagittal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point on the concavity between Anterior Nasal Spine and 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Prosthion</a:t>
            </a:r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Supramentale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(B)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– The deepest point in mid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sagittal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plane on the concavity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between 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infradentale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pogonion</a:t>
            </a:r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 smtClean="0"/>
              <a:t>Key ridge:  </a:t>
            </a:r>
            <a:r>
              <a:rPr lang="en-US" sz="1800" dirty="0" smtClean="0"/>
              <a:t>lower most point of infra temporal </a:t>
            </a:r>
            <a:r>
              <a:rPr lang="en-US" sz="1800" dirty="0" err="1" smtClean="0"/>
              <a:t>fossa</a:t>
            </a:r>
            <a:endParaRPr lang="en-IN" sz="2000" dirty="0"/>
          </a:p>
        </p:txBody>
      </p:sp>
      <p:pic>
        <p:nvPicPr>
          <p:cNvPr id="4" name="Picture 2" descr="Image result for landmarks for cogs analys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26281" y="2819400"/>
            <a:ext cx="3931919" cy="39319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Down Arrow 4"/>
          <p:cNvSpPr/>
          <p:nvPr/>
        </p:nvSpPr>
        <p:spPr>
          <a:xfrm rot="5618089">
            <a:off x="7869270" y="4743469"/>
            <a:ext cx="182880" cy="365760"/>
          </a:xfrm>
          <a:prstGeom prst="down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Down Arrow 5"/>
          <p:cNvSpPr/>
          <p:nvPr/>
        </p:nvSpPr>
        <p:spPr>
          <a:xfrm rot="5618089">
            <a:off x="8143498" y="4601549"/>
            <a:ext cx="182880" cy="457200"/>
          </a:xfrm>
          <a:prstGeom prst="down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Down Arrow 8"/>
          <p:cNvSpPr/>
          <p:nvPr/>
        </p:nvSpPr>
        <p:spPr>
          <a:xfrm rot="15981911" flipH="1">
            <a:off x="6913622" y="5761651"/>
            <a:ext cx="182880" cy="457200"/>
          </a:xfrm>
          <a:prstGeom prst="down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" name="Picture 2" descr="Sagittal Section of skull Diagram | Quizle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747800"/>
            <a:ext cx="3733800" cy="38464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9" grpId="0" animBg="1"/>
      <p:bldP spid="9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86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IN" sz="2000" b="1" dirty="0" err="1" smtClean="0">
                <a:latin typeface="Times New Roman" pitchFamily="18" charset="0"/>
                <a:cs typeface="Times New Roman" pitchFamily="18" charset="0"/>
              </a:rPr>
              <a:t>Pogonion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b="1" dirty="0">
                <a:latin typeface="Times New Roman" pitchFamily="18" charset="0"/>
                <a:cs typeface="Times New Roman" pitchFamily="18" charset="0"/>
              </a:rPr>
              <a:t>(Pg) 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– Most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anterior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mid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sagittal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point on the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contour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the chin</a:t>
            </a:r>
          </a:p>
          <a:p>
            <a:pPr>
              <a:buNone/>
            </a:pP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IN" sz="2000" b="1" dirty="0" err="1" smtClean="0">
                <a:latin typeface="Times New Roman" pitchFamily="18" charset="0"/>
                <a:cs typeface="Times New Roman" pitchFamily="18" charset="0"/>
              </a:rPr>
              <a:t>Menton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b="1" dirty="0">
                <a:latin typeface="Times New Roman" pitchFamily="18" charset="0"/>
                <a:cs typeface="Times New Roman" pitchFamily="18" charset="0"/>
              </a:rPr>
              <a:t>(Me) 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– Most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inferior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point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on the inferior contour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the chin </a:t>
            </a:r>
          </a:p>
          <a:p>
            <a:pPr>
              <a:buNone/>
            </a:pP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IN" sz="2000" b="1" dirty="0" err="1" smtClean="0">
                <a:latin typeface="Times New Roman" pitchFamily="18" charset="0"/>
                <a:cs typeface="Times New Roman" pitchFamily="18" charset="0"/>
              </a:rPr>
              <a:t>Gnathion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IN" sz="2000" b="1" dirty="0" err="1" smtClean="0">
                <a:latin typeface="Times New Roman" pitchFamily="18" charset="0"/>
                <a:cs typeface="Times New Roman" pitchFamily="18" charset="0"/>
              </a:rPr>
              <a:t>Gn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– Constructed by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bisecting the Facial plane and tangent to lower border of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mandible</a:t>
            </a:r>
            <a:endParaRPr lang="en-IN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IN" sz="2000" b="1" dirty="0" err="1" smtClean="0">
                <a:latin typeface="Times New Roman" pitchFamily="18" charset="0"/>
                <a:cs typeface="Times New Roman" pitchFamily="18" charset="0"/>
              </a:rPr>
              <a:t>Pterygomaxillary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b="1" dirty="0">
                <a:latin typeface="Times New Roman" pitchFamily="18" charset="0"/>
                <a:cs typeface="Times New Roman" pitchFamily="18" charset="0"/>
              </a:rPr>
              <a:t>fissure 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IN" sz="2000" dirty="0" err="1">
                <a:latin typeface="Times New Roman" pitchFamily="18" charset="0"/>
                <a:cs typeface="Times New Roman" pitchFamily="18" charset="0"/>
              </a:rPr>
              <a:t>Ptm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most posterior point on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 anterior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contour of the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maxillary 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tuberosity</a:t>
            </a:r>
            <a:endParaRPr lang="en-IN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Image result for landmarks for cogs analys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31081" y="3383280"/>
            <a:ext cx="3474719" cy="34747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Down Arrow 7"/>
          <p:cNvSpPr/>
          <p:nvPr/>
        </p:nvSpPr>
        <p:spPr>
          <a:xfrm rot="15981911" flipH="1">
            <a:off x="6913622" y="6142651"/>
            <a:ext cx="182880" cy="457200"/>
          </a:xfrm>
          <a:prstGeom prst="down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Down Arrow 8"/>
          <p:cNvSpPr/>
          <p:nvPr/>
        </p:nvSpPr>
        <p:spPr>
          <a:xfrm rot="15981911" flipH="1">
            <a:off x="6837422" y="6295051"/>
            <a:ext cx="182880" cy="457200"/>
          </a:xfrm>
          <a:prstGeom prst="down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Down Arrow 9"/>
          <p:cNvSpPr/>
          <p:nvPr/>
        </p:nvSpPr>
        <p:spPr>
          <a:xfrm rot="17670822">
            <a:off x="6901693" y="6018697"/>
            <a:ext cx="182880" cy="548640"/>
          </a:xfrm>
          <a:prstGeom prst="down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Down Arrow 11"/>
          <p:cNvSpPr/>
          <p:nvPr/>
        </p:nvSpPr>
        <p:spPr>
          <a:xfrm rot="357241" flipH="1">
            <a:off x="6038031" y="4116798"/>
            <a:ext cx="274320" cy="365760"/>
          </a:xfrm>
          <a:prstGeom prst="down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1" name="Picture 2" descr="Sagittal Section of skull Diagram | Quizle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747800"/>
            <a:ext cx="3733800" cy="38464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8437"/>
            <a:ext cx="8229600" cy="4525963"/>
          </a:xfrm>
        </p:spPr>
        <p:txBody>
          <a:bodyPr>
            <a:no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Posterior Nasal Spine (PNS)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most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posterior point on the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contour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the palate.</a:t>
            </a:r>
          </a:p>
          <a:p>
            <a:pPr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Articulare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Ar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– The intersection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of sphenoid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and the posterior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border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z="2000" dirty="0" err="1">
                <a:latin typeface="Times New Roman" pitchFamily="18" charset="0"/>
                <a:cs typeface="Times New Roman" pitchFamily="18" charset="0"/>
              </a:rPr>
              <a:t>condyle</a:t>
            </a:r>
            <a:endParaRPr lang="en-IN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IN" sz="2000" b="1" dirty="0" err="1">
                <a:latin typeface="Times New Roman" pitchFamily="18" charset="0"/>
                <a:cs typeface="Times New Roman" pitchFamily="18" charset="0"/>
              </a:rPr>
              <a:t>Gonion</a:t>
            </a:r>
            <a:r>
              <a:rPr lang="en-IN" sz="2000" b="1" dirty="0">
                <a:latin typeface="Times New Roman" pitchFamily="18" charset="0"/>
                <a:cs typeface="Times New Roman" pitchFamily="18" charset="0"/>
              </a:rPr>
              <a:t> (Go) 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– constructed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bisecting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posterior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ramal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plane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IN" sz="2000" dirty="0" err="1">
                <a:latin typeface="Times New Roman" pitchFamily="18" charset="0"/>
                <a:cs typeface="Times New Roman" pitchFamily="18" charset="0"/>
              </a:rPr>
              <a:t>mandibular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 plane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IN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Image result for landmarks for cogs analys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32961" y="2590800"/>
            <a:ext cx="4114799" cy="411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Down Arrow 10"/>
          <p:cNvSpPr/>
          <p:nvPr/>
        </p:nvSpPr>
        <p:spPr>
          <a:xfrm rot="15981911" flipH="1">
            <a:off x="5019298" y="5439749"/>
            <a:ext cx="182880" cy="457200"/>
          </a:xfrm>
          <a:prstGeom prst="down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Down Arrow 12"/>
          <p:cNvSpPr/>
          <p:nvPr/>
        </p:nvSpPr>
        <p:spPr>
          <a:xfrm rot="2667310" flipH="1">
            <a:off x="5106932" y="4113465"/>
            <a:ext cx="274320" cy="334082"/>
          </a:xfrm>
          <a:prstGeom prst="down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Down Arrow 13"/>
          <p:cNvSpPr/>
          <p:nvPr/>
        </p:nvSpPr>
        <p:spPr>
          <a:xfrm rot="2667310" flipH="1">
            <a:off x="6353548" y="4265865"/>
            <a:ext cx="274320" cy="334082"/>
          </a:xfrm>
          <a:prstGeom prst="down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" name="Picture 2" descr="Sagittal Section of skull Diagram | Quizle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747800"/>
            <a:ext cx="3733800" cy="38464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3" grpId="0" animBg="1"/>
      <p:bldP spid="13" grpId="1" animBg="1"/>
      <p:bldP spid="14" grpId="0" animBg="1"/>
      <p:bldP spid="14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Mandibular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Plane (MP)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– It is the line joining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Gonion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Gnathion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Nasal Floor (NF)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– A plane constructed by joining ANS and PNS</a:t>
            </a:r>
            <a:endParaRPr lang="en-IN" sz="2000" dirty="0"/>
          </a:p>
        </p:txBody>
      </p:sp>
      <p:pic>
        <p:nvPicPr>
          <p:cNvPr id="4" name="Picture 2" descr="Image result for landmarks for cogs analys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2800" y="3124200"/>
            <a:ext cx="3200399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6" name="Straight Connector 5"/>
          <p:cNvCxnSpPr/>
          <p:nvPr/>
        </p:nvCxnSpPr>
        <p:spPr>
          <a:xfrm>
            <a:off x="4648200" y="4648200"/>
            <a:ext cx="1371600" cy="76200"/>
          </a:xfrm>
          <a:prstGeom prst="line">
            <a:avLst/>
          </a:prstGeom>
          <a:ln>
            <a:solidFill>
              <a:srgbClr val="FFFF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962400" y="5486400"/>
            <a:ext cx="1676400" cy="457200"/>
          </a:xfrm>
          <a:prstGeom prst="line">
            <a:avLst/>
          </a:prstGeom>
          <a:ln>
            <a:solidFill>
              <a:srgbClr val="FFFF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Sagittal Section of skull Diagram | Quizle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200400"/>
            <a:ext cx="2998589" cy="30890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Bolton point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2290" name="Picture 2" descr="Cephalometric l orthodontics MCQs for dental students - WikiDent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752600"/>
            <a:ext cx="7953375" cy="428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\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Fig.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135" y="914400"/>
            <a:ext cx="8875665" cy="5257800"/>
          </a:xfrm>
          <a:prstGeom prst="rect">
            <a:avLst/>
          </a:prstGeom>
          <a:noFill/>
        </p:spPr>
      </p:pic>
      <p:pic>
        <p:nvPicPr>
          <p:cNvPr id="5" name="Picture 2" descr="Comparison of cephalometric readings between manual tracing and digital  software tracing: A pilot stud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52525" y="704849"/>
            <a:ext cx="4333875" cy="53149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6802" name="Picture 2" descr="Comparison of cephalometric readings between manual tracing and digital  software tracing: A pilot stud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685800"/>
            <a:ext cx="4333875" cy="5314951"/>
          </a:xfrm>
          <a:prstGeom prst="rect">
            <a:avLst/>
          </a:prstGeom>
          <a:noFill/>
        </p:spPr>
      </p:pic>
      <p:pic>
        <p:nvPicPr>
          <p:cNvPr id="5" name="Picture 2" descr="Sagittal Section of skull Diagram | Quizlet"/>
          <p:cNvPicPr>
            <a:picLocks noChangeAspect="1" noChangeArrowheads="1"/>
          </p:cNvPicPr>
          <p:nvPr/>
        </p:nvPicPr>
        <p:blipFill>
          <a:blip r:embed="rId3"/>
          <a:srcRect l="25086" t="32068" r="11058"/>
          <a:stretch>
            <a:fillRect/>
          </a:stretch>
        </p:blipFill>
        <p:spPr bwMode="auto">
          <a:xfrm>
            <a:off x="4800600" y="685800"/>
            <a:ext cx="4000647" cy="43844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 tissue landmarks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grpSp>
        <p:nvGrpSpPr>
          <p:cNvPr id="4" name="object 9"/>
          <p:cNvGrpSpPr/>
          <p:nvPr/>
        </p:nvGrpSpPr>
        <p:grpSpPr>
          <a:xfrm>
            <a:off x="2095500" y="1409700"/>
            <a:ext cx="5562600" cy="5181600"/>
            <a:chOff x="2095500" y="1409700"/>
            <a:chExt cx="5562600" cy="5181600"/>
          </a:xfrm>
        </p:grpSpPr>
        <p:pic>
          <p:nvPicPr>
            <p:cNvPr id="5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33599" y="1447852"/>
              <a:ext cx="5486446" cy="5105287"/>
            </a:xfrm>
            <a:prstGeom prst="rect">
              <a:avLst/>
            </a:prstGeom>
          </p:spPr>
        </p:pic>
        <p:sp>
          <p:nvSpPr>
            <p:cNvPr id="6" name="object 11"/>
            <p:cNvSpPr/>
            <p:nvPr/>
          </p:nvSpPr>
          <p:spPr>
            <a:xfrm>
              <a:off x="2114550" y="1428750"/>
              <a:ext cx="5524500" cy="5143500"/>
            </a:xfrm>
            <a:custGeom>
              <a:avLst/>
              <a:gdLst/>
              <a:ahLst/>
              <a:cxnLst/>
              <a:rect l="l" t="t" r="r" b="b"/>
              <a:pathLst>
                <a:path w="5524500" h="5143500">
                  <a:moveTo>
                    <a:pt x="0" y="5143500"/>
                  </a:moveTo>
                  <a:lnTo>
                    <a:pt x="5524500" y="5143500"/>
                  </a:lnTo>
                  <a:lnTo>
                    <a:pt x="5524500" y="0"/>
                  </a:lnTo>
                  <a:lnTo>
                    <a:pt x="0" y="0"/>
                  </a:lnTo>
                  <a:lnTo>
                    <a:pt x="0" y="514350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Horizontal planes </a:t>
            </a:r>
            <a:endParaRPr lang="en-IN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Se-Na</a:t>
            </a:r>
          </a:p>
          <a:p>
            <a:r>
              <a:rPr lang="en-US" dirty="0" smtClean="0"/>
              <a:t>FH plane</a:t>
            </a:r>
          </a:p>
          <a:p>
            <a:r>
              <a:rPr lang="en-US" dirty="0" smtClean="0"/>
              <a:t>Palatal plane</a:t>
            </a:r>
          </a:p>
          <a:p>
            <a:r>
              <a:rPr lang="en-US" dirty="0" err="1" smtClean="0"/>
              <a:t>Occlusal</a:t>
            </a:r>
            <a:r>
              <a:rPr lang="en-US" dirty="0" smtClean="0"/>
              <a:t> plane</a:t>
            </a:r>
          </a:p>
          <a:p>
            <a:r>
              <a:rPr lang="en-US" dirty="0" err="1" smtClean="0"/>
              <a:t>Mandibular</a:t>
            </a:r>
            <a:r>
              <a:rPr lang="en-US" dirty="0" smtClean="0"/>
              <a:t> plane</a:t>
            </a:r>
          </a:p>
          <a:p>
            <a:r>
              <a:rPr lang="en-US" dirty="0" smtClean="0"/>
              <a:t>Basal plane</a:t>
            </a:r>
            <a:endParaRPr lang="en-IN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72177" y="304800"/>
            <a:ext cx="4619514" cy="5739290"/>
          </a:xfrm>
          <a:prstGeom prst="rect">
            <a:avLst/>
          </a:prstGeom>
        </p:spPr>
      </p:pic>
      <p:sp>
        <p:nvSpPr>
          <p:cNvPr id="5" name="object 6"/>
          <p:cNvSpPr/>
          <p:nvPr/>
        </p:nvSpPr>
        <p:spPr>
          <a:xfrm rot="170376">
            <a:off x="5198065" y="2527930"/>
            <a:ext cx="3559298" cy="283422"/>
          </a:xfrm>
          <a:custGeom>
            <a:avLst/>
            <a:gdLst/>
            <a:ahLst/>
            <a:cxnLst/>
            <a:rect l="l" t="t" r="r" b="b"/>
            <a:pathLst>
              <a:path w="3581400" h="304800">
                <a:moveTo>
                  <a:pt x="0" y="304800"/>
                </a:moveTo>
                <a:lnTo>
                  <a:pt x="3581400" y="0"/>
                </a:lnTo>
              </a:path>
            </a:pathLst>
          </a:custGeom>
          <a:ln w="91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6"/>
          <p:cNvSpPr/>
          <p:nvPr/>
        </p:nvSpPr>
        <p:spPr>
          <a:xfrm>
            <a:off x="5009506" y="2074608"/>
            <a:ext cx="3559298" cy="283422"/>
          </a:xfrm>
          <a:custGeom>
            <a:avLst/>
            <a:gdLst/>
            <a:ahLst/>
            <a:cxnLst/>
            <a:rect l="l" t="t" r="r" b="b"/>
            <a:pathLst>
              <a:path w="3581400" h="304800">
                <a:moveTo>
                  <a:pt x="0" y="304800"/>
                </a:moveTo>
                <a:lnTo>
                  <a:pt x="3581400" y="0"/>
                </a:lnTo>
              </a:path>
            </a:pathLst>
          </a:custGeom>
          <a:ln w="91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6"/>
          <p:cNvSpPr/>
          <p:nvPr/>
        </p:nvSpPr>
        <p:spPr>
          <a:xfrm rot="20402862">
            <a:off x="5351266" y="2243222"/>
            <a:ext cx="3559298" cy="283422"/>
          </a:xfrm>
          <a:custGeom>
            <a:avLst/>
            <a:gdLst/>
            <a:ahLst/>
            <a:cxnLst/>
            <a:rect l="l" t="t" r="r" b="b"/>
            <a:pathLst>
              <a:path w="3581400" h="304800">
                <a:moveTo>
                  <a:pt x="0" y="304800"/>
                </a:moveTo>
                <a:lnTo>
                  <a:pt x="3581400" y="0"/>
                </a:lnTo>
              </a:path>
            </a:pathLst>
          </a:custGeom>
          <a:ln w="91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 rot="412788">
            <a:off x="5503666" y="3443496"/>
            <a:ext cx="3559298" cy="283422"/>
          </a:xfrm>
          <a:custGeom>
            <a:avLst/>
            <a:gdLst/>
            <a:ahLst/>
            <a:cxnLst/>
            <a:rect l="l" t="t" r="r" b="b"/>
            <a:pathLst>
              <a:path w="3581400" h="304800">
                <a:moveTo>
                  <a:pt x="0" y="304800"/>
                </a:moveTo>
                <a:lnTo>
                  <a:pt x="3581400" y="0"/>
                </a:lnTo>
              </a:path>
            </a:pathLst>
          </a:custGeom>
          <a:ln w="91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6"/>
          <p:cNvSpPr/>
          <p:nvPr/>
        </p:nvSpPr>
        <p:spPr>
          <a:xfrm rot="1063930">
            <a:off x="5414361" y="4195888"/>
            <a:ext cx="3559298" cy="283422"/>
          </a:xfrm>
          <a:custGeom>
            <a:avLst/>
            <a:gdLst/>
            <a:ahLst/>
            <a:cxnLst/>
            <a:rect l="l" t="t" r="r" b="b"/>
            <a:pathLst>
              <a:path w="3581400" h="304800">
                <a:moveTo>
                  <a:pt x="0" y="304800"/>
                </a:moveTo>
                <a:lnTo>
                  <a:pt x="3581400" y="0"/>
                </a:lnTo>
              </a:path>
            </a:pathLst>
          </a:custGeom>
          <a:ln w="91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6"/>
          <p:cNvSpPr/>
          <p:nvPr/>
        </p:nvSpPr>
        <p:spPr>
          <a:xfrm rot="223481">
            <a:off x="5656066" y="2955359"/>
            <a:ext cx="3559298" cy="283422"/>
          </a:xfrm>
          <a:custGeom>
            <a:avLst/>
            <a:gdLst/>
            <a:ahLst/>
            <a:cxnLst/>
            <a:rect l="l" t="t" r="r" b="b"/>
            <a:pathLst>
              <a:path w="3581400" h="304800">
                <a:moveTo>
                  <a:pt x="0" y="304800"/>
                </a:moveTo>
                <a:lnTo>
                  <a:pt x="3581400" y="0"/>
                </a:lnTo>
              </a:path>
            </a:pathLst>
          </a:custGeom>
          <a:ln w="91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6385" marR="324485" indent="-274320" algn="just">
              <a:lnSpc>
                <a:spcPct val="100200"/>
              </a:lnSpc>
              <a:spcBef>
                <a:spcPts val="95"/>
              </a:spcBef>
              <a:buClr>
                <a:srgbClr val="0AD0D9"/>
              </a:buClr>
              <a:buSzPct val="93750"/>
              <a:buFont typeface="Segoe UI Symbol"/>
              <a:buChar char="⚫"/>
              <a:tabLst>
                <a:tab pos="287020" algn="l"/>
              </a:tabLst>
            </a:pPr>
            <a:r>
              <a:rPr lang="en-US" sz="2400" i="1" spc="-5" dirty="0" err="1" smtClean="0">
                <a:latin typeface="Constantia"/>
                <a:cs typeface="Constantia"/>
              </a:rPr>
              <a:t>Mandibular</a:t>
            </a:r>
            <a:r>
              <a:rPr lang="en-US" sz="2400" i="1" spc="-80" dirty="0" smtClean="0">
                <a:latin typeface="Constantia"/>
                <a:cs typeface="Constantia"/>
              </a:rPr>
              <a:t> </a:t>
            </a:r>
            <a:r>
              <a:rPr lang="en-US" sz="2400" i="1" spc="-5" dirty="0" smtClean="0">
                <a:latin typeface="Constantia"/>
                <a:cs typeface="Constantia"/>
              </a:rPr>
              <a:t>plane: </a:t>
            </a:r>
            <a:r>
              <a:rPr lang="en-US" sz="2400" i="1" spc="-740" dirty="0" smtClean="0">
                <a:latin typeface="Constantia"/>
                <a:cs typeface="Constantia"/>
              </a:rPr>
              <a:t> </a:t>
            </a:r>
            <a:r>
              <a:rPr lang="en-US" sz="2000" spc="-5" dirty="0" smtClean="0">
                <a:latin typeface="Constantia"/>
                <a:cs typeface="Constantia"/>
              </a:rPr>
              <a:t>Dif</a:t>
            </a:r>
            <a:r>
              <a:rPr lang="en-US" sz="2000" spc="-40" dirty="0" smtClean="0">
                <a:latin typeface="Constantia"/>
                <a:cs typeface="Constantia"/>
              </a:rPr>
              <a:t>f</a:t>
            </a:r>
            <a:r>
              <a:rPr lang="en-US" sz="2000" spc="-5" dirty="0" smtClean="0">
                <a:latin typeface="Constantia"/>
                <a:cs typeface="Constantia"/>
              </a:rPr>
              <a:t>e</a:t>
            </a:r>
            <a:r>
              <a:rPr lang="en-US" sz="2000" spc="-45" dirty="0" smtClean="0">
                <a:latin typeface="Constantia"/>
                <a:cs typeface="Constantia"/>
              </a:rPr>
              <a:t>r</a:t>
            </a:r>
            <a:r>
              <a:rPr lang="en-US" sz="2000" spc="-5" dirty="0" smtClean="0">
                <a:latin typeface="Constantia"/>
                <a:cs typeface="Constantia"/>
              </a:rPr>
              <a:t>ent</a:t>
            </a:r>
            <a:r>
              <a:rPr lang="en-US" sz="2000" spc="-160" dirty="0" smtClean="0">
                <a:latin typeface="Constantia"/>
                <a:cs typeface="Constantia"/>
              </a:rPr>
              <a:t> </a:t>
            </a:r>
            <a:r>
              <a:rPr lang="en-US" sz="2000" spc="-10" dirty="0" smtClean="0">
                <a:latin typeface="Constantia"/>
                <a:cs typeface="Constantia"/>
              </a:rPr>
              <a:t>de</a:t>
            </a:r>
            <a:r>
              <a:rPr lang="en-US" sz="2000" spc="60" dirty="0" smtClean="0">
                <a:latin typeface="Constantia"/>
                <a:cs typeface="Constantia"/>
              </a:rPr>
              <a:t>f</a:t>
            </a:r>
            <a:r>
              <a:rPr lang="en-US" sz="2000" spc="-10" dirty="0" smtClean="0">
                <a:latin typeface="Constantia"/>
                <a:cs typeface="Constantia"/>
              </a:rPr>
              <a:t>initions  </a:t>
            </a:r>
            <a:r>
              <a:rPr lang="en-US" sz="2000" spc="-20" dirty="0" smtClean="0">
                <a:latin typeface="Constantia"/>
                <a:cs typeface="Constantia"/>
              </a:rPr>
              <a:t>are</a:t>
            </a:r>
            <a:r>
              <a:rPr lang="en-US" sz="2000" spc="-150" dirty="0" smtClean="0">
                <a:latin typeface="Constantia"/>
                <a:cs typeface="Constantia"/>
              </a:rPr>
              <a:t> </a:t>
            </a:r>
            <a:r>
              <a:rPr lang="en-US" sz="2000" spc="-25" dirty="0" smtClean="0">
                <a:latin typeface="Constantia"/>
                <a:cs typeface="Constantia"/>
              </a:rPr>
              <a:t>given</a:t>
            </a:r>
            <a:r>
              <a:rPr lang="en-US" sz="2000" spc="-55" dirty="0" smtClean="0">
                <a:latin typeface="Constantia"/>
                <a:cs typeface="Constantia"/>
              </a:rPr>
              <a:t> </a:t>
            </a:r>
            <a:r>
              <a:rPr lang="en-US" sz="2000" spc="-5" dirty="0" smtClean="0">
                <a:latin typeface="Constantia"/>
                <a:cs typeface="Constantia"/>
              </a:rPr>
              <a:t>in</a:t>
            </a:r>
            <a:r>
              <a:rPr lang="en-US" sz="2000" spc="-135" dirty="0" smtClean="0">
                <a:latin typeface="Constantia"/>
                <a:cs typeface="Constantia"/>
              </a:rPr>
              <a:t> </a:t>
            </a:r>
            <a:r>
              <a:rPr lang="en-US" sz="2000" spc="-15" dirty="0" smtClean="0">
                <a:latin typeface="Constantia"/>
                <a:cs typeface="Constantia"/>
              </a:rPr>
              <a:t>different </a:t>
            </a:r>
            <a:r>
              <a:rPr lang="en-US" sz="2000" spc="-690" dirty="0" smtClean="0">
                <a:latin typeface="Constantia"/>
                <a:cs typeface="Constantia"/>
              </a:rPr>
              <a:t> </a:t>
            </a:r>
            <a:r>
              <a:rPr lang="en-US" sz="2000" spc="-10" dirty="0" smtClean="0">
                <a:latin typeface="Constantia"/>
                <a:cs typeface="Constantia"/>
              </a:rPr>
              <a:t>analysis</a:t>
            </a:r>
            <a:endParaRPr lang="en-US" sz="2000" dirty="0" smtClean="0">
              <a:latin typeface="Constantia"/>
              <a:cs typeface="Constantia"/>
            </a:endParaRPr>
          </a:p>
          <a:p>
            <a:pPr marL="286385" marR="556260" indent="-274320" algn="just">
              <a:lnSpc>
                <a:spcPct val="100000"/>
              </a:lnSpc>
              <a:spcBef>
                <a:spcPts val="670"/>
              </a:spcBef>
              <a:buFont typeface="Constantia"/>
              <a:buAutoNum type="arabicPeriod"/>
              <a:tabLst>
                <a:tab pos="323850" algn="l"/>
              </a:tabLst>
            </a:pPr>
            <a:r>
              <a:rPr lang="en-US" sz="2000" dirty="0" smtClean="0"/>
              <a:t>	</a:t>
            </a:r>
            <a:r>
              <a:rPr lang="en-US" sz="2000" b="1" spc="-220" dirty="0" smtClean="0">
                <a:latin typeface="Constantia"/>
                <a:cs typeface="Constantia"/>
              </a:rPr>
              <a:t>T</a:t>
            </a:r>
            <a:r>
              <a:rPr lang="en-US" sz="2000" b="1" spc="-80" dirty="0" smtClean="0">
                <a:latin typeface="Constantia"/>
                <a:cs typeface="Constantia"/>
              </a:rPr>
              <a:t>w</a:t>
            </a:r>
            <a:r>
              <a:rPr lang="en-US" sz="2000" b="1" spc="-5" dirty="0" smtClean="0">
                <a:latin typeface="Constantia"/>
                <a:cs typeface="Constantia"/>
              </a:rPr>
              <a:t>e</a:t>
            </a:r>
            <a:r>
              <a:rPr lang="en-US" sz="2000" b="1" spc="-15" dirty="0" smtClean="0">
                <a:latin typeface="Constantia"/>
                <a:cs typeface="Constantia"/>
              </a:rPr>
              <a:t>e</a:t>
            </a:r>
            <a:r>
              <a:rPr lang="en-US" sz="2000" b="1" spc="-10" dirty="0" smtClean="0">
                <a:latin typeface="Constantia"/>
                <a:cs typeface="Constantia"/>
              </a:rPr>
              <a:t>d</a:t>
            </a:r>
            <a:r>
              <a:rPr lang="en-US" sz="2000" b="1" spc="-5" dirty="0" smtClean="0">
                <a:latin typeface="Constantia"/>
                <a:cs typeface="Constantia"/>
              </a:rPr>
              <a:t>-</a:t>
            </a:r>
            <a:r>
              <a:rPr lang="en-US" sz="2000" b="1" spc="-20" dirty="0" smtClean="0">
                <a:latin typeface="Constantia"/>
                <a:cs typeface="Constantia"/>
              </a:rPr>
              <a:t> </a:t>
            </a:r>
            <a:r>
              <a:rPr lang="en-US" sz="2000" spc="-200" dirty="0" smtClean="0">
                <a:latin typeface="Constantia"/>
                <a:cs typeface="Constantia"/>
              </a:rPr>
              <a:t>T</a:t>
            </a:r>
            <a:r>
              <a:rPr lang="en-US" sz="2000" spc="-5" dirty="0" smtClean="0">
                <a:latin typeface="Constantia"/>
                <a:cs typeface="Constantia"/>
              </a:rPr>
              <a:t>an</a:t>
            </a:r>
            <a:r>
              <a:rPr lang="en-US" sz="2000" spc="-75" dirty="0" smtClean="0">
                <a:latin typeface="Constantia"/>
                <a:cs typeface="Constantia"/>
              </a:rPr>
              <a:t>g</a:t>
            </a:r>
            <a:r>
              <a:rPr lang="en-US" sz="2000" spc="-5" dirty="0" smtClean="0">
                <a:latin typeface="Constantia"/>
                <a:cs typeface="Constantia"/>
              </a:rPr>
              <a:t>e</a:t>
            </a:r>
            <a:r>
              <a:rPr lang="en-US" sz="2000" dirty="0" smtClean="0">
                <a:latin typeface="Constantia"/>
                <a:cs typeface="Constantia"/>
              </a:rPr>
              <a:t>n</a:t>
            </a:r>
            <a:r>
              <a:rPr lang="en-US" sz="2000" spc="-5" dirty="0" smtClean="0">
                <a:latin typeface="Constantia"/>
                <a:cs typeface="Constantia"/>
              </a:rPr>
              <a:t>t</a:t>
            </a:r>
            <a:r>
              <a:rPr lang="en-US" sz="2000" spc="-110" dirty="0" smtClean="0">
                <a:latin typeface="Constantia"/>
                <a:cs typeface="Constantia"/>
              </a:rPr>
              <a:t> </a:t>
            </a:r>
            <a:r>
              <a:rPr lang="en-US" sz="2000" spc="-45" dirty="0" smtClean="0">
                <a:latin typeface="Constantia"/>
                <a:cs typeface="Constantia"/>
              </a:rPr>
              <a:t>t</a:t>
            </a:r>
            <a:r>
              <a:rPr lang="en-US" sz="2000" spc="-5" dirty="0" smtClean="0">
                <a:latin typeface="Constantia"/>
                <a:cs typeface="Constantia"/>
              </a:rPr>
              <a:t>o  l</a:t>
            </a:r>
            <a:r>
              <a:rPr lang="en-US" sz="2000" spc="-75" dirty="0" smtClean="0">
                <a:latin typeface="Constantia"/>
                <a:cs typeface="Constantia"/>
              </a:rPr>
              <a:t>ow</a:t>
            </a:r>
            <a:r>
              <a:rPr lang="en-US" sz="2000" spc="-5" dirty="0" smtClean="0">
                <a:latin typeface="Constantia"/>
                <a:cs typeface="Constantia"/>
              </a:rPr>
              <a:t>er</a:t>
            </a:r>
            <a:r>
              <a:rPr lang="en-US" sz="2000" spc="-85" dirty="0" smtClean="0">
                <a:latin typeface="Constantia"/>
                <a:cs typeface="Constantia"/>
              </a:rPr>
              <a:t> </a:t>
            </a:r>
            <a:r>
              <a:rPr lang="en-US" sz="2000" spc="-10" dirty="0" smtClean="0">
                <a:latin typeface="Constantia"/>
                <a:cs typeface="Constantia"/>
              </a:rPr>
              <a:t>bo</a:t>
            </a:r>
            <a:r>
              <a:rPr lang="en-US" sz="2000" spc="-45" dirty="0" smtClean="0">
                <a:latin typeface="Constantia"/>
                <a:cs typeface="Constantia"/>
              </a:rPr>
              <a:t>r</a:t>
            </a:r>
            <a:r>
              <a:rPr lang="en-US" sz="2000" spc="-10" dirty="0" smtClean="0">
                <a:latin typeface="Constantia"/>
                <a:cs typeface="Constantia"/>
              </a:rPr>
              <a:t>de</a:t>
            </a:r>
            <a:r>
              <a:rPr lang="en-US" sz="2000" spc="-5" dirty="0" smtClean="0">
                <a:latin typeface="Constantia"/>
                <a:cs typeface="Constantia"/>
              </a:rPr>
              <a:t>r</a:t>
            </a:r>
            <a:r>
              <a:rPr lang="en-US" sz="2000" spc="-170" dirty="0" smtClean="0">
                <a:latin typeface="Constantia"/>
                <a:cs typeface="Constantia"/>
              </a:rPr>
              <a:t> </a:t>
            </a:r>
            <a:r>
              <a:rPr lang="en-US" sz="2000" spc="-5" dirty="0" smtClean="0">
                <a:latin typeface="Constantia"/>
                <a:cs typeface="Constantia"/>
              </a:rPr>
              <a:t>of</a:t>
            </a:r>
            <a:r>
              <a:rPr lang="en-US" sz="2000" spc="30" dirty="0" smtClean="0">
                <a:latin typeface="Constantia"/>
                <a:cs typeface="Constantia"/>
              </a:rPr>
              <a:t> </a:t>
            </a:r>
            <a:r>
              <a:rPr lang="en-US" sz="2000" spc="-10" dirty="0" smtClean="0">
                <a:latin typeface="Constantia"/>
                <a:cs typeface="Constantia"/>
              </a:rPr>
              <a:t>the  mandible</a:t>
            </a:r>
            <a:endParaRPr lang="en-US" sz="2000" dirty="0" smtClean="0">
              <a:latin typeface="Constantia"/>
              <a:cs typeface="Constantia"/>
            </a:endParaRPr>
          </a:p>
          <a:p>
            <a:pPr marL="286385" marR="5080" indent="-274320" algn="just">
              <a:lnSpc>
                <a:spcPct val="100000"/>
              </a:lnSpc>
              <a:spcBef>
                <a:spcPts val="675"/>
              </a:spcBef>
              <a:buFont typeface="Constantia"/>
              <a:buAutoNum type="arabicPeriod"/>
              <a:tabLst>
                <a:tab pos="365125" algn="l"/>
              </a:tabLst>
            </a:pPr>
            <a:r>
              <a:rPr lang="en-US" sz="2000" b="1" spc="-20" dirty="0" smtClean="0">
                <a:latin typeface="Constantia"/>
                <a:cs typeface="Constantia"/>
              </a:rPr>
              <a:t>Downs </a:t>
            </a:r>
            <a:r>
              <a:rPr lang="en-US" sz="2000" b="1" spc="-10" dirty="0" smtClean="0">
                <a:latin typeface="Constantia"/>
                <a:cs typeface="Constantia"/>
              </a:rPr>
              <a:t>analysis </a:t>
            </a:r>
            <a:r>
              <a:rPr lang="en-US" sz="2000" spc="-5" dirty="0" smtClean="0">
                <a:latin typeface="Constantia"/>
                <a:cs typeface="Constantia"/>
              </a:rPr>
              <a:t>– </a:t>
            </a:r>
            <a:r>
              <a:rPr lang="en-US" sz="2000" dirty="0" smtClean="0">
                <a:latin typeface="Constantia"/>
                <a:cs typeface="Constantia"/>
              </a:rPr>
              <a:t> </a:t>
            </a:r>
            <a:r>
              <a:rPr lang="en-US" sz="2000" spc="-10" dirty="0" smtClean="0">
                <a:latin typeface="Constantia"/>
                <a:cs typeface="Constantia"/>
              </a:rPr>
              <a:t>extends</a:t>
            </a:r>
            <a:r>
              <a:rPr lang="en-US" sz="2000" spc="-95" dirty="0" smtClean="0">
                <a:latin typeface="Constantia"/>
                <a:cs typeface="Constantia"/>
              </a:rPr>
              <a:t> </a:t>
            </a:r>
            <a:r>
              <a:rPr lang="en-US" sz="2000" spc="-15" dirty="0" smtClean="0">
                <a:latin typeface="Constantia"/>
                <a:cs typeface="Constantia"/>
              </a:rPr>
              <a:t>from</a:t>
            </a:r>
            <a:r>
              <a:rPr lang="en-US" sz="2000" spc="-50" dirty="0" smtClean="0">
                <a:latin typeface="Constantia"/>
                <a:cs typeface="Constantia"/>
              </a:rPr>
              <a:t> </a:t>
            </a:r>
            <a:r>
              <a:rPr lang="en-US" sz="2000" spc="-5" dirty="0" smtClean="0">
                <a:latin typeface="Constantia"/>
                <a:cs typeface="Constantia"/>
              </a:rPr>
              <a:t>Go</a:t>
            </a:r>
            <a:r>
              <a:rPr lang="en-US" sz="2000" spc="-114" dirty="0" smtClean="0">
                <a:latin typeface="Constantia"/>
                <a:cs typeface="Constantia"/>
              </a:rPr>
              <a:t> </a:t>
            </a:r>
            <a:r>
              <a:rPr lang="en-US" sz="2000" spc="-25" dirty="0" smtClean="0">
                <a:latin typeface="Constantia"/>
                <a:cs typeface="Constantia"/>
              </a:rPr>
              <a:t>to</a:t>
            </a:r>
            <a:r>
              <a:rPr lang="en-US" sz="2000" spc="-85" dirty="0" smtClean="0">
                <a:latin typeface="Constantia"/>
                <a:cs typeface="Constantia"/>
              </a:rPr>
              <a:t> </a:t>
            </a:r>
            <a:r>
              <a:rPr lang="en-US" sz="2000" spc="-35" dirty="0" smtClean="0">
                <a:latin typeface="Constantia"/>
                <a:cs typeface="Constantia"/>
              </a:rPr>
              <a:t>Me</a:t>
            </a:r>
            <a:endParaRPr lang="en-US" sz="2000" dirty="0" smtClean="0">
              <a:latin typeface="Constantia"/>
              <a:cs typeface="Constantia"/>
            </a:endParaRPr>
          </a:p>
          <a:p>
            <a:pPr marL="361315" indent="-349250" algn="just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361950" algn="l"/>
              </a:tabLst>
            </a:pPr>
            <a:r>
              <a:rPr lang="en-US" sz="2000" b="1" spc="-20" dirty="0" smtClean="0">
                <a:latin typeface="Constantia"/>
                <a:cs typeface="Constantia"/>
              </a:rPr>
              <a:t>Steiner’s</a:t>
            </a:r>
            <a:r>
              <a:rPr lang="en-US" sz="2000" b="1" spc="-135" dirty="0" smtClean="0">
                <a:latin typeface="Constantia"/>
                <a:cs typeface="Constantia"/>
              </a:rPr>
              <a:t> </a:t>
            </a:r>
            <a:r>
              <a:rPr lang="en-US" sz="2000" b="1" spc="-15" dirty="0" err="1" smtClean="0">
                <a:latin typeface="Constantia"/>
                <a:cs typeface="Constantia"/>
              </a:rPr>
              <a:t>anlysis</a:t>
            </a:r>
            <a:r>
              <a:rPr lang="en-US" sz="2000" b="1" spc="-45" dirty="0" smtClean="0">
                <a:latin typeface="Constantia"/>
                <a:cs typeface="Constantia"/>
              </a:rPr>
              <a:t> </a:t>
            </a:r>
            <a:r>
              <a:rPr lang="en-US" sz="2000" b="1" spc="-5" dirty="0" smtClean="0">
                <a:latin typeface="Constantia"/>
                <a:cs typeface="Constantia"/>
              </a:rPr>
              <a:t>–</a:t>
            </a:r>
            <a:r>
              <a:rPr lang="en-US" sz="2000" b="1" spc="-5" dirty="0">
                <a:latin typeface="Constantia"/>
                <a:cs typeface="Constantia"/>
              </a:rPr>
              <a:t> </a:t>
            </a:r>
            <a:r>
              <a:rPr lang="en-US" sz="2000" spc="-10" dirty="0" smtClean="0">
                <a:latin typeface="Constantia"/>
                <a:cs typeface="Constantia"/>
              </a:rPr>
              <a:t>extends</a:t>
            </a:r>
            <a:r>
              <a:rPr lang="en-US" sz="2000" spc="-105" dirty="0" smtClean="0">
                <a:latin typeface="Constantia"/>
                <a:cs typeface="Constantia"/>
              </a:rPr>
              <a:t> </a:t>
            </a:r>
            <a:r>
              <a:rPr lang="en-US" sz="2000" spc="-15" dirty="0" smtClean="0">
                <a:latin typeface="Constantia"/>
                <a:cs typeface="Constantia"/>
              </a:rPr>
              <a:t>from</a:t>
            </a:r>
            <a:r>
              <a:rPr lang="en-US" sz="2000" spc="-45" dirty="0" smtClean="0">
                <a:latin typeface="Constantia"/>
                <a:cs typeface="Constantia"/>
              </a:rPr>
              <a:t> </a:t>
            </a:r>
            <a:r>
              <a:rPr lang="en-US" sz="2000" spc="-5" dirty="0" smtClean="0">
                <a:latin typeface="Constantia"/>
                <a:cs typeface="Constantia"/>
              </a:rPr>
              <a:t>Go</a:t>
            </a:r>
            <a:r>
              <a:rPr lang="en-US" sz="2000" spc="-120" dirty="0" smtClean="0">
                <a:latin typeface="Constantia"/>
                <a:cs typeface="Constantia"/>
              </a:rPr>
              <a:t> </a:t>
            </a:r>
            <a:r>
              <a:rPr lang="en-US" sz="2000" spc="-25" dirty="0" smtClean="0">
                <a:latin typeface="Constantia"/>
                <a:cs typeface="Constantia"/>
              </a:rPr>
              <a:t>to</a:t>
            </a:r>
            <a:r>
              <a:rPr lang="en-US" sz="2000" spc="-70" dirty="0" smtClean="0">
                <a:latin typeface="Constantia"/>
                <a:cs typeface="Constantia"/>
              </a:rPr>
              <a:t> </a:t>
            </a:r>
            <a:r>
              <a:rPr lang="en-US" sz="2000" spc="-10" dirty="0" err="1" smtClean="0">
                <a:latin typeface="Constantia"/>
                <a:cs typeface="Constantia"/>
              </a:rPr>
              <a:t>Gn</a:t>
            </a:r>
            <a:endParaRPr lang="en-US" sz="2000" dirty="0" smtClean="0">
              <a:latin typeface="Constantia"/>
              <a:cs typeface="Constantia"/>
            </a:endParaRPr>
          </a:p>
          <a:p>
            <a:endParaRPr lang="en-IN" sz="2000" dirty="0"/>
          </a:p>
        </p:txBody>
      </p:sp>
      <p:grpSp>
        <p:nvGrpSpPr>
          <p:cNvPr id="4" name="object 3"/>
          <p:cNvGrpSpPr/>
          <p:nvPr/>
        </p:nvGrpSpPr>
        <p:grpSpPr>
          <a:xfrm>
            <a:off x="5715000" y="1981200"/>
            <a:ext cx="3453384" cy="4312878"/>
            <a:chOff x="4336893" y="224823"/>
            <a:chExt cx="4807233" cy="6343108"/>
          </a:xfrm>
        </p:grpSpPr>
        <p:pic>
          <p:nvPicPr>
            <p:cNvPr id="5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36893" y="224823"/>
              <a:ext cx="4648201" cy="6172200"/>
            </a:xfrm>
            <a:prstGeom prst="rect">
              <a:avLst/>
            </a:prstGeom>
          </p:spPr>
        </p:pic>
        <p:sp>
          <p:nvSpPr>
            <p:cNvPr id="6" name="object 5"/>
            <p:cNvSpPr/>
            <p:nvPr/>
          </p:nvSpPr>
          <p:spPr>
            <a:xfrm>
              <a:off x="4481321" y="366521"/>
              <a:ext cx="4662805" cy="6201410"/>
            </a:xfrm>
            <a:custGeom>
              <a:avLst/>
              <a:gdLst/>
              <a:ahLst/>
              <a:cxnLst/>
              <a:rect l="l" t="t" r="r" b="b"/>
              <a:pathLst>
                <a:path w="4662805" h="6201409">
                  <a:moveTo>
                    <a:pt x="0" y="6201156"/>
                  </a:moveTo>
                  <a:lnTo>
                    <a:pt x="4662677" y="6201156"/>
                  </a:lnTo>
                </a:path>
                <a:path w="4662805" h="6201409">
                  <a:moveTo>
                    <a:pt x="4662677" y="0"/>
                  </a:moveTo>
                  <a:lnTo>
                    <a:pt x="0" y="0"/>
                  </a:lnTo>
                  <a:lnTo>
                    <a:pt x="0" y="6201156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8"/>
          <p:cNvSpPr/>
          <p:nvPr/>
        </p:nvSpPr>
        <p:spPr>
          <a:xfrm>
            <a:off x="5537930" y="4063365"/>
            <a:ext cx="3048000" cy="928217"/>
          </a:xfrm>
          <a:custGeom>
            <a:avLst/>
            <a:gdLst/>
            <a:ahLst/>
            <a:cxnLst/>
            <a:rect l="l" t="t" r="r" b="b"/>
            <a:pathLst>
              <a:path w="3124200" h="1066800">
                <a:moveTo>
                  <a:pt x="0" y="0"/>
                </a:moveTo>
                <a:lnTo>
                  <a:pt x="2895600" y="762000"/>
                </a:lnTo>
              </a:path>
              <a:path w="3124200" h="1066800">
                <a:moveTo>
                  <a:pt x="76200" y="0"/>
                </a:moveTo>
                <a:lnTo>
                  <a:pt x="2895600" y="838200"/>
                </a:lnTo>
              </a:path>
              <a:path w="3124200" h="1066800">
                <a:moveTo>
                  <a:pt x="228600" y="0"/>
                </a:moveTo>
                <a:lnTo>
                  <a:pt x="3124200" y="1066800"/>
                </a:lnTo>
              </a:path>
            </a:pathLst>
          </a:custGeom>
          <a:ln w="91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3"/>
          <p:cNvGrpSpPr/>
          <p:nvPr/>
        </p:nvGrpSpPr>
        <p:grpSpPr>
          <a:xfrm>
            <a:off x="990600" y="1112478"/>
            <a:ext cx="4212907" cy="5334000"/>
            <a:chOff x="4481321" y="366521"/>
            <a:chExt cx="4662805" cy="6201410"/>
          </a:xfrm>
        </p:grpSpPr>
        <p:pic>
          <p:nvPicPr>
            <p:cNvPr id="9" name="object 4"/>
            <p:cNvPicPr/>
            <p:nvPr/>
          </p:nvPicPr>
          <p:blipFill>
            <a:blip r:embed="rId2" cstate="print"/>
            <a:srcRect l="17563" t="53107" b="19622"/>
            <a:stretch>
              <a:fillRect/>
            </a:stretch>
          </p:blipFill>
          <p:spPr>
            <a:xfrm>
              <a:off x="5153280" y="3502711"/>
              <a:ext cx="3831815" cy="1683240"/>
            </a:xfrm>
            <a:prstGeom prst="rect">
              <a:avLst/>
            </a:prstGeom>
          </p:spPr>
        </p:pic>
        <p:sp>
          <p:nvSpPr>
            <p:cNvPr id="10" name="object 5"/>
            <p:cNvSpPr/>
            <p:nvPr/>
          </p:nvSpPr>
          <p:spPr>
            <a:xfrm>
              <a:off x="4481321" y="366521"/>
              <a:ext cx="4662805" cy="6201410"/>
            </a:xfrm>
            <a:custGeom>
              <a:avLst/>
              <a:gdLst/>
              <a:ahLst/>
              <a:cxnLst/>
              <a:rect l="l" t="t" r="r" b="b"/>
              <a:pathLst>
                <a:path w="4662805" h="6201409">
                  <a:moveTo>
                    <a:pt x="0" y="6201156"/>
                  </a:moveTo>
                  <a:lnTo>
                    <a:pt x="4662677" y="6201156"/>
                  </a:lnTo>
                </a:path>
                <a:path w="4662805" h="6201409">
                  <a:moveTo>
                    <a:pt x="4662677" y="0"/>
                  </a:moveTo>
                  <a:lnTo>
                    <a:pt x="0" y="0"/>
                  </a:lnTo>
                  <a:lnTo>
                    <a:pt x="0" y="6201156"/>
                  </a:lnTo>
                </a:path>
              </a:pathLst>
            </a:custGeom>
            <a:ln w="28956"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6"/>
          <p:cNvSpPr txBox="1"/>
          <p:nvPr/>
        </p:nvSpPr>
        <p:spPr>
          <a:xfrm>
            <a:off x="2209800" y="4038600"/>
            <a:ext cx="3092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onstantia"/>
                <a:cs typeface="Constantia"/>
              </a:rPr>
              <a:t>Go</a:t>
            </a:r>
            <a:endParaRPr sz="1800" dirty="0">
              <a:latin typeface="Constantia"/>
              <a:cs typeface="Constantia"/>
            </a:endParaRPr>
          </a:p>
        </p:txBody>
      </p:sp>
      <p:sp>
        <p:nvSpPr>
          <p:cNvPr id="12" name="object 7"/>
          <p:cNvSpPr txBox="1"/>
          <p:nvPr/>
        </p:nvSpPr>
        <p:spPr>
          <a:xfrm>
            <a:off x="3658933" y="4509389"/>
            <a:ext cx="407034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2400">
              <a:lnSpc>
                <a:spcPct val="107100"/>
              </a:lnSpc>
              <a:spcBef>
                <a:spcPts val="100"/>
              </a:spcBef>
            </a:pPr>
            <a:r>
              <a:rPr sz="1400" dirty="0">
                <a:latin typeface="Constantia"/>
                <a:cs typeface="Constantia"/>
              </a:rPr>
              <a:t>Gn  </a:t>
            </a:r>
            <a:r>
              <a:rPr sz="1400" spc="-25" dirty="0">
                <a:latin typeface="Constantia"/>
                <a:cs typeface="Constantia"/>
              </a:rPr>
              <a:t>Me</a:t>
            </a:r>
            <a:endParaRPr sz="1400" dirty="0">
              <a:latin typeface="Constantia"/>
              <a:cs typeface="Constantia"/>
            </a:endParaRPr>
          </a:p>
        </p:txBody>
      </p:sp>
      <p:sp>
        <p:nvSpPr>
          <p:cNvPr id="13" name="object 8"/>
          <p:cNvSpPr/>
          <p:nvPr/>
        </p:nvSpPr>
        <p:spPr>
          <a:xfrm>
            <a:off x="1573054" y="4215765"/>
            <a:ext cx="3048000" cy="928217"/>
          </a:xfrm>
          <a:custGeom>
            <a:avLst/>
            <a:gdLst/>
            <a:ahLst/>
            <a:cxnLst/>
            <a:rect l="l" t="t" r="r" b="b"/>
            <a:pathLst>
              <a:path w="3124200" h="1066800">
                <a:moveTo>
                  <a:pt x="0" y="0"/>
                </a:moveTo>
                <a:lnTo>
                  <a:pt x="2895600" y="762000"/>
                </a:lnTo>
              </a:path>
              <a:path w="3124200" h="1066800">
                <a:moveTo>
                  <a:pt x="76200" y="0"/>
                </a:moveTo>
                <a:lnTo>
                  <a:pt x="2895600" y="838200"/>
                </a:lnTo>
              </a:path>
              <a:path w="3124200" h="1066800">
                <a:moveTo>
                  <a:pt x="228600" y="0"/>
                </a:moveTo>
                <a:lnTo>
                  <a:pt x="3124200" y="1066800"/>
                </a:lnTo>
              </a:path>
            </a:pathLst>
          </a:custGeom>
          <a:ln w="91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8"/>
          <p:cNvSpPr txBox="1"/>
          <p:nvPr/>
        </p:nvSpPr>
        <p:spPr>
          <a:xfrm>
            <a:off x="688340" y="1050209"/>
            <a:ext cx="4032885" cy="266446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19405" indent="-307340">
              <a:lnSpc>
                <a:spcPct val="100000"/>
              </a:lnSpc>
              <a:spcBef>
                <a:spcPts val="890"/>
              </a:spcBef>
              <a:buClr>
                <a:srgbClr val="0AD0D9"/>
              </a:buClr>
              <a:buSzPct val="90625"/>
              <a:buFont typeface="Wingdings"/>
              <a:buChar char=""/>
              <a:tabLst>
                <a:tab pos="320040" algn="l"/>
              </a:tabLst>
            </a:pPr>
            <a:r>
              <a:rPr sz="3200" b="1" spc="-30" dirty="0">
                <a:latin typeface="Constantia"/>
                <a:cs typeface="Constantia"/>
              </a:rPr>
              <a:t>Vertical</a:t>
            </a:r>
            <a:r>
              <a:rPr sz="3200" b="1" spc="-85" dirty="0">
                <a:latin typeface="Constantia"/>
                <a:cs typeface="Constantia"/>
              </a:rPr>
              <a:t> </a:t>
            </a:r>
            <a:r>
              <a:rPr sz="3200" b="1" spc="-5" dirty="0">
                <a:latin typeface="Constantia"/>
                <a:cs typeface="Constantia"/>
              </a:rPr>
              <a:t>planes</a:t>
            </a:r>
            <a:endParaRPr sz="3200">
              <a:latin typeface="Constantia"/>
              <a:cs typeface="Constantia"/>
            </a:endParaRPr>
          </a:p>
          <a:p>
            <a:pPr marL="287020" indent="-274955">
              <a:lnSpc>
                <a:spcPct val="100000"/>
              </a:lnSpc>
              <a:spcBef>
                <a:spcPts val="690"/>
              </a:spcBef>
              <a:buClr>
                <a:srgbClr val="0AD0D9"/>
              </a:buClr>
              <a:buSzPct val="94642"/>
              <a:buFont typeface="Wingdings"/>
              <a:buChar char=""/>
              <a:tabLst>
                <a:tab pos="287655" algn="l"/>
              </a:tabLst>
            </a:pPr>
            <a:r>
              <a:rPr sz="2800" spc="-25" dirty="0">
                <a:latin typeface="Constantia"/>
                <a:cs typeface="Constantia"/>
              </a:rPr>
              <a:t>Facial</a:t>
            </a:r>
            <a:r>
              <a:rPr sz="2800" spc="-60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plane</a:t>
            </a:r>
            <a:endParaRPr sz="2800">
              <a:latin typeface="Constantia"/>
              <a:cs typeface="Constantia"/>
            </a:endParaRPr>
          </a:p>
          <a:p>
            <a:pPr marL="287020" indent="-274955">
              <a:lnSpc>
                <a:spcPct val="100000"/>
              </a:lnSpc>
              <a:spcBef>
                <a:spcPts val="675"/>
              </a:spcBef>
              <a:buClr>
                <a:srgbClr val="0AD0D9"/>
              </a:buClr>
              <a:buSzPct val="94642"/>
              <a:buFont typeface="Segoe UI Symbol"/>
              <a:buChar char="⚫"/>
              <a:tabLst>
                <a:tab pos="287655" algn="l"/>
              </a:tabLst>
            </a:pPr>
            <a:r>
              <a:rPr sz="2800" spc="-20" dirty="0">
                <a:latin typeface="Constantia"/>
                <a:cs typeface="Constantia"/>
              </a:rPr>
              <a:t>A-Pog</a:t>
            </a:r>
            <a:r>
              <a:rPr sz="2800" spc="-45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line</a:t>
            </a:r>
            <a:endParaRPr sz="2800">
              <a:latin typeface="Constantia"/>
              <a:cs typeface="Constantia"/>
            </a:endParaRPr>
          </a:p>
          <a:p>
            <a:pPr marL="287020" indent="-274955">
              <a:lnSpc>
                <a:spcPct val="100000"/>
              </a:lnSpc>
              <a:spcBef>
                <a:spcPts val="670"/>
              </a:spcBef>
              <a:buClr>
                <a:srgbClr val="0AD0D9"/>
              </a:buClr>
              <a:buSzPct val="94642"/>
              <a:buFont typeface="Segoe UI Symbol"/>
              <a:buChar char="⚫"/>
              <a:tabLst>
                <a:tab pos="287655" algn="l"/>
              </a:tabLst>
            </a:pPr>
            <a:r>
              <a:rPr sz="2800" spc="-25" dirty="0">
                <a:latin typeface="Constantia"/>
                <a:cs typeface="Constantia"/>
              </a:rPr>
              <a:t>Facial</a:t>
            </a:r>
            <a:r>
              <a:rPr sz="2800" spc="-90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axis</a:t>
            </a:r>
            <a:endParaRPr sz="2800">
              <a:latin typeface="Constantia"/>
              <a:cs typeface="Constantia"/>
            </a:endParaRPr>
          </a:p>
          <a:p>
            <a:pPr marL="287020" indent="-274955">
              <a:lnSpc>
                <a:spcPct val="100000"/>
              </a:lnSpc>
              <a:spcBef>
                <a:spcPts val="675"/>
              </a:spcBef>
              <a:buClr>
                <a:srgbClr val="0AD0D9"/>
              </a:buClr>
              <a:buSzPct val="94642"/>
              <a:buFont typeface="Segoe UI Symbol"/>
              <a:buChar char="⚫"/>
              <a:tabLst>
                <a:tab pos="287655" algn="l"/>
              </a:tabLst>
            </a:pPr>
            <a:r>
              <a:rPr sz="2800" spc="-5" dirty="0">
                <a:latin typeface="Constantia"/>
                <a:cs typeface="Constantia"/>
              </a:rPr>
              <a:t>E.</a:t>
            </a:r>
            <a:r>
              <a:rPr sz="2800" spc="-65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plane</a:t>
            </a:r>
            <a:r>
              <a:rPr sz="2800" spc="-80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(Esthetic</a:t>
            </a:r>
            <a:r>
              <a:rPr sz="2800" spc="-114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plane)</a:t>
            </a:r>
            <a:endParaRPr sz="2800">
              <a:latin typeface="Constantia"/>
              <a:cs typeface="Constantia"/>
            </a:endParaRPr>
          </a:p>
        </p:txBody>
      </p:sp>
      <p:grpSp>
        <p:nvGrpSpPr>
          <p:cNvPr id="5" name="object 9"/>
          <p:cNvGrpSpPr/>
          <p:nvPr/>
        </p:nvGrpSpPr>
        <p:grpSpPr>
          <a:xfrm>
            <a:off x="4995671" y="1037844"/>
            <a:ext cx="4163060" cy="5392420"/>
            <a:chOff x="4995671" y="1037844"/>
            <a:chExt cx="4163060" cy="5392420"/>
          </a:xfrm>
        </p:grpSpPr>
        <p:pic>
          <p:nvPicPr>
            <p:cNvPr id="6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4627" y="1066800"/>
              <a:ext cx="4119371" cy="5334000"/>
            </a:xfrm>
            <a:prstGeom prst="rect">
              <a:avLst/>
            </a:prstGeom>
          </p:spPr>
        </p:pic>
        <p:sp>
          <p:nvSpPr>
            <p:cNvPr id="7" name="object 11"/>
            <p:cNvSpPr/>
            <p:nvPr/>
          </p:nvSpPr>
          <p:spPr>
            <a:xfrm>
              <a:off x="5010149" y="1052322"/>
              <a:ext cx="4133850" cy="5363210"/>
            </a:xfrm>
            <a:custGeom>
              <a:avLst/>
              <a:gdLst/>
              <a:ahLst/>
              <a:cxnLst/>
              <a:rect l="l" t="t" r="r" b="b"/>
              <a:pathLst>
                <a:path w="4133850" h="5363210">
                  <a:moveTo>
                    <a:pt x="0" y="5362956"/>
                  </a:moveTo>
                  <a:lnTo>
                    <a:pt x="4133850" y="5362956"/>
                  </a:lnTo>
                </a:path>
                <a:path w="4133850" h="5363210">
                  <a:moveTo>
                    <a:pt x="4133850" y="0"/>
                  </a:moveTo>
                  <a:lnTo>
                    <a:pt x="0" y="0"/>
                  </a:lnTo>
                  <a:lnTo>
                    <a:pt x="0" y="5362956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12"/>
            <p:cNvSpPr/>
            <p:nvPr/>
          </p:nvSpPr>
          <p:spPr>
            <a:xfrm>
              <a:off x="6934199" y="2819400"/>
              <a:ext cx="1752600" cy="2286000"/>
            </a:xfrm>
            <a:custGeom>
              <a:avLst/>
              <a:gdLst/>
              <a:ahLst/>
              <a:cxnLst/>
              <a:rect l="l" t="t" r="r" b="b"/>
              <a:pathLst>
                <a:path w="1752600" h="2286000">
                  <a:moveTo>
                    <a:pt x="990600" y="0"/>
                  </a:moveTo>
                  <a:lnTo>
                    <a:pt x="1066800" y="1828800"/>
                  </a:lnTo>
                </a:path>
                <a:path w="1752600" h="2286000">
                  <a:moveTo>
                    <a:pt x="1143000" y="990600"/>
                  </a:moveTo>
                  <a:lnTo>
                    <a:pt x="1066800" y="1752600"/>
                  </a:lnTo>
                </a:path>
                <a:path w="1752600" h="2286000">
                  <a:moveTo>
                    <a:pt x="0" y="457200"/>
                  </a:moveTo>
                  <a:lnTo>
                    <a:pt x="990600" y="1981200"/>
                  </a:lnTo>
                </a:path>
                <a:path w="1752600" h="2286000">
                  <a:moveTo>
                    <a:pt x="1752600" y="685800"/>
                  </a:moveTo>
                  <a:lnTo>
                    <a:pt x="1143000" y="2286000"/>
                  </a:lnTo>
                </a:path>
              </a:pathLst>
            </a:custGeom>
            <a:ln w="91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13"/>
          <p:cNvSpPr txBox="1"/>
          <p:nvPr/>
        </p:nvSpPr>
        <p:spPr>
          <a:xfrm>
            <a:off x="6785229" y="2993263"/>
            <a:ext cx="3467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onstantia"/>
                <a:cs typeface="Constantia"/>
              </a:rPr>
              <a:t>P</a:t>
            </a:r>
            <a:r>
              <a:rPr sz="1400" spc="-5" dirty="0">
                <a:latin typeface="Constantia"/>
                <a:cs typeface="Constantia"/>
              </a:rPr>
              <a:t>t</a:t>
            </a:r>
            <a:r>
              <a:rPr sz="1400" dirty="0">
                <a:latin typeface="Constantia"/>
                <a:cs typeface="Constantia"/>
              </a:rPr>
              <a:t>m</a:t>
            </a:r>
            <a:endParaRPr sz="1400">
              <a:latin typeface="Constantia"/>
              <a:cs typeface="Constantia"/>
            </a:endParaRPr>
          </a:p>
        </p:txBody>
      </p:sp>
      <p:sp>
        <p:nvSpPr>
          <p:cNvPr id="10" name="object 14"/>
          <p:cNvSpPr txBox="1"/>
          <p:nvPr/>
        </p:nvSpPr>
        <p:spPr>
          <a:xfrm>
            <a:off x="8081009" y="2612263"/>
            <a:ext cx="15938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onstantia"/>
                <a:cs typeface="Constantia"/>
              </a:rPr>
              <a:t>N</a:t>
            </a:r>
            <a:endParaRPr sz="1400">
              <a:latin typeface="Constantia"/>
              <a:cs typeface="Constantia"/>
            </a:endParaRPr>
          </a:p>
        </p:txBody>
      </p:sp>
      <p:sp>
        <p:nvSpPr>
          <p:cNvPr id="11" name="object 15"/>
          <p:cNvSpPr txBox="1"/>
          <p:nvPr/>
        </p:nvSpPr>
        <p:spPr>
          <a:xfrm>
            <a:off x="8081009" y="3602558"/>
            <a:ext cx="14605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onstantia"/>
                <a:cs typeface="Constantia"/>
              </a:rPr>
              <a:t>A</a:t>
            </a:r>
            <a:endParaRPr sz="1400">
              <a:latin typeface="Constantia"/>
              <a:cs typeface="Constantia"/>
            </a:endParaRPr>
          </a:p>
        </p:txBody>
      </p:sp>
      <p:sp>
        <p:nvSpPr>
          <p:cNvPr id="12" name="object 16"/>
          <p:cNvSpPr txBox="1"/>
          <p:nvPr/>
        </p:nvSpPr>
        <p:spPr>
          <a:xfrm>
            <a:off x="7928609" y="4121886"/>
            <a:ext cx="1128395" cy="78740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546100">
              <a:lnSpc>
                <a:spcPct val="100000"/>
              </a:lnSpc>
              <a:spcBef>
                <a:spcPts val="820"/>
              </a:spcBef>
            </a:pPr>
            <a:r>
              <a:rPr sz="1400" dirty="0">
                <a:latin typeface="Constantia"/>
                <a:cs typeface="Constantia"/>
              </a:rPr>
              <a:t>E</a:t>
            </a:r>
            <a:r>
              <a:rPr sz="1400" spc="-30" dirty="0">
                <a:latin typeface="Constantia"/>
                <a:cs typeface="Constantia"/>
              </a:rPr>
              <a:t> </a:t>
            </a:r>
            <a:r>
              <a:rPr sz="1400" spc="-5" dirty="0">
                <a:latin typeface="Constantia"/>
                <a:cs typeface="Constantia"/>
              </a:rPr>
              <a:t>p</a:t>
            </a:r>
            <a:r>
              <a:rPr sz="1400" dirty="0">
                <a:latin typeface="Constantia"/>
                <a:cs typeface="Constantia"/>
              </a:rPr>
              <a:t>lane</a:t>
            </a:r>
            <a:endParaRPr sz="1400">
              <a:latin typeface="Constantia"/>
              <a:cs typeface="Constantia"/>
            </a:endParaRPr>
          </a:p>
          <a:p>
            <a:pPr marL="12700" marR="744855" indent="76200">
              <a:lnSpc>
                <a:spcPct val="71400"/>
              </a:lnSpc>
              <a:spcBef>
                <a:spcPts val="1200"/>
              </a:spcBef>
            </a:pPr>
            <a:r>
              <a:rPr sz="1400" spc="-40" dirty="0">
                <a:latin typeface="Constantia"/>
                <a:cs typeface="Constantia"/>
              </a:rPr>
              <a:t>P</a:t>
            </a:r>
            <a:r>
              <a:rPr sz="1400" dirty="0">
                <a:latin typeface="Constantia"/>
                <a:cs typeface="Constantia"/>
              </a:rPr>
              <a:t>og  Gn</a:t>
            </a:r>
            <a:endParaRPr sz="1400">
              <a:latin typeface="Constantia"/>
              <a:cs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533400"/>
            <a:ext cx="7696200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3750"/>
              <a:buFont typeface="Segoe UI Symbol"/>
              <a:buChar char="⚫"/>
              <a:tabLst>
                <a:tab pos="287020" algn="l"/>
              </a:tabLst>
            </a:pPr>
            <a:r>
              <a:rPr lang="en-US" sz="2800" b="1" spc="-5" dirty="0" smtClean="0">
                <a:latin typeface="Constantia"/>
                <a:cs typeface="Constantia"/>
              </a:rPr>
              <a:t>STEINER</a:t>
            </a:r>
            <a:r>
              <a:rPr lang="en-US" sz="2800" b="1" spc="-85" dirty="0" smtClean="0">
                <a:latin typeface="Constantia"/>
                <a:cs typeface="Constantia"/>
              </a:rPr>
              <a:t> </a:t>
            </a:r>
            <a:r>
              <a:rPr lang="en-US" sz="2800" b="1" spc="-35" dirty="0" smtClean="0">
                <a:latin typeface="Constantia"/>
                <a:cs typeface="Constantia"/>
              </a:rPr>
              <a:t>ANALYSIS</a:t>
            </a:r>
            <a:endParaRPr lang="en-US" sz="2800" dirty="0" smtClean="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lang="en-US" sz="3200" dirty="0" smtClean="0">
              <a:latin typeface="Constantia"/>
              <a:cs typeface="Constantia"/>
            </a:endParaRPr>
          </a:p>
          <a:p>
            <a:pPr marL="286385" marR="5080" indent="-274320">
              <a:lnSpc>
                <a:spcPct val="100000"/>
              </a:lnSpc>
              <a:buClr>
                <a:srgbClr val="0AD0D9"/>
              </a:buClr>
              <a:buSzPct val="94230"/>
              <a:buFont typeface="Wingdings"/>
              <a:buChar char=""/>
              <a:tabLst>
                <a:tab pos="366395" algn="l"/>
              </a:tabLst>
            </a:pPr>
            <a:r>
              <a:rPr lang="en-US" sz="2400" spc="-5" dirty="0" smtClean="0">
                <a:latin typeface="Constantia"/>
                <a:cs typeface="Constantia"/>
              </a:rPr>
              <a:t>Developed </a:t>
            </a:r>
            <a:r>
              <a:rPr lang="en-US" sz="2400" spc="-15" dirty="0" smtClean="0">
                <a:latin typeface="Constantia"/>
                <a:cs typeface="Constantia"/>
              </a:rPr>
              <a:t>by </a:t>
            </a:r>
            <a:r>
              <a:rPr lang="en-US" sz="2400" i="1" spc="-10" dirty="0" smtClean="0">
                <a:solidFill>
                  <a:srgbClr val="FF0000"/>
                </a:solidFill>
                <a:latin typeface="Constantia"/>
                <a:cs typeface="Constantia"/>
              </a:rPr>
              <a:t>Steiner </a:t>
            </a:r>
            <a:r>
              <a:rPr lang="en-US" sz="2400" i="1" spc="-40" dirty="0" smtClean="0">
                <a:solidFill>
                  <a:srgbClr val="FF0000"/>
                </a:solidFill>
                <a:latin typeface="Constantia"/>
                <a:cs typeface="Constantia"/>
              </a:rPr>
              <a:t>CC </a:t>
            </a:r>
            <a:r>
              <a:rPr lang="en-US" sz="2400" i="1" dirty="0" smtClean="0">
                <a:solidFill>
                  <a:srgbClr val="FF0000"/>
                </a:solidFill>
                <a:latin typeface="Constantia"/>
                <a:cs typeface="Constantia"/>
              </a:rPr>
              <a:t>in </a:t>
            </a:r>
            <a:r>
              <a:rPr lang="en-US" sz="2400" i="1" spc="-10" dirty="0" smtClean="0">
                <a:solidFill>
                  <a:srgbClr val="FF0000"/>
                </a:solidFill>
                <a:latin typeface="Constantia"/>
                <a:cs typeface="Constantia"/>
              </a:rPr>
              <a:t>1930 </a:t>
            </a:r>
            <a:r>
              <a:rPr lang="en-US" sz="2400" dirty="0" smtClean="0">
                <a:latin typeface="Constantia"/>
                <a:cs typeface="Constantia"/>
              </a:rPr>
              <a:t>with an </a:t>
            </a:r>
            <a:r>
              <a:rPr lang="en-US" sz="2400" spc="-5" dirty="0" smtClean="0">
                <a:latin typeface="Constantia"/>
                <a:cs typeface="Constantia"/>
              </a:rPr>
              <a:t>idea </a:t>
            </a:r>
            <a:r>
              <a:rPr lang="en-US" sz="2400" dirty="0" smtClean="0">
                <a:latin typeface="Constantia"/>
                <a:cs typeface="Constantia"/>
              </a:rPr>
              <a:t>of </a:t>
            </a:r>
            <a:r>
              <a:rPr lang="en-US" sz="2400" spc="5" dirty="0" smtClean="0">
                <a:latin typeface="Constantia"/>
                <a:cs typeface="Constantia"/>
              </a:rPr>
              <a:t> </a:t>
            </a:r>
            <a:r>
              <a:rPr lang="en-US" sz="2400" spc="-10" dirty="0" smtClean="0">
                <a:latin typeface="Constantia"/>
                <a:cs typeface="Constantia"/>
              </a:rPr>
              <a:t>providing</a:t>
            </a:r>
            <a:r>
              <a:rPr lang="en-US" sz="2400" spc="-20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maximal</a:t>
            </a:r>
            <a:r>
              <a:rPr lang="en-US" sz="2400" spc="-15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information</a:t>
            </a:r>
            <a:r>
              <a:rPr lang="en-US" sz="2400" spc="-125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with</a:t>
            </a:r>
            <a:r>
              <a:rPr lang="en-US" sz="2400" spc="-75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the</a:t>
            </a:r>
            <a:r>
              <a:rPr lang="en-US" sz="2400" spc="-70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least</a:t>
            </a:r>
            <a:r>
              <a:rPr lang="en-US" sz="2400" spc="-90" dirty="0" smtClean="0">
                <a:latin typeface="Constantia"/>
                <a:cs typeface="Constantia"/>
              </a:rPr>
              <a:t> </a:t>
            </a:r>
            <a:r>
              <a:rPr lang="en-US" sz="2400" spc="-35" dirty="0" smtClean="0">
                <a:latin typeface="Constantia"/>
                <a:cs typeface="Constantia"/>
              </a:rPr>
              <a:t>no.</a:t>
            </a:r>
            <a:r>
              <a:rPr lang="en-US" sz="2400" spc="-85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of </a:t>
            </a:r>
            <a:r>
              <a:rPr lang="en-US" sz="2400" spc="-635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measurements</a:t>
            </a:r>
            <a:endParaRPr lang="en-US" sz="2400" dirty="0" smtClean="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0AD0D9"/>
              </a:buClr>
              <a:buFont typeface="Wingdings"/>
              <a:buChar char=""/>
            </a:pPr>
            <a:endParaRPr lang="en-US" sz="3200" dirty="0" smtClean="0">
              <a:latin typeface="Constantia"/>
              <a:cs typeface="Constantia"/>
            </a:endParaRPr>
          </a:p>
          <a:p>
            <a:pPr marL="368935" indent="-356870">
              <a:lnSpc>
                <a:spcPct val="100000"/>
              </a:lnSpc>
              <a:buClr>
                <a:srgbClr val="0AD0D9"/>
              </a:buClr>
              <a:buSzPct val="94230"/>
              <a:tabLst>
                <a:tab pos="369570" algn="l"/>
              </a:tabLst>
            </a:pPr>
            <a:r>
              <a:rPr lang="en-US" sz="2400" spc="-5" dirty="0" smtClean="0">
                <a:latin typeface="Constantia"/>
                <a:cs typeface="Constantia"/>
              </a:rPr>
              <a:t>Divided</a:t>
            </a:r>
            <a:r>
              <a:rPr lang="en-US" sz="2400" spc="-25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the</a:t>
            </a:r>
            <a:r>
              <a:rPr lang="en-US" sz="2400" spc="-140" dirty="0" smtClean="0">
                <a:latin typeface="Constantia"/>
                <a:cs typeface="Constantia"/>
              </a:rPr>
              <a:t> </a:t>
            </a:r>
            <a:r>
              <a:rPr lang="en-US" sz="2400" spc="-10" dirty="0" smtClean="0">
                <a:latin typeface="Constantia"/>
                <a:cs typeface="Constantia"/>
              </a:rPr>
              <a:t>analysis</a:t>
            </a:r>
            <a:r>
              <a:rPr lang="en-US" sz="2400" spc="-60" dirty="0" smtClean="0">
                <a:latin typeface="Constantia"/>
                <a:cs typeface="Constantia"/>
              </a:rPr>
              <a:t> </a:t>
            </a:r>
            <a:r>
              <a:rPr lang="en-US" sz="2400" spc="-10" dirty="0" smtClean="0">
                <a:latin typeface="Constantia"/>
                <a:cs typeface="Constantia"/>
              </a:rPr>
              <a:t>into</a:t>
            </a:r>
            <a:r>
              <a:rPr lang="en-US" sz="2400" spc="-85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3</a:t>
            </a:r>
            <a:r>
              <a:rPr lang="en-US" sz="2400" spc="-50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parts</a:t>
            </a:r>
          </a:p>
          <a:p>
            <a:pPr marL="368935" indent="-35687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"/>
              <a:tabLst>
                <a:tab pos="369570" algn="l"/>
              </a:tabLst>
            </a:pPr>
            <a:r>
              <a:rPr lang="en-US" sz="2400" spc="-10" dirty="0" smtClean="0">
                <a:latin typeface="Constantia"/>
                <a:cs typeface="Constantia"/>
              </a:rPr>
              <a:t>Skeletal</a:t>
            </a:r>
            <a:endParaRPr lang="en-US" sz="2400" dirty="0" smtClean="0">
              <a:latin typeface="Constantia"/>
              <a:cs typeface="Constantia"/>
            </a:endParaRPr>
          </a:p>
          <a:p>
            <a:pPr marL="368935" indent="-35687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"/>
              <a:tabLst>
                <a:tab pos="369570" algn="l"/>
              </a:tabLst>
            </a:pPr>
            <a:r>
              <a:rPr lang="en-US" sz="2400" dirty="0" smtClean="0">
                <a:latin typeface="Constantia"/>
                <a:cs typeface="Constantia"/>
              </a:rPr>
              <a:t>Dental</a:t>
            </a:r>
          </a:p>
          <a:p>
            <a:pPr marL="368935" indent="-35687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"/>
              <a:tabLst>
                <a:tab pos="369570" algn="l"/>
              </a:tabLst>
            </a:pPr>
            <a:r>
              <a:rPr lang="en-US" sz="2400" dirty="0" smtClean="0">
                <a:latin typeface="Constantia"/>
                <a:cs typeface="Constantia"/>
              </a:rPr>
              <a:t>Soft</a:t>
            </a:r>
            <a:r>
              <a:rPr lang="en-US" sz="2400" spc="-135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tissue</a:t>
            </a:r>
            <a:endParaRPr lang="en-US" sz="2400" dirty="0">
              <a:latin typeface="Constantia"/>
              <a:cs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/>
          <p:cNvSpPr txBox="1"/>
          <p:nvPr/>
        </p:nvSpPr>
        <p:spPr>
          <a:xfrm>
            <a:off x="78739" y="743182"/>
            <a:ext cx="4322445" cy="4504690"/>
          </a:xfrm>
          <a:prstGeom prst="rect">
            <a:avLst/>
          </a:prstGeom>
        </p:spPr>
        <p:txBody>
          <a:bodyPr vert="horz" wrap="square" lIns="0" tIns="11557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910"/>
              </a:spcBef>
              <a:buClr>
                <a:srgbClr val="0AD0D9"/>
              </a:buClr>
              <a:buSzPct val="93750"/>
              <a:buFont typeface="Segoe UI Symbol"/>
              <a:buChar char="⚫"/>
              <a:tabLst>
                <a:tab pos="287020" algn="l"/>
              </a:tabLst>
            </a:pPr>
            <a:r>
              <a:rPr sz="2400" b="1" i="1" spc="-20" dirty="0">
                <a:latin typeface="Constantia"/>
                <a:cs typeface="Constantia"/>
              </a:rPr>
              <a:t>Skeletal</a:t>
            </a:r>
            <a:r>
              <a:rPr sz="2400" b="1" i="1" spc="-30" dirty="0">
                <a:latin typeface="Constantia"/>
                <a:cs typeface="Constantia"/>
              </a:rPr>
              <a:t> </a:t>
            </a:r>
            <a:r>
              <a:rPr sz="2400" b="1" i="1" dirty="0">
                <a:latin typeface="Constantia"/>
                <a:cs typeface="Constantia"/>
              </a:rPr>
              <a:t>analysis</a:t>
            </a:r>
            <a:endParaRPr sz="2400">
              <a:latin typeface="Constantia"/>
              <a:cs typeface="Constantia"/>
            </a:endParaRPr>
          </a:p>
          <a:p>
            <a:pPr marL="365760" indent="-353695">
              <a:lnSpc>
                <a:spcPct val="100000"/>
              </a:lnSpc>
              <a:spcBef>
                <a:spcPts val="660"/>
              </a:spcBef>
              <a:buClr>
                <a:srgbClr val="0AD0D9"/>
              </a:buClr>
              <a:buSzPct val="94230"/>
              <a:buFont typeface="Wingdings"/>
              <a:buChar char=""/>
              <a:tabLst>
                <a:tab pos="366395" algn="l"/>
              </a:tabLst>
            </a:pPr>
            <a:r>
              <a:rPr sz="2600" b="1" spc="-20" dirty="0">
                <a:latin typeface="Constantia"/>
                <a:cs typeface="Constantia"/>
              </a:rPr>
              <a:t>S.N.A</a:t>
            </a:r>
            <a:r>
              <a:rPr sz="2600" b="1" spc="-125" dirty="0">
                <a:latin typeface="Constantia"/>
                <a:cs typeface="Constantia"/>
              </a:rPr>
              <a:t> </a:t>
            </a:r>
            <a:r>
              <a:rPr sz="2600" b="1" spc="-10" dirty="0">
                <a:latin typeface="Constantia"/>
                <a:cs typeface="Constantia"/>
              </a:rPr>
              <a:t>angle</a:t>
            </a:r>
            <a:endParaRPr sz="2600">
              <a:latin typeface="Constantia"/>
              <a:cs typeface="Constantia"/>
            </a:endParaRPr>
          </a:p>
          <a:p>
            <a:pPr marL="287020" marR="508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"/>
              <a:tabLst>
                <a:tab pos="366395" algn="l"/>
              </a:tabLst>
            </a:pPr>
            <a:r>
              <a:rPr dirty="0"/>
              <a:t>	</a:t>
            </a:r>
            <a:r>
              <a:rPr sz="2600" spc="-5" dirty="0">
                <a:latin typeface="Constantia"/>
                <a:cs typeface="Constantia"/>
              </a:rPr>
              <a:t>Indicates the </a:t>
            </a:r>
            <a:r>
              <a:rPr sz="2600" spc="-15" dirty="0">
                <a:latin typeface="Constantia"/>
                <a:cs typeface="Constantia"/>
              </a:rPr>
              <a:t>relative </a:t>
            </a:r>
            <a:r>
              <a:rPr sz="2600" spc="-10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an</a:t>
            </a:r>
            <a:r>
              <a:rPr sz="2600" spc="-40" dirty="0">
                <a:latin typeface="Constantia"/>
                <a:cs typeface="Constantia"/>
              </a:rPr>
              <a:t>t</a:t>
            </a:r>
            <a:r>
              <a:rPr sz="2600" dirty="0">
                <a:latin typeface="Constantia"/>
                <a:cs typeface="Constantia"/>
              </a:rPr>
              <a:t>e</a:t>
            </a:r>
            <a:r>
              <a:rPr sz="2600" spc="-40" dirty="0">
                <a:latin typeface="Constantia"/>
                <a:cs typeface="Constantia"/>
              </a:rPr>
              <a:t>r</a:t>
            </a:r>
            <a:r>
              <a:rPr sz="2600" spc="-5" dirty="0">
                <a:latin typeface="Constantia"/>
                <a:cs typeface="Constantia"/>
              </a:rPr>
              <a:t>o</a:t>
            </a:r>
            <a:r>
              <a:rPr sz="2600" dirty="0">
                <a:latin typeface="Constantia"/>
                <a:cs typeface="Constantia"/>
              </a:rPr>
              <a:t>-p</a:t>
            </a:r>
            <a:r>
              <a:rPr sz="2600" spc="-10" dirty="0">
                <a:latin typeface="Constantia"/>
                <a:cs typeface="Constantia"/>
              </a:rPr>
              <a:t>o</a:t>
            </a:r>
            <a:r>
              <a:rPr sz="2600" dirty="0">
                <a:latin typeface="Constantia"/>
                <a:cs typeface="Constantia"/>
              </a:rPr>
              <a:t>s</a:t>
            </a:r>
            <a:r>
              <a:rPr sz="2600" spc="-30" dirty="0">
                <a:latin typeface="Constantia"/>
                <a:cs typeface="Constantia"/>
              </a:rPr>
              <a:t>t</a:t>
            </a:r>
            <a:r>
              <a:rPr sz="2600" dirty="0">
                <a:latin typeface="Constantia"/>
                <a:cs typeface="Constantia"/>
              </a:rPr>
              <a:t>eri</a:t>
            </a:r>
            <a:r>
              <a:rPr sz="2600" spc="-15" dirty="0">
                <a:latin typeface="Constantia"/>
                <a:cs typeface="Constantia"/>
              </a:rPr>
              <a:t>o</a:t>
            </a:r>
            <a:r>
              <a:rPr sz="2600" dirty="0">
                <a:latin typeface="Constantia"/>
                <a:cs typeface="Constantia"/>
              </a:rPr>
              <a:t>r</a:t>
            </a:r>
            <a:r>
              <a:rPr sz="2600" spc="-155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p</a:t>
            </a:r>
            <a:r>
              <a:rPr sz="2600" spc="-10" dirty="0">
                <a:latin typeface="Constantia"/>
                <a:cs typeface="Constantia"/>
              </a:rPr>
              <a:t>o</a:t>
            </a:r>
            <a:r>
              <a:rPr sz="2600" dirty="0">
                <a:latin typeface="Constantia"/>
                <a:cs typeface="Constantia"/>
              </a:rPr>
              <a:t>siti</a:t>
            </a:r>
            <a:r>
              <a:rPr sz="2600" spc="-10" dirty="0">
                <a:latin typeface="Constantia"/>
                <a:cs typeface="Constantia"/>
              </a:rPr>
              <a:t>o</a:t>
            </a:r>
            <a:r>
              <a:rPr sz="2600" spc="-5" dirty="0">
                <a:latin typeface="Constantia"/>
                <a:cs typeface="Constantia"/>
              </a:rPr>
              <a:t>n</a:t>
            </a:r>
            <a:r>
              <a:rPr sz="2600" spc="-10" dirty="0">
                <a:latin typeface="Constantia"/>
                <a:cs typeface="Constantia"/>
              </a:rPr>
              <a:t>i</a:t>
            </a:r>
            <a:r>
              <a:rPr sz="2600" spc="-5" dirty="0">
                <a:latin typeface="Constantia"/>
                <a:cs typeface="Constantia"/>
              </a:rPr>
              <a:t>ng  </a:t>
            </a:r>
            <a:r>
              <a:rPr sz="2600" dirty="0">
                <a:latin typeface="Constantia"/>
                <a:cs typeface="Constantia"/>
              </a:rPr>
              <a:t>of </a:t>
            </a:r>
            <a:r>
              <a:rPr sz="2600" spc="-5" dirty="0">
                <a:latin typeface="Constantia"/>
                <a:cs typeface="Constantia"/>
              </a:rPr>
              <a:t>maxilla in relation </a:t>
            </a:r>
            <a:r>
              <a:rPr sz="2600" spc="-20" dirty="0">
                <a:latin typeface="Constantia"/>
                <a:cs typeface="Constantia"/>
              </a:rPr>
              <a:t>to </a:t>
            </a:r>
            <a:r>
              <a:rPr sz="2600" spc="-15" dirty="0">
                <a:latin typeface="Constantia"/>
                <a:cs typeface="Constantia"/>
              </a:rPr>
              <a:t> </a:t>
            </a:r>
            <a:r>
              <a:rPr sz="2600" spc="-10" dirty="0">
                <a:latin typeface="Constantia"/>
                <a:cs typeface="Constantia"/>
              </a:rPr>
              <a:t>cranial</a:t>
            </a:r>
            <a:r>
              <a:rPr sz="2600" spc="-5" dirty="0">
                <a:latin typeface="Constantia"/>
                <a:cs typeface="Constantia"/>
              </a:rPr>
              <a:t> base</a:t>
            </a:r>
            <a:endParaRPr sz="2600">
              <a:latin typeface="Constantia"/>
              <a:cs typeface="Constantia"/>
            </a:endParaRPr>
          </a:p>
          <a:p>
            <a:pPr marL="287020" marR="142875" indent="-274320">
              <a:lnSpc>
                <a:spcPts val="3100"/>
              </a:lnSpc>
              <a:spcBef>
                <a:spcPts val="770"/>
              </a:spcBef>
              <a:buClr>
                <a:srgbClr val="0AD0D9"/>
              </a:buClr>
              <a:buSzPct val="94230"/>
              <a:buFont typeface="Wingdings"/>
              <a:buChar char=""/>
              <a:tabLst>
                <a:tab pos="369570" algn="l"/>
                <a:tab pos="1498600" algn="l"/>
              </a:tabLst>
            </a:pPr>
            <a:r>
              <a:rPr dirty="0"/>
              <a:t>	</a:t>
            </a:r>
            <a:r>
              <a:rPr sz="2600" spc="-10" dirty="0">
                <a:latin typeface="Constantia"/>
                <a:cs typeface="Constantia"/>
              </a:rPr>
              <a:t>&gt;82</a:t>
            </a:r>
            <a:r>
              <a:rPr sz="2600" spc="-10" dirty="0">
                <a:latin typeface="Arial MT"/>
                <a:cs typeface="Arial MT"/>
              </a:rPr>
              <a:t>°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dirty="0">
                <a:latin typeface="Constantia"/>
                <a:cs typeface="Constantia"/>
              </a:rPr>
              <a:t>--	</a:t>
            </a:r>
            <a:r>
              <a:rPr sz="2600" spc="-5" dirty="0">
                <a:latin typeface="Constantia"/>
                <a:cs typeface="Constantia"/>
              </a:rPr>
              <a:t>prognathic</a:t>
            </a:r>
            <a:r>
              <a:rPr sz="2600" spc="-140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maxilla </a:t>
            </a:r>
            <a:r>
              <a:rPr sz="2600" spc="-635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(Class</a:t>
            </a:r>
            <a:r>
              <a:rPr sz="2600" spc="-8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2)</a:t>
            </a:r>
            <a:endParaRPr sz="2600">
              <a:latin typeface="Constantia"/>
              <a:cs typeface="Constantia"/>
            </a:endParaRPr>
          </a:p>
          <a:p>
            <a:pPr marL="287020" marR="167005" indent="-274320">
              <a:lnSpc>
                <a:spcPts val="3100"/>
              </a:lnSpc>
              <a:spcBef>
                <a:spcPts val="660"/>
              </a:spcBef>
              <a:buClr>
                <a:srgbClr val="0AD0D9"/>
              </a:buClr>
              <a:buSzPct val="94230"/>
              <a:buFont typeface="Wingdings"/>
              <a:buChar char=""/>
              <a:tabLst>
                <a:tab pos="287020" algn="l"/>
              </a:tabLst>
            </a:pPr>
            <a:r>
              <a:rPr sz="2600" dirty="0">
                <a:latin typeface="Constantia"/>
                <a:cs typeface="Constantia"/>
              </a:rPr>
              <a:t>&lt;</a:t>
            </a:r>
            <a:r>
              <a:rPr sz="2600" spc="-10" dirty="0">
                <a:latin typeface="Constantia"/>
                <a:cs typeface="Constantia"/>
              </a:rPr>
              <a:t> 82</a:t>
            </a:r>
            <a:r>
              <a:rPr sz="2600" spc="-10" dirty="0">
                <a:latin typeface="Arial MT"/>
                <a:cs typeface="Arial MT"/>
              </a:rPr>
              <a:t>°</a:t>
            </a:r>
            <a:r>
              <a:rPr sz="2600" spc="-10" dirty="0">
                <a:latin typeface="Constantia"/>
                <a:cs typeface="Constantia"/>
              </a:rPr>
              <a:t>–</a:t>
            </a:r>
            <a:r>
              <a:rPr sz="2600" spc="-55" dirty="0">
                <a:latin typeface="Constantia"/>
                <a:cs typeface="Constantia"/>
              </a:rPr>
              <a:t> </a:t>
            </a:r>
            <a:r>
              <a:rPr sz="2600" spc="-10" dirty="0">
                <a:latin typeface="Constantia"/>
                <a:cs typeface="Constantia"/>
              </a:rPr>
              <a:t>retrognathic</a:t>
            </a:r>
            <a:r>
              <a:rPr sz="2600" spc="-7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maxilla </a:t>
            </a:r>
            <a:r>
              <a:rPr sz="2600" spc="-635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(class</a:t>
            </a:r>
            <a:r>
              <a:rPr sz="2600" spc="-80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3)</a:t>
            </a:r>
            <a:endParaRPr sz="2600">
              <a:latin typeface="Constantia"/>
              <a:cs typeface="Constantia"/>
            </a:endParaRPr>
          </a:p>
        </p:txBody>
      </p:sp>
      <p:grpSp>
        <p:nvGrpSpPr>
          <p:cNvPr id="3" name="object 9"/>
          <p:cNvGrpSpPr/>
          <p:nvPr/>
        </p:nvGrpSpPr>
        <p:grpSpPr>
          <a:xfrm>
            <a:off x="4543044" y="733044"/>
            <a:ext cx="4198620" cy="5910580"/>
            <a:chOff x="4543044" y="733044"/>
            <a:chExt cx="4198620" cy="5910580"/>
          </a:xfrm>
        </p:grpSpPr>
        <p:pic>
          <p:nvPicPr>
            <p:cNvPr id="4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0" y="762000"/>
              <a:ext cx="4140707" cy="5852160"/>
            </a:xfrm>
            <a:prstGeom prst="rect">
              <a:avLst/>
            </a:prstGeom>
          </p:spPr>
        </p:pic>
        <p:sp>
          <p:nvSpPr>
            <p:cNvPr id="5" name="object 11"/>
            <p:cNvSpPr/>
            <p:nvPr/>
          </p:nvSpPr>
          <p:spPr>
            <a:xfrm>
              <a:off x="4557522" y="747522"/>
              <a:ext cx="4170045" cy="5881370"/>
            </a:xfrm>
            <a:custGeom>
              <a:avLst/>
              <a:gdLst/>
              <a:ahLst/>
              <a:cxnLst/>
              <a:rect l="l" t="t" r="r" b="b"/>
              <a:pathLst>
                <a:path w="4170045" h="5881370">
                  <a:moveTo>
                    <a:pt x="0" y="5881116"/>
                  </a:moveTo>
                  <a:lnTo>
                    <a:pt x="4169664" y="5881116"/>
                  </a:lnTo>
                  <a:lnTo>
                    <a:pt x="4169664" y="0"/>
                  </a:lnTo>
                  <a:lnTo>
                    <a:pt x="0" y="0"/>
                  </a:lnTo>
                  <a:lnTo>
                    <a:pt x="0" y="5881116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12"/>
            <p:cNvSpPr/>
            <p:nvPr/>
          </p:nvSpPr>
          <p:spPr>
            <a:xfrm>
              <a:off x="6171565" y="2560827"/>
              <a:ext cx="1482725" cy="1478280"/>
            </a:xfrm>
            <a:custGeom>
              <a:avLst/>
              <a:gdLst/>
              <a:ahLst/>
              <a:cxnLst/>
              <a:rect l="l" t="t" r="r" b="b"/>
              <a:pathLst>
                <a:path w="1482725" h="1478279">
                  <a:moveTo>
                    <a:pt x="1482471" y="1399667"/>
                  </a:moveTo>
                  <a:lnTo>
                    <a:pt x="1450809" y="1401368"/>
                  </a:lnTo>
                  <a:lnTo>
                    <a:pt x="1380871" y="73139"/>
                  </a:lnTo>
                  <a:lnTo>
                    <a:pt x="1447838" y="30353"/>
                  </a:lnTo>
                  <a:lnTo>
                    <a:pt x="1448435" y="29972"/>
                  </a:lnTo>
                  <a:lnTo>
                    <a:pt x="1368679" y="0"/>
                  </a:lnTo>
                  <a:lnTo>
                    <a:pt x="1371828" y="29997"/>
                  </a:lnTo>
                  <a:lnTo>
                    <a:pt x="1365885" y="30353"/>
                  </a:lnTo>
                  <a:lnTo>
                    <a:pt x="1365986" y="32321"/>
                  </a:lnTo>
                  <a:lnTo>
                    <a:pt x="0" y="176022"/>
                  </a:lnTo>
                  <a:lnTo>
                    <a:pt x="1270" y="188722"/>
                  </a:lnTo>
                  <a:lnTo>
                    <a:pt x="1366647" y="44970"/>
                  </a:lnTo>
                  <a:lnTo>
                    <a:pt x="1438109" y="1402041"/>
                  </a:lnTo>
                  <a:lnTo>
                    <a:pt x="1406398" y="1403731"/>
                  </a:lnTo>
                  <a:lnTo>
                    <a:pt x="1448435" y="1477772"/>
                  </a:lnTo>
                  <a:lnTo>
                    <a:pt x="1475930" y="1414653"/>
                  </a:lnTo>
                  <a:lnTo>
                    <a:pt x="1482471" y="139966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13"/>
          <p:cNvSpPr txBox="1"/>
          <p:nvPr/>
        </p:nvSpPr>
        <p:spPr>
          <a:xfrm>
            <a:off x="6035928" y="2456815"/>
            <a:ext cx="1295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nstantia"/>
                <a:cs typeface="Constantia"/>
              </a:rPr>
              <a:t>S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8" name="object 14"/>
          <p:cNvSpPr txBox="1"/>
          <p:nvPr/>
        </p:nvSpPr>
        <p:spPr>
          <a:xfrm>
            <a:off x="7560309" y="2304415"/>
            <a:ext cx="1841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nstantia"/>
                <a:cs typeface="Constantia"/>
              </a:rPr>
              <a:t>N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9" name="object 15"/>
          <p:cNvSpPr txBox="1"/>
          <p:nvPr/>
        </p:nvSpPr>
        <p:spPr>
          <a:xfrm>
            <a:off x="7712709" y="3523310"/>
            <a:ext cx="1676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nstantia"/>
                <a:cs typeface="Constantia"/>
              </a:rPr>
              <a:t>A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0" name="object 16"/>
          <p:cNvSpPr txBox="1"/>
          <p:nvPr/>
        </p:nvSpPr>
        <p:spPr>
          <a:xfrm>
            <a:off x="6416928" y="5886399"/>
            <a:ext cx="234607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000" spc="-40" dirty="0">
                <a:latin typeface="Constantia"/>
                <a:cs typeface="Constantia"/>
              </a:rPr>
              <a:t>M</a:t>
            </a:r>
            <a:r>
              <a:rPr sz="2000" dirty="0">
                <a:latin typeface="Constantia"/>
                <a:cs typeface="Constantia"/>
              </a:rPr>
              <a:t>ean</a:t>
            </a:r>
            <a:r>
              <a:rPr sz="2000" spc="-100" dirty="0">
                <a:latin typeface="Constantia"/>
                <a:cs typeface="Constantia"/>
              </a:rPr>
              <a:t> </a:t>
            </a:r>
            <a:r>
              <a:rPr sz="2000" spc="-20" dirty="0">
                <a:latin typeface="Constantia"/>
                <a:cs typeface="Constantia"/>
              </a:rPr>
              <a:t>v</a:t>
            </a:r>
            <a:r>
              <a:rPr sz="2000" dirty="0">
                <a:latin typeface="Constantia"/>
                <a:cs typeface="Constantia"/>
              </a:rPr>
              <a:t>alue</a:t>
            </a:r>
            <a:r>
              <a:rPr sz="2000" spc="-45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-</a:t>
            </a:r>
            <a:r>
              <a:rPr sz="2000" dirty="0">
                <a:latin typeface="Constantia"/>
                <a:cs typeface="Constantia"/>
              </a:rPr>
              <a:t>- </a:t>
            </a:r>
            <a:r>
              <a:rPr sz="2000" spc="-20" dirty="0">
                <a:latin typeface="Constantia"/>
                <a:cs typeface="Constantia"/>
              </a:rPr>
              <a:t>8</a:t>
            </a:r>
            <a:r>
              <a:rPr sz="2000" dirty="0">
                <a:latin typeface="Constantia"/>
                <a:cs typeface="Constantia"/>
              </a:rPr>
              <a:t>2</a:t>
            </a:r>
            <a:r>
              <a:rPr sz="2000" dirty="0">
                <a:latin typeface="Arial MT"/>
                <a:cs typeface="Arial MT"/>
              </a:rPr>
              <a:t>°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1078738"/>
            <a:ext cx="213042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8935" indent="-356870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4230"/>
              <a:buFont typeface="Wingdings"/>
              <a:buChar char=""/>
              <a:tabLst>
                <a:tab pos="369570" algn="l"/>
              </a:tabLst>
            </a:pPr>
            <a:r>
              <a:rPr sz="2600" b="1" spc="-20" dirty="0">
                <a:latin typeface="Constantia"/>
                <a:cs typeface="Constantia"/>
              </a:rPr>
              <a:t>S.N.B</a:t>
            </a:r>
            <a:r>
              <a:rPr sz="2600" b="1" spc="-95" dirty="0">
                <a:latin typeface="Constantia"/>
                <a:cs typeface="Constantia"/>
              </a:rPr>
              <a:t> </a:t>
            </a:r>
            <a:r>
              <a:rPr sz="2600" b="1" spc="-10" dirty="0">
                <a:latin typeface="Constantia"/>
                <a:cs typeface="Constantia"/>
              </a:rPr>
              <a:t>angle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2030095"/>
            <a:ext cx="4354830" cy="21691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7020" marR="102235" indent="-274320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4230"/>
              <a:buFont typeface="Wingdings"/>
              <a:buChar char=""/>
              <a:tabLst>
                <a:tab pos="369570" algn="l"/>
              </a:tabLst>
            </a:pPr>
            <a:r>
              <a:rPr dirty="0"/>
              <a:t>	</a:t>
            </a:r>
            <a:r>
              <a:rPr sz="2600" spc="-5" dirty="0">
                <a:latin typeface="Constantia"/>
                <a:cs typeface="Constantia"/>
              </a:rPr>
              <a:t>Indicates </a:t>
            </a:r>
            <a:r>
              <a:rPr sz="2600" spc="-10" dirty="0">
                <a:latin typeface="Constantia"/>
                <a:cs typeface="Constantia"/>
              </a:rPr>
              <a:t>antero-posterior </a:t>
            </a:r>
            <a:r>
              <a:rPr sz="2600" spc="-5" dirty="0">
                <a:latin typeface="Constantia"/>
                <a:cs typeface="Constantia"/>
              </a:rPr>
              <a:t> positioning</a:t>
            </a:r>
            <a:r>
              <a:rPr sz="2600" spc="-100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of</a:t>
            </a:r>
            <a:r>
              <a:rPr sz="2600" spc="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the</a:t>
            </a:r>
            <a:r>
              <a:rPr sz="2600" spc="-8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mandible </a:t>
            </a:r>
            <a:r>
              <a:rPr sz="2600" spc="-640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i</a:t>
            </a:r>
            <a:r>
              <a:rPr sz="2600" dirty="0">
                <a:latin typeface="Constantia"/>
                <a:cs typeface="Constantia"/>
              </a:rPr>
              <a:t>n</a:t>
            </a:r>
            <a:r>
              <a:rPr sz="2600" spc="-90" dirty="0">
                <a:latin typeface="Constantia"/>
                <a:cs typeface="Constantia"/>
              </a:rPr>
              <a:t> </a:t>
            </a:r>
            <a:r>
              <a:rPr sz="2600" spc="-40" dirty="0">
                <a:latin typeface="Constantia"/>
                <a:cs typeface="Constantia"/>
              </a:rPr>
              <a:t>r</a:t>
            </a:r>
            <a:r>
              <a:rPr sz="2600" dirty="0">
                <a:latin typeface="Constantia"/>
                <a:cs typeface="Constantia"/>
              </a:rPr>
              <a:t>elation</a:t>
            </a:r>
            <a:r>
              <a:rPr sz="2600" spc="-85" dirty="0">
                <a:latin typeface="Constantia"/>
                <a:cs typeface="Constantia"/>
              </a:rPr>
              <a:t> </a:t>
            </a:r>
            <a:r>
              <a:rPr sz="2600" spc="-35" dirty="0">
                <a:latin typeface="Constantia"/>
                <a:cs typeface="Constantia"/>
              </a:rPr>
              <a:t>t</a:t>
            </a:r>
            <a:r>
              <a:rPr sz="2600" dirty="0">
                <a:latin typeface="Constantia"/>
                <a:cs typeface="Constantia"/>
              </a:rPr>
              <a:t>o</a:t>
            </a:r>
            <a:r>
              <a:rPr sz="2600" spc="-15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c</a:t>
            </a:r>
            <a:r>
              <a:rPr sz="2600" spc="-55" dirty="0">
                <a:latin typeface="Constantia"/>
                <a:cs typeface="Constantia"/>
              </a:rPr>
              <a:t>r</a:t>
            </a:r>
            <a:r>
              <a:rPr sz="2600" dirty="0">
                <a:latin typeface="Constantia"/>
                <a:cs typeface="Constantia"/>
              </a:rPr>
              <a:t>an</a:t>
            </a:r>
            <a:r>
              <a:rPr sz="2600" spc="-15" dirty="0">
                <a:latin typeface="Constantia"/>
                <a:cs typeface="Constantia"/>
              </a:rPr>
              <a:t>i</a:t>
            </a:r>
            <a:r>
              <a:rPr sz="2600" dirty="0">
                <a:latin typeface="Constantia"/>
                <a:cs typeface="Constantia"/>
              </a:rPr>
              <a:t>al</a:t>
            </a:r>
            <a:r>
              <a:rPr sz="2600" spc="10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base</a:t>
            </a:r>
            <a:endParaRPr sz="2600">
              <a:latin typeface="Constantia"/>
              <a:cs typeface="Constantia"/>
            </a:endParaRPr>
          </a:p>
          <a:p>
            <a:pPr marL="287020" indent="-274320">
              <a:lnSpc>
                <a:spcPct val="100000"/>
              </a:lnSpc>
              <a:spcBef>
                <a:spcPts val="645"/>
              </a:spcBef>
              <a:buClr>
                <a:srgbClr val="0AD0D9"/>
              </a:buClr>
              <a:buSzPct val="94230"/>
              <a:buFont typeface="Wingdings"/>
              <a:buChar char=""/>
              <a:tabLst>
                <a:tab pos="287020" algn="l"/>
              </a:tabLst>
            </a:pPr>
            <a:r>
              <a:rPr sz="2600" dirty="0">
                <a:latin typeface="Constantia"/>
                <a:cs typeface="Constantia"/>
              </a:rPr>
              <a:t>&gt;</a:t>
            </a:r>
            <a:r>
              <a:rPr sz="2600" spc="-10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80</a:t>
            </a:r>
            <a:r>
              <a:rPr sz="2600" spc="-5" dirty="0">
                <a:latin typeface="Arial MT"/>
                <a:cs typeface="Arial MT"/>
              </a:rPr>
              <a:t>°</a:t>
            </a:r>
            <a:r>
              <a:rPr sz="2600" spc="-5" dirty="0">
                <a:latin typeface="Constantia"/>
                <a:cs typeface="Constantia"/>
              </a:rPr>
              <a:t>--</a:t>
            </a:r>
            <a:r>
              <a:rPr sz="2600" spc="-50" dirty="0">
                <a:latin typeface="Constantia"/>
                <a:cs typeface="Constantia"/>
              </a:rPr>
              <a:t> </a:t>
            </a:r>
            <a:r>
              <a:rPr sz="2600" spc="-10" dirty="0">
                <a:latin typeface="Constantia"/>
                <a:cs typeface="Constantia"/>
              </a:rPr>
              <a:t>prognathic</a:t>
            </a:r>
            <a:r>
              <a:rPr sz="2600" spc="-7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mandible</a:t>
            </a:r>
            <a:endParaRPr sz="2600">
              <a:latin typeface="Constantia"/>
              <a:cs typeface="Constantia"/>
            </a:endParaRPr>
          </a:p>
          <a:p>
            <a:pPr marL="28702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"/>
              <a:tabLst>
                <a:tab pos="287020" algn="l"/>
              </a:tabLst>
            </a:pPr>
            <a:r>
              <a:rPr sz="2600" dirty="0">
                <a:latin typeface="Constantia"/>
                <a:cs typeface="Constantia"/>
              </a:rPr>
              <a:t>&lt;</a:t>
            </a:r>
            <a:r>
              <a:rPr sz="2600" spc="-1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80</a:t>
            </a:r>
            <a:r>
              <a:rPr sz="2600" spc="-5" dirty="0">
                <a:latin typeface="Arial MT"/>
                <a:cs typeface="Arial MT"/>
              </a:rPr>
              <a:t>°</a:t>
            </a:r>
            <a:r>
              <a:rPr sz="2600" spc="-5" dirty="0">
                <a:latin typeface="Constantia"/>
                <a:cs typeface="Constantia"/>
              </a:rPr>
              <a:t>--</a:t>
            </a:r>
            <a:r>
              <a:rPr sz="2600" spc="-50" dirty="0">
                <a:latin typeface="Constantia"/>
                <a:cs typeface="Constantia"/>
              </a:rPr>
              <a:t> </a:t>
            </a:r>
            <a:r>
              <a:rPr sz="2600" spc="-15" dirty="0">
                <a:latin typeface="Constantia"/>
                <a:cs typeface="Constantia"/>
              </a:rPr>
              <a:t>retrusive</a:t>
            </a:r>
            <a:r>
              <a:rPr sz="2600" spc="-114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mandible</a:t>
            </a:r>
            <a:endParaRPr sz="2600">
              <a:latin typeface="Constantia"/>
              <a:cs typeface="Constanti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457700" y="723900"/>
            <a:ext cx="4572000" cy="5928360"/>
            <a:chOff x="4457700" y="723900"/>
            <a:chExt cx="4572000" cy="59283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95800" y="762000"/>
              <a:ext cx="4495800" cy="585216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76750" y="742950"/>
              <a:ext cx="4533900" cy="5890260"/>
            </a:xfrm>
            <a:custGeom>
              <a:avLst/>
              <a:gdLst/>
              <a:ahLst/>
              <a:cxnLst/>
              <a:rect l="l" t="t" r="r" b="b"/>
              <a:pathLst>
                <a:path w="4533900" h="5890259">
                  <a:moveTo>
                    <a:pt x="0" y="5890260"/>
                  </a:moveTo>
                  <a:lnTo>
                    <a:pt x="4533900" y="5890260"/>
                  </a:lnTo>
                  <a:lnTo>
                    <a:pt x="4533900" y="0"/>
                  </a:lnTo>
                  <a:lnTo>
                    <a:pt x="0" y="0"/>
                  </a:lnTo>
                  <a:lnTo>
                    <a:pt x="0" y="589026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866892" y="2558922"/>
              <a:ext cx="1941195" cy="2013585"/>
            </a:xfrm>
            <a:custGeom>
              <a:avLst/>
              <a:gdLst/>
              <a:ahLst/>
              <a:cxnLst/>
              <a:rect l="l" t="t" r="r" b="b"/>
              <a:pathLst>
                <a:path w="1941195" h="2013585">
                  <a:moveTo>
                    <a:pt x="1940687" y="1935480"/>
                  </a:moveTo>
                  <a:lnTo>
                    <a:pt x="1908949" y="1936699"/>
                  </a:lnTo>
                  <a:lnTo>
                    <a:pt x="1837245" y="73139"/>
                  </a:lnTo>
                  <a:lnTo>
                    <a:pt x="1905508" y="31877"/>
                  </a:lnTo>
                  <a:lnTo>
                    <a:pt x="1902358" y="30607"/>
                  </a:lnTo>
                  <a:lnTo>
                    <a:pt x="1826514" y="0"/>
                  </a:lnTo>
                  <a:lnTo>
                    <a:pt x="1829041" y="31623"/>
                  </a:lnTo>
                  <a:lnTo>
                    <a:pt x="0" y="177927"/>
                  </a:lnTo>
                  <a:lnTo>
                    <a:pt x="1016" y="190627"/>
                  </a:lnTo>
                  <a:lnTo>
                    <a:pt x="1823440" y="44856"/>
                  </a:lnTo>
                  <a:lnTo>
                    <a:pt x="1896249" y="1937194"/>
                  </a:lnTo>
                  <a:lnTo>
                    <a:pt x="1864487" y="1938401"/>
                  </a:lnTo>
                  <a:lnTo>
                    <a:pt x="1905508" y="2013077"/>
                  </a:lnTo>
                  <a:lnTo>
                    <a:pt x="1934171" y="1949831"/>
                  </a:lnTo>
                  <a:lnTo>
                    <a:pt x="1940687" y="193548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188328" y="2456815"/>
            <a:ext cx="1295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nstantia"/>
                <a:cs typeface="Constantia"/>
              </a:rPr>
              <a:t>S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88909" y="2304415"/>
            <a:ext cx="1841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nstantia"/>
                <a:cs typeface="Constantia"/>
              </a:rPr>
              <a:t>N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88909" y="4438269"/>
            <a:ext cx="1492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nstantia"/>
                <a:cs typeface="Constantia"/>
              </a:rPr>
              <a:t>B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93128" y="5886399"/>
            <a:ext cx="195008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Constantia"/>
                <a:cs typeface="Constantia"/>
              </a:rPr>
              <a:t>Mean</a:t>
            </a:r>
            <a:r>
              <a:rPr sz="2000" spc="365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value--</a:t>
            </a:r>
            <a:r>
              <a:rPr sz="2000" spc="-20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80</a:t>
            </a:r>
            <a:r>
              <a:rPr sz="2000" dirty="0">
                <a:latin typeface="Arial MT"/>
                <a:cs typeface="Arial MT"/>
              </a:rPr>
              <a:t>°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847699"/>
            <a:ext cx="4269740" cy="176974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361315" indent="-349250">
              <a:lnSpc>
                <a:spcPct val="100000"/>
              </a:lnSpc>
              <a:spcBef>
                <a:spcPts val="720"/>
              </a:spcBef>
              <a:buClr>
                <a:srgbClr val="0AD0D9"/>
              </a:buClr>
              <a:buSzPct val="94230"/>
              <a:buFont typeface="Wingdings"/>
              <a:buChar char=""/>
              <a:tabLst>
                <a:tab pos="361950" algn="l"/>
              </a:tabLst>
            </a:pPr>
            <a:r>
              <a:rPr sz="2600" b="1" spc="-20" dirty="0">
                <a:latin typeface="Constantia"/>
                <a:cs typeface="Constantia"/>
              </a:rPr>
              <a:t>A.N.B</a:t>
            </a:r>
            <a:r>
              <a:rPr sz="2600" b="1" spc="-85" dirty="0">
                <a:latin typeface="Constantia"/>
                <a:cs typeface="Constantia"/>
              </a:rPr>
              <a:t> </a:t>
            </a:r>
            <a:r>
              <a:rPr sz="2600" b="1" spc="-10" dirty="0">
                <a:latin typeface="Constantia"/>
                <a:cs typeface="Constantia"/>
              </a:rPr>
              <a:t>angle</a:t>
            </a:r>
            <a:endParaRPr sz="2600">
              <a:latin typeface="Constantia"/>
              <a:cs typeface="Constantia"/>
            </a:endParaRPr>
          </a:p>
          <a:p>
            <a:pPr marL="286385" marR="508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"/>
              <a:tabLst>
                <a:tab pos="369570" algn="l"/>
              </a:tabLst>
            </a:pPr>
            <a:r>
              <a:rPr dirty="0"/>
              <a:t>	</a:t>
            </a:r>
            <a:r>
              <a:rPr sz="2600" spc="-5" dirty="0">
                <a:latin typeface="Constantia"/>
                <a:cs typeface="Constantia"/>
              </a:rPr>
              <a:t>Denotes</a:t>
            </a:r>
            <a:r>
              <a:rPr sz="2600" spc="-135" dirty="0">
                <a:latin typeface="Constantia"/>
                <a:cs typeface="Constantia"/>
              </a:rPr>
              <a:t> </a:t>
            </a:r>
            <a:r>
              <a:rPr sz="2600" spc="-15" dirty="0">
                <a:latin typeface="Constantia"/>
                <a:cs typeface="Constantia"/>
              </a:rPr>
              <a:t>relative</a:t>
            </a:r>
            <a:r>
              <a:rPr sz="2600" spc="-140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position</a:t>
            </a:r>
            <a:r>
              <a:rPr sz="2600" spc="-145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of </a:t>
            </a:r>
            <a:r>
              <a:rPr sz="2600" spc="-640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max</a:t>
            </a:r>
            <a:r>
              <a:rPr sz="2600" spc="-15" dirty="0">
                <a:latin typeface="Constantia"/>
                <a:cs typeface="Constantia"/>
              </a:rPr>
              <a:t>i</a:t>
            </a:r>
            <a:r>
              <a:rPr sz="2600" dirty="0">
                <a:latin typeface="Constantia"/>
                <a:cs typeface="Constantia"/>
              </a:rPr>
              <a:t>lla</a:t>
            </a:r>
            <a:r>
              <a:rPr sz="2600" spc="-85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&amp; </a:t>
            </a:r>
            <a:r>
              <a:rPr sz="2600" spc="-5" dirty="0">
                <a:latin typeface="Constantia"/>
                <a:cs typeface="Constantia"/>
              </a:rPr>
              <a:t>m</a:t>
            </a:r>
            <a:r>
              <a:rPr sz="2600" dirty="0">
                <a:latin typeface="Constantia"/>
                <a:cs typeface="Constantia"/>
              </a:rPr>
              <a:t>a</a:t>
            </a:r>
            <a:r>
              <a:rPr sz="2600" spc="-10" dirty="0">
                <a:latin typeface="Constantia"/>
                <a:cs typeface="Constantia"/>
              </a:rPr>
              <a:t>n</a:t>
            </a:r>
            <a:r>
              <a:rPr sz="2600" spc="-5" dirty="0">
                <a:latin typeface="Constantia"/>
                <a:cs typeface="Constantia"/>
              </a:rPr>
              <a:t>dibl</a:t>
            </a:r>
            <a:r>
              <a:rPr sz="2600" dirty="0">
                <a:latin typeface="Constantia"/>
                <a:cs typeface="Constantia"/>
              </a:rPr>
              <a:t>e</a:t>
            </a:r>
            <a:r>
              <a:rPr sz="2600" spc="-110" dirty="0">
                <a:latin typeface="Constantia"/>
                <a:cs typeface="Constantia"/>
              </a:rPr>
              <a:t> </a:t>
            </a:r>
            <a:r>
              <a:rPr sz="2600" spc="-35" dirty="0">
                <a:latin typeface="Constantia"/>
                <a:cs typeface="Constantia"/>
              </a:rPr>
              <a:t>t</a:t>
            </a:r>
            <a:r>
              <a:rPr sz="2600" dirty="0">
                <a:latin typeface="Constantia"/>
                <a:cs typeface="Constantia"/>
              </a:rPr>
              <a:t>o</a:t>
            </a:r>
            <a:r>
              <a:rPr sz="2600" spc="-145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each  other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3159074"/>
            <a:ext cx="3372485" cy="84201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286385" marR="5080" indent="-274320">
              <a:lnSpc>
                <a:spcPts val="3110"/>
              </a:lnSpc>
              <a:spcBef>
                <a:spcPts val="409"/>
              </a:spcBef>
              <a:buClr>
                <a:srgbClr val="0AD0D9"/>
              </a:buClr>
              <a:buSzPct val="94230"/>
              <a:buFont typeface="Wingdings"/>
              <a:buChar char=""/>
              <a:tabLst>
                <a:tab pos="287020" algn="l"/>
              </a:tabLst>
            </a:pPr>
            <a:r>
              <a:rPr sz="2600" dirty="0">
                <a:latin typeface="Constantia"/>
                <a:cs typeface="Constantia"/>
              </a:rPr>
              <a:t>&gt;</a:t>
            </a:r>
            <a:r>
              <a:rPr sz="2600" spc="-10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2</a:t>
            </a:r>
            <a:r>
              <a:rPr sz="2800" spc="-5" dirty="0">
                <a:latin typeface="Arial MT"/>
                <a:cs typeface="Arial MT"/>
              </a:rPr>
              <a:t>°</a:t>
            </a:r>
            <a:r>
              <a:rPr sz="2800" spc="-125" dirty="0">
                <a:latin typeface="Arial MT"/>
                <a:cs typeface="Arial MT"/>
              </a:rPr>
              <a:t> </a:t>
            </a:r>
            <a:r>
              <a:rPr sz="2600" dirty="0">
                <a:latin typeface="Constantia"/>
                <a:cs typeface="Constantia"/>
              </a:rPr>
              <a:t>–-</a:t>
            </a:r>
            <a:r>
              <a:rPr sz="2600" spc="-90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class</a:t>
            </a:r>
            <a:r>
              <a:rPr sz="2600" spc="-75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2</a:t>
            </a:r>
            <a:r>
              <a:rPr sz="2600" spc="-65" dirty="0">
                <a:latin typeface="Constantia"/>
                <a:cs typeface="Constantia"/>
              </a:rPr>
              <a:t> </a:t>
            </a:r>
            <a:r>
              <a:rPr sz="2600" spc="-10" dirty="0">
                <a:latin typeface="Constantia"/>
                <a:cs typeface="Constantia"/>
              </a:rPr>
              <a:t>skeletal </a:t>
            </a:r>
            <a:r>
              <a:rPr sz="2600" spc="-640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tendency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4543425"/>
            <a:ext cx="3277235" cy="842010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286385" marR="5080" indent="-274320">
              <a:lnSpc>
                <a:spcPts val="3110"/>
              </a:lnSpc>
              <a:spcBef>
                <a:spcPts val="405"/>
              </a:spcBef>
              <a:buClr>
                <a:srgbClr val="0AD0D9"/>
              </a:buClr>
              <a:buSzPct val="94230"/>
              <a:buFont typeface="Wingdings"/>
              <a:buChar char=""/>
              <a:tabLst>
                <a:tab pos="287020" algn="l"/>
              </a:tabLst>
            </a:pPr>
            <a:r>
              <a:rPr sz="2600" dirty="0">
                <a:latin typeface="Constantia"/>
                <a:cs typeface="Constantia"/>
              </a:rPr>
              <a:t>&lt;</a:t>
            </a:r>
            <a:r>
              <a:rPr sz="2600" spc="-15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2</a:t>
            </a:r>
            <a:r>
              <a:rPr sz="2800" dirty="0">
                <a:latin typeface="Arial MT"/>
                <a:cs typeface="Arial MT"/>
              </a:rPr>
              <a:t>°</a:t>
            </a:r>
            <a:r>
              <a:rPr sz="2600" dirty="0">
                <a:latin typeface="Constantia"/>
                <a:cs typeface="Constantia"/>
              </a:rPr>
              <a:t>–-</a:t>
            </a:r>
            <a:r>
              <a:rPr sz="2600" spc="-65" dirty="0">
                <a:latin typeface="Constantia"/>
                <a:cs typeface="Constantia"/>
              </a:rPr>
              <a:t> </a:t>
            </a:r>
            <a:r>
              <a:rPr sz="2600" spc="-10" dirty="0">
                <a:latin typeface="Constantia"/>
                <a:cs typeface="Constantia"/>
              </a:rPr>
              <a:t>skeletal</a:t>
            </a:r>
            <a:r>
              <a:rPr sz="2600" spc="-9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class</a:t>
            </a:r>
            <a:r>
              <a:rPr sz="2600" spc="-95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3 </a:t>
            </a:r>
            <a:r>
              <a:rPr sz="2600" spc="-63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tendency</a:t>
            </a:r>
            <a:endParaRPr sz="2600">
              <a:latin typeface="Constantia"/>
              <a:cs typeface="Constanti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648200" y="960119"/>
            <a:ext cx="4343400" cy="5654040"/>
            <a:chOff x="4648200" y="960119"/>
            <a:chExt cx="4343400" cy="565404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48200" y="960119"/>
              <a:ext cx="4343400" cy="56540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669276" y="2743199"/>
              <a:ext cx="186055" cy="1981200"/>
            </a:xfrm>
            <a:custGeom>
              <a:avLst/>
              <a:gdLst/>
              <a:ahLst/>
              <a:cxnLst/>
              <a:rect l="l" t="t" r="r" b="b"/>
              <a:pathLst>
                <a:path w="186054" h="1981200">
                  <a:moveTo>
                    <a:pt x="138176" y="1903476"/>
                  </a:moveTo>
                  <a:lnTo>
                    <a:pt x="106426" y="1904758"/>
                  </a:lnTo>
                  <a:lnTo>
                    <a:pt x="93726" y="1905254"/>
                  </a:lnTo>
                  <a:lnTo>
                    <a:pt x="61976" y="1906524"/>
                  </a:lnTo>
                  <a:lnTo>
                    <a:pt x="103124" y="1981200"/>
                  </a:lnTo>
                  <a:lnTo>
                    <a:pt x="131635" y="1917954"/>
                  </a:lnTo>
                  <a:lnTo>
                    <a:pt x="138176" y="1903476"/>
                  </a:lnTo>
                  <a:close/>
                </a:path>
                <a:path w="186054" h="1981200">
                  <a:moveTo>
                    <a:pt x="185547" y="1065911"/>
                  </a:moveTo>
                  <a:lnTo>
                    <a:pt x="43954" y="74561"/>
                  </a:lnTo>
                  <a:lnTo>
                    <a:pt x="75438" y="70104"/>
                  </a:lnTo>
                  <a:lnTo>
                    <a:pt x="69811" y="61976"/>
                  </a:lnTo>
                  <a:lnTo>
                    <a:pt x="26924" y="0"/>
                  </a:lnTo>
                  <a:lnTo>
                    <a:pt x="0" y="80772"/>
                  </a:lnTo>
                  <a:lnTo>
                    <a:pt x="20624" y="77863"/>
                  </a:lnTo>
                  <a:lnTo>
                    <a:pt x="93726" y="1905254"/>
                  </a:lnTo>
                  <a:lnTo>
                    <a:pt x="106413" y="1904758"/>
                  </a:lnTo>
                  <a:lnTo>
                    <a:pt x="34023" y="94894"/>
                  </a:lnTo>
                  <a:lnTo>
                    <a:pt x="172974" y="1067689"/>
                  </a:lnTo>
                  <a:lnTo>
                    <a:pt x="185547" y="106591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629150" y="941069"/>
            <a:ext cx="4381500" cy="5692140"/>
          </a:xfrm>
          <a:prstGeom prst="rect">
            <a:avLst/>
          </a:prstGeom>
          <a:ln w="381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950">
              <a:latin typeface="Times New Roman"/>
              <a:cs typeface="Times New Roman"/>
            </a:endParaRPr>
          </a:p>
          <a:p>
            <a:pPr marL="3159125">
              <a:lnSpc>
                <a:spcPct val="100000"/>
              </a:lnSpc>
            </a:pPr>
            <a:r>
              <a:rPr sz="1800" dirty="0">
                <a:latin typeface="Constantia"/>
                <a:cs typeface="Constantia"/>
              </a:rPr>
              <a:t>N</a:t>
            </a:r>
            <a:endParaRPr sz="1800">
              <a:latin typeface="Constantia"/>
              <a:cs typeface="Constantia"/>
            </a:endParaRPr>
          </a:p>
          <a:p>
            <a:pPr>
              <a:lnSpc>
                <a:spcPct val="100000"/>
              </a:lnSpc>
            </a:pPr>
            <a:endParaRPr sz="1800">
              <a:latin typeface="Constantia"/>
              <a:cs typeface="Constantia"/>
            </a:endParaRPr>
          </a:p>
          <a:p>
            <a:pPr>
              <a:lnSpc>
                <a:spcPct val="100000"/>
              </a:lnSpc>
            </a:pPr>
            <a:endParaRPr sz="18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00">
              <a:latin typeface="Constantia"/>
              <a:cs typeface="Constantia"/>
            </a:endParaRPr>
          </a:p>
          <a:p>
            <a:pPr marR="907415" algn="r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Constantia"/>
                <a:cs typeface="Constantia"/>
              </a:rPr>
              <a:t>A</a:t>
            </a:r>
            <a:endParaRPr sz="1800">
              <a:latin typeface="Constantia"/>
              <a:cs typeface="Constantia"/>
            </a:endParaRPr>
          </a:p>
          <a:p>
            <a:pPr>
              <a:lnSpc>
                <a:spcPct val="100000"/>
              </a:lnSpc>
            </a:pPr>
            <a:endParaRPr sz="18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300">
              <a:latin typeface="Constantia"/>
              <a:cs typeface="Constantia"/>
            </a:endParaRPr>
          </a:p>
          <a:p>
            <a:pPr marL="3159125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Constantia"/>
                <a:cs typeface="Constantia"/>
              </a:rPr>
              <a:t>B</a:t>
            </a:r>
            <a:endParaRPr sz="1800">
              <a:latin typeface="Constantia"/>
              <a:cs typeface="Constantia"/>
            </a:endParaRPr>
          </a:p>
          <a:p>
            <a:pPr>
              <a:lnSpc>
                <a:spcPct val="100000"/>
              </a:lnSpc>
            </a:pPr>
            <a:endParaRPr sz="1800">
              <a:latin typeface="Constantia"/>
              <a:cs typeface="Constantia"/>
            </a:endParaRPr>
          </a:p>
          <a:p>
            <a:pPr>
              <a:lnSpc>
                <a:spcPct val="100000"/>
              </a:lnSpc>
            </a:pPr>
            <a:endParaRPr sz="1800">
              <a:latin typeface="Constantia"/>
              <a:cs typeface="Constantia"/>
            </a:endParaRPr>
          </a:p>
          <a:p>
            <a:pPr>
              <a:lnSpc>
                <a:spcPct val="100000"/>
              </a:lnSpc>
            </a:pPr>
            <a:endParaRPr sz="2500">
              <a:latin typeface="Constantia"/>
              <a:cs typeface="Constantia"/>
            </a:endParaRPr>
          </a:p>
          <a:p>
            <a:pPr marL="2206625">
              <a:lnSpc>
                <a:spcPct val="100000"/>
              </a:lnSpc>
            </a:pPr>
            <a:r>
              <a:rPr sz="2000" spc="-10" dirty="0">
                <a:latin typeface="Constantia"/>
                <a:cs typeface="Constantia"/>
              </a:rPr>
              <a:t>Mean</a:t>
            </a:r>
            <a:r>
              <a:rPr sz="2000" spc="-114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value</a:t>
            </a:r>
            <a:r>
              <a:rPr sz="2000" spc="-65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=</a:t>
            </a:r>
            <a:r>
              <a:rPr sz="2000" spc="-30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2</a:t>
            </a:r>
            <a:r>
              <a:rPr sz="2000" dirty="0">
                <a:latin typeface="Arial MT"/>
                <a:cs typeface="Arial MT"/>
              </a:rPr>
              <a:t>°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/>
          <p:cNvSpPr txBox="1"/>
          <p:nvPr/>
        </p:nvSpPr>
        <p:spPr>
          <a:xfrm>
            <a:off x="383540" y="1002538"/>
            <a:ext cx="399542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4230"/>
              <a:buFont typeface="Wingdings"/>
              <a:buChar char=""/>
              <a:tabLst>
                <a:tab pos="287020" algn="l"/>
              </a:tabLst>
            </a:pPr>
            <a:r>
              <a:rPr sz="2600" b="1" spc="-15" dirty="0">
                <a:latin typeface="Constantia"/>
                <a:cs typeface="Constantia"/>
              </a:rPr>
              <a:t>M</a:t>
            </a:r>
            <a:r>
              <a:rPr sz="2600" b="1" dirty="0">
                <a:latin typeface="Constantia"/>
                <a:cs typeface="Constantia"/>
              </a:rPr>
              <a:t>andibul</a:t>
            </a:r>
            <a:r>
              <a:rPr sz="2600" b="1" spc="-20" dirty="0">
                <a:latin typeface="Constantia"/>
                <a:cs typeface="Constantia"/>
              </a:rPr>
              <a:t>a</a:t>
            </a:r>
            <a:r>
              <a:rPr sz="2600" b="1" dirty="0">
                <a:latin typeface="Constantia"/>
                <a:cs typeface="Constantia"/>
              </a:rPr>
              <a:t>r</a:t>
            </a:r>
            <a:r>
              <a:rPr sz="2600" b="1" spc="-170" dirty="0">
                <a:latin typeface="Constantia"/>
                <a:cs typeface="Constantia"/>
              </a:rPr>
              <a:t> </a:t>
            </a:r>
            <a:r>
              <a:rPr sz="2600" b="1" spc="-5" dirty="0">
                <a:latin typeface="Constantia"/>
                <a:cs typeface="Constantia"/>
              </a:rPr>
              <a:t>plan</a:t>
            </a:r>
            <a:r>
              <a:rPr sz="2600" b="1" dirty="0">
                <a:latin typeface="Constantia"/>
                <a:cs typeface="Constantia"/>
              </a:rPr>
              <a:t>e</a:t>
            </a:r>
            <a:r>
              <a:rPr sz="2600" b="1" spc="-145" dirty="0">
                <a:latin typeface="Constantia"/>
                <a:cs typeface="Constantia"/>
              </a:rPr>
              <a:t> </a:t>
            </a:r>
            <a:r>
              <a:rPr sz="2600" b="1" dirty="0">
                <a:latin typeface="Constantia"/>
                <a:cs typeface="Constantia"/>
              </a:rPr>
              <a:t>an</a:t>
            </a:r>
            <a:r>
              <a:rPr sz="2600" b="1" spc="-30" dirty="0">
                <a:latin typeface="Constantia"/>
                <a:cs typeface="Constantia"/>
              </a:rPr>
              <a:t>g</a:t>
            </a:r>
            <a:r>
              <a:rPr sz="2600" b="1" spc="-5" dirty="0">
                <a:latin typeface="Constantia"/>
                <a:cs typeface="Constantia"/>
              </a:rPr>
              <a:t>le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3" name="object 9"/>
          <p:cNvSpPr txBox="1"/>
          <p:nvPr/>
        </p:nvSpPr>
        <p:spPr>
          <a:xfrm>
            <a:off x="383540" y="1953895"/>
            <a:ext cx="3369945" cy="1214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4230"/>
              <a:buFont typeface="Wingdings"/>
              <a:buChar char=""/>
              <a:tabLst>
                <a:tab pos="287020" algn="l"/>
              </a:tabLst>
            </a:pPr>
            <a:r>
              <a:rPr sz="2600" dirty="0">
                <a:latin typeface="Constantia"/>
                <a:cs typeface="Constantia"/>
              </a:rPr>
              <a:t>G</a:t>
            </a:r>
            <a:r>
              <a:rPr sz="2600" spc="-35" dirty="0">
                <a:latin typeface="Constantia"/>
                <a:cs typeface="Constantia"/>
              </a:rPr>
              <a:t>i</a:t>
            </a:r>
            <a:r>
              <a:rPr sz="2600" spc="-60" dirty="0">
                <a:latin typeface="Constantia"/>
                <a:cs typeface="Constantia"/>
              </a:rPr>
              <a:t>v</a:t>
            </a:r>
            <a:r>
              <a:rPr sz="2600" dirty="0">
                <a:latin typeface="Constantia"/>
                <a:cs typeface="Constantia"/>
              </a:rPr>
              <a:t>es</a:t>
            </a:r>
            <a:r>
              <a:rPr sz="2600" spc="-125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an</a:t>
            </a:r>
            <a:r>
              <a:rPr sz="2600" spc="-45" dirty="0">
                <a:latin typeface="Constantia"/>
                <a:cs typeface="Constantia"/>
              </a:rPr>
              <a:t> </a:t>
            </a:r>
            <a:r>
              <a:rPr sz="2600" spc="-15" dirty="0">
                <a:latin typeface="Constantia"/>
                <a:cs typeface="Constantia"/>
              </a:rPr>
              <a:t>i</a:t>
            </a:r>
            <a:r>
              <a:rPr sz="2600" spc="-5" dirty="0">
                <a:latin typeface="Constantia"/>
                <a:cs typeface="Constantia"/>
              </a:rPr>
              <a:t>nd</a:t>
            </a:r>
            <a:r>
              <a:rPr sz="2600" spc="-10" dirty="0">
                <a:latin typeface="Constantia"/>
                <a:cs typeface="Constantia"/>
              </a:rPr>
              <a:t>i</a:t>
            </a:r>
            <a:r>
              <a:rPr sz="2600" spc="-5" dirty="0">
                <a:latin typeface="Constantia"/>
                <a:cs typeface="Constantia"/>
              </a:rPr>
              <a:t>catio</a:t>
            </a:r>
            <a:r>
              <a:rPr sz="2600" dirty="0">
                <a:latin typeface="Constantia"/>
                <a:cs typeface="Constantia"/>
              </a:rPr>
              <a:t>n</a:t>
            </a:r>
            <a:r>
              <a:rPr sz="2600" spc="-114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of  </a:t>
            </a:r>
            <a:r>
              <a:rPr sz="2600" spc="-15" dirty="0">
                <a:latin typeface="Constantia"/>
                <a:cs typeface="Constantia"/>
              </a:rPr>
              <a:t>growth </a:t>
            </a:r>
            <a:r>
              <a:rPr sz="2600" spc="-10" dirty="0">
                <a:latin typeface="Constantia"/>
                <a:cs typeface="Constantia"/>
              </a:rPr>
              <a:t>pattern </a:t>
            </a:r>
            <a:r>
              <a:rPr sz="2600" dirty="0">
                <a:latin typeface="Constantia"/>
                <a:cs typeface="Constantia"/>
              </a:rPr>
              <a:t>of an </a:t>
            </a:r>
            <a:r>
              <a:rPr sz="2600" spc="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individual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4" name="object 10"/>
          <p:cNvSpPr txBox="1"/>
          <p:nvPr/>
        </p:nvSpPr>
        <p:spPr>
          <a:xfrm>
            <a:off x="383540" y="3705225"/>
            <a:ext cx="4330065" cy="2232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95"/>
              </a:spcBef>
              <a:buClr>
                <a:srgbClr val="0AD0D9"/>
              </a:buClr>
              <a:buSzPct val="94230"/>
              <a:buFont typeface="Wingdings"/>
              <a:buChar char=""/>
              <a:tabLst>
                <a:tab pos="369570" algn="l"/>
                <a:tab pos="1600835" algn="l"/>
              </a:tabLst>
            </a:pPr>
            <a:r>
              <a:rPr dirty="0"/>
              <a:t>	</a:t>
            </a:r>
            <a:r>
              <a:rPr sz="2600" dirty="0">
                <a:latin typeface="Constantia"/>
                <a:cs typeface="Constantia"/>
              </a:rPr>
              <a:t>&lt; </a:t>
            </a:r>
            <a:r>
              <a:rPr sz="2800" spc="-5" dirty="0">
                <a:latin typeface="Constantia"/>
                <a:cs typeface="Constantia"/>
              </a:rPr>
              <a:t>32</a:t>
            </a:r>
            <a:r>
              <a:rPr sz="2800" spc="-5" dirty="0">
                <a:latin typeface="Arial MT"/>
                <a:cs typeface="Arial MT"/>
              </a:rPr>
              <a:t>°</a:t>
            </a:r>
            <a:r>
              <a:rPr sz="2800" spc="-105" dirty="0">
                <a:latin typeface="Arial MT"/>
                <a:cs typeface="Arial MT"/>
              </a:rPr>
              <a:t> </a:t>
            </a:r>
            <a:r>
              <a:rPr sz="2600" dirty="0">
                <a:latin typeface="Constantia"/>
                <a:cs typeface="Constantia"/>
              </a:rPr>
              <a:t>--	</a:t>
            </a:r>
            <a:r>
              <a:rPr sz="2600" spc="-5" dirty="0">
                <a:latin typeface="Constantia"/>
                <a:cs typeface="Constantia"/>
              </a:rPr>
              <a:t>horizontal</a:t>
            </a:r>
            <a:r>
              <a:rPr sz="2600" spc="-135" dirty="0">
                <a:latin typeface="Constantia"/>
                <a:cs typeface="Constantia"/>
              </a:rPr>
              <a:t> </a:t>
            </a:r>
            <a:r>
              <a:rPr sz="2600" spc="-15" dirty="0">
                <a:latin typeface="Constantia"/>
                <a:cs typeface="Constantia"/>
              </a:rPr>
              <a:t>growing </a:t>
            </a:r>
            <a:r>
              <a:rPr sz="2600" spc="-640" dirty="0">
                <a:latin typeface="Constantia"/>
                <a:cs typeface="Constantia"/>
              </a:rPr>
              <a:t> </a:t>
            </a:r>
            <a:r>
              <a:rPr sz="2600" spc="-15" dirty="0">
                <a:latin typeface="Constantia"/>
                <a:cs typeface="Constantia"/>
              </a:rPr>
              <a:t>face</a:t>
            </a:r>
            <a:endParaRPr sz="26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0AD0D9"/>
              </a:buClr>
              <a:buFont typeface="Wingdings"/>
              <a:buChar char=""/>
            </a:pPr>
            <a:endParaRPr sz="3600">
              <a:latin typeface="Constantia"/>
              <a:cs typeface="Constantia"/>
            </a:endParaRPr>
          </a:p>
          <a:p>
            <a:pPr marL="286385" marR="687705" indent="-274320">
              <a:lnSpc>
                <a:spcPct val="100000"/>
              </a:lnSpc>
              <a:buClr>
                <a:srgbClr val="0AD0D9"/>
              </a:buClr>
              <a:buSzPct val="94230"/>
              <a:buFont typeface="Wingdings"/>
              <a:buChar char=""/>
              <a:tabLst>
                <a:tab pos="369570" algn="l"/>
              </a:tabLst>
            </a:pPr>
            <a:r>
              <a:rPr dirty="0"/>
              <a:t>	</a:t>
            </a:r>
            <a:r>
              <a:rPr sz="2600" dirty="0">
                <a:latin typeface="Constantia"/>
                <a:cs typeface="Constantia"/>
              </a:rPr>
              <a:t>&gt;</a:t>
            </a:r>
            <a:r>
              <a:rPr sz="2600" spc="-10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32</a:t>
            </a:r>
            <a:r>
              <a:rPr sz="2800" spc="-5" dirty="0">
                <a:latin typeface="Arial MT"/>
                <a:cs typeface="Arial MT"/>
              </a:rPr>
              <a:t>°</a:t>
            </a:r>
            <a:r>
              <a:rPr sz="2600" spc="-5" dirty="0">
                <a:latin typeface="Constantia"/>
                <a:cs typeface="Constantia"/>
              </a:rPr>
              <a:t>–</a:t>
            </a:r>
            <a:r>
              <a:rPr sz="2600" spc="-70" dirty="0">
                <a:latin typeface="Constantia"/>
                <a:cs typeface="Constantia"/>
              </a:rPr>
              <a:t> </a:t>
            </a:r>
            <a:r>
              <a:rPr sz="2600" spc="-10" dirty="0">
                <a:latin typeface="Constantia"/>
                <a:cs typeface="Constantia"/>
              </a:rPr>
              <a:t>vertical</a:t>
            </a:r>
            <a:r>
              <a:rPr sz="2600" spc="-100" dirty="0">
                <a:latin typeface="Constantia"/>
                <a:cs typeface="Constantia"/>
              </a:rPr>
              <a:t> </a:t>
            </a:r>
            <a:r>
              <a:rPr sz="2600" spc="-15" dirty="0">
                <a:latin typeface="Constantia"/>
                <a:cs typeface="Constantia"/>
              </a:rPr>
              <a:t>growing </a:t>
            </a:r>
            <a:r>
              <a:rPr sz="2600" spc="-640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individual</a:t>
            </a:r>
            <a:endParaRPr sz="2600">
              <a:latin typeface="Constantia"/>
              <a:cs typeface="Constantia"/>
            </a:endParaRPr>
          </a:p>
        </p:txBody>
      </p:sp>
      <p:grpSp>
        <p:nvGrpSpPr>
          <p:cNvPr id="5" name="object 11"/>
          <p:cNvGrpSpPr/>
          <p:nvPr/>
        </p:nvGrpSpPr>
        <p:grpSpPr>
          <a:xfrm>
            <a:off x="4762500" y="952500"/>
            <a:ext cx="4400550" cy="5728970"/>
            <a:chOff x="4762500" y="952500"/>
            <a:chExt cx="4400550" cy="5728970"/>
          </a:xfrm>
        </p:grpSpPr>
        <p:pic>
          <p:nvPicPr>
            <p:cNvPr id="6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00600" y="990600"/>
              <a:ext cx="4343400" cy="5652516"/>
            </a:xfrm>
            <a:prstGeom prst="rect">
              <a:avLst/>
            </a:prstGeom>
          </p:spPr>
        </p:pic>
        <p:sp>
          <p:nvSpPr>
            <p:cNvPr id="7" name="object 13"/>
            <p:cNvSpPr/>
            <p:nvPr/>
          </p:nvSpPr>
          <p:spPr>
            <a:xfrm>
              <a:off x="4781550" y="971550"/>
              <a:ext cx="4362450" cy="5690870"/>
            </a:xfrm>
            <a:custGeom>
              <a:avLst/>
              <a:gdLst/>
              <a:ahLst/>
              <a:cxnLst/>
              <a:rect l="l" t="t" r="r" b="b"/>
              <a:pathLst>
                <a:path w="4362450" h="5690870">
                  <a:moveTo>
                    <a:pt x="0" y="5690616"/>
                  </a:moveTo>
                  <a:lnTo>
                    <a:pt x="4362449" y="5690616"/>
                  </a:lnTo>
                </a:path>
                <a:path w="4362450" h="5690870">
                  <a:moveTo>
                    <a:pt x="4362449" y="0"/>
                  </a:moveTo>
                  <a:lnTo>
                    <a:pt x="0" y="0"/>
                  </a:lnTo>
                  <a:lnTo>
                    <a:pt x="0" y="5690616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14"/>
            <p:cNvSpPr/>
            <p:nvPr/>
          </p:nvSpPr>
          <p:spPr>
            <a:xfrm>
              <a:off x="4800219" y="2710052"/>
              <a:ext cx="3582035" cy="268605"/>
            </a:xfrm>
            <a:custGeom>
              <a:avLst/>
              <a:gdLst/>
              <a:ahLst/>
              <a:cxnLst/>
              <a:rect l="l" t="t" r="r" b="b"/>
              <a:pathLst>
                <a:path w="3582034" h="268605">
                  <a:moveTo>
                    <a:pt x="3505304" y="31673"/>
                  </a:moveTo>
                  <a:lnTo>
                    <a:pt x="0" y="255397"/>
                  </a:lnTo>
                  <a:lnTo>
                    <a:pt x="761" y="268097"/>
                  </a:lnTo>
                  <a:lnTo>
                    <a:pt x="3506109" y="44370"/>
                  </a:lnTo>
                  <a:lnTo>
                    <a:pt x="3505304" y="31673"/>
                  </a:lnTo>
                  <a:close/>
                </a:path>
                <a:path w="3582034" h="268605">
                  <a:moveTo>
                    <a:pt x="3576368" y="30861"/>
                  </a:moveTo>
                  <a:lnTo>
                    <a:pt x="3518027" y="30861"/>
                  </a:lnTo>
                  <a:lnTo>
                    <a:pt x="3518788" y="43561"/>
                  </a:lnTo>
                  <a:lnTo>
                    <a:pt x="3506109" y="44370"/>
                  </a:lnTo>
                  <a:lnTo>
                    <a:pt x="3508121" y="76073"/>
                  </a:lnTo>
                  <a:lnTo>
                    <a:pt x="3581780" y="33147"/>
                  </a:lnTo>
                  <a:lnTo>
                    <a:pt x="3576368" y="30861"/>
                  </a:lnTo>
                  <a:close/>
                </a:path>
                <a:path w="3582034" h="268605">
                  <a:moveTo>
                    <a:pt x="3518027" y="30861"/>
                  </a:moveTo>
                  <a:lnTo>
                    <a:pt x="3505304" y="31673"/>
                  </a:lnTo>
                  <a:lnTo>
                    <a:pt x="3506109" y="44370"/>
                  </a:lnTo>
                  <a:lnTo>
                    <a:pt x="3518788" y="43561"/>
                  </a:lnTo>
                  <a:lnTo>
                    <a:pt x="3518027" y="30861"/>
                  </a:lnTo>
                  <a:close/>
                </a:path>
                <a:path w="3582034" h="268605">
                  <a:moveTo>
                    <a:pt x="3503295" y="0"/>
                  </a:moveTo>
                  <a:lnTo>
                    <a:pt x="3505304" y="31673"/>
                  </a:lnTo>
                  <a:lnTo>
                    <a:pt x="3518027" y="30861"/>
                  </a:lnTo>
                  <a:lnTo>
                    <a:pt x="3576368" y="30861"/>
                  </a:lnTo>
                  <a:lnTo>
                    <a:pt x="350329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15"/>
            <p:cNvSpPr/>
            <p:nvPr/>
          </p:nvSpPr>
          <p:spPr>
            <a:xfrm>
              <a:off x="4800600" y="4191000"/>
              <a:ext cx="3733800" cy="990600"/>
            </a:xfrm>
            <a:custGeom>
              <a:avLst/>
              <a:gdLst/>
              <a:ahLst/>
              <a:cxnLst/>
              <a:rect l="l" t="t" r="r" b="b"/>
              <a:pathLst>
                <a:path w="3733800" h="990600">
                  <a:moveTo>
                    <a:pt x="0" y="0"/>
                  </a:moveTo>
                  <a:lnTo>
                    <a:pt x="3733800" y="990600"/>
                  </a:lnTo>
                </a:path>
              </a:pathLst>
            </a:custGeom>
            <a:ln w="91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6"/>
          <p:cNvSpPr txBox="1"/>
          <p:nvPr/>
        </p:nvSpPr>
        <p:spPr>
          <a:xfrm>
            <a:off x="6328028" y="2609215"/>
            <a:ext cx="1422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nstantia"/>
                <a:cs typeface="Constantia"/>
              </a:rPr>
              <a:t>S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1" name="object 17"/>
          <p:cNvSpPr txBox="1"/>
          <p:nvPr/>
        </p:nvSpPr>
        <p:spPr>
          <a:xfrm>
            <a:off x="7928609" y="2456815"/>
            <a:ext cx="1968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nstantia"/>
                <a:cs typeface="Constantia"/>
              </a:rPr>
              <a:t>N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2" name="object 18"/>
          <p:cNvSpPr txBox="1"/>
          <p:nvPr/>
        </p:nvSpPr>
        <p:spPr>
          <a:xfrm>
            <a:off x="6404228" y="6038799"/>
            <a:ext cx="1878964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40" dirty="0">
                <a:latin typeface="Constantia"/>
                <a:cs typeface="Constantia"/>
              </a:rPr>
              <a:t>M</a:t>
            </a:r>
            <a:r>
              <a:rPr sz="2000" dirty="0">
                <a:latin typeface="Constantia"/>
                <a:cs typeface="Constantia"/>
              </a:rPr>
              <a:t>ean</a:t>
            </a:r>
            <a:r>
              <a:rPr sz="2000" spc="-100" dirty="0">
                <a:latin typeface="Constantia"/>
                <a:cs typeface="Constantia"/>
              </a:rPr>
              <a:t> </a:t>
            </a:r>
            <a:r>
              <a:rPr sz="2000" spc="-20" dirty="0">
                <a:latin typeface="Constantia"/>
                <a:cs typeface="Constantia"/>
              </a:rPr>
              <a:t>v</a:t>
            </a:r>
            <a:r>
              <a:rPr sz="2000" dirty="0">
                <a:latin typeface="Constantia"/>
                <a:cs typeface="Constantia"/>
              </a:rPr>
              <a:t>alue</a:t>
            </a:r>
            <a:r>
              <a:rPr sz="2000" spc="-50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=</a:t>
            </a:r>
            <a:r>
              <a:rPr sz="2000" spc="-10" dirty="0">
                <a:latin typeface="Constantia"/>
                <a:cs typeface="Constantia"/>
              </a:rPr>
              <a:t> </a:t>
            </a:r>
            <a:r>
              <a:rPr sz="2000" spc="5" dirty="0">
                <a:latin typeface="Constantia"/>
                <a:cs typeface="Constantia"/>
              </a:rPr>
              <a:t>32</a:t>
            </a:r>
            <a:r>
              <a:rPr sz="2000" dirty="0">
                <a:latin typeface="Arial MT"/>
                <a:cs typeface="Arial MT"/>
              </a:rPr>
              <a:t>°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/>
          <p:cNvSpPr txBox="1"/>
          <p:nvPr/>
        </p:nvSpPr>
        <p:spPr>
          <a:xfrm>
            <a:off x="307340" y="1002538"/>
            <a:ext cx="3500120" cy="141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4230"/>
              <a:buFont typeface="Wingdings"/>
              <a:buChar char=""/>
              <a:tabLst>
                <a:tab pos="287020" algn="l"/>
              </a:tabLst>
            </a:pPr>
            <a:r>
              <a:rPr sz="2600" b="1" dirty="0">
                <a:latin typeface="Constantia"/>
                <a:cs typeface="Constantia"/>
              </a:rPr>
              <a:t>O</a:t>
            </a:r>
            <a:r>
              <a:rPr sz="2600" b="1" spc="-50" dirty="0">
                <a:latin typeface="Constantia"/>
                <a:cs typeface="Constantia"/>
              </a:rPr>
              <a:t>c</a:t>
            </a:r>
            <a:r>
              <a:rPr sz="2600" b="1" spc="-5" dirty="0">
                <a:latin typeface="Constantia"/>
                <a:cs typeface="Constantia"/>
              </a:rPr>
              <a:t>clus</a:t>
            </a:r>
            <a:r>
              <a:rPr sz="2600" b="1" spc="-15" dirty="0">
                <a:latin typeface="Constantia"/>
                <a:cs typeface="Constantia"/>
              </a:rPr>
              <a:t>a</a:t>
            </a:r>
            <a:r>
              <a:rPr sz="2600" b="1" dirty="0">
                <a:latin typeface="Constantia"/>
                <a:cs typeface="Constantia"/>
              </a:rPr>
              <a:t>l</a:t>
            </a:r>
            <a:r>
              <a:rPr sz="2600" b="1" spc="-60" dirty="0">
                <a:latin typeface="Constantia"/>
                <a:cs typeface="Constantia"/>
              </a:rPr>
              <a:t> </a:t>
            </a:r>
            <a:r>
              <a:rPr sz="2600" b="1" spc="-5" dirty="0">
                <a:latin typeface="Constantia"/>
                <a:cs typeface="Constantia"/>
              </a:rPr>
              <a:t>plan</a:t>
            </a:r>
            <a:r>
              <a:rPr sz="2600" b="1" dirty="0">
                <a:latin typeface="Constantia"/>
                <a:cs typeface="Constantia"/>
              </a:rPr>
              <a:t>e</a:t>
            </a:r>
            <a:r>
              <a:rPr sz="2600" b="1" spc="-155" dirty="0">
                <a:latin typeface="Constantia"/>
                <a:cs typeface="Constantia"/>
              </a:rPr>
              <a:t> </a:t>
            </a:r>
            <a:r>
              <a:rPr sz="2600" b="1" dirty="0">
                <a:latin typeface="Constantia"/>
                <a:cs typeface="Constantia"/>
              </a:rPr>
              <a:t>an</a:t>
            </a:r>
            <a:r>
              <a:rPr sz="2600" b="1" spc="-30" dirty="0">
                <a:latin typeface="Constantia"/>
                <a:cs typeface="Constantia"/>
              </a:rPr>
              <a:t>g</a:t>
            </a:r>
            <a:r>
              <a:rPr sz="2600" b="1" spc="-5" dirty="0">
                <a:latin typeface="Constantia"/>
                <a:cs typeface="Constantia"/>
              </a:rPr>
              <a:t>le</a:t>
            </a:r>
            <a:endParaRPr sz="26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600">
              <a:latin typeface="Constantia"/>
              <a:cs typeface="Constantia"/>
            </a:endParaRPr>
          </a:p>
          <a:p>
            <a:pPr marL="373380" indent="-361315">
              <a:lnSpc>
                <a:spcPct val="100000"/>
              </a:lnSpc>
              <a:buClr>
                <a:srgbClr val="0AD0D9"/>
              </a:buClr>
              <a:buSzPct val="94230"/>
              <a:buFont typeface="Wingdings"/>
              <a:buChar char=""/>
              <a:tabLst>
                <a:tab pos="374015" algn="l"/>
              </a:tabLst>
            </a:pPr>
            <a:r>
              <a:rPr sz="2600" spc="-15" dirty="0">
                <a:latin typeface="Constantia"/>
                <a:cs typeface="Constantia"/>
              </a:rPr>
              <a:t>Mean</a:t>
            </a:r>
            <a:r>
              <a:rPr sz="2600" spc="-13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value</a:t>
            </a:r>
            <a:r>
              <a:rPr sz="2600" spc="-114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=</a:t>
            </a:r>
            <a:r>
              <a:rPr sz="2600" spc="-20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14.5</a:t>
            </a:r>
            <a:r>
              <a:rPr sz="2800" dirty="0">
                <a:latin typeface="Arial MT"/>
                <a:cs typeface="Arial MT"/>
              </a:rPr>
              <a:t>°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14" name="object 3"/>
          <p:cNvSpPr txBox="1"/>
          <p:nvPr/>
        </p:nvSpPr>
        <p:spPr>
          <a:xfrm>
            <a:off x="307340" y="2941447"/>
            <a:ext cx="3886200" cy="25628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669290" indent="-274320" algn="just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4230"/>
              <a:buFont typeface="Wingdings"/>
              <a:buChar char=""/>
              <a:tabLst>
                <a:tab pos="374015" algn="l"/>
              </a:tabLst>
            </a:pPr>
            <a:r>
              <a:rPr sz="2600" spc="-5" dirty="0">
                <a:latin typeface="Constantia"/>
                <a:cs typeface="Constantia"/>
              </a:rPr>
              <a:t>Indicates</a:t>
            </a:r>
            <a:r>
              <a:rPr sz="2600" spc="-140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relation</a:t>
            </a:r>
            <a:r>
              <a:rPr sz="2600" spc="-155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of </a:t>
            </a:r>
            <a:r>
              <a:rPr sz="2600" spc="-645" dirty="0">
                <a:latin typeface="Constantia"/>
                <a:cs typeface="Constantia"/>
              </a:rPr>
              <a:t> </a:t>
            </a:r>
            <a:r>
              <a:rPr sz="2600" spc="-10" dirty="0">
                <a:latin typeface="Constantia"/>
                <a:cs typeface="Constantia"/>
              </a:rPr>
              <a:t>occlusal</a:t>
            </a:r>
            <a:r>
              <a:rPr sz="2600" spc="-90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plane</a:t>
            </a:r>
            <a:r>
              <a:rPr sz="2600" spc="-114" dirty="0">
                <a:latin typeface="Constantia"/>
                <a:cs typeface="Constantia"/>
              </a:rPr>
              <a:t> </a:t>
            </a:r>
            <a:r>
              <a:rPr sz="2600" spc="-15" dirty="0">
                <a:latin typeface="Constantia"/>
                <a:cs typeface="Constantia"/>
              </a:rPr>
              <a:t>to</a:t>
            </a:r>
            <a:r>
              <a:rPr sz="2600" spc="-120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the </a:t>
            </a:r>
            <a:r>
              <a:rPr sz="2600" spc="-640" dirty="0">
                <a:latin typeface="Constantia"/>
                <a:cs typeface="Constantia"/>
              </a:rPr>
              <a:t> </a:t>
            </a:r>
            <a:r>
              <a:rPr sz="2600" spc="-10" dirty="0">
                <a:latin typeface="Constantia"/>
                <a:cs typeface="Constantia"/>
              </a:rPr>
              <a:t>cranium</a:t>
            </a:r>
            <a:r>
              <a:rPr sz="2600" spc="-40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&amp;</a:t>
            </a:r>
            <a:r>
              <a:rPr sz="2600" spc="-25" dirty="0">
                <a:latin typeface="Constantia"/>
                <a:cs typeface="Constantia"/>
              </a:rPr>
              <a:t> </a:t>
            </a:r>
            <a:r>
              <a:rPr sz="2600" spc="-15" dirty="0">
                <a:latin typeface="Constantia"/>
                <a:cs typeface="Constantia"/>
              </a:rPr>
              <a:t>face</a:t>
            </a:r>
            <a:endParaRPr sz="26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0AD0D9"/>
              </a:buClr>
              <a:buFont typeface="Wingdings"/>
              <a:buChar char=""/>
            </a:pPr>
            <a:endParaRPr sz="3550">
              <a:latin typeface="Constantia"/>
              <a:cs typeface="Constantia"/>
            </a:endParaRPr>
          </a:p>
          <a:p>
            <a:pPr marL="286385" marR="5080" indent="-274320">
              <a:lnSpc>
                <a:spcPct val="100000"/>
              </a:lnSpc>
              <a:buClr>
                <a:srgbClr val="0AD0D9"/>
              </a:buClr>
              <a:buSzPct val="94230"/>
              <a:buFont typeface="Wingdings"/>
              <a:buChar char=""/>
              <a:tabLst>
                <a:tab pos="374015" algn="l"/>
              </a:tabLst>
            </a:pPr>
            <a:r>
              <a:rPr sz="2600" dirty="0">
                <a:latin typeface="Constantia"/>
                <a:cs typeface="Constantia"/>
              </a:rPr>
              <a:t>Indic</a:t>
            </a:r>
            <a:r>
              <a:rPr sz="2600" spc="-10" dirty="0">
                <a:latin typeface="Constantia"/>
                <a:cs typeface="Constantia"/>
              </a:rPr>
              <a:t>a</a:t>
            </a:r>
            <a:r>
              <a:rPr sz="2600" spc="-35" dirty="0">
                <a:latin typeface="Constantia"/>
                <a:cs typeface="Constantia"/>
              </a:rPr>
              <a:t>t</a:t>
            </a:r>
            <a:r>
              <a:rPr sz="2600" dirty="0">
                <a:latin typeface="Constantia"/>
                <a:cs typeface="Constantia"/>
              </a:rPr>
              <a:t>es</a:t>
            </a:r>
            <a:r>
              <a:rPr sz="2600" spc="-125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g</a:t>
            </a:r>
            <a:r>
              <a:rPr sz="2600" spc="-40" dirty="0">
                <a:latin typeface="Constantia"/>
                <a:cs typeface="Constantia"/>
              </a:rPr>
              <a:t>r</a:t>
            </a:r>
            <a:r>
              <a:rPr sz="2600" spc="-55" dirty="0">
                <a:latin typeface="Constantia"/>
                <a:cs typeface="Constantia"/>
              </a:rPr>
              <a:t>o</a:t>
            </a:r>
            <a:r>
              <a:rPr sz="2600" dirty="0">
                <a:latin typeface="Constantia"/>
                <a:cs typeface="Constantia"/>
              </a:rPr>
              <a:t>wth</a:t>
            </a:r>
            <a:r>
              <a:rPr sz="2600" spc="-95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p</a:t>
            </a:r>
            <a:r>
              <a:rPr sz="2600" spc="-10" dirty="0">
                <a:latin typeface="Constantia"/>
                <a:cs typeface="Constantia"/>
              </a:rPr>
              <a:t>a</a:t>
            </a:r>
            <a:r>
              <a:rPr sz="2600" spc="-35" dirty="0">
                <a:latin typeface="Constantia"/>
                <a:cs typeface="Constantia"/>
              </a:rPr>
              <a:t>tt</a:t>
            </a:r>
            <a:r>
              <a:rPr sz="2600" dirty="0">
                <a:latin typeface="Constantia"/>
                <a:cs typeface="Constantia"/>
              </a:rPr>
              <a:t>ern  of</a:t>
            </a:r>
            <a:r>
              <a:rPr sz="2600" spc="-35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an</a:t>
            </a:r>
            <a:r>
              <a:rPr sz="2600" spc="-50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individual</a:t>
            </a:r>
            <a:endParaRPr sz="2600">
              <a:latin typeface="Constantia"/>
              <a:cs typeface="Constantia"/>
            </a:endParaRPr>
          </a:p>
        </p:txBody>
      </p:sp>
      <p:grpSp>
        <p:nvGrpSpPr>
          <p:cNvPr id="15" name="object 4"/>
          <p:cNvGrpSpPr/>
          <p:nvPr/>
        </p:nvGrpSpPr>
        <p:grpSpPr>
          <a:xfrm>
            <a:off x="4457700" y="876300"/>
            <a:ext cx="4419600" cy="5728970"/>
            <a:chOff x="4457700" y="876300"/>
            <a:chExt cx="4419600" cy="5728970"/>
          </a:xfrm>
        </p:grpSpPr>
        <p:pic>
          <p:nvPicPr>
            <p:cNvPr id="16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95800" y="914400"/>
              <a:ext cx="4343400" cy="5652516"/>
            </a:xfrm>
            <a:prstGeom prst="rect">
              <a:avLst/>
            </a:prstGeom>
          </p:spPr>
        </p:pic>
        <p:sp>
          <p:nvSpPr>
            <p:cNvPr id="17" name="object 6"/>
            <p:cNvSpPr/>
            <p:nvPr/>
          </p:nvSpPr>
          <p:spPr>
            <a:xfrm>
              <a:off x="4476750" y="895350"/>
              <a:ext cx="4381500" cy="5690870"/>
            </a:xfrm>
            <a:custGeom>
              <a:avLst/>
              <a:gdLst/>
              <a:ahLst/>
              <a:cxnLst/>
              <a:rect l="l" t="t" r="r" b="b"/>
              <a:pathLst>
                <a:path w="4381500" h="5690870">
                  <a:moveTo>
                    <a:pt x="0" y="5690616"/>
                  </a:moveTo>
                  <a:lnTo>
                    <a:pt x="4381500" y="5690616"/>
                  </a:lnTo>
                  <a:lnTo>
                    <a:pt x="4381500" y="0"/>
                  </a:lnTo>
                  <a:lnTo>
                    <a:pt x="0" y="0"/>
                  </a:lnTo>
                  <a:lnTo>
                    <a:pt x="0" y="5690616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7"/>
            <p:cNvSpPr/>
            <p:nvPr/>
          </p:nvSpPr>
          <p:spPr>
            <a:xfrm>
              <a:off x="4495419" y="2633472"/>
              <a:ext cx="3886835" cy="268605"/>
            </a:xfrm>
            <a:custGeom>
              <a:avLst/>
              <a:gdLst/>
              <a:ahLst/>
              <a:cxnLst/>
              <a:rect l="l" t="t" r="r" b="b"/>
              <a:pathLst>
                <a:path w="3886834" h="268605">
                  <a:moveTo>
                    <a:pt x="3810121" y="31608"/>
                  </a:moveTo>
                  <a:lnTo>
                    <a:pt x="0" y="255777"/>
                  </a:lnTo>
                  <a:lnTo>
                    <a:pt x="761" y="268477"/>
                  </a:lnTo>
                  <a:lnTo>
                    <a:pt x="3810884" y="44308"/>
                  </a:lnTo>
                  <a:lnTo>
                    <a:pt x="3810121" y="31608"/>
                  </a:lnTo>
                  <a:close/>
                </a:path>
                <a:path w="3886834" h="268605">
                  <a:moveTo>
                    <a:pt x="3880347" y="30861"/>
                  </a:moveTo>
                  <a:lnTo>
                    <a:pt x="3822827" y="30861"/>
                  </a:lnTo>
                  <a:lnTo>
                    <a:pt x="3823588" y="43561"/>
                  </a:lnTo>
                  <a:lnTo>
                    <a:pt x="3810884" y="44308"/>
                  </a:lnTo>
                  <a:lnTo>
                    <a:pt x="3812794" y="76073"/>
                  </a:lnTo>
                  <a:lnTo>
                    <a:pt x="3886580" y="33527"/>
                  </a:lnTo>
                  <a:lnTo>
                    <a:pt x="3880347" y="30861"/>
                  </a:lnTo>
                  <a:close/>
                </a:path>
                <a:path w="3886834" h="268605">
                  <a:moveTo>
                    <a:pt x="3822827" y="30861"/>
                  </a:moveTo>
                  <a:lnTo>
                    <a:pt x="3810121" y="31608"/>
                  </a:lnTo>
                  <a:lnTo>
                    <a:pt x="3810884" y="44308"/>
                  </a:lnTo>
                  <a:lnTo>
                    <a:pt x="3823588" y="43561"/>
                  </a:lnTo>
                  <a:lnTo>
                    <a:pt x="3822827" y="30861"/>
                  </a:lnTo>
                  <a:close/>
                </a:path>
                <a:path w="3886834" h="268605">
                  <a:moveTo>
                    <a:pt x="3808222" y="0"/>
                  </a:moveTo>
                  <a:lnTo>
                    <a:pt x="3810121" y="31608"/>
                  </a:lnTo>
                  <a:lnTo>
                    <a:pt x="3822827" y="30861"/>
                  </a:lnTo>
                  <a:lnTo>
                    <a:pt x="3880347" y="30861"/>
                  </a:lnTo>
                  <a:lnTo>
                    <a:pt x="380822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8"/>
            <p:cNvSpPr/>
            <p:nvPr/>
          </p:nvSpPr>
          <p:spPr>
            <a:xfrm>
              <a:off x="4572000" y="4038600"/>
              <a:ext cx="3733800" cy="152400"/>
            </a:xfrm>
            <a:custGeom>
              <a:avLst/>
              <a:gdLst/>
              <a:ahLst/>
              <a:cxnLst/>
              <a:rect l="l" t="t" r="r" b="b"/>
              <a:pathLst>
                <a:path w="3733800" h="152400">
                  <a:moveTo>
                    <a:pt x="0" y="0"/>
                  </a:moveTo>
                  <a:lnTo>
                    <a:pt x="3733800" y="152400"/>
                  </a:lnTo>
                </a:path>
              </a:pathLst>
            </a:custGeom>
            <a:ln w="91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9"/>
          <p:cNvSpPr txBox="1"/>
          <p:nvPr/>
        </p:nvSpPr>
        <p:spPr>
          <a:xfrm>
            <a:off x="6112128" y="2533015"/>
            <a:ext cx="1295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nstantia"/>
                <a:cs typeface="Constantia"/>
              </a:rPr>
              <a:t>S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21" name="object 10"/>
          <p:cNvSpPr txBox="1"/>
          <p:nvPr/>
        </p:nvSpPr>
        <p:spPr>
          <a:xfrm>
            <a:off x="7636509" y="2380615"/>
            <a:ext cx="1841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nstantia"/>
                <a:cs typeface="Constantia"/>
              </a:rPr>
              <a:t>N</a:t>
            </a:r>
            <a:endParaRPr sz="1800">
              <a:latin typeface="Constantia"/>
              <a:cs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2"/>
          <p:cNvSpPr txBox="1"/>
          <p:nvPr/>
        </p:nvSpPr>
        <p:spPr>
          <a:xfrm>
            <a:off x="78739" y="816783"/>
            <a:ext cx="4240530" cy="1063625"/>
          </a:xfrm>
          <a:prstGeom prst="rect">
            <a:avLst/>
          </a:prstGeom>
        </p:spPr>
        <p:txBody>
          <a:bodyPr vert="horz" wrap="square" lIns="0" tIns="11811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930"/>
              </a:spcBef>
              <a:buClr>
                <a:srgbClr val="0AD0D9"/>
              </a:buClr>
              <a:buSzPct val="93750"/>
              <a:buFont typeface="Segoe UI Symbol"/>
              <a:buChar char="⚫"/>
              <a:tabLst>
                <a:tab pos="287020" algn="l"/>
              </a:tabLst>
            </a:pPr>
            <a:r>
              <a:rPr sz="3200" b="1" i="1" spc="-15" dirty="0">
                <a:latin typeface="Constantia"/>
                <a:cs typeface="Constantia"/>
              </a:rPr>
              <a:t>Dental</a:t>
            </a:r>
            <a:r>
              <a:rPr sz="3200" b="1" i="1" spc="-40" dirty="0">
                <a:latin typeface="Constantia"/>
                <a:cs typeface="Constantia"/>
              </a:rPr>
              <a:t> </a:t>
            </a:r>
            <a:r>
              <a:rPr sz="3200" b="1" i="1" dirty="0">
                <a:latin typeface="Constantia"/>
                <a:cs typeface="Constantia"/>
              </a:rPr>
              <a:t>analysis</a:t>
            </a:r>
            <a:endParaRPr sz="3200">
              <a:latin typeface="Constantia"/>
              <a:cs typeface="Constantia"/>
            </a:endParaRPr>
          </a:p>
          <a:p>
            <a:pPr marL="287020" indent="-274320">
              <a:lnSpc>
                <a:spcPct val="100000"/>
              </a:lnSpc>
              <a:spcBef>
                <a:spcPts val="620"/>
              </a:spcBef>
              <a:buClr>
                <a:srgbClr val="0AD0D9"/>
              </a:buClr>
              <a:buSzPct val="93750"/>
              <a:buFont typeface="Wingdings"/>
              <a:buChar char=""/>
              <a:tabLst>
                <a:tab pos="287020" algn="l"/>
              </a:tabLst>
            </a:pPr>
            <a:r>
              <a:rPr sz="2400" b="1" spc="-15" dirty="0">
                <a:latin typeface="Constantia"/>
                <a:cs typeface="Constantia"/>
              </a:rPr>
              <a:t>Upper</a:t>
            </a:r>
            <a:r>
              <a:rPr sz="2400" b="1" spc="-105" dirty="0">
                <a:latin typeface="Constantia"/>
                <a:cs typeface="Constantia"/>
              </a:rPr>
              <a:t> </a:t>
            </a:r>
            <a:r>
              <a:rPr sz="2400" b="1" spc="-5" dirty="0">
                <a:latin typeface="Constantia"/>
                <a:cs typeface="Constantia"/>
              </a:rPr>
              <a:t>incisor</a:t>
            </a:r>
            <a:r>
              <a:rPr sz="2400" b="1" spc="-100" dirty="0">
                <a:latin typeface="Constantia"/>
                <a:cs typeface="Constantia"/>
              </a:rPr>
              <a:t> </a:t>
            </a:r>
            <a:r>
              <a:rPr sz="2400" b="1" spc="-20" dirty="0">
                <a:latin typeface="Constantia"/>
                <a:cs typeface="Constantia"/>
              </a:rPr>
              <a:t>to</a:t>
            </a:r>
            <a:r>
              <a:rPr sz="2400" b="1" spc="-70" dirty="0">
                <a:latin typeface="Constantia"/>
                <a:cs typeface="Constantia"/>
              </a:rPr>
              <a:t> </a:t>
            </a:r>
            <a:r>
              <a:rPr sz="2400" b="1" spc="-10" dirty="0">
                <a:latin typeface="Constantia"/>
                <a:cs typeface="Constantia"/>
              </a:rPr>
              <a:t>N-A(angle)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12" name="object 3"/>
          <p:cNvSpPr txBox="1"/>
          <p:nvPr/>
        </p:nvSpPr>
        <p:spPr>
          <a:xfrm>
            <a:off x="78739" y="2369336"/>
            <a:ext cx="4142104" cy="283654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375285" indent="-363220">
              <a:lnSpc>
                <a:spcPct val="100000"/>
              </a:lnSpc>
              <a:spcBef>
                <a:spcPts val="745"/>
              </a:spcBef>
              <a:buClr>
                <a:srgbClr val="0AD0D9"/>
              </a:buClr>
              <a:buSzPct val="94642"/>
              <a:buFont typeface="Wingdings"/>
              <a:buChar char=""/>
              <a:tabLst>
                <a:tab pos="375920" algn="l"/>
              </a:tabLst>
            </a:pPr>
            <a:r>
              <a:rPr sz="2800" spc="-10" dirty="0">
                <a:latin typeface="Constantia"/>
                <a:cs typeface="Constantia"/>
              </a:rPr>
              <a:t>Normal</a:t>
            </a:r>
            <a:r>
              <a:rPr sz="2800" spc="-75" dirty="0">
                <a:latin typeface="Constantia"/>
                <a:cs typeface="Constantia"/>
              </a:rPr>
              <a:t> </a:t>
            </a:r>
            <a:r>
              <a:rPr sz="2800" spc="-10" dirty="0">
                <a:latin typeface="Constantia"/>
                <a:cs typeface="Constantia"/>
              </a:rPr>
              <a:t>angle</a:t>
            </a:r>
            <a:r>
              <a:rPr sz="2800" spc="-90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=</a:t>
            </a:r>
            <a:r>
              <a:rPr sz="2800" spc="-10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22</a:t>
            </a:r>
            <a:r>
              <a:rPr sz="2800" spc="-5" dirty="0">
                <a:latin typeface="Arial MT"/>
                <a:cs typeface="Arial MT"/>
              </a:rPr>
              <a:t>°</a:t>
            </a:r>
            <a:endParaRPr sz="2800">
              <a:latin typeface="Arial MT"/>
              <a:cs typeface="Arial MT"/>
            </a:endParaRPr>
          </a:p>
          <a:p>
            <a:pPr marL="287020" marR="209550" indent="-274320">
              <a:lnSpc>
                <a:spcPct val="100000"/>
              </a:lnSpc>
              <a:spcBef>
                <a:spcPts val="650"/>
              </a:spcBef>
              <a:buClr>
                <a:srgbClr val="0AD0D9"/>
              </a:buClr>
              <a:buSzPct val="94642"/>
              <a:buFont typeface="Wingdings"/>
              <a:buChar char=""/>
              <a:tabLst>
                <a:tab pos="370840" algn="l"/>
              </a:tabLst>
            </a:pPr>
            <a:r>
              <a:rPr sz="2800" spc="-10" dirty="0">
                <a:latin typeface="Constantia"/>
                <a:cs typeface="Constantia"/>
              </a:rPr>
              <a:t>Angle</a:t>
            </a:r>
            <a:r>
              <a:rPr sz="2800" spc="-114" dirty="0">
                <a:latin typeface="Constantia"/>
                <a:cs typeface="Constantia"/>
              </a:rPr>
              <a:t> </a:t>
            </a:r>
            <a:r>
              <a:rPr sz="2800" spc="-10" dirty="0">
                <a:latin typeface="Constantia"/>
                <a:cs typeface="Constantia"/>
              </a:rPr>
              <a:t>indicates</a:t>
            </a:r>
            <a:r>
              <a:rPr sz="2800" spc="-145" dirty="0">
                <a:latin typeface="Constantia"/>
                <a:cs typeface="Constantia"/>
              </a:rPr>
              <a:t> </a:t>
            </a:r>
            <a:r>
              <a:rPr sz="2800" spc="-20" dirty="0">
                <a:latin typeface="Constantia"/>
                <a:cs typeface="Constantia"/>
              </a:rPr>
              <a:t>relative </a:t>
            </a:r>
            <a:r>
              <a:rPr sz="2800" spc="-690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inclination of </a:t>
            </a:r>
            <a:r>
              <a:rPr sz="2800" spc="-10" dirty="0">
                <a:latin typeface="Constantia"/>
                <a:cs typeface="Constantia"/>
              </a:rPr>
              <a:t>upper </a:t>
            </a:r>
            <a:r>
              <a:rPr sz="2800" spc="-5" dirty="0">
                <a:latin typeface="Constantia"/>
                <a:cs typeface="Constantia"/>
              </a:rPr>
              <a:t> </a:t>
            </a:r>
            <a:r>
              <a:rPr sz="2800" spc="-10" dirty="0">
                <a:latin typeface="Constantia"/>
                <a:cs typeface="Constantia"/>
              </a:rPr>
              <a:t>incisors</a:t>
            </a:r>
            <a:endParaRPr sz="2800">
              <a:latin typeface="Constantia"/>
              <a:cs typeface="Constantia"/>
            </a:endParaRPr>
          </a:p>
          <a:p>
            <a:pPr marL="287020" marR="5080" indent="-274320">
              <a:lnSpc>
                <a:spcPct val="100000"/>
              </a:lnSpc>
              <a:spcBef>
                <a:spcPts val="675"/>
              </a:spcBef>
              <a:buClr>
                <a:srgbClr val="0AD0D9"/>
              </a:buClr>
              <a:buSzPct val="94642"/>
              <a:buFont typeface="Wingdings"/>
              <a:buChar char=""/>
              <a:tabLst>
                <a:tab pos="375920" algn="l"/>
              </a:tabLst>
            </a:pPr>
            <a:r>
              <a:rPr sz="2800" spc="-10" dirty="0">
                <a:latin typeface="Constantia"/>
                <a:cs typeface="Constantia"/>
              </a:rPr>
              <a:t>Increased angle </a:t>
            </a:r>
            <a:r>
              <a:rPr sz="2800" spc="-5" dirty="0">
                <a:latin typeface="Constantia"/>
                <a:cs typeface="Constantia"/>
              </a:rPr>
              <a:t>seen </a:t>
            </a:r>
            <a:r>
              <a:rPr sz="2800" spc="-10" dirty="0">
                <a:latin typeface="Constantia"/>
                <a:cs typeface="Constantia"/>
              </a:rPr>
              <a:t>in </a:t>
            </a:r>
            <a:r>
              <a:rPr sz="2800" spc="-5" dirty="0">
                <a:latin typeface="Constantia"/>
                <a:cs typeface="Constantia"/>
              </a:rPr>
              <a:t> class</a:t>
            </a:r>
            <a:r>
              <a:rPr sz="2800" spc="-55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2</a:t>
            </a:r>
            <a:r>
              <a:rPr sz="2800" spc="-75" dirty="0">
                <a:latin typeface="Constantia"/>
                <a:cs typeface="Constantia"/>
              </a:rPr>
              <a:t> </a:t>
            </a:r>
            <a:r>
              <a:rPr sz="2800" spc="-15" dirty="0">
                <a:latin typeface="Constantia"/>
                <a:cs typeface="Constantia"/>
              </a:rPr>
              <a:t>div</a:t>
            </a:r>
            <a:r>
              <a:rPr sz="2800" spc="-80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1</a:t>
            </a:r>
            <a:r>
              <a:rPr sz="2800" spc="-20" dirty="0">
                <a:latin typeface="Constantia"/>
                <a:cs typeface="Constantia"/>
              </a:rPr>
              <a:t> </a:t>
            </a:r>
            <a:r>
              <a:rPr sz="2800" spc="-15" dirty="0">
                <a:latin typeface="Constantia"/>
                <a:cs typeface="Constantia"/>
              </a:rPr>
              <a:t>malocclusion</a:t>
            </a:r>
            <a:endParaRPr sz="2800">
              <a:latin typeface="Constantia"/>
              <a:cs typeface="Constantia"/>
            </a:endParaRPr>
          </a:p>
        </p:txBody>
      </p:sp>
      <p:grpSp>
        <p:nvGrpSpPr>
          <p:cNvPr id="13" name="object 4"/>
          <p:cNvGrpSpPr/>
          <p:nvPr/>
        </p:nvGrpSpPr>
        <p:grpSpPr>
          <a:xfrm>
            <a:off x="4572000" y="838200"/>
            <a:ext cx="4343400" cy="5652770"/>
            <a:chOff x="4572000" y="838200"/>
            <a:chExt cx="4343400" cy="5652770"/>
          </a:xfrm>
        </p:grpSpPr>
        <p:pic>
          <p:nvPicPr>
            <p:cNvPr id="14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0" y="838200"/>
              <a:ext cx="4343400" cy="5652516"/>
            </a:xfrm>
            <a:prstGeom prst="rect">
              <a:avLst/>
            </a:prstGeom>
          </p:spPr>
        </p:pic>
        <p:sp>
          <p:nvSpPr>
            <p:cNvPr id="15" name="object 6"/>
            <p:cNvSpPr/>
            <p:nvPr/>
          </p:nvSpPr>
          <p:spPr>
            <a:xfrm>
              <a:off x="7010400" y="2895600"/>
              <a:ext cx="1295400" cy="1752600"/>
            </a:xfrm>
            <a:custGeom>
              <a:avLst/>
              <a:gdLst/>
              <a:ahLst/>
              <a:cxnLst/>
              <a:rect l="l" t="t" r="r" b="b"/>
              <a:pathLst>
                <a:path w="1295400" h="1752600">
                  <a:moveTo>
                    <a:pt x="0" y="0"/>
                  </a:moveTo>
                  <a:lnTo>
                    <a:pt x="1295400" y="1752600"/>
                  </a:lnTo>
                </a:path>
              </a:pathLst>
            </a:custGeom>
            <a:ln w="91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7"/>
            <p:cNvSpPr/>
            <p:nvPr/>
          </p:nvSpPr>
          <p:spPr>
            <a:xfrm>
              <a:off x="7664957" y="2514600"/>
              <a:ext cx="266700" cy="2591435"/>
            </a:xfrm>
            <a:custGeom>
              <a:avLst/>
              <a:gdLst/>
              <a:ahLst/>
              <a:cxnLst/>
              <a:rect l="l" t="t" r="r" b="b"/>
              <a:pathLst>
                <a:path w="266700" h="2591435">
                  <a:moveTo>
                    <a:pt x="44290" y="75322"/>
                  </a:moveTo>
                  <a:lnTo>
                    <a:pt x="31599" y="76447"/>
                  </a:lnTo>
                  <a:lnTo>
                    <a:pt x="253492" y="2591308"/>
                  </a:lnTo>
                  <a:lnTo>
                    <a:pt x="266192" y="2590292"/>
                  </a:lnTo>
                  <a:lnTo>
                    <a:pt x="44290" y="75322"/>
                  </a:lnTo>
                  <a:close/>
                </a:path>
                <a:path w="266700" h="2591435">
                  <a:moveTo>
                    <a:pt x="31242" y="0"/>
                  </a:moveTo>
                  <a:lnTo>
                    <a:pt x="0" y="79248"/>
                  </a:lnTo>
                  <a:lnTo>
                    <a:pt x="31599" y="76447"/>
                  </a:lnTo>
                  <a:lnTo>
                    <a:pt x="30480" y="63753"/>
                  </a:lnTo>
                  <a:lnTo>
                    <a:pt x="43180" y="62737"/>
                  </a:lnTo>
                  <a:lnTo>
                    <a:pt x="69917" y="62737"/>
                  </a:lnTo>
                  <a:lnTo>
                    <a:pt x="31242" y="0"/>
                  </a:lnTo>
                  <a:close/>
                </a:path>
                <a:path w="266700" h="2591435">
                  <a:moveTo>
                    <a:pt x="43180" y="62737"/>
                  </a:moveTo>
                  <a:lnTo>
                    <a:pt x="30480" y="63753"/>
                  </a:lnTo>
                  <a:lnTo>
                    <a:pt x="31599" y="76447"/>
                  </a:lnTo>
                  <a:lnTo>
                    <a:pt x="44290" y="75322"/>
                  </a:lnTo>
                  <a:lnTo>
                    <a:pt x="43180" y="62737"/>
                  </a:lnTo>
                  <a:close/>
                </a:path>
                <a:path w="266700" h="2591435">
                  <a:moveTo>
                    <a:pt x="69917" y="62737"/>
                  </a:moveTo>
                  <a:lnTo>
                    <a:pt x="43180" y="62737"/>
                  </a:lnTo>
                  <a:lnTo>
                    <a:pt x="44290" y="75322"/>
                  </a:lnTo>
                  <a:lnTo>
                    <a:pt x="75946" y="72516"/>
                  </a:lnTo>
                  <a:lnTo>
                    <a:pt x="69917" y="6273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/>
          <p:cNvSpPr txBox="1"/>
          <p:nvPr/>
        </p:nvSpPr>
        <p:spPr>
          <a:xfrm>
            <a:off x="307340" y="1002538"/>
            <a:ext cx="3666490" cy="8185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4230"/>
              <a:buFont typeface="Wingdings"/>
              <a:buChar char=""/>
              <a:tabLst>
                <a:tab pos="287020" algn="l"/>
              </a:tabLst>
            </a:pPr>
            <a:r>
              <a:rPr sz="2600" b="1" spc="-10" dirty="0">
                <a:latin typeface="Constantia"/>
                <a:cs typeface="Constantia"/>
              </a:rPr>
              <a:t>Upper</a:t>
            </a:r>
            <a:r>
              <a:rPr sz="2600" b="1" spc="-135" dirty="0">
                <a:latin typeface="Constantia"/>
                <a:cs typeface="Constantia"/>
              </a:rPr>
              <a:t> </a:t>
            </a:r>
            <a:r>
              <a:rPr sz="2600" b="1" dirty="0">
                <a:latin typeface="Constantia"/>
                <a:cs typeface="Constantia"/>
              </a:rPr>
              <a:t>incisor</a:t>
            </a:r>
            <a:r>
              <a:rPr sz="2600" b="1" spc="-140" dirty="0">
                <a:latin typeface="Constantia"/>
                <a:cs typeface="Constantia"/>
              </a:rPr>
              <a:t> </a:t>
            </a:r>
            <a:r>
              <a:rPr sz="2600" b="1" spc="-20" dirty="0">
                <a:latin typeface="Constantia"/>
                <a:cs typeface="Constantia"/>
              </a:rPr>
              <a:t>to</a:t>
            </a:r>
            <a:r>
              <a:rPr sz="2600" b="1" spc="-85" dirty="0">
                <a:latin typeface="Constantia"/>
                <a:cs typeface="Constantia"/>
              </a:rPr>
              <a:t> </a:t>
            </a:r>
            <a:r>
              <a:rPr sz="2600" b="1" dirty="0">
                <a:latin typeface="Constantia"/>
                <a:cs typeface="Constantia"/>
              </a:rPr>
              <a:t>N-A</a:t>
            </a:r>
            <a:r>
              <a:rPr sz="2600" b="1" spc="-75" dirty="0">
                <a:latin typeface="Constantia"/>
                <a:cs typeface="Constantia"/>
              </a:rPr>
              <a:t> </a:t>
            </a:r>
            <a:r>
              <a:rPr sz="2600" b="1" dirty="0">
                <a:latin typeface="Constantia"/>
                <a:cs typeface="Constantia"/>
              </a:rPr>
              <a:t>( </a:t>
            </a:r>
            <a:r>
              <a:rPr sz="2600" b="1" spc="-605" dirty="0">
                <a:latin typeface="Constantia"/>
                <a:cs typeface="Constantia"/>
              </a:rPr>
              <a:t> </a:t>
            </a:r>
            <a:r>
              <a:rPr sz="2600" b="1" spc="-5" dirty="0">
                <a:latin typeface="Constantia"/>
                <a:cs typeface="Constantia"/>
              </a:rPr>
              <a:t>linear)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3" name="object 9"/>
          <p:cNvSpPr txBox="1"/>
          <p:nvPr/>
        </p:nvSpPr>
        <p:spPr>
          <a:xfrm>
            <a:off x="307340" y="2350135"/>
            <a:ext cx="3890645" cy="8185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4230"/>
              <a:buFont typeface="Wingdings"/>
              <a:buChar char=""/>
              <a:tabLst>
                <a:tab pos="366395" algn="l"/>
                <a:tab pos="1282065" algn="l"/>
              </a:tabLst>
            </a:pPr>
            <a:r>
              <a:rPr dirty="0"/>
              <a:t>	</a:t>
            </a:r>
            <a:r>
              <a:rPr sz="2600" spc="-10" dirty="0">
                <a:latin typeface="Constantia"/>
                <a:cs typeface="Constantia"/>
              </a:rPr>
              <a:t>Helps </a:t>
            </a:r>
            <a:r>
              <a:rPr sz="2600" spc="-5" dirty="0">
                <a:latin typeface="Constantia"/>
                <a:cs typeface="Constantia"/>
              </a:rPr>
              <a:t>in </a:t>
            </a:r>
            <a:r>
              <a:rPr sz="2600" dirty="0">
                <a:latin typeface="Constantia"/>
                <a:cs typeface="Constantia"/>
              </a:rPr>
              <a:t>asssessing </a:t>
            </a:r>
            <a:r>
              <a:rPr sz="2600" spc="-5" dirty="0">
                <a:latin typeface="Constantia"/>
                <a:cs typeface="Constantia"/>
              </a:rPr>
              <a:t>the </a:t>
            </a:r>
            <a:r>
              <a:rPr sz="2600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upper	incisor</a:t>
            </a:r>
            <a:r>
              <a:rPr sz="2600" spc="-125" dirty="0">
                <a:latin typeface="Constantia"/>
                <a:cs typeface="Constantia"/>
              </a:rPr>
              <a:t> </a:t>
            </a:r>
            <a:r>
              <a:rPr sz="2600" spc="-10" dirty="0">
                <a:latin typeface="Constantia"/>
                <a:cs typeface="Constantia"/>
              </a:rPr>
              <a:t>inclination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4" name="object 10"/>
          <p:cNvSpPr txBox="1"/>
          <p:nvPr/>
        </p:nvSpPr>
        <p:spPr>
          <a:xfrm>
            <a:off x="307340" y="3697604"/>
            <a:ext cx="341757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0"/>
              </a:spcBef>
              <a:buClr>
                <a:srgbClr val="0AD0D9"/>
              </a:buClr>
              <a:buSzPct val="94230"/>
              <a:buFont typeface="Wingdings"/>
              <a:buChar char=""/>
              <a:tabLst>
                <a:tab pos="287020" algn="l"/>
              </a:tabLst>
            </a:pPr>
            <a:r>
              <a:rPr sz="2600" spc="-5" dirty="0">
                <a:latin typeface="Constantia"/>
                <a:cs typeface="Constantia"/>
              </a:rPr>
              <a:t>Normal</a:t>
            </a:r>
            <a:r>
              <a:rPr sz="2600" spc="-12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value</a:t>
            </a:r>
            <a:r>
              <a:rPr sz="2600" spc="-100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is</a:t>
            </a:r>
            <a:r>
              <a:rPr sz="2600" spc="-75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4</a:t>
            </a:r>
            <a:r>
              <a:rPr sz="2600" spc="-40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mm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5" name="object 11"/>
          <p:cNvSpPr txBox="1"/>
          <p:nvPr/>
        </p:nvSpPr>
        <p:spPr>
          <a:xfrm>
            <a:off x="307340" y="4648580"/>
            <a:ext cx="3996690" cy="819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0"/>
              </a:spcBef>
              <a:buClr>
                <a:srgbClr val="0AD0D9"/>
              </a:buClr>
              <a:buSzPct val="94230"/>
              <a:buFont typeface="Wingdings"/>
              <a:buChar char=""/>
              <a:tabLst>
                <a:tab pos="287020" algn="l"/>
              </a:tabLst>
            </a:pPr>
            <a:r>
              <a:rPr sz="2600" spc="-5" dirty="0">
                <a:latin typeface="Constantia"/>
                <a:cs typeface="Constantia"/>
              </a:rPr>
              <a:t>Increase</a:t>
            </a:r>
            <a:r>
              <a:rPr sz="2600" spc="-75" dirty="0">
                <a:latin typeface="Constantia"/>
                <a:cs typeface="Constantia"/>
              </a:rPr>
              <a:t> </a:t>
            </a:r>
            <a:r>
              <a:rPr sz="2600" spc="-10" dirty="0">
                <a:latin typeface="Constantia"/>
                <a:cs typeface="Constantia"/>
              </a:rPr>
              <a:t>in</a:t>
            </a:r>
            <a:r>
              <a:rPr sz="2600" spc="-50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measurement</a:t>
            </a:r>
            <a:endParaRPr sz="2600">
              <a:latin typeface="Constantia"/>
              <a:cs typeface="Constantia"/>
            </a:endParaRPr>
          </a:p>
          <a:p>
            <a:pPr marL="286385">
              <a:lnSpc>
                <a:spcPct val="100000"/>
              </a:lnSpc>
            </a:pPr>
            <a:r>
              <a:rPr sz="2600" dirty="0">
                <a:latin typeface="Constantia"/>
                <a:cs typeface="Constantia"/>
              </a:rPr>
              <a:t>–</a:t>
            </a:r>
            <a:r>
              <a:rPr sz="2600" spc="-70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proclined</a:t>
            </a:r>
            <a:r>
              <a:rPr sz="2600" spc="-90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upper</a:t>
            </a:r>
            <a:r>
              <a:rPr sz="2600" spc="-120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incisors</a:t>
            </a:r>
            <a:endParaRPr sz="2600">
              <a:latin typeface="Constantia"/>
              <a:cs typeface="Constantia"/>
            </a:endParaRPr>
          </a:p>
        </p:txBody>
      </p:sp>
      <p:grpSp>
        <p:nvGrpSpPr>
          <p:cNvPr id="6" name="object 12"/>
          <p:cNvGrpSpPr/>
          <p:nvPr/>
        </p:nvGrpSpPr>
        <p:grpSpPr>
          <a:xfrm>
            <a:off x="4572000" y="838200"/>
            <a:ext cx="4343400" cy="5652770"/>
            <a:chOff x="4572000" y="838200"/>
            <a:chExt cx="4343400" cy="5652770"/>
          </a:xfrm>
        </p:grpSpPr>
        <p:pic>
          <p:nvPicPr>
            <p:cNvPr id="7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0" y="838200"/>
              <a:ext cx="4343400" cy="5652516"/>
            </a:xfrm>
            <a:prstGeom prst="rect">
              <a:avLst/>
            </a:prstGeom>
          </p:spPr>
        </p:pic>
        <p:sp>
          <p:nvSpPr>
            <p:cNvPr id="8" name="object 14"/>
            <p:cNvSpPr/>
            <p:nvPr/>
          </p:nvSpPr>
          <p:spPr>
            <a:xfrm>
              <a:off x="7663814" y="2514600"/>
              <a:ext cx="191135" cy="2058035"/>
            </a:xfrm>
            <a:custGeom>
              <a:avLst/>
              <a:gdLst/>
              <a:ahLst/>
              <a:cxnLst/>
              <a:rect l="l" t="t" r="r" b="b"/>
              <a:pathLst>
                <a:path w="191134" h="2058035">
                  <a:moveTo>
                    <a:pt x="44371" y="75527"/>
                  </a:moveTo>
                  <a:lnTo>
                    <a:pt x="31676" y="76483"/>
                  </a:lnTo>
                  <a:lnTo>
                    <a:pt x="178434" y="2057908"/>
                  </a:lnTo>
                  <a:lnTo>
                    <a:pt x="191134" y="2056892"/>
                  </a:lnTo>
                  <a:lnTo>
                    <a:pt x="44371" y="75527"/>
                  </a:lnTo>
                  <a:close/>
                </a:path>
                <a:path w="191134" h="2058035">
                  <a:moveTo>
                    <a:pt x="32384" y="0"/>
                  </a:moveTo>
                  <a:lnTo>
                    <a:pt x="0" y="78866"/>
                  </a:lnTo>
                  <a:lnTo>
                    <a:pt x="31676" y="76483"/>
                  </a:lnTo>
                  <a:lnTo>
                    <a:pt x="30733" y="63753"/>
                  </a:lnTo>
                  <a:lnTo>
                    <a:pt x="43433" y="62864"/>
                  </a:lnTo>
                  <a:lnTo>
                    <a:pt x="69820" y="62864"/>
                  </a:lnTo>
                  <a:lnTo>
                    <a:pt x="32384" y="0"/>
                  </a:lnTo>
                  <a:close/>
                </a:path>
                <a:path w="191134" h="2058035">
                  <a:moveTo>
                    <a:pt x="43433" y="62864"/>
                  </a:moveTo>
                  <a:lnTo>
                    <a:pt x="30733" y="63753"/>
                  </a:lnTo>
                  <a:lnTo>
                    <a:pt x="31676" y="76483"/>
                  </a:lnTo>
                  <a:lnTo>
                    <a:pt x="44371" y="75527"/>
                  </a:lnTo>
                  <a:lnTo>
                    <a:pt x="43433" y="62864"/>
                  </a:lnTo>
                  <a:close/>
                </a:path>
                <a:path w="191134" h="2058035">
                  <a:moveTo>
                    <a:pt x="69820" y="62864"/>
                  </a:moveTo>
                  <a:lnTo>
                    <a:pt x="43433" y="62864"/>
                  </a:lnTo>
                  <a:lnTo>
                    <a:pt x="44371" y="75527"/>
                  </a:lnTo>
                  <a:lnTo>
                    <a:pt x="75945" y="73151"/>
                  </a:lnTo>
                  <a:lnTo>
                    <a:pt x="69820" y="6286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15"/>
            <p:cNvSpPr/>
            <p:nvPr/>
          </p:nvSpPr>
          <p:spPr>
            <a:xfrm>
              <a:off x="7848600" y="4114800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91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6"/>
          <p:cNvSpPr txBox="1"/>
          <p:nvPr/>
        </p:nvSpPr>
        <p:spPr>
          <a:xfrm>
            <a:off x="4552950" y="819150"/>
            <a:ext cx="4381500" cy="5690870"/>
          </a:xfrm>
          <a:prstGeom prst="rect">
            <a:avLst/>
          </a:prstGeom>
          <a:ln w="381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50">
              <a:latin typeface="Times New Roman"/>
              <a:cs typeface="Times New Roman"/>
            </a:endParaRPr>
          </a:p>
          <a:p>
            <a:pPr marR="966469" algn="r">
              <a:lnSpc>
                <a:spcPct val="100000"/>
              </a:lnSpc>
            </a:pPr>
            <a:r>
              <a:rPr sz="1800" dirty="0">
                <a:latin typeface="Constantia"/>
                <a:cs typeface="Constantia"/>
              </a:rPr>
              <a:t>N</a:t>
            </a:r>
            <a:endParaRPr sz="1800">
              <a:latin typeface="Constantia"/>
              <a:cs typeface="Constantia"/>
            </a:endParaRPr>
          </a:p>
          <a:p>
            <a:pPr>
              <a:lnSpc>
                <a:spcPct val="100000"/>
              </a:lnSpc>
            </a:pPr>
            <a:endParaRPr sz="1800">
              <a:latin typeface="Constantia"/>
              <a:cs typeface="Constantia"/>
            </a:endParaRPr>
          </a:p>
          <a:p>
            <a:pPr>
              <a:lnSpc>
                <a:spcPct val="100000"/>
              </a:lnSpc>
            </a:pPr>
            <a:endParaRPr sz="18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00">
              <a:latin typeface="Constantia"/>
              <a:cs typeface="Constantia"/>
            </a:endParaRPr>
          </a:p>
          <a:p>
            <a:pPr marR="982980" algn="r">
              <a:lnSpc>
                <a:spcPct val="100000"/>
              </a:lnSpc>
            </a:pPr>
            <a:r>
              <a:rPr sz="1800" dirty="0">
                <a:latin typeface="Constantia"/>
                <a:cs typeface="Constantia"/>
              </a:rPr>
              <a:t>A</a:t>
            </a:r>
            <a:endParaRPr sz="1800">
              <a:latin typeface="Constantia"/>
              <a:cs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/>
          <p:cNvSpPr txBox="1"/>
          <p:nvPr/>
        </p:nvSpPr>
        <p:spPr>
          <a:xfrm>
            <a:off x="231140" y="1001013"/>
            <a:ext cx="33667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95"/>
              </a:spcBef>
              <a:buClr>
                <a:srgbClr val="0AD0D9"/>
              </a:buClr>
              <a:buSzPct val="91071"/>
              <a:buFont typeface="Wingdings"/>
              <a:buChar char=""/>
              <a:tabLst>
                <a:tab pos="287020" algn="l"/>
              </a:tabLst>
            </a:pPr>
            <a:r>
              <a:rPr sz="2800" b="1" spc="-10" dirty="0">
                <a:latin typeface="Constantia"/>
                <a:cs typeface="Constantia"/>
              </a:rPr>
              <a:t>Inter-incisal</a:t>
            </a:r>
            <a:r>
              <a:rPr sz="2800" b="1" spc="-95" dirty="0">
                <a:latin typeface="Constantia"/>
                <a:cs typeface="Constantia"/>
              </a:rPr>
              <a:t> </a:t>
            </a:r>
            <a:r>
              <a:rPr sz="2800" b="1" spc="-10" dirty="0">
                <a:latin typeface="Constantia"/>
                <a:cs typeface="Constantia"/>
              </a:rPr>
              <a:t>angle</a:t>
            </a:r>
            <a:endParaRPr sz="2800">
              <a:latin typeface="Constantia"/>
              <a:cs typeface="Constantia"/>
            </a:endParaRPr>
          </a:p>
        </p:txBody>
      </p:sp>
      <p:sp>
        <p:nvSpPr>
          <p:cNvPr id="3" name="object 9"/>
          <p:cNvSpPr txBox="1"/>
          <p:nvPr/>
        </p:nvSpPr>
        <p:spPr>
          <a:xfrm>
            <a:off x="231140" y="2540635"/>
            <a:ext cx="4017010" cy="22415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86385" marR="292735" indent="-274320" algn="just">
              <a:lnSpc>
                <a:spcPct val="99600"/>
              </a:lnSpc>
              <a:spcBef>
                <a:spcPts val="110"/>
              </a:spcBef>
              <a:buClr>
                <a:srgbClr val="0AD0D9"/>
              </a:buClr>
              <a:buSzPct val="94642"/>
              <a:buFont typeface="Wingdings"/>
              <a:buChar char=""/>
              <a:tabLst>
                <a:tab pos="375920" algn="l"/>
              </a:tabLst>
            </a:pPr>
            <a:r>
              <a:rPr sz="2800" spc="-5" dirty="0">
                <a:latin typeface="Constantia"/>
                <a:cs typeface="Constantia"/>
              </a:rPr>
              <a:t>&lt; </a:t>
            </a:r>
            <a:r>
              <a:rPr sz="2800" spc="-15" dirty="0">
                <a:latin typeface="Constantia"/>
                <a:cs typeface="Constantia"/>
              </a:rPr>
              <a:t>130 </a:t>
            </a:r>
            <a:r>
              <a:rPr sz="2800" spc="-25" dirty="0">
                <a:latin typeface="Constantia"/>
                <a:cs typeface="Constantia"/>
              </a:rPr>
              <a:t>to </a:t>
            </a:r>
            <a:r>
              <a:rPr sz="2800" spc="-10" dirty="0">
                <a:latin typeface="Constantia"/>
                <a:cs typeface="Constantia"/>
              </a:rPr>
              <a:t>131</a:t>
            </a:r>
            <a:r>
              <a:rPr sz="2800" spc="-10" dirty="0">
                <a:latin typeface="Arial MT"/>
                <a:cs typeface="Arial MT"/>
              </a:rPr>
              <a:t>° </a:t>
            </a:r>
            <a:r>
              <a:rPr sz="2800" spc="-5" dirty="0">
                <a:latin typeface="Constantia"/>
                <a:cs typeface="Constantia"/>
              </a:rPr>
              <a:t>-- class 2 </a:t>
            </a:r>
            <a:r>
              <a:rPr sz="2800" dirty="0">
                <a:latin typeface="Constantia"/>
                <a:cs typeface="Constantia"/>
              </a:rPr>
              <a:t> </a:t>
            </a:r>
            <a:r>
              <a:rPr sz="2800" spc="-15" dirty="0">
                <a:latin typeface="Constantia"/>
                <a:cs typeface="Constantia"/>
              </a:rPr>
              <a:t>div</a:t>
            </a:r>
            <a:r>
              <a:rPr sz="2800" spc="-80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1</a:t>
            </a:r>
            <a:r>
              <a:rPr sz="2800" spc="-25" dirty="0">
                <a:latin typeface="Constantia"/>
                <a:cs typeface="Constantia"/>
              </a:rPr>
              <a:t> </a:t>
            </a:r>
            <a:r>
              <a:rPr sz="2800" spc="-15" dirty="0">
                <a:latin typeface="Constantia"/>
                <a:cs typeface="Constantia"/>
              </a:rPr>
              <a:t>malocclusion</a:t>
            </a:r>
            <a:r>
              <a:rPr sz="2800" spc="-110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or</a:t>
            </a:r>
            <a:r>
              <a:rPr sz="2800" spc="-160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a </a:t>
            </a:r>
            <a:r>
              <a:rPr sz="2800" spc="-690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class</a:t>
            </a:r>
            <a:r>
              <a:rPr sz="2800" spc="-50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1 </a:t>
            </a:r>
            <a:r>
              <a:rPr sz="2800" spc="-10" dirty="0">
                <a:latin typeface="Constantia"/>
                <a:cs typeface="Constantia"/>
              </a:rPr>
              <a:t>bimax</a:t>
            </a:r>
            <a:endParaRPr sz="2800">
              <a:latin typeface="Constantia"/>
              <a:cs typeface="Constantia"/>
            </a:endParaRPr>
          </a:p>
          <a:p>
            <a:pPr marL="286385" marR="5080" indent="-274320" algn="just">
              <a:lnSpc>
                <a:spcPts val="3340"/>
              </a:lnSpc>
              <a:spcBef>
                <a:spcPts val="810"/>
              </a:spcBef>
              <a:buClr>
                <a:srgbClr val="0AD0D9"/>
              </a:buClr>
              <a:buSzPct val="94642"/>
              <a:buFont typeface="Wingdings"/>
              <a:buChar char=""/>
              <a:tabLst>
                <a:tab pos="375920" algn="l"/>
              </a:tabLst>
            </a:pPr>
            <a:r>
              <a:rPr sz="2800" spc="-5" dirty="0">
                <a:latin typeface="Constantia"/>
                <a:cs typeface="Constantia"/>
              </a:rPr>
              <a:t>&gt;</a:t>
            </a:r>
            <a:r>
              <a:rPr sz="2800" dirty="0">
                <a:latin typeface="Constantia"/>
                <a:cs typeface="Constantia"/>
              </a:rPr>
              <a:t> </a:t>
            </a:r>
            <a:r>
              <a:rPr sz="2800" spc="-15" dirty="0">
                <a:latin typeface="Constantia"/>
                <a:cs typeface="Constantia"/>
              </a:rPr>
              <a:t>130</a:t>
            </a:r>
            <a:r>
              <a:rPr sz="2800" spc="-40" dirty="0">
                <a:latin typeface="Constantia"/>
                <a:cs typeface="Constantia"/>
              </a:rPr>
              <a:t> </a:t>
            </a:r>
            <a:r>
              <a:rPr sz="2800" spc="-25" dirty="0">
                <a:latin typeface="Constantia"/>
                <a:cs typeface="Constantia"/>
              </a:rPr>
              <a:t>to</a:t>
            </a:r>
            <a:r>
              <a:rPr sz="2800" spc="-80" dirty="0">
                <a:latin typeface="Constantia"/>
                <a:cs typeface="Constantia"/>
              </a:rPr>
              <a:t> </a:t>
            </a:r>
            <a:r>
              <a:rPr sz="2800" spc="-10" dirty="0">
                <a:latin typeface="Constantia"/>
                <a:cs typeface="Constantia"/>
              </a:rPr>
              <a:t>131</a:t>
            </a:r>
            <a:r>
              <a:rPr sz="2800" spc="-10" dirty="0">
                <a:latin typeface="Arial MT"/>
                <a:cs typeface="Arial MT"/>
              </a:rPr>
              <a:t>°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5" dirty="0">
                <a:latin typeface="Constantia"/>
                <a:cs typeface="Constantia"/>
              </a:rPr>
              <a:t>–</a:t>
            </a:r>
            <a:r>
              <a:rPr sz="2800" spc="-80" dirty="0">
                <a:latin typeface="Constantia"/>
                <a:cs typeface="Constantia"/>
              </a:rPr>
              <a:t> </a:t>
            </a:r>
            <a:r>
              <a:rPr sz="2800" spc="-10" dirty="0">
                <a:latin typeface="Constantia"/>
                <a:cs typeface="Constantia"/>
              </a:rPr>
              <a:t>class</a:t>
            </a:r>
            <a:r>
              <a:rPr sz="2800" spc="-45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2</a:t>
            </a:r>
            <a:r>
              <a:rPr sz="2800" spc="-70" dirty="0">
                <a:latin typeface="Constantia"/>
                <a:cs typeface="Constantia"/>
              </a:rPr>
              <a:t> </a:t>
            </a:r>
            <a:r>
              <a:rPr sz="2800" spc="-15" dirty="0">
                <a:latin typeface="Constantia"/>
                <a:cs typeface="Constantia"/>
              </a:rPr>
              <a:t>div </a:t>
            </a:r>
            <a:r>
              <a:rPr sz="2800" spc="-690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2 </a:t>
            </a:r>
            <a:r>
              <a:rPr sz="2800" spc="-15" dirty="0">
                <a:latin typeface="Constantia"/>
                <a:cs typeface="Constantia"/>
              </a:rPr>
              <a:t>malocclusion</a:t>
            </a:r>
            <a:endParaRPr sz="2800">
              <a:latin typeface="Constantia"/>
              <a:cs typeface="Constantia"/>
            </a:endParaRPr>
          </a:p>
        </p:txBody>
      </p:sp>
      <p:grpSp>
        <p:nvGrpSpPr>
          <p:cNvPr id="4" name="object 10"/>
          <p:cNvGrpSpPr/>
          <p:nvPr/>
        </p:nvGrpSpPr>
        <p:grpSpPr>
          <a:xfrm>
            <a:off x="4572000" y="914400"/>
            <a:ext cx="4343400" cy="5652770"/>
            <a:chOff x="4572000" y="914400"/>
            <a:chExt cx="4343400" cy="5652770"/>
          </a:xfrm>
        </p:grpSpPr>
        <p:pic>
          <p:nvPicPr>
            <p:cNvPr id="5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0" y="914400"/>
              <a:ext cx="4343400" cy="5652516"/>
            </a:xfrm>
            <a:prstGeom prst="rect">
              <a:avLst/>
            </a:prstGeom>
          </p:spPr>
        </p:pic>
        <p:sp>
          <p:nvSpPr>
            <p:cNvPr id="6" name="object 12"/>
            <p:cNvSpPr/>
            <p:nvPr/>
          </p:nvSpPr>
          <p:spPr>
            <a:xfrm>
              <a:off x="6858000" y="2971800"/>
              <a:ext cx="1447800" cy="2743200"/>
            </a:xfrm>
            <a:custGeom>
              <a:avLst/>
              <a:gdLst/>
              <a:ahLst/>
              <a:cxnLst/>
              <a:rect l="l" t="t" r="r" b="b"/>
              <a:pathLst>
                <a:path w="1447800" h="2743200">
                  <a:moveTo>
                    <a:pt x="76200" y="0"/>
                  </a:moveTo>
                  <a:lnTo>
                    <a:pt x="1447800" y="1676400"/>
                  </a:lnTo>
                </a:path>
                <a:path w="1447800" h="2743200">
                  <a:moveTo>
                    <a:pt x="1447800" y="457200"/>
                  </a:moveTo>
                  <a:lnTo>
                    <a:pt x="0" y="2743200"/>
                  </a:lnTo>
                </a:path>
              </a:pathLst>
            </a:custGeom>
            <a:ln w="91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13"/>
          <p:cNvSpPr txBox="1"/>
          <p:nvPr/>
        </p:nvSpPr>
        <p:spPr>
          <a:xfrm>
            <a:off x="4552950" y="895350"/>
            <a:ext cx="4381500" cy="5690870"/>
          </a:xfrm>
          <a:prstGeom prst="rect">
            <a:avLst/>
          </a:prstGeom>
          <a:ln w="38100">
            <a:solidFill>
              <a:srgbClr val="000000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Times New Roman"/>
              <a:cs typeface="Times New Roman"/>
            </a:endParaRPr>
          </a:p>
          <a:p>
            <a:pPr marL="339725">
              <a:lnSpc>
                <a:spcPct val="100000"/>
              </a:lnSpc>
            </a:pPr>
            <a:r>
              <a:rPr sz="2000" spc="-10" dirty="0">
                <a:latin typeface="Constantia"/>
                <a:cs typeface="Constantia"/>
              </a:rPr>
              <a:t>Mean</a:t>
            </a:r>
            <a:r>
              <a:rPr sz="2000" spc="-110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value</a:t>
            </a:r>
            <a:r>
              <a:rPr sz="2000" spc="-60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=</a:t>
            </a:r>
            <a:r>
              <a:rPr sz="2000" spc="-15" dirty="0">
                <a:latin typeface="Constantia"/>
                <a:cs typeface="Constantia"/>
              </a:rPr>
              <a:t> </a:t>
            </a:r>
            <a:r>
              <a:rPr sz="2000" spc="-10" dirty="0">
                <a:latin typeface="Constantia"/>
                <a:cs typeface="Constantia"/>
              </a:rPr>
              <a:t>130</a:t>
            </a:r>
            <a:r>
              <a:rPr sz="2000" spc="-35" dirty="0">
                <a:latin typeface="Constantia"/>
                <a:cs typeface="Constantia"/>
              </a:rPr>
              <a:t> </a:t>
            </a:r>
            <a:r>
              <a:rPr sz="2000" spc="-15" dirty="0">
                <a:latin typeface="Constantia"/>
                <a:cs typeface="Constantia"/>
              </a:rPr>
              <a:t>to</a:t>
            </a:r>
            <a:r>
              <a:rPr sz="2000" spc="-85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131</a:t>
            </a:r>
            <a:r>
              <a:rPr sz="2000" spc="-5" dirty="0">
                <a:latin typeface="Arial MT"/>
                <a:cs typeface="Arial MT"/>
              </a:rPr>
              <a:t>°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1077213"/>
            <a:ext cx="367919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95"/>
              </a:spcBef>
              <a:buClr>
                <a:srgbClr val="0AD0D9"/>
              </a:buClr>
              <a:buSzPct val="91071"/>
              <a:buFont typeface="Wingdings"/>
              <a:buChar char=""/>
              <a:tabLst>
                <a:tab pos="287020" algn="l"/>
              </a:tabLst>
            </a:pPr>
            <a:r>
              <a:rPr sz="2800" b="1" spc="-30" dirty="0">
                <a:latin typeface="Constantia"/>
                <a:cs typeface="Constantia"/>
              </a:rPr>
              <a:t>Lower</a:t>
            </a:r>
            <a:r>
              <a:rPr sz="2800" b="1" spc="-100" dirty="0">
                <a:latin typeface="Constantia"/>
                <a:cs typeface="Constantia"/>
              </a:rPr>
              <a:t> </a:t>
            </a:r>
            <a:r>
              <a:rPr sz="2800" b="1" spc="-5" dirty="0">
                <a:latin typeface="Constantia"/>
                <a:cs typeface="Constantia"/>
              </a:rPr>
              <a:t>incisor</a:t>
            </a:r>
            <a:r>
              <a:rPr sz="2800" b="1" spc="-125" dirty="0">
                <a:latin typeface="Constantia"/>
                <a:cs typeface="Constantia"/>
              </a:rPr>
              <a:t> </a:t>
            </a:r>
            <a:r>
              <a:rPr sz="2800" b="1" spc="-25" dirty="0">
                <a:latin typeface="Constantia"/>
                <a:cs typeface="Constantia"/>
              </a:rPr>
              <a:t>to</a:t>
            </a:r>
            <a:r>
              <a:rPr sz="2800" b="1" spc="-85" dirty="0">
                <a:latin typeface="Constantia"/>
                <a:cs typeface="Constantia"/>
              </a:rPr>
              <a:t> </a:t>
            </a:r>
            <a:r>
              <a:rPr sz="2800" b="1" spc="-10" dirty="0">
                <a:latin typeface="Constantia"/>
                <a:cs typeface="Constantia"/>
              </a:rPr>
              <a:t>N-B </a:t>
            </a:r>
            <a:r>
              <a:rPr sz="2800" b="1" spc="-655" dirty="0">
                <a:latin typeface="Constantia"/>
                <a:cs typeface="Constantia"/>
              </a:rPr>
              <a:t> </a:t>
            </a:r>
            <a:r>
              <a:rPr sz="2800" b="1" spc="-10" dirty="0">
                <a:latin typeface="Constantia"/>
                <a:cs typeface="Constantia"/>
              </a:rPr>
              <a:t>(angle)</a:t>
            </a:r>
            <a:endParaRPr sz="28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2528442"/>
            <a:ext cx="3944620" cy="27565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95"/>
              </a:spcBef>
              <a:buClr>
                <a:srgbClr val="0AD0D9"/>
              </a:buClr>
              <a:buSzPct val="94642"/>
              <a:buFont typeface="Wingdings"/>
              <a:buChar char=""/>
              <a:tabLst>
                <a:tab pos="403225" algn="l"/>
              </a:tabLst>
            </a:pPr>
            <a:r>
              <a:rPr sz="2800" spc="-10" dirty="0">
                <a:latin typeface="Constantia"/>
                <a:cs typeface="Constantia"/>
              </a:rPr>
              <a:t>Indicates</a:t>
            </a:r>
            <a:r>
              <a:rPr sz="2800" spc="-90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inclination</a:t>
            </a:r>
            <a:r>
              <a:rPr sz="2800" spc="-165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of </a:t>
            </a:r>
            <a:r>
              <a:rPr sz="2800" spc="-685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l</a:t>
            </a:r>
            <a:r>
              <a:rPr sz="2800" spc="-75" dirty="0">
                <a:latin typeface="Constantia"/>
                <a:cs typeface="Constantia"/>
              </a:rPr>
              <a:t>ow</a:t>
            </a:r>
            <a:r>
              <a:rPr sz="2800" spc="-5" dirty="0">
                <a:latin typeface="Constantia"/>
                <a:cs typeface="Constantia"/>
              </a:rPr>
              <a:t>er</a:t>
            </a:r>
            <a:r>
              <a:rPr sz="2800" spc="-150" dirty="0">
                <a:latin typeface="Constantia"/>
                <a:cs typeface="Constantia"/>
              </a:rPr>
              <a:t> </a:t>
            </a:r>
            <a:r>
              <a:rPr sz="2800" spc="-60" dirty="0">
                <a:latin typeface="Constantia"/>
                <a:cs typeface="Constantia"/>
              </a:rPr>
              <a:t>c</a:t>
            </a:r>
            <a:r>
              <a:rPr sz="2800" spc="-5" dirty="0">
                <a:latin typeface="Constantia"/>
                <a:cs typeface="Constantia"/>
              </a:rPr>
              <a:t>e</a:t>
            </a:r>
            <a:r>
              <a:rPr sz="2800" dirty="0">
                <a:latin typeface="Constantia"/>
                <a:cs typeface="Constantia"/>
              </a:rPr>
              <a:t>n</a:t>
            </a:r>
            <a:r>
              <a:rPr sz="2800" spc="-10" dirty="0">
                <a:latin typeface="Constantia"/>
                <a:cs typeface="Constantia"/>
              </a:rPr>
              <a:t>t</a:t>
            </a:r>
            <a:r>
              <a:rPr sz="2800" spc="-60" dirty="0">
                <a:latin typeface="Constantia"/>
                <a:cs typeface="Constantia"/>
              </a:rPr>
              <a:t>r</a:t>
            </a:r>
            <a:r>
              <a:rPr sz="2800" spc="-5" dirty="0">
                <a:latin typeface="Constantia"/>
                <a:cs typeface="Constantia"/>
              </a:rPr>
              <a:t>al </a:t>
            </a:r>
            <a:r>
              <a:rPr sz="2800" spc="-10" dirty="0">
                <a:latin typeface="Constantia"/>
                <a:cs typeface="Constantia"/>
              </a:rPr>
              <a:t>in</a:t>
            </a:r>
            <a:r>
              <a:rPr sz="2800" spc="5" dirty="0">
                <a:latin typeface="Constantia"/>
                <a:cs typeface="Constantia"/>
              </a:rPr>
              <a:t>c</a:t>
            </a:r>
            <a:r>
              <a:rPr sz="2800" spc="-10" dirty="0">
                <a:latin typeface="Constantia"/>
                <a:cs typeface="Constantia"/>
              </a:rPr>
              <a:t>isors</a:t>
            </a:r>
            <a:endParaRPr sz="2800">
              <a:latin typeface="Constantia"/>
              <a:cs typeface="Constantia"/>
            </a:endParaRPr>
          </a:p>
          <a:p>
            <a:pPr marL="286385" marR="62230" indent="-274320">
              <a:lnSpc>
                <a:spcPts val="3340"/>
              </a:lnSpc>
              <a:spcBef>
                <a:spcPts val="825"/>
              </a:spcBef>
              <a:buClr>
                <a:srgbClr val="0AD0D9"/>
              </a:buClr>
              <a:buSzPct val="94642"/>
              <a:buFont typeface="Wingdings"/>
              <a:buChar char=""/>
              <a:tabLst>
                <a:tab pos="403225" algn="l"/>
                <a:tab pos="1608455" algn="l"/>
              </a:tabLst>
            </a:pPr>
            <a:r>
              <a:rPr sz="2800" spc="-5" dirty="0">
                <a:latin typeface="Constantia"/>
                <a:cs typeface="Constantia"/>
              </a:rPr>
              <a:t>&gt;</a:t>
            </a:r>
            <a:r>
              <a:rPr sz="2800" spc="-40" dirty="0">
                <a:latin typeface="Constantia"/>
                <a:cs typeface="Constantia"/>
              </a:rPr>
              <a:t>2</a:t>
            </a:r>
            <a:r>
              <a:rPr sz="2800" spc="-5" dirty="0">
                <a:latin typeface="Constantia"/>
                <a:cs typeface="Constantia"/>
              </a:rPr>
              <a:t>5</a:t>
            </a:r>
            <a:r>
              <a:rPr sz="2800" spc="90" dirty="0">
                <a:latin typeface="Constantia"/>
                <a:cs typeface="Constantia"/>
              </a:rPr>
              <a:t> </a:t>
            </a:r>
            <a:r>
              <a:rPr sz="2800" spc="-10" dirty="0">
                <a:latin typeface="Arial MT"/>
                <a:cs typeface="Arial MT"/>
              </a:rPr>
              <a:t>°</a:t>
            </a:r>
            <a:r>
              <a:rPr sz="2800" spc="-5" dirty="0">
                <a:latin typeface="Constantia"/>
                <a:cs typeface="Constantia"/>
              </a:rPr>
              <a:t>--</a:t>
            </a:r>
            <a:r>
              <a:rPr sz="2800" dirty="0">
                <a:latin typeface="Constantia"/>
                <a:cs typeface="Constantia"/>
              </a:rPr>
              <a:t>	</a:t>
            </a:r>
            <a:r>
              <a:rPr sz="2800" spc="-5" dirty="0">
                <a:latin typeface="Constantia"/>
                <a:cs typeface="Constantia"/>
              </a:rPr>
              <a:t>p</a:t>
            </a:r>
            <a:r>
              <a:rPr sz="2800" spc="-55" dirty="0">
                <a:latin typeface="Constantia"/>
                <a:cs typeface="Constantia"/>
              </a:rPr>
              <a:t>r</a:t>
            </a:r>
            <a:r>
              <a:rPr sz="2800" spc="-5" dirty="0">
                <a:latin typeface="Constantia"/>
                <a:cs typeface="Constantia"/>
              </a:rPr>
              <a:t>oclination</a:t>
            </a:r>
            <a:r>
              <a:rPr sz="2800" spc="-125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of  </a:t>
            </a:r>
            <a:r>
              <a:rPr sz="2800" spc="-30" dirty="0">
                <a:latin typeface="Constantia"/>
                <a:cs typeface="Constantia"/>
              </a:rPr>
              <a:t>lower</a:t>
            </a:r>
            <a:r>
              <a:rPr sz="2800" spc="-85" dirty="0">
                <a:latin typeface="Constantia"/>
                <a:cs typeface="Constantia"/>
              </a:rPr>
              <a:t> </a:t>
            </a:r>
            <a:r>
              <a:rPr sz="2800" spc="-10" dirty="0">
                <a:latin typeface="Constantia"/>
                <a:cs typeface="Constantia"/>
              </a:rPr>
              <a:t>incisors</a:t>
            </a:r>
            <a:endParaRPr sz="2800">
              <a:latin typeface="Constantia"/>
              <a:cs typeface="Constantia"/>
            </a:endParaRPr>
          </a:p>
          <a:p>
            <a:pPr marL="286385" marR="713105" indent="-274320">
              <a:lnSpc>
                <a:spcPts val="3340"/>
              </a:lnSpc>
              <a:spcBef>
                <a:spcPts val="700"/>
              </a:spcBef>
              <a:buClr>
                <a:srgbClr val="0AD0D9"/>
              </a:buClr>
              <a:buSzPct val="94642"/>
              <a:buFont typeface="Wingdings"/>
              <a:buChar char=""/>
              <a:tabLst>
                <a:tab pos="403225" algn="l"/>
              </a:tabLst>
            </a:pPr>
            <a:r>
              <a:rPr sz="2800" spc="-5" dirty="0">
                <a:latin typeface="Constantia"/>
                <a:cs typeface="Constantia"/>
              </a:rPr>
              <a:t>&lt; </a:t>
            </a:r>
            <a:r>
              <a:rPr sz="2800" spc="-20" dirty="0">
                <a:latin typeface="Constantia"/>
                <a:cs typeface="Constantia"/>
              </a:rPr>
              <a:t>25 </a:t>
            </a:r>
            <a:r>
              <a:rPr sz="2800" spc="-5" dirty="0">
                <a:latin typeface="Arial MT"/>
                <a:cs typeface="Arial MT"/>
              </a:rPr>
              <a:t>°</a:t>
            </a:r>
            <a:r>
              <a:rPr sz="2800" spc="-5" dirty="0">
                <a:latin typeface="Constantia"/>
                <a:cs typeface="Constantia"/>
              </a:rPr>
              <a:t>– </a:t>
            </a:r>
            <a:r>
              <a:rPr sz="2800" spc="-10" dirty="0">
                <a:latin typeface="Constantia"/>
                <a:cs typeface="Constantia"/>
              </a:rPr>
              <a:t>retroclined </a:t>
            </a:r>
            <a:r>
              <a:rPr sz="2800" spc="-690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incisors</a:t>
            </a:r>
            <a:endParaRPr sz="2800">
              <a:latin typeface="Constantia"/>
              <a:cs typeface="Constanti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572000" y="914400"/>
            <a:ext cx="4343400" cy="5652770"/>
            <a:chOff x="4572000" y="914400"/>
            <a:chExt cx="4343400" cy="56527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0" y="914400"/>
              <a:ext cx="4343400" cy="565251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658100" y="2590800"/>
              <a:ext cx="76200" cy="2057400"/>
            </a:xfrm>
            <a:custGeom>
              <a:avLst/>
              <a:gdLst/>
              <a:ahLst/>
              <a:cxnLst/>
              <a:rect l="l" t="t" r="r" b="b"/>
              <a:pathLst>
                <a:path w="76200" h="2057400">
                  <a:moveTo>
                    <a:pt x="44450" y="63500"/>
                  </a:moveTo>
                  <a:lnTo>
                    <a:pt x="31750" y="63500"/>
                  </a:lnTo>
                  <a:lnTo>
                    <a:pt x="31750" y="2057400"/>
                  </a:lnTo>
                  <a:lnTo>
                    <a:pt x="44450" y="2057400"/>
                  </a:lnTo>
                  <a:lnTo>
                    <a:pt x="44450" y="63500"/>
                  </a:lnTo>
                  <a:close/>
                </a:path>
                <a:path w="76200" h="2057400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2057400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467600" y="3429000"/>
              <a:ext cx="762000" cy="1371600"/>
            </a:xfrm>
            <a:custGeom>
              <a:avLst/>
              <a:gdLst/>
              <a:ahLst/>
              <a:cxnLst/>
              <a:rect l="l" t="t" r="r" b="b"/>
              <a:pathLst>
                <a:path w="762000" h="1371600">
                  <a:moveTo>
                    <a:pt x="762000" y="0"/>
                  </a:moveTo>
                  <a:lnTo>
                    <a:pt x="0" y="1371600"/>
                  </a:lnTo>
                </a:path>
              </a:pathLst>
            </a:custGeom>
            <a:ln w="91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340" y="1001013"/>
            <a:ext cx="367919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95"/>
              </a:spcBef>
              <a:buClr>
                <a:srgbClr val="0AD0D9"/>
              </a:buClr>
              <a:buSzPct val="91071"/>
              <a:buFont typeface="Wingdings"/>
              <a:buChar char=""/>
              <a:tabLst>
                <a:tab pos="287020" algn="l"/>
              </a:tabLst>
            </a:pPr>
            <a:r>
              <a:rPr sz="2800" b="1" spc="-30" dirty="0">
                <a:latin typeface="Constantia"/>
                <a:cs typeface="Constantia"/>
              </a:rPr>
              <a:t>Lower</a:t>
            </a:r>
            <a:r>
              <a:rPr sz="2800" b="1" spc="-100" dirty="0">
                <a:latin typeface="Constantia"/>
                <a:cs typeface="Constantia"/>
              </a:rPr>
              <a:t> </a:t>
            </a:r>
            <a:r>
              <a:rPr sz="2800" b="1" spc="-5" dirty="0">
                <a:latin typeface="Constantia"/>
                <a:cs typeface="Constantia"/>
              </a:rPr>
              <a:t>incisor</a:t>
            </a:r>
            <a:r>
              <a:rPr sz="2800" b="1" spc="-125" dirty="0">
                <a:latin typeface="Constantia"/>
                <a:cs typeface="Constantia"/>
              </a:rPr>
              <a:t> </a:t>
            </a:r>
            <a:r>
              <a:rPr sz="2800" b="1" spc="-25" dirty="0">
                <a:latin typeface="Constantia"/>
                <a:cs typeface="Constantia"/>
              </a:rPr>
              <a:t>to</a:t>
            </a:r>
            <a:r>
              <a:rPr sz="2800" b="1" spc="-85" dirty="0">
                <a:latin typeface="Constantia"/>
                <a:cs typeface="Constantia"/>
              </a:rPr>
              <a:t> </a:t>
            </a:r>
            <a:r>
              <a:rPr sz="2800" b="1" spc="-10" dirty="0">
                <a:latin typeface="Constantia"/>
                <a:cs typeface="Constantia"/>
              </a:rPr>
              <a:t>N-B </a:t>
            </a:r>
            <a:r>
              <a:rPr sz="2800" b="1" spc="-655" dirty="0">
                <a:latin typeface="Constantia"/>
                <a:cs typeface="Constantia"/>
              </a:rPr>
              <a:t> </a:t>
            </a:r>
            <a:r>
              <a:rPr sz="2800" b="1" spc="-5" dirty="0">
                <a:latin typeface="Constantia"/>
                <a:cs typeface="Constantia"/>
              </a:rPr>
              <a:t>(linear)</a:t>
            </a:r>
            <a:endParaRPr sz="28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7340" y="2452242"/>
            <a:ext cx="4103370" cy="27565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95"/>
              </a:spcBef>
              <a:buClr>
                <a:srgbClr val="0AD0D9"/>
              </a:buClr>
              <a:buSzPct val="94642"/>
              <a:buFont typeface="Wingdings"/>
              <a:buChar char=""/>
              <a:tabLst>
                <a:tab pos="403225" algn="l"/>
              </a:tabLst>
            </a:pPr>
            <a:r>
              <a:rPr sz="2800" spc="-15" dirty="0">
                <a:latin typeface="Constantia"/>
                <a:cs typeface="Constantia"/>
              </a:rPr>
              <a:t>Helps</a:t>
            </a:r>
            <a:r>
              <a:rPr sz="2800" spc="-75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in</a:t>
            </a:r>
            <a:r>
              <a:rPr sz="2800" spc="-145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assessing</a:t>
            </a:r>
            <a:r>
              <a:rPr sz="2800" dirty="0">
                <a:latin typeface="Constantia"/>
                <a:cs typeface="Constantia"/>
              </a:rPr>
              <a:t> </a:t>
            </a:r>
            <a:r>
              <a:rPr sz="2800" spc="-30" dirty="0">
                <a:latin typeface="Constantia"/>
                <a:cs typeface="Constantia"/>
              </a:rPr>
              <a:t>lower </a:t>
            </a:r>
            <a:r>
              <a:rPr sz="2800" spc="-685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incisor</a:t>
            </a:r>
            <a:r>
              <a:rPr sz="2800" spc="-110" dirty="0">
                <a:latin typeface="Constantia"/>
                <a:cs typeface="Constantia"/>
              </a:rPr>
              <a:t> </a:t>
            </a:r>
            <a:r>
              <a:rPr sz="2800" spc="-10" dirty="0">
                <a:latin typeface="Constantia"/>
                <a:cs typeface="Constantia"/>
              </a:rPr>
              <a:t>inclination</a:t>
            </a:r>
            <a:endParaRPr sz="2800">
              <a:latin typeface="Constantia"/>
              <a:cs typeface="Constantia"/>
            </a:endParaRPr>
          </a:p>
          <a:p>
            <a:pPr marL="286385" marR="148590" indent="-274320">
              <a:lnSpc>
                <a:spcPct val="100000"/>
              </a:lnSpc>
              <a:spcBef>
                <a:spcPts val="670"/>
              </a:spcBef>
              <a:buClr>
                <a:srgbClr val="0AD0D9"/>
              </a:buClr>
              <a:buSzPct val="94642"/>
              <a:buFont typeface="Wingdings"/>
              <a:buChar char=""/>
              <a:tabLst>
                <a:tab pos="403225" algn="l"/>
              </a:tabLst>
            </a:pPr>
            <a:r>
              <a:rPr sz="2800" spc="-10" dirty="0">
                <a:latin typeface="Constantia"/>
                <a:cs typeface="Constantia"/>
              </a:rPr>
              <a:t>Increase in </a:t>
            </a:r>
            <a:r>
              <a:rPr sz="2800" spc="-5" dirty="0">
                <a:latin typeface="Constantia"/>
                <a:cs typeface="Constantia"/>
              </a:rPr>
              <a:t> </a:t>
            </a:r>
            <a:r>
              <a:rPr sz="2800" spc="-10" dirty="0">
                <a:latin typeface="Constantia"/>
                <a:cs typeface="Constantia"/>
              </a:rPr>
              <a:t>measurement indicates </a:t>
            </a:r>
            <a:r>
              <a:rPr sz="2800" spc="-5" dirty="0">
                <a:latin typeface="Constantia"/>
                <a:cs typeface="Constantia"/>
              </a:rPr>
              <a:t> </a:t>
            </a:r>
            <a:r>
              <a:rPr sz="2800" spc="-10" dirty="0">
                <a:latin typeface="Constantia"/>
                <a:cs typeface="Constantia"/>
              </a:rPr>
              <a:t>proclined</a:t>
            </a:r>
            <a:r>
              <a:rPr sz="2800" spc="-45" dirty="0">
                <a:latin typeface="Constantia"/>
                <a:cs typeface="Constantia"/>
              </a:rPr>
              <a:t> </a:t>
            </a:r>
            <a:r>
              <a:rPr sz="2800" spc="-30" dirty="0">
                <a:latin typeface="Constantia"/>
                <a:cs typeface="Constantia"/>
              </a:rPr>
              <a:t>lower</a:t>
            </a:r>
            <a:r>
              <a:rPr sz="2800" spc="-95" dirty="0">
                <a:latin typeface="Constantia"/>
                <a:cs typeface="Constantia"/>
              </a:rPr>
              <a:t> </a:t>
            </a:r>
            <a:r>
              <a:rPr sz="2800" spc="-10" dirty="0">
                <a:latin typeface="Constantia"/>
                <a:cs typeface="Constantia"/>
              </a:rPr>
              <a:t>incisors</a:t>
            </a:r>
            <a:endParaRPr sz="2800">
              <a:latin typeface="Constantia"/>
              <a:cs typeface="Constantia"/>
            </a:endParaRPr>
          </a:p>
          <a:p>
            <a:pPr marL="402590" indent="-390525">
              <a:lnSpc>
                <a:spcPct val="100000"/>
              </a:lnSpc>
              <a:spcBef>
                <a:spcPts val="675"/>
              </a:spcBef>
              <a:buClr>
                <a:srgbClr val="0AD0D9"/>
              </a:buClr>
              <a:buSzPct val="94642"/>
              <a:buFont typeface="Wingdings"/>
              <a:buChar char=""/>
              <a:tabLst>
                <a:tab pos="403225" algn="l"/>
              </a:tabLst>
            </a:pPr>
            <a:r>
              <a:rPr sz="2800" spc="-10" dirty="0">
                <a:latin typeface="Constantia"/>
                <a:cs typeface="Constantia"/>
              </a:rPr>
              <a:t>Normal</a:t>
            </a:r>
            <a:r>
              <a:rPr sz="2800" spc="-90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value– 4mm</a:t>
            </a:r>
            <a:endParaRPr sz="2800">
              <a:latin typeface="Constantia"/>
              <a:cs typeface="Constanti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572000" y="838200"/>
            <a:ext cx="4343400" cy="5652770"/>
            <a:chOff x="4572000" y="838200"/>
            <a:chExt cx="4343400" cy="56527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0" y="838200"/>
              <a:ext cx="4343400" cy="565251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658100" y="2590800"/>
              <a:ext cx="76200" cy="2057400"/>
            </a:xfrm>
            <a:custGeom>
              <a:avLst/>
              <a:gdLst/>
              <a:ahLst/>
              <a:cxnLst/>
              <a:rect l="l" t="t" r="r" b="b"/>
              <a:pathLst>
                <a:path w="76200" h="2057400">
                  <a:moveTo>
                    <a:pt x="44450" y="63500"/>
                  </a:moveTo>
                  <a:lnTo>
                    <a:pt x="31750" y="63500"/>
                  </a:lnTo>
                  <a:lnTo>
                    <a:pt x="31750" y="2057400"/>
                  </a:lnTo>
                  <a:lnTo>
                    <a:pt x="44450" y="2057400"/>
                  </a:lnTo>
                  <a:lnTo>
                    <a:pt x="44450" y="63500"/>
                  </a:lnTo>
                  <a:close/>
                </a:path>
                <a:path w="76200" h="2057400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2057400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696200" y="4114800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91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592574"/>
            <a:ext cx="5255260" cy="112839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894"/>
              </a:spcBef>
              <a:buClr>
                <a:srgbClr val="0AD0D9"/>
              </a:buClr>
              <a:buSzPct val="93750"/>
              <a:buFont typeface="Segoe UI Symbol"/>
              <a:buChar char="⚫"/>
              <a:tabLst>
                <a:tab pos="287020" algn="l"/>
              </a:tabLst>
            </a:pPr>
            <a:r>
              <a:rPr sz="3200" i="1" dirty="0">
                <a:latin typeface="Constantia"/>
                <a:cs typeface="Constantia"/>
              </a:rPr>
              <a:t>Soft</a:t>
            </a:r>
            <a:r>
              <a:rPr sz="3200" i="1" spc="-50" dirty="0">
                <a:latin typeface="Constantia"/>
                <a:cs typeface="Constantia"/>
              </a:rPr>
              <a:t> </a:t>
            </a:r>
            <a:r>
              <a:rPr sz="3200" i="1" spc="-5" dirty="0">
                <a:latin typeface="Constantia"/>
                <a:cs typeface="Constantia"/>
              </a:rPr>
              <a:t>tissue</a:t>
            </a:r>
            <a:r>
              <a:rPr sz="3200" i="1" spc="-65" dirty="0">
                <a:latin typeface="Constantia"/>
                <a:cs typeface="Constantia"/>
              </a:rPr>
              <a:t> </a:t>
            </a:r>
            <a:r>
              <a:rPr sz="3200" i="1" dirty="0">
                <a:latin typeface="Constantia"/>
                <a:cs typeface="Constantia"/>
              </a:rPr>
              <a:t>analysis</a:t>
            </a:r>
            <a:endParaRPr sz="3200">
              <a:latin typeface="Constantia"/>
              <a:cs typeface="Constantia"/>
            </a:endParaRPr>
          </a:p>
          <a:p>
            <a:pPr marL="370840" indent="-358140">
              <a:lnSpc>
                <a:spcPct val="100000"/>
              </a:lnSpc>
              <a:spcBef>
                <a:spcPts val="690"/>
              </a:spcBef>
              <a:buClr>
                <a:srgbClr val="0AD0D9"/>
              </a:buClr>
              <a:buSzPct val="94642"/>
              <a:buFont typeface="Wingdings"/>
              <a:buChar char=""/>
              <a:tabLst>
                <a:tab pos="370840" algn="l"/>
              </a:tabLst>
            </a:pPr>
            <a:r>
              <a:rPr sz="2800" b="1" spc="-5" dirty="0">
                <a:latin typeface="Constantia"/>
                <a:cs typeface="Constantia"/>
              </a:rPr>
              <a:t>S</a:t>
            </a:r>
            <a:r>
              <a:rPr sz="2800" b="1" spc="-40" dirty="0">
                <a:latin typeface="Constantia"/>
                <a:cs typeface="Constantia"/>
              </a:rPr>
              <a:t> </a:t>
            </a:r>
            <a:r>
              <a:rPr sz="2800" b="1" spc="-10" dirty="0">
                <a:latin typeface="Constantia"/>
                <a:cs typeface="Constantia"/>
              </a:rPr>
              <a:t>line</a:t>
            </a:r>
            <a:endParaRPr sz="2800">
              <a:latin typeface="Constantia"/>
              <a:cs typeface="Constanti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330450" y="2028443"/>
            <a:ext cx="6306820" cy="4648200"/>
            <a:chOff x="1266444" y="1876044"/>
            <a:chExt cx="6306820" cy="46482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95400" y="1904999"/>
              <a:ext cx="6248400" cy="459028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280922" y="1890522"/>
              <a:ext cx="6277610" cy="4619625"/>
            </a:xfrm>
            <a:custGeom>
              <a:avLst/>
              <a:gdLst/>
              <a:ahLst/>
              <a:cxnLst/>
              <a:rect l="l" t="t" r="r" b="b"/>
              <a:pathLst>
                <a:path w="6277609" h="4619625">
                  <a:moveTo>
                    <a:pt x="0" y="4619244"/>
                  </a:moveTo>
                  <a:lnTo>
                    <a:pt x="6277356" y="4619244"/>
                  </a:lnTo>
                  <a:lnTo>
                    <a:pt x="6277356" y="0"/>
                  </a:lnTo>
                  <a:lnTo>
                    <a:pt x="0" y="0"/>
                  </a:lnTo>
                  <a:lnTo>
                    <a:pt x="0" y="4619244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spc="-20" dirty="0" smtClean="0">
                <a:latin typeface="Times New Roman" pitchFamily="18" charset="0"/>
                <a:cs typeface="Times New Roman" pitchFamily="18" charset="0"/>
              </a:rPr>
              <a:t>DOWN’S</a:t>
            </a:r>
            <a:r>
              <a:rPr lang="en-US" sz="2800" b="1" spc="-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spc="-40" dirty="0" smtClean="0">
                <a:latin typeface="Times New Roman" pitchFamily="18" charset="0"/>
                <a:cs typeface="Times New Roman" pitchFamily="18" charset="0"/>
              </a:rPr>
              <a:t>ANALYSIS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72110" indent="-360045">
              <a:lnSpc>
                <a:spcPct val="100000"/>
              </a:lnSpc>
              <a:spcBef>
                <a:spcPts val="340"/>
              </a:spcBef>
              <a:buClr>
                <a:srgbClr val="0AD0D9"/>
              </a:buClr>
              <a:buSzPct val="94642"/>
              <a:buNone/>
              <a:tabLst>
                <a:tab pos="372745" algn="l"/>
              </a:tabLst>
            </a:pPr>
            <a:r>
              <a:rPr lang="en-US" sz="2400" spc="-20" dirty="0" smtClean="0">
                <a:latin typeface="Times New Roman" pitchFamily="18" charset="0"/>
                <a:cs typeface="Times New Roman" pitchFamily="18" charset="0"/>
              </a:rPr>
              <a:t>Given</a:t>
            </a:r>
            <a:r>
              <a:rPr lang="en-US" sz="2400" spc="-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sz="2400" spc="-1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WB </a:t>
            </a:r>
            <a:r>
              <a:rPr lang="en-US" sz="2400" spc="-2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Downs, </a:t>
            </a:r>
            <a:r>
              <a:rPr lang="en-US" sz="2400" spc="-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1925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6385" marR="962660" indent="-274320">
              <a:lnSpc>
                <a:spcPts val="2810"/>
              </a:lnSpc>
              <a:spcBef>
                <a:spcPts val="685"/>
              </a:spcBef>
              <a:buClr>
                <a:srgbClr val="0AD0D9"/>
              </a:buClr>
              <a:buSzPct val="94230"/>
              <a:tabLst>
                <a:tab pos="28702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One</a:t>
            </a:r>
            <a:r>
              <a:rPr lang="en-US" sz="2400" spc="-1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sz="2400" spc="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2400" spc="-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most</a:t>
            </a:r>
            <a:r>
              <a:rPr lang="en-US" sz="2400" spc="-11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frequently</a:t>
            </a:r>
            <a:r>
              <a:rPr lang="en-US" sz="2400" spc="-1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used</a:t>
            </a:r>
            <a:r>
              <a:rPr lang="en-US" sz="2400" spc="-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err="1" smtClean="0">
                <a:latin typeface="Times New Roman" pitchFamily="18" charset="0"/>
                <a:cs typeface="Times New Roman" pitchFamily="18" charset="0"/>
              </a:rPr>
              <a:t>cephalometric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6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analysis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25"/>
              </a:spcBef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286385" marR="5080" indent="-274320">
              <a:lnSpc>
                <a:spcPts val="2810"/>
              </a:lnSpc>
              <a:buClr>
                <a:srgbClr val="0AD0D9"/>
              </a:buClr>
              <a:buSzPct val="94230"/>
              <a:tabLst>
                <a:tab pos="36957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Based</a:t>
            </a:r>
            <a:r>
              <a:rPr lang="en-US" sz="2400" spc="-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en-US" sz="2400" spc="-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findings</a:t>
            </a:r>
            <a:r>
              <a:rPr lang="en-US" sz="2400" spc="-11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en-US" sz="2400" spc="-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2400" spc="-1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err="1" smtClean="0">
                <a:latin typeface="Times New Roman" pitchFamily="18" charset="0"/>
                <a:cs typeface="Times New Roman" pitchFamily="18" charset="0"/>
              </a:rPr>
              <a:t>caucasian</a:t>
            </a:r>
            <a:r>
              <a:rPr lang="en-US" sz="2400" spc="-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individuals</a:t>
            </a:r>
            <a:r>
              <a:rPr lang="en-US" sz="2400" spc="-1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sz="2400" spc="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12-17 </a:t>
            </a:r>
            <a:r>
              <a:rPr lang="en-US" sz="2400" spc="-6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yrs</a:t>
            </a:r>
            <a:r>
              <a:rPr lang="en-US" sz="2400" spc="-1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20" dirty="0" smtClean="0">
                <a:latin typeface="Times New Roman" pitchFamily="18" charset="0"/>
                <a:cs typeface="Times New Roman" pitchFamily="18" charset="0"/>
              </a:rPr>
              <a:t>age</a:t>
            </a:r>
            <a:r>
              <a:rPr lang="en-US" sz="2400" spc="-1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en-US" sz="2400" spc="-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belonging</a:t>
            </a:r>
            <a:r>
              <a:rPr lang="en-US" sz="2400" spc="-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20" dirty="0" smtClean="0"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sz="2400" spc="-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both</a:t>
            </a:r>
            <a:r>
              <a:rPr lang="en-US" sz="2400" spc="-7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2400" spc="-1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sexes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25"/>
              </a:spcBef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286385" marR="239395" indent="-274320">
              <a:lnSpc>
                <a:spcPts val="2810"/>
              </a:lnSpc>
              <a:buClr>
                <a:srgbClr val="0AD0D9"/>
              </a:buClr>
              <a:buSzPct val="94230"/>
              <a:tabLst>
                <a:tab pos="369570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Consists</a:t>
            </a:r>
            <a:r>
              <a:rPr lang="en-US" sz="2400" spc="-1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sz="2400" spc="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sz="2400" spc="-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parameters</a:t>
            </a:r>
            <a:r>
              <a:rPr lang="en-US" sz="2400" spc="-11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which</a:t>
            </a:r>
            <a:r>
              <a:rPr lang="en-US" sz="2400" spc="-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2400" spc="-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sz="2400" spc="-1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skeletal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&amp; 5 </a:t>
            </a:r>
            <a:r>
              <a:rPr lang="en-US" sz="2400" spc="-6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sz="2400" spc="-1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dental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8"/>
          <p:cNvSpPr txBox="1"/>
          <p:nvPr/>
        </p:nvSpPr>
        <p:spPr>
          <a:xfrm>
            <a:off x="231140" y="675506"/>
            <a:ext cx="3882390" cy="1245235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840"/>
              </a:spcBef>
              <a:buClr>
                <a:srgbClr val="0AD0D9"/>
              </a:buClr>
              <a:buSzPct val="93750"/>
              <a:buFont typeface="Segoe UI Symbol"/>
              <a:buChar char="⚫"/>
              <a:tabLst>
                <a:tab pos="287020" algn="l"/>
              </a:tabLst>
            </a:pPr>
            <a:r>
              <a:rPr sz="3200" i="1" spc="-20" dirty="0">
                <a:latin typeface="Constantia"/>
                <a:cs typeface="Constantia"/>
              </a:rPr>
              <a:t>Skeletal</a:t>
            </a:r>
            <a:r>
              <a:rPr sz="3200" i="1" spc="-45" dirty="0">
                <a:latin typeface="Constantia"/>
                <a:cs typeface="Constantia"/>
              </a:rPr>
              <a:t> </a:t>
            </a:r>
            <a:r>
              <a:rPr sz="3200" i="1" spc="-15" dirty="0">
                <a:latin typeface="Constantia"/>
                <a:cs typeface="Constantia"/>
              </a:rPr>
              <a:t>parameters</a:t>
            </a:r>
            <a:r>
              <a:rPr sz="3200" i="1" spc="-25" dirty="0">
                <a:latin typeface="Constantia"/>
                <a:cs typeface="Constantia"/>
              </a:rPr>
              <a:t> </a:t>
            </a:r>
            <a:r>
              <a:rPr sz="3200" i="1" dirty="0">
                <a:latin typeface="Constantia"/>
                <a:cs typeface="Constantia"/>
              </a:rPr>
              <a:t>:</a:t>
            </a:r>
            <a:endParaRPr sz="3200">
              <a:latin typeface="Constantia"/>
              <a:cs typeface="Constantia"/>
            </a:endParaRPr>
          </a:p>
          <a:p>
            <a:pPr marL="413384" indent="-401320">
              <a:lnSpc>
                <a:spcPct val="100000"/>
              </a:lnSpc>
              <a:spcBef>
                <a:spcPts val="820"/>
              </a:spcBef>
              <a:buClr>
                <a:srgbClr val="0AD0D9"/>
              </a:buClr>
              <a:buSzPct val="85714"/>
              <a:buFont typeface="Wingdings"/>
              <a:buChar char=""/>
              <a:tabLst>
                <a:tab pos="414020" algn="l"/>
              </a:tabLst>
            </a:pPr>
            <a:r>
              <a:rPr sz="3500" b="1" spc="-30" dirty="0">
                <a:latin typeface="Constantia"/>
                <a:cs typeface="Constantia"/>
              </a:rPr>
              <a:t>Facial</a:t>
            </a:r>
            <a:r>
              <a:rPr sz="3500" b="1" spc="-90" dirty="0">
                <a:latin typeface="Constantia"/>
                <a:cs typeface="Constantia"/>
              </a:rPr>
              <a:t> </a:t>
            </a:r>
            <a:r>
              <a:rPr sz="3500" b="1" spc="-10" dirty="0">
                <a:latin typeface="Constantia"/>
                <a:cs typeface="Constantia"/>
              </a:rPr>
              <a:t>angle</a:t>
            </a:r>
            <a:endParaRPr sz="3500">
              <a:latin typeface="Constantia"/>
              <a:cs typeface="Constantia"/>
            </a:endParaRPr>
          </a:p>
        </p:txBody>
      </p:sp>
      <p:sp>
        <p:nvSpPr>
          <p:cNvPr id="5" name="object 9"/>
          <p:cNvSpPr txBox="1"/>
          <p:nvPr/>
        </p:nvSpPr>
        <p:spPr>
          <a:xfrm>
            <a:off x="231140" y="2522347"/>
            <a:ext cx="4302760" cy="808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5080" indent="-274320">
              <a:lnSpc>
                <a:spcPct val="107100"/>
              </a:lnSpc>
              <a:spcBef>
                <a:spcPts val="100"/>
              </a:spcBef>
              <a:buClr>
                <a:srgbClr val="0AD0D9"/>
              </a:buClr>
              <a:buSzPct val="110416"/>
              <a:buFont typeface="Wingdings"/>
              <a:buChar char=""/>
              <a:tabLst>
                <a:tab pos="375920" algn="l"/>
              </a:tabLst>
            </a:pPr>
            <a:r>
              <a:rPr sz="2400" spc="-120" dirty="0">
                <a:latin typeface="Constantia"/>
                <a:cs typeface="Constantia"/>
              </a:rPr>
              <a:t>A</a:t>
            </a:r>
            <a:r>
              <a:rPr sz="2400" spc="-55" dirty="0">
                <a:latin typeface="Constantia"/>
                <a:cs typeface="Constantia"/>
              </a:rPr>
              <a:t>v</a:t>
            </a:r>
            <a:r>
              <a:rPr sz="2400" dirty="0">
                <a:latin typeface="Constantia"/>
                <a:cs typeface="Constantia"/>
              </a:rPr>
              <a:t>e</a:t>
            </a:r>
            <a:r>
              <a:rPr sz="2400" spc="-30" dirty="0">
                <a:latin typeface="Constantia"/>
                <a:cs typeface="Constantia"/>
              </a:rPr>
              <a:t>r</a:t>
            </a:r>
            <a:r>
              <a:rPr sz="2400" dirty="0">
                <a:latin typeface="Constantia"/>
                <a:cs typeface="Constantia"/>
              </a:rPr>
              <a:t>a</a:t>
            </a:r>
            <a:r>
              <a:rPr sz="2400" spc="-60" dirty="0">
                <a:latin typeface="Constantia"/>
                <a:cs typeface="Constantia"/>
              </a:rPr>
              <a:t>g</a:t>
            </a:r>
            <a:r>
              <a:rPr sz="2400" dirty="0">
                <a:latin typeface="Constantia"/>
                <a:cs typeface="Constantia"/>
              </a:rPr>
              <a:t>e</a:t>
            </a:r>
            <a:r>
              <a:rPr sz="2400" spc="-135" dirty="0"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v</a:t>
            </a:r>
            <a:r>
              <a:rPr sz="2400" dirty="0">
                <a:latin typeface="Constantia"/>
                <a:cs typeface="Constantia"/>
              </a:rPr>
              <a:t>alue</a:t>
            </a:r>
            <a:r>
              <a:rPr sz="2400" spc="-7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i</a:t>
            </a:r>
            <a:r>
              <a:rPr sz="2400" dirty="0">
                <a:latin typeface="Constantia"/>
                <a:cs typeface="Constantia"/>
              </a:rPr>
              <a:t>s</a:t>
            </a:r>
            <a:r>
              <a:rPr sz="2400" spc="-4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Arial MT"/>
                <a:cs typeface="Arial MT"/>
              </a:rPr>
              <a:t>87.8</a:t>
            </a:r>
            <a:r>
              <a:rPr sz="2400" dirty="0">
                <a:latin typeface="Arial MT"/>
                <a:cs typeface="Arial MT"/>
              </a:rPr>
              <a:t>°, </a:t>
            </a:r>
            <a:r>
              <a:rPr sz="2400" spc="-15" dirty="0">
                <a:latin typeface="Arial MT"/>
                <a:cs typeface="Arial MT"/>
              </a:rPr>
              <a:t>R</a:t>
            </a:r>
            <a:r>
              <a:rPr sz="2400" spc="-5" dirty="0">
                <a:latin typeface="Arial MT"/>
                <a:cs typeface="Arial MT"/>
              </a:rPr>
              <a:t>an</a:t>
            </a:r>
            <a:r>
              <a:rPr sz="2400" spc="-15" dirty="0">
                <a:latin typeface="Arial MT"/>
                <a:cs typeface="Arial MT"/>
              </a:rPr>
              <a:t>g</a:t>
            </a:r>
            <a:r>
              <a:rPr sz="2400" spc="-5" dirty="0">
                <a:latin typeface="Arial MT"/>
                <a:cs typeface="Arial MT"/>
              </a:rPr>
              <a:t>e  82-95°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6" name="object 10"/>
          <p:cNvSpPr txBox="1"/>
          <p:nvPr/>
        </p:nvSpPr>
        <p:spPr>
          <a:xfrm>
            <a:off x="231140" y="3808857"/>
            <a:ext cx="4736465" cy="11201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86385" marR="5080" indent="-274320">
              <a:lnSpc>
                <a:spcPct val="99600"/>
              </a:lnSpc>
              <a:spcBef>
                <a:spcPts val="110"/>
              </a:spcBef>
              <a:buClr>
                <a:srgbClr val="0AD0D9"/>
              </a:buClr>
              <a:buSzPct val="93750"/>
              <a:buFont typeface="Wingdings"/>
              <a:buChar char=""/>
              <a:tabLst>
                <a:tab pos="370205" algn="l"/>
                <a:tab pos="370840" algn="l"/>
              </a:tabLst>
            </a:pPr>
            <a:r>
              <a:rPr dirty="0"/>
              <a:t>	</a:t>
            </a:r>
            <a:r>
              <a:rPr sz="2400" spc="-20" dirty="0">
                <a:latin typeface="Constantia"/>
                <a:cs typeface="Constantia"/>
              </a:rPr>
              <a:t>Gives </a:t>
            </a:r>
            <a:r>
              <a:rPr sz="2400" dirty="0">
                <a:latin typeface="Constantia"/>
                <a:cs typeface="Constantia"/>
              </a:rPr>
              <a:t>an </a:t>
            </a:r>
            <a:r>
              <a:rPr sz="2400" spc="-5" dirty="0">
                <a:latin typeface="Constantia"/>
                <a:cs typeface="Constantia"/>
              </a:rPr>
              <a:t>indication </a:t>
            </a:r>
            <a:r>
              <a:rPr sz="2400" dirty="0">
                <a:latin typeface="Constantia"/>
                <a:cs typeface="Constantia"/>
              </a:rPr>
              <a:t>of </a:t>
            </a:r>
            <a:r>
              <a:rPr sz="2400" spc="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anteroposterior </a:t>
            </a:r>
            <a:r>
              <a:rPr sz="2400" spc="-5" dirty="0">
                <a:latin typeface="Constantia"/>
                <a:cs typeface="Constantia"/>
              </a:rPr>
              <a:t>positioning </a:t>
            </a:r>
            <a:r>
              <a:rPr sz="2400" dirty="0">
                <a:latin typeface="Constantia"/>
                <a:cs typeface="Constantia"/>
              </a:rPr>
              <a:t>of </a:t>
            </a:r>
            <a:r>
              <a:rPr sz="2400" spc="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mandible</a:t>
            </a:r>
            <a:r>
              <a:rPr sz="2400" spc="-6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in</a:t>
            </a:r>
            <a:r>
              <a:rPr sz="2400" spc="-8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relation</a:t>
            </a:r>
            <a:r>
              <a:rPr sz="2400" spc="-75" dirty="0"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to</a:t>
            </a:r>
            <a:r>
              <a:rPr sz="2400" spc="-9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upper</a:t>
            </a:r>
            <a:r>
              <a:rPr sz="2400" spc="-120" dirty="0">
                <a:latin typeface="Constantia"/>
                <a:cs typeface="Constantia"/>
              </a:rPr>
              <a:t> </a:t>
            </a:r>
            <a:r>
              <a:rPr sz="2400" spc="-15" dirty="0">
                <a:latin typeface="Constantia"/>
                <a:cs typeface="Constantia"/>
              </a:rPr>
              <a:t>face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7" name="object 11"/>
          <p:cNvSpPr txBox="1"/>
          <p:nvPr/>
        </p:nvSpPr>
        <p:spPr>
          <a:xfrm>
            <a:off x="231140" y="5415483"/>
            <a:ext cx="467931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0"/>
              </a:spcBef>
              <a:buClr>
                <a:srgbClr val="0AD0D9"/>
              </a:buClr>
              <a:buSzPct val="93750"/>
              <a:buFont typeface="Wingdings"/>
              <a:buChar char=""/>
              <a:tabLst>
                <a:tab pos="363220" algn="l"/>
              </a:tabLst>
            </a:pPr>
            <a:r>
              <a:rPr dirty="0"/>
              <a:t>	</a:t>
            </a:r>
            <a:r>
              <a:rPr sz="2400" spc="-5" dirty="0">
                <a:latin typeface="Constantia"/>
                <a:cs typeface="Constantia"/>
              </a:rPr>
              <a:t>Magnitude </a:t>
            </a:r>
            <a:r>
              <a:rPr sz="2400" spc="-10" dirty="0">
                <a:latin typeface="Constantia"/>
                <a:cs typeface="Constantia"/>
              </a:rPr>
              <a:t>increases </a:t>
            </a:r>
            <a:r>
              <a:rPr sz="2400" spc="-5" dirty="0">
                <a:latin typeface="Constantia"/>
                <a:cs typeface="Constantia"/>
              </a:rPr>
              <a:t>in </a:t>
            </a:r>
            <a:r>
              <a:rPr sz="2400" spc="-10" dirty="0">
                <a:latin typeface="Constantia"/>
                <a:cs typeface="Constantia"/>
              </a:rPr>
              <a:t>skeletal </a:t>
            </a:r>
            <a:r>
              <a:rPr sz="2400" spc="-5" dirty="0">
                <a:latin typeface="Constantia"/>
                <a:cs typeface="Constantia"/>
              </a:rPr>
              <a:t> class</a:t>
            </a:r>
            <a:r>
              <a:rPr sz="2400" spc="-5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3</a:t>
            </a:r>
            <a:r>
              <a:rPr sz="2400" spc="-5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cases,</a:t>
            </a:r>
            <a:r>
              <a:rPr sz="2400" spc="-6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decreases</a:t>
            </a:r>
            <a:r>
              <a:rPr sz="2400" spc="-2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in</a:t>
            </a:r>
            <a:r>
              <a:rPr sz="2400" spc="-9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skeletal </a:t>
            </a:r>
            <a:r>
              <a:rPr sz="2400" spc="-59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class</a:t>
            </a:r>
            <a:r>
              <a:rPr sz="2400" spc="-5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2</a:t>
            </a:r>
            <a:r>
              <a:rPr sz="2400" spc="-6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cases</a:t>
            </a:r>
            <a:endParaRPr sz="2400">
              <a:latin typeface="Constantia"/>
              <a:cs typeface="Constantia"/>
            </a:endParaRPr>
          </a:p>
        </p:txBody>
      </p:sp>
      <p:grpSp>
        <p:nvGrpSpPr>
          <p:cNvPr id="8" name="object 12"/>
          <p:cNvGrpSpPr/>
          <p:nvPr/>
        </p:nvGrpSpPr>
        <p:grpSpPr>
          <a:xfrm>
            <a:off x="5105400" y="1752600"/>
            <a:ext cx="3854450" cy="4800600"/>
            <a:chOff x="5105400" y="1752600"/>
            <a:chExt cx="3854450" cy="4800600"/>
          </a:xfrm>
        </p:grpSpPr>
        <p:pic>
          <p:nvPicPr>
            <p:cNvPr id="9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05400" y="1752600"/>
              <a:ext cx="3854196" cy="4800600"/>
            </a:xfrm>
            <a:prstGeom prst="rect">
              <a:avLst/>
            </a:prstGeom>
          </p:spPr>
        </p:pic>
        <p:sp>
          <p:nvSpPr>
            <p:cNvPr id="10" name="object 14"/>
            <p:cNvSpPr/>
            <p:nvPr/>
          </p:nvSpPr>
          <p:spPr>
            <a:xfrm>
              <a:off x="6096000" y="3276600"/>
              <a:ext cx="2133600" cy="1828800"/>
            </a:xfrm>
            <a:custGeom>
              <a:avLst/>
              <a:gdLst/>
              <a:ahLst/>
              <a:cxnLst/>
              <a:rect l="l" t="t" r="r" b="b"/>
              <a:pathLst>
                <a:path w="2133600" h="1828800">
                  <a:moveTo>
                    <a:pt x="0" y="533400"/>
                  </a:moveTo>
                  <a:lnTo>
                    <a:pt x="2133600" y="381000"/>
                  </a:lnTo>
                </a:path>
                <a:path w="2133600" h="1828800">
                  <a:moveTo>
                    <a:pt x="1752600" y="0"/>
                  </a:moveTo>
                  <a:lnTo>
                    <a:pt x="1752600" y="1828800"/>
                  </a:lnTo>
                </a:path>
              </a:pathLst>
            </a:custGeom>
            <a:ln w="91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5"/>
          <p:cNvSpPr txBox="1"/>
          <p:nvPr/>
        </p:nvSpPr>
        <p:spPr>
          <a:xfrm>
            <a:off x="5090921" y="1738122"/>
            <a:ext cx="3883660" cy="482981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L="2849880">
              <a:lnSpc>
                <a:spcPct val="100000"/>
              </a:lnSpc>
              <a:spcBef>
                <a:spcPts val="925"/>
              </a:spcBef>
            </a:pPr>
            <a:r>
              <a:rPr sz="1400" dirty="0">
                <a:latin typeface="Constantia"/>
                <a:cs typeface="Constantia"/>
              </a:rPr>
              <a:t>N</a:t>
            </a:r>
            <a:endParaRPr sz="14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50">
              <a:latin typeface="Constantia"/>
              <a:cs typeface="Constantia"/>
            </a:endParaRPr>
          </a:p>
          <a:p>
            <a:pPr marL="81280" algn="ctr">
              <a:lnSpc>
                <a:spcPct val="100000"/>
              </a:lnSpc>
            </a:pPr>
            <a:r>
              <a:rPr sz="1400" dirty="0">
                <a:latin typeface="Constantia"/>
                <a:cs typeface="Constantia"/>
              </a:rPr>
              <a:t>FH</a:t>
            </a:r>
            <a:r>
              <a:rPr sz="1400" spc="-65" dirty="0">
                <a:latin typeface="Constantia"/>
                <a:cs typeface="Constantia"/>
              </a:rPr>
              <a:t> </a:t>
            </a:r>
            <a:r>
              <a:rPr sz="1400" dirty="0">
                <a:latin typeface="Constantia"/>
                <a:cs typeface="Constantia"/>
              </a:rPr>
              <a:t>plane</a:t>
            </a:r>
            <a:endParaRPr sz="1400">
              <a:latin typeface="Constantia"/>
              <a:cs typeface="Constantia"/>
            </a:endParaRPr>
          </a:p>
          <a:p>
            <a:pPr>
              <a:lnSpc>
                <a:spcPct val="100000"/>
              </a:lnSpc>
            </a:pPr>
            <a:endParaRPr sz="1400">
              <a:latin typeface="Constantia"/>
              <a:cs typeface="Constantia"/>
            </a:endParaRPr>
          </a:p>
          <a:p>
            <a:pPr>
              <a:lnSpc>
                <a:spcPct val="100000"/>
              </a:lnSpc>
            </a:pPr>
            <a:endParaRPr sz="1400">
              <a:latin typeface="Constantia"/>
              <a:cs typeface="Constantia"/>
            </a:endParaRPr>
          </a:p>
          <a:p>
            <a:pPr>
              <a:lnSpc>
                <a:spcPct val="100000"/>
              </a:lnSpc>
            </a:pPr>
            <a:endParaRPr sz="1400">
              <a:latin typeface="Constantia"/>
              <a:cs typeface="Constantia"/>
            </a:endParaRPr>
          </a:p>
          <a:p>
            <a:pPr>
              <a:lnSpc>
                <a:spcPct val="100000"/>
              </a:lnSpc>
            </a:pPr>
            <a:endParaRPr sz="1400">
              <a:latin typeface="Constantia"/>
              <a:cs typeface="Constantia"/>
            </a:endParaRPr>
          </a:p>
          <a:p>
            <a:pPr>
              <a:lnSpc>
                <a:spcPct val="100000"/>
              </a:lnSpc>
            </a:pPr>
            <a:endParaRPr sz="1400">
              <a:latin typeface="Constantia"/>
              <a:cs typeface="Constantia"/>
            </a:endParaRPr>
          </a:p>
          <a:p>
            <a:pPr marL="2849880">
              <a:lnSpc>
                <a:spcPct val="100000"/>
              </a:lnSpc>
              <a:spcBef>
                <a:spcPts val="1175"/>
              </a:spcBef>
            </a:pPr>
            <a:r>
              <a:rPr sz="1400" spc="-15" dirty="0">
                <a:latin typeface="Constantia"/>
                <a:cs typeface="Constantia"/>
              </a:rPr>
              <a:t>Pog</a:t>
            </a:r>
            <a:endParaRPr sz="1400">
              <a:latin typeface="Constantia"/>
              <a:cs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8"/>
          <p:cNvSpPr txBox="1"/>
          <p:nvPr/>
        </p:nvSpPr>
        <p:spPr>
          <a:xfrm>
            <a:off x="231140" y="693165"/>
            <a:ext cx="3821429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9405" indent="-307340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0625"/>
              <a:buFont typeface="Wingdings"/>
              <a:buChar char=""/>
              <a:tabLst>
                <a:tab pos="320040" algn="l"/>
              </a:tabLst>
            </a:pPr>
            <a:r>
              <a:rPr sz="3200" b="1" spc="-5" dirty="0">
                <a:latin typeface="Constantia"/>
                <a:cs typeface="Constantia"/>
              </a:rPr>
              <a:t>An</a:t>
            </a:r>
            <a:r>
              <a:rPr sz="3200" b="1" spc="-30" dirty="0">
                <a:latin typeface="Constantia"/>
                <a:cs typeface="Constantia"/>
              </a:rPr>
              <a:t>g</a:t>
            </a:r>
            <a:r>
              <a:rPr sz="3200" b="1" spc="-5" dirty="0">
                <a:latin typeface="Constantia"/>
                <a:cs typeface="Constantia"/>
              </a:rPr>
              <a:t>l</a:t>
            </a:r>
            <a:r>
              <a:rPr sz="3200" b="1" dirty="0">
                <a:latin typeface="Constantia"/>
                <a:cs typeface="Constantia"/>
              </a:rPr>
              <a:t>e</a:t>
            </a:r>
            <a:r>
              <a:rPr sz="3200" b="1" spc="-175" dirty="0">
                <a:latin typeface="Constantia"/>
                <a:cs typeface="Constantia"/>
              </a:rPr>
              <a:t> </a:t>
            </a:r>
            <a:r>
              <a:rPr sz="3200" b="1" dirty="0">
                <a:latin typeface="Constantia"/>
                <a:cs typeface="Constantia"/>
              </a:rPr>
              <a:t>of</a:t>
            </a:r>
            <a:r>
              <a:rPr sz="3200" b="1" spc="-10" dirty="0">
                <a:latin typeface="Constantia"/>
                <a:cs typeface="Constantia"/>
              </a:rPr>
              <a:t> </a:t>
            </a:r>
            <a:r>
              <a:rPr sz="3200" b="1" spc="-70" dirty="0">
                <a:latin typeface="Constantia"/>
                <a:cs typeface="Constantia"/>
              </a:rPr>
              <a:t>c</a:t>
            </a:r>
            <a:r>
              <a:rPr sz="3200" b="1" dirty="0">
                <a:latin typeface="Constantia"/>
                <a:cs typeface="Constantia"/>
              </a:rPr>
              <a:t>o</a:t>
            </a:r>
            <a:r>
              <a:rPr sz="3200" b="1" spc="-60" dirty="0">
                <a:latin typeface="Constantia"/>
                <a:cs typeface="Constantia"/>
              </a:rPr>
              <a:t>n</a:t>
            </a:r>
            <a:r>
              <a:rPr sz="3200" b="1" spc="-80" dirty="0">
                <a:latin typeface="Constantia"/>
                <a:cs typeface="Constantia"/>
              </a:rPr>
              <a:t>v</a:t>
            </a:r>
            <a:r>
              <a:rPr sz="3200" b="1" dirty="0">
                <a:latin typeface="Constantia"/>
                <a:cs typeface="Constantia"/>
              </a:rPr>
              <a:t>ex</a:t>
            </a:r>
            <a:r>
              <a:rPr sz="3200" b="1" spc="10" dirty="0">
                <a:latin typeface="Constantia"/>
                <a:cs typeface="Constantia"/>
              </a:rPr>
              <a:t>i</a:t>
            </a:r>
            <a:r>
              <a:rPr sz="3200" b="1" dirty="0">
                <a:latin typeface="Constantia"/>
                <a:cs typeface="Constantia"/>
              </a:rPr>
              <a:t>ty</a:t>
            </a:r>
            <a:endParaRPr sz="3200">
              <a:latin typeface="Constantia"/>
              <a:cs typeface="Constantia"/>
            </a:endParaRPr>
          </a:p>
        </p:txBody>
      </p:sp>
      <p:sp>
        <p:nvSpPr>
          <p:cNvPr id="5" name="object 9"/>
          <p:cNvSpPr txBox="1"/>
          <p:nvPr/>
        </p:nvSpPr>
        <p:spPr>
          <a:xfrm>
            <a:off x="231140" y="1698701"/>
            <a:ext cx="4006215" cy="3971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0045" indent="-347980">
              <a:lnSpc>
                <a:spcPct val="100000"/>
              </a:lnSpc>
              <a:spcBef>
                <a:spcPts val="100"/>
              </a:spcBef>
              <a:buClr>
                <a:srgbClr val="0AD0D9"/>
              </a:buClr>
              <a:buSzPct val="93750"/>
              <a:buFont typeface="Wingdings"/>
              <a:buChar char=""/>
              <a:tabLst>
                <a:tab pos="360680" algn="l"/>
              </a:tabLst>
            </a:pPr>
            <a:r>
              <a:rPr sz="2400" spc="-45" dirty="0">
                <a:latin typeface="Constantia"/>
                <a:cs typeface="Constantia"/>
              </a:rPr>
              <a:t>R</a:t>
            </a:r>
            <a:r>
              <a:rPr sz="2400" dirty="0">
                <a:latin typeface="Constantia"/>
                <a:cs typeface="Constantia"/>
              </a:rPr>
              <a:t>e</a:t>
            </a:r>
            <a:r>
              <a:rPr sz="2400" spc="-60" dirty="0">
                <a:latin typeface="Constantia"/>
                <a:cs typeface="Constantia"/>
              </a:rPr>
              <a:t>v</a:t>
            </a:r>
            <a:r>
              <a:rPr sz="2400" dirty="0">
                <a:latin typeface="Constantia"/>
                <a:cs typeface="Constantia"/>
              </a:rPr>
              <a:t>eals</a:t>
            </a:r>
            <a:r>
              <a:rPr sz="2400" spc="-114" dirty="0">
                <a:latin typeface="Constantia"/>
                <a:cs typeface="Constantia"/>
              </a:rPr>
              <a:t> </a:t>
            </a:r>
            <a:r>
              <a:rPr sz="2400" spc="-55" dirty="0">
                <a:latin typeface="Constantia"/>
                <a:cs typeface="Constantia"/>
              </a:rPr>
              <a:t>c</a:t>
            </a:r>
            <a:r>
              <a:rPr sz="2400" dirty="0">
                <a:latin typeface="Constantia"/>
                <a:cs typeface="Constantia"/>
              </a:rPr>
              <a:t>o</a:t>
            </a:r>
            <a:r>
              <a:rPr sz="2400" spc="-60" dirty="0">
                <a:latin typeface="Constantia"/>
                <a:cs typeface="Constantia"/>
              </a:rPr>
              <a:t>n</a:t>
            </a:r>
            <a:r>
              <a:rPr sz="2400" spc="-55" dirty="0">
                <a:latin typeface="Constantia"/>
                <a:cs typeface="Constantia"/>
              </a:rPr>
              <a:t>v</a:t>
            </a:r>
            <a:r>
              <a:rPr sz="2400" dirty="0">
                <a:latin typeface="Constantia"/>
                <a:cs typeface="Constantia"/>
              </a:rPr>
              <a:t>exity</a:t>
            </a:r>
            <a:r>
              <a:rPr sz="2400" spc="-114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or</a:t>
            </a:r>
            <a:endParaRPr sz="2400">
              <a:latin typeface="Constantia"/>
              <a:cs typeface="Constantia"/>
            </a:endParaRPr>
          </a:p>
          <a:p>
            <a:pPr marL="286385">
              <a:lnSpc>
                <a:spcPct val="100000"/>
              </a:lnSpc>
              <a:spcBef>
                <a:spcPts val="5"/>
              </a:spcBef>
            </a:pPr>
            <a:r>
              <a:rPr sz="2400" spc="-15" dirty="0">
                <a:latin typeface="Constantia"/>
                <a:cs typeface="Constantia"/>
              </a:rPr>
              <a:t>concavity</a:t>
            </a:r>
            <a:r>
              <a:rPr sz="2400" spc="-12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of</a:t>
            </a:r>
            <a:r>
              <a:rPr sz="2400" spc="-10" dirty="0">
                <a:latin typeface="Constantia"/>
                <a:cs typeface="Constantia"/>
              </a:rPr>
              <a:t> skeletal</a:t>
            </a:r>
            <a:r>
              <a:rPr sz="2400" spc="-6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profile</a:t>
            </a:r>
            <a:endParaRPr sz="2400">
              <a:latin typeface="Constantia"/>
              <a:cs typeface="Constantia"/>
            </a:endParaRPr>
          </a:p>
          <a:p>
            <a:pPr marL="287020" indent="-274320">
              <a:lnSpc>
                <a:spcPts val="3100"/>
              </a:lnSpc>
              <a:spcBef>
                <a:spcPts val="675"/>
              </a:spcBef>
              <a:buClr>
                <a:srgbClr val="0AD0D9"/>
              </a:buClr>
              <a:buSzPct val="93750"/>
              <a:buFont typeface="Wingdings"/>
              <a:buChar char=""/>
              <a:tabLst>
                <a:tab pos="287020" algn="l"/>
              </a:tabLst>
            </a:pPr>
            <a:r>
              <a:rPr sz="2400" spc="-120" dirty="0">
                <a:latin typeface="Constantia"/>
                <a:cs typeface="Constantia"/>
              </a:rPr>
              <a:t>A</a:t>
            </a:r>
            <a:r>
              <a:rPr sz="2400" spc="-55" dirty="0">
                <a:latin typeface="Constantia"/>
                <a:cs typeface="Constantia"/>
              </a:rPr>
              <a:t>v</a:t>
            </a:r>
            <a:r>
              <a:rPr sz="2400" dirty="0">
                <a:latin typeface="Constantia"/>
                <a:cs typeface="Constantia"/>
              </a:rPr>
              <a:t>e</a:t>
            </a:r>
            <a:r>
              <a:rPr sz="2400" spc="-30" dirty="0">
                <a:latin typeface="Constantia"/>
                <a:cs typeface="Constantia"/>
              </a:rPr>
              <a:t>r</a:t>
            </a:r>
            <a:r>
              <a:rPr sz="2400" dirty="0">
                <a:latin typeface="Constantia"/>
                <a:cs typeface="Constantia"/>
              </a:rPr>
              <a:t>a</a:t>
            </a:r>
            <a:r>
              <a:rPr sz="2400" spc="-60" dirty="0">
                <a:latin typeface="Constantia"/>
                <a:cs typeface="Constantia"/>
              </a:rPr>
              <a:t>g</a:t>
            </a:r>
            <a:r>
              <a:rPr sz="2400" dirty="0">
                <a:latin typeface="Constantia"/>
                <a:cs typeface="Constantia"/>
              </a:rPr>
              <a:t>e</a:t>
            </a:r>
            <a:r>
              <a:rPr sz="2400" spc="-145" dirty="0"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v</a:t>
            </a:r>
            <a:r>
              <a:rPr sz="2400" dirty="0">
                <a:latin typeface="Constantia"/>
                <a:cs typeface="Constantia"/>
              </a:rPr>
              <a:t>alue</a:t>
            </a:r>
            <a:r>
              <a:rPr sz="2400" spc="-6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0</a:t>
            </a:r>
            <a:r>
              <a:rPr sz="2600" dirty="0">
                <a:latin typeface="Arial MT"/>
                <a:cs typeface="Arial MT"/>
              </a:rPr>
              <a:t>°</a:t>
            </a:r>
            <a:r>
              <a:rPr sz="2400" dirty="0">
                <a:latin typeface="Constantia"/>
                <a:cs typeface="Constantia"/>
              </a:rPr>
              <a:t>,</a:t>
            </a:r>
            <a:r>
              <a:rPr sz="2400" spc="-2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Ran</a:t>
            </a:r>
            <a:r>
              <a:rPr sz="2400" spc="-65" dirty="0">
                <a:latin typeface="Constantia"/>
                <a:cs typeface="Constantia"/>
              </a:rPr>
              <a:t>g</a:t>
            </a:r>
            <a:r>
              <a:rPr sz="2400" dirty="0">
                <a:latin typeface="Constantia"/>
                <a:cs typeface="Constantia"/>
              </a:rPr>
              <a:t>e</a:t>
            </a:r>
            <a:r>
              <a:rPr sz="2400" spc="-6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=</a:t>
            </a:r>
            <a:r>
              <a:rPr sz="2400" spc="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-</a:t>
            </a:r>
            <a:endParaRPr sz="2400">
              <a:latin typeface="Constantia"/>
              <a:cs typeface="Constantia"/>
            </a:endParaRPr>
          </a:p>
          <a:p>
            <a:pPr marL="286385">
              <a:lnSpc>
                <a:spcPts val="3100"/>
              </a:lnSpc>
            </a:pPr>
            <a:r>
              <a:rPr sz="2400" spc="-5" dirty="0">
                <a:latin typeface="Constantia"/>
                <a:cs typeface="Constantia"/>
              </a:rPr>
              <a:t>8.5</a:t>
            </a:r>
            <a:r>
              <a:rPr sz="2400" spc="-70" dirty="0"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to</a:t>
            </a:r>
            <a:r>
              <a:rPr sz="2400" spc="-9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10</a:t>
            </a:r>
            <a:r>
              <a:rPr sz="2600" dirty="0">
                <a:latin typeface="Arial MT"/>
                <a:cs typeface="Arial MT"/>
              </a:rPr>
              <a:t>°</a:t>
            </a:r>
            <a:endParaRPr sz="2600">
              <a:latin typeface="Arial MT"/>
              <a:cs typeface="Arial MT"/>
            </a:endParaRPr>
          </a:p>
          <a:p>
            <a:pPr marL="286385" marR="5080" indent="-274320">
              <a:lnSpc>
                <a:spcPct val="100000"/>
              </a:lnSpc>
              <a:spcBef>
                <a:spcPts val="560"/>
              </a:spcBef>
              <a:buClr>
                <a:srgbClr val="0AD0D9"/>
              </a:buClr>
              <a:buSzPct val="93750"/>
              <a:buFont typeface="Wingdings"/>
              <a:buChar char=""/>
              <a:tabLst>
                <a:tab pos="363220" algn="l"/>
              </a:tabLst>
            </a:pPr>
            <a:r>
              <a:rPr dirty="0"/>
              <a:t>	</a:t>
            </a:r>
            <a:r>
              <a:rPr sz="2400" spc="-20" dirty="0">
                <a:latin typeface="Constantia"/>
                <a:cs typeface="Constantia"/>
              </a:rPr>
              <a:t>Positive </a:t>
            </a:r>
            <a:r>
              <a:rPr sz="2400" spc="-5" dirty="0">
                <a:latin typeface="Constantia"/>
                <a:cs typeface="Constantia"/>
              </a:rPr>
              <a:t>angle </a:t>
            </a:r>
            <a:r>
              <a:rPr sz="2400" dirty="0">
                <a:latin typeface="Constantia"/>
                <a:cs typeface="Constantia"/>
              </a:rPr>
              <a:t>or </a:t>
            </a:r>
            <a:r>
              <a:rPr sz="2400" spc="-10" dirty="0">
                <a:latin typeface="Constantia"/>
                <a:cs typeface="Constantia"/>
              </a:rPr>
              <a:t>increased </a:t>
            </a:r>
            <a:r>
              <a:rPr sz="2400" spc="-5" dirty="0">
                <a:latin typeface="Constantia"/>
                <a:cs typeface="Constantia"/>
              </a:rPr>
              <a:t> angle</a:t>
            </a:r>
            <a:r>
              <a:rPr sz="2400" spc="-7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–</a:t>
            </a:r>
            <a:r>
              <a:rPr sz="2400" spc="-6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prominent</a:t>
            </a:r>
            <a:r>
              <a:rPr sz="2400" spc="-8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maxillary </a:t>
            </a:r>
            <a:r>
              <a:rPr sz="2400" spc="-58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denture </a:t>
            </a:r>
            <a:r>
              <a:rPr sz="2400" spc="-5" dirty="0">
                <a:latin typeface="Constantia"/>
                <a:cs typeface="Constantia"/>
              </a:rPr>
              <a:t>base </a:t>
            </a:r>
            <a:r>
              <a:rPr sz="2400" spc="-15" dirty="0">
                <a:latin typeface="Constantia"/>
                <a:cs typeface="Constantia"/>
              </a:rPr>
              <a:t>relative </a:t>
            </a:r>
            <a:r>
              <a:rPr sz="2400" spc="-20" dirty="0">
                <a:latin typeface="Constantia"/>
                <a:cs typeface="Constantia"/>
              </a:rPr>
              <a:t>to </a:t>
            </a:r>
            <a:r>
              <a:rPr sz="2400" spc="-1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mandible</a:t>
            </a:r>
            <a:endParaRPr sz="2400">
              <a:latin typeface="Constantia"/>
              <a:cs typeface="Constantia"/>
            </a:endParaRPr>
          </a:p>
          <a:p>
            <a:pPr marL="287020" indent="-274320">
              <a:lnSpc>
                <a:spcPct val="100000"/>
              </a:lnSpc>
              <a:spcBef>
                <a:spcPts val="580"/>
              </a:spcBef>
              <a:buClr>
                <a:srgbClr val="0AD0D9"/>
              </a:buClr>
              <a:buSzPct val="93750"/>
              <a:buFont typeface="Wingdings"/>
              <a:buChar char=""/>
              <a:tabLst>
                <a:tab pos="287020" algn="l"/>
              </a:tabLst>
            </a:pPr>
            <a:r>
              <a:rPr sz="2400" spc="-5" dirty="0">
                <a:latin typeface="Constantia"/>
                <a:cs typeface="Constantia"/>
              </a:rPr>
              <a:t>Decreased</a:t>
            </a:r>
            <a:r>
              <a:rPr sz="2400" spc="-7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angle</a:t>
            </a:r>
            <a:r>
              <a:rPr sz="2400" spc="-6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,</a:t>
            </a:r>
            <a:r>
              <a:rPr sz="2400" spc="-15" dirty="0">
                <a:latin typeface="Constantia"/>
                <a:cs typeface="Constantia"/>
              </a:rPr>
              <a:t> negative</a:t>
            </a:r>
            <a:endParaRPr sz="2400">
              <a:latin typeface="Constantia"/>
              <a:cs typeface="Constantia"/>
            </a:endParaRPr>
          </a:p>
          <a:p>
            <a:pPr marL="286385">
              <a:lnSpc>
                <a:spcPct val="100000"/>
              </a:lnSpc>
            </a:pPr>
            <a:r>
              <a:rPr sz="2400" spc="-5" dirty="0">
                <a:latin typeface="Constantia"/>
                <a:cs typeface="Constantia"/>
              </a:rPr>
              <a:t>angle</a:t>
            </a:r>
            <a:r>
              <a:rPr sz="2400" spc="-7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–</a:t>
            </a:r>
            <a:r>
              <a:rPr sz="2400" spc="-5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prognathic</a:t>
            </a:r>
            <a:r>
              <a:rPr sz="2400" spc="-12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profile</a:t>
            </a:r>
            <a:endParaRPr sz="2400">
              <a:latin typeface="Constantia"/>
              <a:cs typeface="Constantia"/>
            </a:endParaRPr>
          </a:p>
        </p:txBody>
      </p:sp>
      <p:grpSp>
        <p:nvGrpSpPr>
          <p:cNvPr id="6" name="object 10"/>
          <p:cNvGrpSpPr/>
          <p:nvPr/>
        </p:nvGrpSpPr>
        <p:grpSpPr>
          <a:xfrm>
            <a:off x="4495800" y="990600"/>
            <a:ext cx="4419600" cy="5410200"/>
            <a:chOff x="4495800" y="990600"/>
            <a:chExt cx="4419600" cy="5410200"/>
          </a:xfrm>
        </p:grpSpPr>
        <p:pic>
          <p:nvPicPr>
            <p:cNvPr id="7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95800" y="990600"/>
              <a:ext cx="4419600" cy="5410200"/>
            </a:xfrm>
            <a:prstGeom prst="rect">
              <a:avLst/>
            </a:prstGeom>
          </p:spPr>
        </p:pic>
        <p:sp>
          <p:nvSpPr>
            <p:cNvPr id="8" name="object 12"/>
            <p:cNvSpPr/>
            <p:nvPr/>
          </p:nvSpPr>
          <p:spPr>
            <a:xfrm>
              <a:off x="7620000" y="2667000"/>
              <a:ext cx="152400" cy="2743200"/>
            </a:xfrm>
            <a:custGeom>
              <a:avLst/>
              <a:gdLst/>
              <a:ahLst/>
              <a:cxnLst/>
              <a:rect l="l" t="t" r="r" b="b"/>
              <a:pathLst>
                <a:path w="152400" h="2743200">
                  <a:moveTo>
                    <a:pt x="0" y="0"/>
                  </a:moveTo>
                  <a:lnTo>
                    <a:pt x="152400" y="1066800"/>
                  </a:lnTo>
                </a:path>
                <a:path w="152400" h="2743200">
                  <a:moveTo>
                    <a:pt x="152400" y="1066800"/>
                  </a:moveTo>
                  <a:lnTo>
                    <a:pt x="0" y="2743200"/>
                  </a:lnTo>
                </a:path>
              </a:pathLst>
            </a:custGeom>
            <a:ln w="91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8"/>
          <p:cNvSpPr txBox="1"/>
          <p:nvPr/>
        </p:nvSpPr>
        <p:spPr>
          <a:xfrm>
            <a:off x="231140" y="1074165"/>
            <a:ext cx="4107815" cy="40728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9405" indent="-307340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0625"/>
              <a:buFont typeface="Wingdings"/>
              <a:buChar char=""/>
              <a:tabLst>
                <a:tab pos="320040" algn="l"/>
              </a:tabLst>
            </a:pPr>
            <a:r>
              <a:rPr sz="3200" b="1" dirty="0">
                <a:latin typeface="Constantia"/>
                <a:cs typeface="Constantia"/>
              </a:rPr>
              <a:t>A-B</a:t>
            </a:r>
            <a:r>
              <a:rPr sz="3200" b="1" spc="-85" dirty="0">
                <a:latin typeface="Constantia"/>
                <a:cs typeface="Constantia"/>
              </a:rPr>
              <a:t> </a:t>
            </a:r>
            <a:r>
              <a:rPr sz="3200" b="1" spc="-5" dirty="0">
                <a:latin typeface="Constantia"/>
                <a:cs typeface="Constantia"/>
              </a:rPr>
              <a:t>plane</a:t>
            </a:r>
            <a:r>
              <a:rPr sz="3200" b="1" spc="-170" dirty="0">
                <a:latin typeface="Constantia"/>
                <a:cs typeface="Constantia"/>
              </a:rPr>
              <a:t> </a:t>
            </a:r>
            <a:r>
              <a:rPr sz="3200" b="1" spc="-10" dirty="0">
                <a:latin typeface="Constantia"/>
                <a:cs typeface="Constantia"/>
              </a:rPr>
              <a:t>angle</a:t>
            </a:r>
            <a:endParaRPr sz="3200" dirty="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650" dirty="0">
              <a:latin typeface="Constantia"/>
              <a:cs typeface="Constantia"/>
            </a:endParaRPr>
          </a:p>
          <a:p>
            <a:pPr marL="368935" indent="-356870">
              <a:lnSpc>
                <a:spcPts val="3335"/>
              </a:lnSpc>
              <a:buClr>
                <a:srgbClr val="0AD0D9"/>
              </a:buClr>
              <a:buSzPct val="94230"/>
              <a:buFont typeface="Wingdings"/>
              <a:buChar char=""/>
              <a:tabLst>
                <a:tab pos="369570" algn="l"/>
              </a:tabLst>
            </a:pPr>
            <a:r>
              <a:rPr sz="2600" spc="-15" dirty="0">
                <a:latin typeface="Constantia"/>
                <a:cs typeface="Constantia"/>
              </a:rPr>
              <a:t>Mean</a:t>
            </a:r>
            <a:r>
              <a:rPr sz="2600" spc="-13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value</a:t>
            </a:r>
            <a:r>
              <a:rPr sz="2600" spc="-114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=</a:t>
            </a:r>
            <a:r>
              <a:rPr sz="2600" spc="-20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-4.6</a:t>
            </a:r>
            <a:r>
              <a:rPr sz="2800" dirty="0">
                <a:latin typeface="Arial MT"/>
                <a:cs typeface="Arial MT"/>
              </a:rPr>
              <a:t>°</a:t>
            </a:r>
            <a:r>
              <a:rPr sz="2600" dirty="0">
                <a:latin typeface="Constantia"/>
                <a:cs typeface="Constantia"/>
              </a:rPr>
              <a:t>,</a:t>
            </a:r>
            <a:r>
              <a:rPr sz="2600" spc="-15" dirty="0">
                <a:latin typeface="Constantia"/>
                <a:cs typeface="Constantia"/>
              </a:rPr>
              <a:t> Range</a:t>
            </a:r>
            <a:endParaRPr sz="2600" dirty="0">
              <a:latin typeface="Constantia"/>
              <a:cs typeface="Constantia"/>
            </a:endParaRPr>
          </a:p>
          <a:p>
            <a:pPr marL="286385">
              <a:lnSpc>
                <a:spcPts val="3335"/>
              </a:lnSpc>
            </a:pPr>
            <a:r>
              <a:rPr sz="2600" dirty="0">
                <a:latin typeface="Constantia"/>
                <a:cs typeface="Constantia"/>
              </a:rPr>
              <a:t>=</a:t>
            </a:r>
            <a:r>
              <a:rPr sz="2600" spc="-30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-9</a:t>
            </a:r>
            <a:r>
              <a:rPr sz="2600" spc="-45" dirty="0">
                <a:latin typeface="Constantia"/>
                <a:cs typeface="Constantia"/>
              </a:rPr>
              <a:t> </a:t>
            </a:r>
            <a:r>
              <a:rPr sz="2600" spc="-15" dirty="0">
                <a:latin typeface="Constantia"/>
                <a:cs typeface="Constantia"/>
              </a:rPr>
              <a:t>to</a:t>
            </a:r>
            <a:r>
              <a:rPr sz="2600" spc="-110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0</a:t>
            </a:r>
            <a:r>
              <a:rPr sz="2800" spc="-5" dirty="0">
                <a:latin typeface="Arial MT"/>
                <a:cs typeface="Arial MT"/>
              </a:rPr>
              <a:t>°</a:t>
            </a:r>
            <a:endParaRPr sz="2800" dirty="0">
              <a:latin typeface="Arial MT"/>
              <a:cs typeface="Arial MT"/>
            </a:endParaRPr>
          </a:p>
          <a:p>
            <a:pPr marL="286385" marR="5080" indent="-274320">
              <a:lnSpc>
                <a:spcPct val="100000"/>
              </a:lnSpc>
              <a:spcBef>
                <a:spcPts val="620"/>
              </a:spcBef>
              <a:buClr>
                <a:srgbClr val="0AD0D9"/>
              </a:buClr>
              <a:buSzPct val="94230"/>
              <a:buFont typeface="Wingdings"/>
              <a:buChar char=""/>
              <a:tabLst>
                <a:tab pos="369570" algn="l"/>
              </a:tabLst>
            </a:pPr>
            <a:r>
              <a:rPr dirty="0"/>
              <a:t>	</a:t>
            </a:r>
            <a:r>
              <a:rPr sz="2600" spc="-10" dirty="0">
                <a:latin typeface="Constantia"/>
                <a:cs typeface="Constantia"/>
              </a:rPr>
              <a:t>Indicative </a:t>
            </a:r>
            <a:r>
              <a:rPr sz="2600" dirty="0">
                <a:latin typeface="Constantia"/>
                <a:cs typeface="Constantia"/>
              </a:rPr>
              <a:t>of maxillary </a:t>
            </a:r>
            <a:r>
              <a:rPr sz="2600" spc="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ma</a:t>
            </a:r>
            <a:r>
              <a:rPr sz="2600" spc="-15" dirty="0">
                <a:latin typeface="Constantia"/>
                <a:cs typeface="Constantia"/>
              </a:rPr>
              <a:t>n</a:t>
            </a:r>
            <a:r>
              <a:rPr sz="2600" spc="-5" dirty="0">
                <a:latin typeface="Constantia"/>
                <a:cs typeface="Constantia"/>
              </a:rPr>
              <a:t>dibula</a:t>
            </a:r>
            <a:r>
              <a:rPr sz="2600" dirty="0">
                <a:latin typeface="Constantia"/>
                <a:cs typeface="Constantia"/>
              </a:rPr>
              <a:t>r</a:t>
            </a:r>
            <a:r>
              <a:rPr sz="2600" spc="-150" dirty="0">
                <a:latin typeface="Constantia"/>
                <a:cs typeface="Constantia"/>
              </a:rPr>
              <a:t> </a:t>
            </a:r>
            <a:r>
              <a:rPr sz="2600" spc="-40" dirty="0">
                <a:latin typeface="Constantia"/>
                <a:cs typeface="Constantia"/>
              </a:rPr>
              <a:t>r</a:t>
            </a:r>
            <a:r>
              <a:rPr sz="2600" dirty="0">
                <a:latin typeface="Constantia"/>
                <a:cs typeface="Constantia"/>
              </a:rPr>
              <a:t>elati</a:t>
            </a:r>
            <a:r>
              <a:rPr sz="2600" spc="-15" dirty="0">
                <a:latin typeface="Constantia"/>
                <a:cs typeface="Constantia"/>
              </a:rPr>
              <a:t>o</a:t>
            </a:r>
            <a:r>
              <a:rPr sz="2600" spc="-5" dirty="0">
                <a:latin typeface="Constantia"/>
                <a:cs typeface="Constantia"/>
              </a:rPr>
              <a:t>nsh</a:t>
            </a:r>
            <a:r>
              <a:rPr sz="2600" spc="-15" dirty="0">
                <a:latin typeface="Constantia"/>
                <a:cs typeface="Constantia"/>
              </a:rPr>
              <a:t>i</a:t>
            </a:r>
            <a:r>
              <a:rPr sz="2600" dirty="0">
                <a:latin typeface="Constantia"/>
                <a:cs typeface="Constantia"/>
              </a:rPr>
              <a:t>p</a:t>
            </a:r>
            <a:r>
              <a:rPr sz="2600" spc="-8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in  relation</a:t>
            </a:r>
            <a:r>
              <a:rPr sz="2600" spc="-90" dirty="0">
                <a:latin typeface="Constantia"/>
                <a:cs typeface="Constantia"/>
              </a:rPr>
              <a:t> </a:t>
            </a:r>
            <a:r>
              <a:rPr sz="2600" spc="-20" dirty="0">
                <a:latin typeface="Constantia"/>
                <a:cs typeface="Constantia"/>
              </a:rPr>
              <a:t>to</a:t>
            </a:r>
            <a:r>
              <a:rPr sz="2600" spc="-110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facial</a:t>
            </a:r>
            <a:r>
              <a:rPr sz="2600" spc="-4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plane</a:t>
            </a:r>
            <a:endParaRPr sz="2600" dirty="0">
              <a:latin typeface="Constantia"/>
              <a:cs typeface="Constantia"/>
            </a:endParaRPr>
          </a:p>
          <a:p>
            <a:pPr marL="286385" marR="467359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"/>
              <a:tabLst>
                <a:tab pos="369570" algn="l"/>
              </a:tabLst>
            </a:pPr>
            <a:r>
              <a:rPr dirty="0"/>
              <a:t>	</a:t>
            </a:r>
            <a:r>
              <a:rPr sz="2600" spc="-75" dirty="0">
                <a:latin typeface="Constantia"/>
                <a:cs typeface="Constantia"/>
              </a:rPr>
              <a:t>P</a:t>
            </a:r>
            <a:r>
              <a:rPr sz="2600" dirty="0">
                <a:latin typeface="Constantia"/>
                <a:cs typeface="Constantia"/>
              </a:rPr>
              <a:t>os</a:t>
            </a:r>
            <a:r>
              <a:rPr sz="2600" spc="-10" dirty="0">
                <a:latin typeface="Constantia"/>
                <a:cs typeface="Constantia"/>
              </a:rPr>
              <a:t>i</a:t>
            </a:r>
            <a:r>
              <a:rPr sz="2600" spc="-5" dirty="0">
                <a:latin typeface="Constantia"/>
                <a:cs typeface="Constantia"/>
              </a:rPr>
              <a:t>t</a:t>
            </a:r>
            <a:r>
              <a:rPr sz="2600" spc="-25" dirty="0">
                <a:latin typeface="Constantia"/>
                <a:cs typeface="Constantia"/>
              </a:rPr>
              <a:t>i</a:t>
            </a:r>
            <a:r>
              <a:rPr sz="2600" spc="-60" dirty="0">
                <a:latin typeface="Constantia"/>
                <a:cs typeface="Constantia"/>
              </a:rPr>
              <a:t>v</a:t>
            </a:r>
            <a:r>
              <a:rPr sz="2600" dirty="0">
                <a:latin typeface="Constantia"/>
                <a:cs typeface="Constantia"/>
              </a:rPr>
              <a:t>e</a:t>
            </a:r>
            <a:r>
              <a:rPr sz="2600" spc="-165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an</a:t>
            </a:r>
            <a:r>
              <a:rPr sz="2600" spc="-35" dirty="0">
                <a:latin typeface="Constantia"/>
                <a:cs typeface="Constantia"/>
              </a:rPr>
              <a:t>g</a:t>
            </a:r>
            <a:r>
              <a:rPr sz="2600" dirty="0">
                <a:latin typeface="Constantia"/>
                <a:cs typeface="Constantia"/>
              </a:rPr>
              <a:t>le</a:t>
            </a:r>
            <a:r>
              <a:rPr sz="2600" spc="-60" dirty="0">
                <a:latin typeface="Constantia"/>
                <a:cs typeface="Constantia"/>
              </a:rPr>
              <a:t> </a:t>
            </a:r>
            <a:r>
              <a:rPr sz="2600" spc="-15" dirty="0">
                <a:latin typeface="Constantia"/>
                <a:cs typeface="Constantia"/>
              </a:rPr>
              <a:t>i</a:t>
            </a:r>
            <a:r>
              <a:rPr sz="2600" dirty="0">
                <a:latin typeface="Constantia"/>
                <a:cs typeface="Constantia"/>
              </a:rPr>
              <a:t>n</a:t>
            </a:r>
            <a:r>
              <a:rPr sz="2600" spc="-9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clas</a:t>
            </a:r>
            <a:r>
              <a:rPr sz="2600" dirty="0">
                <a:latin typeface="Constantia"/>
                <a:cs typeface="Constantia"/>
              </a:rPr>
              <a:t>s</a:t>
            </a:r>
            <a:r>
              <a:rPr sz="2600" spc="-80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3  </a:t>
            </a:r>
            <a:r>
              <a:rPr sz="2600" spc="-10" dirty="0">
                <a:latin typeface="Constantia"/>
                <a:cs typeface="Constantia"/>
              </a:rPr>
              <a:t>malocclusion</a:t>
            </a:r>
            <a:endParaRPr sz="2600" dirty="0">
              <a:latin typeface="Constantia"/>
              <a:cs typeface="Constantia"/>
            </a:endParaRPr>
          </a:p>
        </p:txBody>
      </p:sp>
      <p:grpSp>
        <p:nvGrpSpPr>
          <p:cNvPr id="6" name="object 9"/>
          <p:cNvGrpSpPr/>
          <p:nvPr/>
        </p:nvGrpSpPr>
        <p:grpSpPr>
          <a:xfrm>
            <a:off x="4695444" y="1266444"/>
            <a:ext cx="4144010" cy="4840605"/>
            <a:chOff x="4695444" y="1266444"/>
            <a:chExt cx="4144010" cy="4840605"/>
          </a:xfrm>
        </p:grpSpPr>
        <p:pic>
          <p:nvPicPr>
            <p:cNvPr id="7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24400" y="1295400"/>
              <a:ext cx="4085844" cy="4782312"/>
            </a:xfrm>
            <a:prstGeom prst="rect">
              <a:avLst/>
            </a:prstGeom>
          </p:spPr>
        </p:pic>
        <p:sp>
          <p:nvSpPr>
            <p:cNvPr id="8" name="object 11"/>
            <p:cNvSpPr/>
            <p:nvPr/>
          </p:nvSpPr>
          <p:spPr>
            <a:xfrm>
              <a:off x="4709922" y="1280922"/>
              <a:ext cx="4114800" cy="4811395"/>
            </a:xfrm>
            <a:custGeom>
              <a:avLst/>
              <a:gdLst/>
              <a:ahLst/>
              <a:cxnLst/>
              <a:rect l="l" t="t" r="r" b="b"/>
              <a:pathLst>
                <a:path w="4114800" h="4811395">
                  <a:moveTo>
                    <a:pt x="0" y="4811268"/>
                  </a:moveTo>
                  <a:lnTo>
                    <a:pt x="4114800" y="4811268"/>
                  </a:lnTo>
                  <a:lnTo>
                    <a:pt x="4114800" y="0"/>
                  </a:lnTo>
                  <a:lnTo>
                    <a:pt x="0" y="0"/>
                  </a:lnTo>
                  <a:lnTo>
                    <a:pt x="0" y="4811268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8"/>
          <p:cNvSpPr txBox="1"/>
          <p:nvPr/>
        </p:nvSpPr>
        <p:spPr>
          <a:xfrm>
            <a:off x="307340" y="997965"/>
            <a:ext cx="376047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0625"/>
              <a:buFont typeface="Wingdings"/>
              <a:buChar char=""/>
              <a:tabLst>
                <a:tab pos="320040" algn="l"/>
              </a:tabLst>
            </a:pPr>
            <a:r>
              <a:rPr sz="3200" b="1" spc="-20" dirty="0">
                <a:latin typeface="Constantia"/>
                <a:cs typeface="Constantia"/>
              </a:rPr>
              <a:t>M</a:t>
            </a:r>
            <a:r>
              <a:rPr sz="3200" b="1" dirty="0">
                <a:latin typeface="Constantia"/>
                <a:cs typeface="Constantia"/>
              </a:rPr>
              <a:t>and</a:t>
            </a:r>
            <a:r>
              <a:rPr sz="3200" b="1" spc="5" dirty="0">
                <a:latin typeface="Constantia"/>
                <a:cs typeface="Constantia"/>
              </a:rPr>
              <a:t>i</a:t>
            </a:r>
            <a:r>
              <a:rPr sz="3200" b="1" dirty="0">
                <a:latin typeface="Constantia"/>
                <a:cs typeface="Constantia"/>
              </a:rPr>
              <a:t>bular</a:t>
            </a:r>
            <a:r>
              <a:rPr sz="3200" b="1" spc="-200" dirty="0">
                <a:latin typeface="Constantia"/>
                <a:cs typeface="Constantia"/>
              </a:rPr>
              <a:t> </a:t>
            </a:r>
            <a:r>
              <a:rPr sz="3200" b="1" spc="-5" dirty="0">
                <a:latin typeface="Constantia"/>
                <a:cs typeface="Constantia"/>
              </a:rPr>
              <a:t>pla</a:t>
            </a:r>
            <a:r>
              <a:rPr sz="3200" b="1" spc="5" dirty="0">
                <a:latin typeface="Constantia"/>
                <a:cs typeface="Constantia"/>
              </a:rPr>
              <a:t>n</a:t>
            </a:r>
            <a:r>
              <a:rPr sz="3200" b="1" dirty="0">
                <a:latin typeface="Constantia"/>
                <a:cs typeface="Constantia"/>
              </a:rPr>
              <a:t>e  </a:t>
            </a:r>
            <a:r>
              <a:rPr sz="3200" b="1" spc="-10" dirty="0">
                <a:latin typeface="Constantia"/>
                <a:cs typeface="Constantia"/>
              </a:rPr>
              <a:t>angle</a:t>
            </a:r>
            <a:endParaRPr sz="3200">
              <a:latin typeface="Constantia"/>
              <a:cs typeface="Constantia"/>
            </a:endParaRPr>
          </a:p>
        </p:txBody>
      </p:sp>
      <p:sp>
        <p:nvSpPr>
          <p:cNvPr id="5" name="object 9"/>
          <p:cNvSpPr txBox="1"/>
          <p:nvPr/>
        </p:nvSpPr>
        <p:spPr>
          <a:xfrm>
            <a:off x="307340" y="2546730"/>
            <a:ext cx="3977640" cy="29330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7020" indent="-274320">
              <a:lnSpc>
                <a:spcPts val="3335"/>
              </a:lnSpc>
              <a:spcBef>
                <a:spcPts val="95"/>
              </a:spcBef>
              <a:buClr>
                <a:srgbClr val="0AD0D9"/>
              </a:buClr>
              <a:buSzPct val="94230"/>
              <a:buFont typeface="Wingdings"/>
              <a:buChar char=""/>
              <a:tabLst>
                <a:tab pos="287020" algn="l"/>
              </a:tabLst>
            </a:pPr>
            <a:r>
              <a:rPr sz="2600" spc="-15" dirty="0">
                <a:latin typeface="Constantia"/>
                <a:cs typeface="Constantia"/>
              </a:rPr>
              <a:t>Mean</a:t>
            </a:r>
            <a:r>
              <a:rPr sz="2600" spc="-130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value</a:t>
            </a:r>
            <a:r>
              <a:rPr sz="2600" spc="-114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=</a:t>
            </a:r>
            <a:r>
              <a:rPr sz="2600" spc="-10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21.9</a:t>
            </a:r>
            <a:r>
              <a:rPr sz="2800" spc="-5" dirty="0">
                <a:latin typeface="Arial MT"/>
                <a:cs typeface="Arial MT"/>
              </a:rPr>
              <a:t>°</a:t>
            </a:r>
            <a:r>
              <a:rPr sz="2600" spc="-5" dirty="0">
                <a:latin typeface="Constantia"/>
                <a:cs typeface="Constantia"/>
              </a:rPr>
              <a:t>,</a:t>
            </a:r>
            <a:r>
              <a:rPr sz="2600" spc="-25" dirty="0">
                <a:latin typeface="Constantia"/>
                <a:cs typeface="Constantia"/>
              </a:rPr>
              <a:t> </a:t>
            </a:r>
            <a:r>
              <a:rPr sz="2600" spc="-15" dirty="0">
                <a:latin typeface="Constantia"/>
                <a:cs typeface="Constantia"/>
              </a:rPr>
              <a:t>Range</a:t>
            </a:r>
            <a:endParaRPr sz="2600">
              <a:latin typeface="Constantia"/>
              <a:cs typeface="Constantia"/>
            </a:endParaRPr>
          </a:p>
          <a:p>
            <a:pPr marL="286385">
              <a:lnSpc>
                <a:spcPts val="3335"/>
              </a:lnSpc>
            </a:pPr>
            <a:r>
              <a:rPr sz="2600" dirty="0">
                <a:latin typeface="Constantia"/>
                <a:cs typeface="Constantia"/>
              </a:rPr>
              <a:t>=</a:t>
            </a:r>
            <a:r>
              <a:rPr sz="2600" spc="-20" dirty="0">
                <a:latin typeface="Constantia"/>
                <a:cs typeface="Constantia"/>
              </a:rPr>
              <a:t> 17</a:t>
            </a:r>
            <a:r>
              <a:rPr sz="2600" spc="-50" dirty="0">
                <a:latin typeface="Constantia"/>
                <a:cs typeface="Constantia"/>
              </a:rPr>
              <a:t> </a:t>
            </a:r>
            <a:r>
              <a:rPr sz="2600" spc="-20" dirty="0">
                <a:latin typeface="Constantia"/>
                <a:cs typeface="Constantia"/>
              </a:rPr>
              <a:t>to</a:t>
            </a:r>
            <a:r>
              <a:rPr sz="2600" spc="-110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28</a:t>
            </a:r>
            <a:r>
              <a:rPr sz="2800" spc="-5" dirty="0">
                <a:latin typeface="Arial MT"/>
                <a:cs typeface="Arial MT"/>
              </a:rPr>
              <a:t>°</a:t>
            </a:r>
            <a:endParaRPr sz="2800">
              <a:latin typeface="Arial MT"/>
              <a:cs typeface="Arial MT"/>
            </a:endParaRPr>
          </a:p>
          <a:p>
            <a:pPr marL="286385" marR="189230" indent="-274320">
              <a:lnSpc>
                <a:spcPct val="100000"/>
              </a:lnSpc>
              <a:spcBef>
                <a:spcPts val="620"/>
              </a:spcBef>
              <a:buClr>
                <a:srgbClr val="0AD0D9"/>
              </a:buClr>
              <a:buSzPct val="94230"/>
              <a:buFont typeface="Wingdings"/>
              <a:buChar char=""/>
              <a:tabLst>
                <a:tab pos="287020" algn="l"/>
              </a:tabLst>
            </a:pPr>
            <a:r>
              <a:rPr sz="2600" spc="-5" dirty="0">
                <a:latin typeface="Constantia"/>
                <a:cs typeface="Constantia"/>
              </a:rPr>
              <a:t>Increased mandibular </a:t>
            </a:r>
            <a:r>
              <a:rPr sz="2600" dirty="0">
                <a:latin typeface="Constantia"/>
                <a:cs typeface="Constantia"/>
              </a:rPr>
              <a:t> pl</a:t>
            </a:r>
            <a:r>
              <a:rPr sz="2600" spc="-10" dirty="0">
                <a:latin typeface="Constantia"/>
                <a:cs typeface="Constantia"/>
              </a:rPr>
              <a:t>a</a:t>
            </a:r>
            <a:r>
              <a:rPr sz="2600" spc="-5" dirty="0">
                <a:latin typeface="Constantia"/>
                <a:cs typeface="Constantia"/>
              </a:rPr>
              <a:t>n</a:t>
            </a:r>
            <a:r>
              <a:rPr sz="2600" dirty="0">
                <a:latin typeface="Constantia"/>
                <a:cs typeface="Constantia"/>
              </a:rPr>
              <a:t>e</a:t>
            </a:r>
            <a:r>
              <a:rPr sz="2600" spc="-140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an</a:t>
            </a:r>
            <a:r>
              <a:rPr sz="2600" spc="-35" dirty="0">
                <a:latin typeface="Constantia"/>
                <a:cs typeface="Constantia"/>
              </a:rPr>
              <a:t>g</a:t>
            </a:r>
            <a:r>
              <a:rPr sz="2600" dirty="0">
                <a:latin typeface="Constantia"/>
                <a:cs typeface="Constantia"/>
              </a:rPr>
              <a:t>le</a:t>
            </a:r>
            <a:r>
              <a:rPr sz="2600" spc="-114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sug</a:t>
            </a:r>
            <a:r>
              <a:rPr sz="2600" spc="-60" dirty="0">
                <a:latin typeface="Constantia"/>
                <a:cs typeface="Constantia"/>
              </a:rPr>
              <a:t>g</a:t>
            </a:r>
            <a:r>
              <a:rPr sz="2600" dirty="0">
                <a:latin typeface="Constantia"/>
                <a:cs typeface="Constantia"/>
              </a:rPr>
              <a:t>est</a:t>
            </a:r>
            <a:r>
              <a:rPr sz="2600" spc="-25" dirty="0">
                <a:latin typeface="Constantia"/>
                <a:cs typeface="Constantia"/>
              </a:rPr>
              <a:t>i</a:t>
            </a:r>
            <a:r>
              <a:rPr sz="2600" spc="-60" dirty="0">
                <a:latin typeface="Constantia"/>
                <a:cs typeface="Constantia"/>
              </a:rPr>
              <a:t>v</a:t>
            </a:r>
            <a:r>
              <a:rPr sz="2600" dirty="0">
                <a:latin typeface="Constantia"/>
                <a:cs typeface="Constantia"/>
              </a:rPr>
              <a:t>e</a:t>
            </a:r>
            <a:r>
              <a:rPr sz="2600" spc="-165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of  </a:t>
            </a:r>
            <a:r>
              <a:rPr sz="2600" spc="-60" dirty="0">
                <a:latin typeface="Constantia"/>
                <a:cs typeface="Constantia"/>
              </a:rPr>
              <a:t>v</a:t>
            </a:r>
            <a:r>
              <a:rPr sz="2600" dirty="0">
                <a:latin typeface="Constantia"/>
                <a:cs typeface="Constantia"/>
              </a:rPr>
              <a:t>ertical</a:t>
            </a:r>
            <a:r>
              <a:rPr sz="2600" spc="-95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g</a:t>
            </a:r>
            <a:r>
              <a:rPr sz="2600" spc="-40" dirty="0">
                <a:latin typeface="Constantia"/>
                <a:cs typeface="Constantia"/>
              </a:rPr>
              <a:t>r</a:t>
            </a:r>
            <a:r>
              <a:rPr sz="2600" spc="-55" dirty="0">
                <a:latin typeface="Constantia"/>
                <a:cs typeface="Constantia"/>
              </a:rPr>
              <a:t>o</a:t>
            </a:r>
            <a:r>
              <a:rPr sz="2600" spc="-60" dirty="0">
                <a:latin typeface="Constantia"/>
                <a:cs typeface="Constantia"/>
              </a:rPr>
              <a:t>w</a:t>
            </a:r>
            <a:r>
              <a:rPr sz="2600" dirty="0">
                <a:latin typeface="Constantia"/>
                <a:cs typeface="Constantia"/>
              </a:rPr>
              <a:t>er</a:t>
            </a:r>
            <a:r>
              <a:rPr sz="2600" spc="-165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with  </a:t>
            </a:r>
            <a:r>
              <a:rPr sz="2600" spc="-20" dirty="0">
                <a:latin typeface="Constantia"/>
                <a:cs typeface="Constantia"/>
              </a:rPr>
              <a:t>hyperdivergent </a:t>
            </a:r>
            <a:r>
              <a:rPr sz="2600" spc="-5" dirty="0">
                <a:latin typeface="Constantia"/>
                <a:cs typeface="Constantia"/>
              </a:rPr>
              <a:t>facial </a:t>
            </a:r>
            <a:r>
              <a:rPr sz="2600" dirty="0">
                <a:latin typeface="Constantia"/>
                <a:cs typeface="Constantia"/>
              </a:rPr>
              <a:t> </a:t>
            </a:r>
            <a:r>
              <a:rPr sz="2600" spc="-10" dirty="0">
                <a:latin typeface="Constantia"/>
                <a:cs typeface="Constantia"/>
              </a:rPr>
              <a:t>pattern</a:t>
            </a:r>
            <a:endParaRPr sz="2600">
              <a:latin typeface="Constantia"/>
              <a:cs typeface="Constantia"/>
            </a:endParaRPr>
          </a:p>
        </p:txBody>
      </p:sp>
      <p:grpSp>
        <p:nvGrpSpPr>
          <p:cNvPr id="6" name="object 10"/>
          <p:cNvGrpSpPr/>
          <p:nvPr/>
        </p:nvGrpSpPr>
        <p:grpSpPr>
          <a:xfrm>
            <a:off x="4284980" y="742950"/>
            <a:ext cx="4596130" cy="5486400"/>
            <a:chOff x="4567428" y="723900"/>
            <a:chExt cx="4596130" cy="5486400"/>
          </a:xfrm>
        </p:grpSpPr>
        <p:pic>
          <p:nvPicPr>
            <p:cNvPr id="7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48200" y="762000"/>
              <a:ext cx="4495800" cy="5410200"/>
            </a:xfrm>
            <a:prstGeom prst="rect">
              <a:avLst/>
            </a:prstGeom>
          </p:spPr>
        </p:pic>
        <p:sp>
          <p:nvSpPr>
            <p:cNvPr id="8" name="object 12"/>
            <p:cNvSpPr/>
            <p:nvPr/>
          </p:nvSpPr>
          <p:spPr>
            <a:xfrm>
              <a:off x="4629150" y="742950"/>
              <a:ext cx="4514850" cy="5448300"/>
            </a:xfrm>
            <a:custGeom>
              <a:avLst/>
              <a:gdLst/>
              <a:ahLst/>
              <a:cxnLst/>
              <a:rect l="l" t="t" r="r" b="b"/>
              <a:pathLst>
                <a:path w="4514850" h="5448300">
                  <a:moveTo>
                    <a:pt x="0" y="5448300"/>
                  </a:moveTo>
                  <a:lnTo>
                    <a:pt x="4514849" y="5448300"/>
                  </a:lnTo>
                </a:path>
                <a:path w="4514850" h="5448300">
                  <a:moveTo>
                    <a:pt x="4514849" y="0"/>
                  </a:moveTo>
                  <a:lnTo>
                    <a:pt x="0" y="0"/>
                  </a:lnTo>
                  <a:lnTo>
                    <a:pt x="0" y="544830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13"/>
            <p:cNvSpPr/>
            <p:nvPr/>
          </p:nvSpPr>
          <p:spPr>
            <a:xfrm>
              <a:off x="4572000" y="2895600"/>
              <a:ext cx="4572000" cy="2118360"/>
            </a:xfrm>
            <a:custGeom>
              <a:avLst/>
              <a:gdLst/>
              <a:ahLst/>
              <a:cxnLst/>
              <a:rect l="l" t="t" r="r" b="b"/>
              <a:pathLst>
                <a:path w="4572000" h="2118360">
                  <a:moveTo>
                    <a:pt x="0" y="838200"/>
                  </a:moveTo>
                  <a:lnTo>
                    <a:pt x="4571999" y="2118359"/>
                  </a:lnTo>
                </a:path>
                <a:path w="4572000" h="2118360">
                  <a:moveTo>
                    <a:pt x="76200" y="228600"/>
                  </a:moveTo>
                  <a:lnTo>
                    <a:pt x="4572000" y="0"/>
                  </a:lnTo>
                </a:path>
              </a:pathLst>
            </a:custGeom>
            <a:ln w="91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/>
          <p:cNvSpPr txBox="1"/>
          <p:nvPr/>
        </p:nvSpPr>
        <p:spPr>
          <a:xfrm>
            <a:off x="307340" y="733806"/>
            <a:ext cx="4254500" cy="5454015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319405" indent="-307340">
              <a:lnSpc>
                <a:spcPct val="100000"/>
              </a:lnSpc>
              <a:spcBef>
                <a:spcPts val="980"/>
              </a:spcBef>
              <a:buClr>
                <a:srgbClr val="0AD0D9"/>
              </a:buClr>
              <a:buSzPct val="90625"/>
              <a:buFont typeface="Wingdings"/>
              <a:buChar char=""/>
              <a:tabLst>
                <a:tab pos="320040" algn="l"/>
              </a:tabLst>
            </a:pPr>
            <a:r>
              <a:rPr sz="3200" b="1" dirty="0">
                <a:latin typeface="Constantia"/>
                <a:cs typeface="Constantia"/>
              </a:rPr>
              <a:t>Y-</a:t>
            </a:r>
            <a:r>
              <a:rPr sz="3200" b="1" spc="-85" dirty="0">
                <a:latin typeface="Constantia"/>
                <a:cs typeface="Constantia"/>
              </a:rPr>
              <a:t> </a:t>
            </a:r>
            <a:r>
              <a:rPr sz="3200" b="1" dirty="0">
                <a:latin typeface="Constantia"/>
                <a:cs typeface="Constantia"/>
              </a:rPr>
              <a:t>axis</a:t>
            </a:r>
            <a:r>
              <a:rPr sz="3200" b="1" spc="-60" dirty="0">
                <a:latin typeface="Constantia"/>
                <a:cs typeface="Constantia"/>
              </a:rPr>
              <a:t> </a:t>
            </a:r>
            <a:r>
              <a:rPr sz="3200" b="1" spc="45" dirty="0">
                <a:latin typeface="Constantia"/>
                <a:cs typeface="Constantia"/>
              </a:rPr>
              <a:t>(</a:t>
            </a:r>
            <a:r>
              <a:rPr sz="3200" b="1" spc="-5" dirty="0">
                <a:latin typeface="Constantia"/>
                <a:cs typeface="Constantia"/>
              </a:rPr>
              <a:t>g</a:t>
            </a:r>
            <a:r>
              <a:rPr sz="3200" b="1" spc="-45" dirty="0">
                <a:latin typeface="Constantia"/>
                <a:cs typeface="Constantia"/>
              </a:rPr>
              <a:t>r</a:t>
            </a:r>
            <a:r>
              <a:rPr sz="3200" b="1" spc="-60" dirty="0">
                <a:latin typeface="Constantia"/>
                <a:cs typeface="Constantia"/>
              </a:rPr>
              <a:t>o</a:t>
            </a:r>
            <a:r>
              <a:rPr sz="3200" b="1" spc="-5" dirty="0">
                <a:latin typeface="Constantia"/>
                <a:cs typeface="Constantia"/>
              </a:rPr>
              <a:t>wt</a:t>
            </a:r>
            <a:r>
              <a:rPr sz="3200" b="1" dirty="0">
                <a:latin typeface="Constantia"/>
                <a:cs typeface="Constantia"/>
              </a:rPr>
              <a:t>h</a:t>
            </a:r>
            <a:r>
              <a:rPr sz="3200" b="1" spc="-170" dirty="0">
                <a:latin typeface="Constantia"/>
                <a:cs typeface="Constantia"/>
              </a:rPr>
              <a:t> </a:t>
            </a:r>
            <a:r>
              <a:rPr sz="3200" b="1" dirty="0">
                <a:latin typeface="Constantia"/>
                <a:cs typeface="Constantia"/>
              </a:rPr>
              <a:t>axis)</a:t>
            </a:r>
            <a:endParaRPr sz="3200">
              <a:latin typeface="Constantia"/>
              <a:cs typeface="Constantia"/>
            </a:endParaRPr>
          </a:p>
          <a:p>
            <a:pPr marL="286385" marR="147955" indent="-274320">
              <a:lnSpc>
                <a:spcPts val="3080"/>
              </a:lnSpc>
              <a:spcBef>
                <a:spcPts val="860"/>
              </a:spcBef>
              <a:buClr>
                <a:srgbClr val="0AD0D9"/>
              </a:buClr>
              <a:buSzPct val="93750"/>
              <a:buFont typeface="Wingdings"/>
              <a:buChar char=""/>
              <a:tabLst>
                <a:tab pos="287020" algn="l"/>
              </a:tabLst>
            </a:pPr>
            <a:r>
              <a:rPr sz="2400" spc="-15" dirty="0">
                <a:latin typeface="Constantia"/>
                <a:cs typeface="Constantia"/>
              </a:rPr>
              <a:t>Mean</a:t>
            </a:r>
            <a:r>
              <a:rPr sz="2400" spc="-114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value</a:t>
            </a:r>
            <a:r>
              <a:rPr sz="2400" spc="-8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=</a:t>
            </a:r>
            <a:r>
              <a:rPr sz="2400" spc="-1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59</a:t>
            </a:r>
            <a:r>
              <a:rPr sz="2600" dirty="0">
                <a:latin typeface="Arial MT"/>
                <a:cs typeface="Arial MT"/>
              </a:rPr>
              <a:t>°</a:t>
            </a:r>
            <a:r>
              <a:rPr sz="2600" spc="-145" dirty="0">
                <a:latin typeface="Arial MT"/>
                <a:cs typeface="Arial MT"/>
              </a:rPr>
              <a:t> </a:t>
            </a:r>
            <a:r>
              <a:rPr sz="2400" dirty="0">
                <a:latin typeface="Constantia"/>
                <a:cs typeface="Constantia"/>
              </a:rPr>
              <a:t>,</a:t>
            </a:r>
            <a:r>
              <a:rPr sz="2400" spc="-35" dirty="0"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range</a:t>
            </a:r>
            <a:r>
              <a:rPr sz="2400" spc="-7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=</a:t>
            </a:r>
            <a:r>
              <a:rPr sz="2400" spc="-1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53 </a:t>
            </a:r>
            <a:r>
              <a:rPr sz="2400" spc="-585" dirty="0"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to</a:t>
            </a:r>
            <a:r>
              <a:rPr sz="2400" spc="-7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66</a:t>
            </a:r>
            <a:r>
              <a:rPr sz="2600" spc="-5" dirty="0">
                <a:latin typeface="Arial MT"/>
                <a:cs typeface="Arial MT"/>
              </a:rPr>
              <a:t>°</a:t>
            </a:r>
            <a:endParaRPr sz="2600">
              <a:latin typeface="Arial MT"/>
              <a:cs typeface="Arial MT"/>
            </a:endParaRPr>
          </a:p>
          <a:p>
            <a:pPr marL="286385" marR="80645" indent="-274320">
              <a:lnSpc>
                <a:spcPct val="100000"/>
              </a:lnSpc>
              <a:spcBef>
                <a:spcPts val="470"/>
              </a:spcBef>
              <a:buClr>
                <a:srgbClr val="0AD0D9"/>
              </a:buClr>
              <a:buSzPct val="93750"/>
              <a:buFont typeface="Wingdings"/>
              <a:buChar char=""/>
              <a:tabLst>
                <a:tab pos="287020" algn="l"/>
              </a:tabLst>
            </a:pPr>
            <a:r>
              <a:rPr sz="2400" spc="-10" dirty="0">
                <a:latin typeface="Constantia"/>
                <a:cs typeface="Constantia"/>
              </a:rPr>
              <a:t>Angle</a:t>
            </a:r>
            <a:r>
              <a:rPr sz="2400" spc="-7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is</a:t>
            </a:r>
            <a:r>
              <a:rPr sz="2400" spc="-55" dirty="0"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larger</a:t>
            </a:r>
            <a:r>
              <a:rPr sz="2400" spc="-8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in</a:t>
            </a:r>
            <a:r>
              <a:rPr sz="2400" spc="-10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class</a:t>
            </a:r>
            <a:r>
              <a:rPr sz="2400" spc="-6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2</a:t>
            </a:r>
            <a:r>
              <a:rPr sz="2400" spc="-2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facial </a:t>
            </a:r>
            <a:r>
              <a:rPr sz="2400" spc="-59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patterns </a:t>
            </a:r>
            <a:r>
              <a:rPr sz="2400" spc="-5" dirty="0">
                <a:latin typeface="Constantia"/>
                <a:cs typeface="Constantia"/>
              </a:rPr>
              <a:t>than in class </a:t>
            </a:r>
            <a:r>
              <a:rPr sz="2400" dirty="0">
                <a:latin typeface="Constantia"/>
                <a:cs typeface="Constantia"/>
              </a:rPr>
              <a:t>3 </a:t>
            </a:r>
            <a:r>
              <a:rPr sz="2400" spc="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patterns</a:t>
            </a:r>
            <a:endParaRPr sz="2400">
              <a:latin typeface="Constantia"/>
              <a:cs typeface="Constantia"/>
            </a:endParaRPr>
          </a:p>
          <a:p>
            <a:pPr marL="287020" indent="-274320">
              <a:lnSpc>
                <a:spcPct val="100000"/>
              </a:lnSpc>
              <a:spcBef>
                <a:spcPts val="575"/>
              </a:spcBef>
              <a:buClr>
                <a:srgbClr val="0AD0D9"/>
              </a:buClr>
              <a:buSzPct val="93750"/>
              <a:buFont typeface="Wingdings"/>
              <a:buChar char=""/>
              <a:tabLst>
                <a:tab pos="287020" algn="l"/>
              </a:tabLst>
            </a:pPr>
            <a:r>
              <a:rPr sz="2400" spc="-10" dirty="0">
                <a:latin typeface="Constantia"/>
                <a:cs typeface="Constantia"/>
              </a:rPr>
              <a:t>Indicates</a:t>
            </a:r>
            <a:r>
              <a:rPr sz="2400" spc="-110" dirty="0">
                <a:latin typeface="Constantia"/>
                <a:cs typeface="Constantia"/>
              </a:rPr>
              <a:t> </a:t>
            </a:r>
            <a:r>
              <a:rPr sz="2400" spc="-15" dirty="0">
                <a:latin typeface="Constantia"/>
                <a:cs typeface="Constantia"/>
              </a:rPr>
              <a:t>growth</a:t>
            </a:r>
            <a:r>
              <a:rPr sz="2400" spc="-8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pattern</a:t>
            </a:r>
            <a:r>
              <a:rPr sz="2400" spc="-11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of</a:t>
            </a:r>
            <a:r>
              <a:rPr sz="2400" spc="-2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an</a:t>
            </a:r>
            <a:endParaRPr sz="2400">
              <a:latin typeface="Constantia"/>
              <a:cs typeface="Constantia"/>
            </a:endParaRPr>
          </a:p>
          <a:p>
            <a:pPr marL="286385">
              <a:lnSpc>
                <a:spcPct val="100000"/>
              </a:lnSpc>
            </a:pPr>
            <a:r>
              <a:rPr sz="2400" spc="-10" dirty="0">
                <a:latin typeface="Constantia"/>
                <a:cs typeface="Constantia"/>
              </a:rPr>
              <a:t>individual</a:t>
            </a:r>
            <a:endParaRPr sz="2400">
              <a:latin typeface="Constantia"/>
              <a:cs typeface="Constantia"/>
            </a:endParaRPr>
          </a:p>
          <a:p>
            <a:pPr marL="286385" marR="275590" indent="-274320">
              <a:lnSpc>
                <a:spcPct val="100000"/>
              </a:lnSpc>
              <a:spcBef>
                <a:spcPts val="580"/>
              </a:spcBef>
              <a:buClr>
                <a:srgbClr val="0AD0D9"/>
              </a:buClr>
              <a:buSzPct val="93750"/>
              <a:buFont typeface="Wingdings"/>
              <a:buChar char=""/>
              <a:tabLst>
                <a:tab pos="287020" algn="l"/>
              </a:tabLst>
            </a:pPr>
            <a:r>
              <a:rPr sz="2400" spc="-10" dirty="0">
                <a:latin typeface="Constantia"/>
                <a:cs typeface="Constantia"/>
              </a:rPr>
              <a:t>Angle</a:t>
            </a:r>
            <a:r>
              <a:rPr sz="2400" spc="-14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greater</a:t>
            </a:r>
            <a:r>
              <a:rPr sz="2400" spc="-12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than</a:t>
            </a:r>
            <a:r>
              <a:rPr sz="2400" spc="-4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normal</a:t>
            </a:r>
            <a:r>
              <a:rPr sz="2400" dirty="0">
                <a:latin typeface="Constantia"/>
                <a:cs typeface="Constantia"/>
              </a:rPr>
              <a:t> – </a:t>
            </a:r>
            <a:r>
              <a:rPr sz="2400" spc="-59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vertical</a:t>
            </a:r>
            <a:r>
              <a:rPr sz="2400" spc="-85" dirty="0">
                <a:latin typeface="Constantia"/>
                <a:cs typeface="Constantia"/>
              </a:rPr>
              <a:t> </a:t>
            </a:r>
            <a:r>
              <a:rPr sz="2400" spc="-15" dirty="0">
                <a:latin typeface="Constantia"/>
                <a:cs typeface="Constantia"/>
              </a:rPr>
              <a:t>growth</a:t>
            </a:r>
            <a:r>
              <a:rPr sz="2400" spc="-10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of</a:t>
            </a:r>
            <a:r>
              <a:rPr sz="2400" spc="4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mandible</a:t>
            </a:r>
            <a:endParaRPr sz="2400">
              <a:latin typeface="Constantia"/>
              <a:cs typeface="Constantia"/>
            </a:endParaRPr>
          </a:p>
          <a:p>
            <a:pPr marL="286385" marR="234315" indent="-274320">
              <a:lnSpc>
                <a:spcPct val="100000"/>
              </a:lnSpc>
              <a:spcBef>
                <a:spcPts val="575"/>
              </a:spcBef>
              <a:buClr>
                <a:srgbClr val="0AD0D9"/>
              </a:buClr>
              <a:buSzPct val="93750"/>
              <a:buFont typeface="Wingdings"/>
              <a:buChar char=""/>
              <a:tabLst>
                <a:tab pos="287020" algn="l"/>
              </a:tabLst>
            </a:pPr>
            <a:r>
              <a:rPr sz="2400" spc="-10" dirty="0">
                <a:latin typeface="Constantia"/>
                <a:cs typeface="Constantia"/>
              </a:rPr>
              <a:t>Angle</a:t>
            </a:r>
            <a:r>
              <a:rPr sz="2400" spc="-12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smaller</a:t>
            </a:r>
            <a:r>
              <a:rPr sz="2400" spc="-10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than</a:t>
            </a:r>
            <a:r>
              <a:rPr sz="2400" spc="-4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normal </a:t>
            </a:r>
            <a:r>
              <a:rPr sz="2400" dirty="0">
                <a:latin typeface="Constantia"/>
                <a:cs typeface="Constantia"/>
              </a:rPr>
              <a:t>– </a:t>
            </a:r>
            <a:r>
              <a:rPr sz="2400" spc="-58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horizontal </a:t>
            </a:r>
            <a:r>
              <a:rPr sz="2400" spc="-15" dirty="0">
                <a:latin typeface="Constantia"/>
                <a:cs typeface="Constantia"/>
              </a:rPr>
              <a:t>growth </a:t>
            </a:r>
            <a:r>
              <a:rPr sz="2400" dirty="0">
                <a:latin typeface="Constantia"/>
                <a:cs typeface="Constantia"/>
              </a:rPr>
              <a:t>of </a:t>
            </a:r>
            <a:r>
              <a:rPr sz="2400" spc="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mandible</a:t>
            </a:r>
            <a:endParaRPr sz="2400">
              <a:latin typeface="Constantia"/>
              <a:cs typeface="Constantia"/>
            </a:endParaRPr>
          </a:p>
        </p:txBody>
      </p:sp>
      <p:grpSp>
        <p:nvGrpSpPr>
          <p:cNvPr id="3" name="object 9"/>
          <p:cNvGrpSpPr/>
          <p:nvPr/>
        </p:nvGrpSpPr>
        <p:grpSpPr>
          <a:xfrm>
            <a:off x="4572000" y="777621"/>
            <a:ext cx="4299764" cy="5410200"/>
            <a:chOff x="4846320" y="723900"/>
            <a:chExt cx="4316730" cy="5410200"/>
          </a:xfrm>
        </p:grpSpPr>
        <p:pic>
          <p:nvPicPr>
            <p:cNvPr id="4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84420" y="762000"/>
              <a:ext cx="4259579" cy="5334000"/>
            </a:xfrm>
            <a:prstGeom prst="rect">
              <a:avLst/>
            </a:prstGeom>
          </p:spPr>
        </p:pic>
        <p:sp>
          <p:nvSpPr>
            <p:cNvPr id="5" name="object 11"/>
            <p:cNvSpPr/>
            <p:nvPr/>
          </p:nvSpPr>
          <p:spPr>
            <a:xfrm>
              <a:off x="4865370" y="742950"/>
              <a:ext cx="4278630" cy="5372100"/>
            </a:xfrm>
            <a:custGeom>
              <a:avLst/>
              <a:gdLst/>
              <a:ahLst/>
              <a:cxnLst/>
              <a:rect l="l" t="t" r="r" b="b"/>
              <a:pathLst>
                <a:path w="4278630" h="5372100">
                  <a:moveTo>
                    <a:pt x="0" y="5372100"/>
                  </a:moveTo>
                  <a:lnTo>
                    <a:pt x="4278630" y="5372100"/>
                  </a:lnTo>
                </a:path>
                <a:path w="4278630" h="5372100">
                  <a:moveTo>
                    <a:pt x="4278630" y="0"/>
                  </a:moveTo>
                  <a:lnTo>
                    <a:pt x="0" y="0"/>
                  </a:lnTo>
                  <a:lnTo>
                    <a:pt x="0" y="537210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12"/>
            <p:cNvSpPr/>
            <p:nvPr/>
          </p:nvSpPr>
          <p:spPr>
            <a:xfrm>
              <a:off x="5105400" y="2438400"/>
              <a:ext cx="3581400" cy="2819400"/>
            </a:xfrm>
            <a:custGeom>
              <a:avLst/>
              <a:gdLst/>
              <a:ahLst/>
              <a:cxnLst/>
              <a:rect l="l" t="t" r="r" b="b"/>
              <a:pathLst>
                <a:path w="3581400" h="2819400">
                  <a:moveTo>
                    <a:pt x="1295400" y="0"/>
                  </a:moveTo>
                  <a:lnTo>
                    <a:pt x="3352800" y="2819400"/>
                  </a:lnTo>
                </a:path>
                <a:path w="3581400" h="2819400">
                  <a:moveTo>
                    <a:pt x="0" y="609600"/>
                  </a:moveTo>
                  <a:lnTo>
                    <a:pt x="3581400" y="457200"/>
                  </a:lnTo>
                </a:path>
              </a:pathLst>
            </a:custGeom>
            <a:ln w="91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340" y="1102179"/>
            <a:ext cx="3517900" cy="1652270"/>
          </a:xfrm>
          <a:prstGeom prst="rect">
            <a:avLst/>
          </a:prstGeom>
        </p:spPr>
        <p:txBody>
          <a:bodyPr vert="horz" wrap="square" lIns="0" tIns="13716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80"/>
              </a:spcBef>
              <a:buClr>
                <a:srgbClr val="0AD0D9"/>
              </a:buClr>
              <a:buSzPct val="93750"/>
              <a:buFont typeface="Segoe UI Symbol"/>
              <a:buChar char="⚫"/>
              <a:tabLst>
                <a:tab pos="287020" algn="l"/>
              </a:tabLst>
            </a:pPr>
            <a:r>
              <a:rPr sz="3200" i="1" spc="-15" dirty="0">
                <a:latin typeface="Constantia"/>
                <a:cs typeface="Constantia"/>
              </a:rPr>
              <a:t>Dental</a:t>
            </a:r>
            <a:r>
              <a:rPr sz="3200" i="1" spc="-50" dirty="0">
                <a:latin typeface="Constantia"/>
                <a:cs typeface="Constantia"/>
              </a:rPr>
              <a:t> </a:t>
            </a:r>
            <a:r>
              <a:rPr sz="3200" i="1" spc="-15" dirty="0">
                <a:latin typeface="Constantia"/>
                <a:cs typeface="Constantia"/>
              </a:rPr>
              <a:t>parameters</a:t>
            </a:r>
            <a:endParaRPr sz="3200">
              <a:latin typeface="Constantia"/>
              <a:cs typeface="Constantia"/>
            </a:endParaRPr>
          </a:p>
          <a:p>
            <a:pPr marL="286385" marR="455295" indent="-274320">
              <a:lnSpc>
                <a:spcPct val="102899"/>
              </a:lnSpc>
              <a:spcBef>
                <a:spcPts val="1070"/>
              </a:spcBef>
              <a:buClr>
                <a:srgbClr val="0AD0D9"/>
              </a:buClr>
              <a:buSzPct val="107142"/>
              <a:buFont typeface="Wingdings"/>
              <a:buChar char=""/>
              <a:tabLst>
                <a:tab pos="414020" algn="l"/>
              </a:tabLst>
            </a:pPr>
            <a:r>
              <a:rPr sz="2800" b="1" spc="-5" dirty="0">
                <a:latin typeface="Constantia"/>
                <a:cs typeface="Constantia"/>
              </a:rPr>
              <a:t>Cant</a:t>
            </a:r>
            <a:r>
              <a:rPr sz="2800" b="1" spc="-155" dirty="0">
                <a:latin typeface="Constantia"/>
                <a:cs typeface="Constantia"/>
              </a:rPr>
              <a:t> </a:t>
            </a:r>
            <a:r>
              <a:rPr sz="2800" b="1" spc="-5" dirty="0">
                <a:latin typeface="Constantia"/>
                <a:cs typeface="Constantia"/>
              </a:rPr>
              <a:t>of</a:t>
            </a:r>
            <a:r>
              <a:rPr sz="2800" b="1" spc="-40" dirty="0">
                <a:latin typeface="Constantia"/>
                <a:cs typeface="Constantia"/>
              </a:rPr>
              <a:t> </a:t>
            </a:r>
            <a:r>
              <a:rPr sz="2800" b="1" spc="-15" dirty="0">
                <a:latin typeface="Constantia"/>
                <a:cs typeface="Constantia"/>
              </a:rPr>
              <a:t>occlusal </a:t>
            </a:r>
            <a:r>
              <a:rPr sz="2800" b="1" spc="-655" dirty="0">
                <a:latin typeface="Constantia"/>
                <a:cs typeface="Constantia"/>
              </a:rPr>
              <a:t> </a:t>
            </a:r>
            <a:r>
              <a:rPr sz="2800" b="1" spc="-10" dirty="0">
                <a:latin typeface="Constantia"/>
                <a:cs typeface="Constantia"/>
              </a:rPr>
              <a:t>plane</a:t>
            </a:r>
            <a:endParaRPr sz="28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7340" y="3329762"/>
            <a:ext cx="3727450" cy="22421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458470" indent="-274320">
              <a:lnSpc>
                <a:spcPct val="100000"/>
              </a:lnSpc>
              <a:spcBef>
                <a:spcPts val="95"/>
              </a:spcBef>
              <a:buClr>
                <a:srgbClr val="0AD0D9"/>
              </a:buClr>
              <a:buSzPct val="94642"/>
              <a:buFont typeface="Wingdings"/>
              <a:buChar char=""/>
              <a:tabLst>
                <a:tab pos="375920" algn="l"/>
              </a:tabLst>
            </a:pPr>
            <a:r>
              <a:rPr sz="2800" spc="-20" dirty="0">
                <a:latin typeface="Constantia"/>
                <a:cs typeface="Constantia"/>
              </a:rPr>
              <a:t>Mean</a:t>
            </a:r>
            <a:r>
              <a:rPr sz="2800" spc="-130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value</a:t>
            </a:r>
            <a:r>
              <a:rPr sz="2800" spc="-90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=</a:t>
            </a:r>
            <a:r>
              <a:rPr sz="2800" spc="-20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9.3</a:t>
            </a:r>
            <a:r>
              <a:rPr sz="2800" spc="-5" dirty="0">
                <a:latin typeface="Arial MT"/>
                <a:cs typeface="Arial MT"/>
              </a:rPr>
              <a:t>°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spc="-5" dirty="0">
                <a:latin typeface="Constantia"/>
                <a:cs typeface="Constantia"/>
              </a:rPr>
              <a:t>, </a:t>
            </a:r>
            <a:r>
              <a:rPr sz="2800" spc="-685" dirty="0">
                <a:latin typeface="Constantia"/>
                <a:cs typeface="Constantia"/>
              </a:rPr>
              <a:t> </a:t>
            </a:r>
            <a:r>
              <a:rPr sz="2800" spc="-25" dirty="0">
                <a:latin typeface="Constantia"/>
                <a:cs typeface="Constantia"/>
              </a:rPr>
              <a:t>Range</a:t>
            </a:r>
            <a:r>
              <a:rPr sz="2800" spc="-80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=</a:t>
            </a:r>
            <a:r>
              <a:rPr sz="2800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1.5</a:t>
            </a:r>
            <a:r>
              <a:rPr sz="2800" spc="-40" dirty="0">
                <a:latin typeface="Constantia"/>
                <a:cs typeface="Constantia"/>
              </a:rPr>
              <a:t> </a:t>
            </a:r>
            <a:r>
              <a:rPr sz="2800" spc="-25" dirty="0">
                <a:latin typeface="Constantia"/>
                <a:cs typeface="Constantia"/>
              </a:rPr>
              <a:t>to</a:t>
            </a:r>
            <a:r>
              <a:rPr sz="2800" spc="-85" dirty="0">
                <a:latin typeface="Constantia"/>
                <a:cs typeface="Constantia"/>
              </a:rPr>
              <a:t> </a:t>
            </a:r>
            <a:r>
              <a:rPr sz="2800" spc="5" dirty="0">
                <a:latin typeface="Constantia"/>
                <a:cs typeface="Constantia"/>
              </a:rPr>
              <a:t>14</a:t>
            </a:r>
            <a:r>
              <a:rPr sz="2800" spc="5" dirty="0">
                <a:latin typeface="Arial MT"/>
                <a:cs typeface="Arial MT"/>
              </a:rPr>
              <a:t>°</a:t>
            </a:r>
            <a:endParaRPr sz="2800">
              <a:latin typeface="Arial MT"/>
              <a:cs typeface="Arial MT"/>
            </a:endParaRPr>
          </a:p>
          <a:p>
            <a:pPr marL="286385" marR="5080" indent="-274320">
              <a:lnSpc>
                <a:spcPct val="100000"/>
              </a:lnSpc>
              <a:spcBef>
                <a:spcPts val="650"/>
              </a:spcBef>
              <a:buClr>
                <a:srgbClr val="0AD0D9"/>
              </a:buClr>
              <a:buSzPct val="94642"/>
              <a:buFont typeface="Wingdings"/>
              <a:buChar char=""/>
              <a:tabLst>
                <a:tab pos="375920" algn="l"/>
              </a:tabLst>
            </a:pPr>
            <a:r>
              <a:rPr sz="2800" spc="-25" dirty="0">
                <a:latin typeface="Constantia"/>
                <a:cs typeface="Constantia"/>
              </a:rPr>
              <a:t>Gives </a:t>
            </a:r>
            <a:r>
              <a:rPr sz="2800" spc="-5" dirty="0">
                <a:latin typeface="Constantia"/>
                <a:cs typeface="Constantia"/>
              </a:rPr>
              <a:t>a </a:t>
            </a:r>
            <a:r>
              <a:rPr sz="2800" spc="-10" dirty="0">
                <a:latin typeface="Constantia"/>
                <a:cs typeface="Constantia"/>
              </a:rPr>
              <a:t>measure </a:t>
            </a:r>
            <a:r>
              <a:rPr sz="2800" spc="-5" dirty="0">
                <a:latin typeface="Constantia"/>
                <a:cs typeface="Constantia"/>
              </a:rPr>
              <a:t>of </a:t>
            </a:r>
            <a:r>
              <a:rPr sz="2800" dirty="0">
                <a:latin typeface="Constantia"/>
                <a:cs typeface="Constantia"/>
              </a:rPr>
              <a:t> </a:t>
            </a:r>
            <a:r>
              <a:rPr sz="2800" spc="-10" dirty="0">
                <a:latin typeface="Constantia"/>
                <a:cs typeface="Constantia"/>
              </a:rPr>
              <a:t>slope</a:t>
            </a:r>
            <a:r>
              <a:rPr sz="2800" spc="-135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of</a:t>
            </a:r>
            <a:r>
              <a:rPr sz="2800" spc="-25" dirty="0">
                <a:latin typeface="Constantia"/>
                <a:cs typeface="Constantia"/>
              </a:rPr>
              <a:t> </a:t>
            </a:r>
            <a:r>
              <a:rPr sz="2800" spc="-15" dirty="0">
                <a:latin typeface="Constantia"/>
                <a:cs typeface="Constantia"/>
              </a:rPr>
              <a:t>occlusal</a:t>
            </a:r>
            <a:r>
              <a:rPr sz="2800" spc="-35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plane </a:t>
            </a:r>
            <a:r>
              <a:rPr sz="2800" spc="-690" dirty="0">
                <a:latin typeface="Constantia"/>
                <a:cs typeface="Constantia"/>
              </a:rPr>
              <a:t> </a:t>
            </a:r>
            <a:r>
              <a:rPr sz="2800" spc="-20" dirty="0">
                <a:latin typeface="Constantia"/>
                <a:cs typeface="Constantia"/>
              </a:rPr>
              <a:t>relative</a:t>
            </a:r>
            <a:r>
              <a:rPr sz="2800" spc="-110" dirty="0">
                <a:latin typeface="Constantia"/>
                <a:cs typeface="Constantia"/>
              </a:rPr>
              <a:t> </a:t>
            </a:r>
            <a:r>
              <a:rPr sz="2800" spc="-25" dirty="0">
                <a:latin typeface="Constantia"/>
                <a:cs typeface="Constantia"/>
              </a:rPr>
              <a:t>to</a:t>
            </a:r>
            <a:r>
              <a:rPr sz="2800" spc="-85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FH</a:t>
            </a:r>
            <a:r>
              <a:rPr sz="2800" spc="-60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plane</a:t>
            </a:r>
            <a:endParaRPr sz="2800">
              <a:latin typeface="Constantia"/>
              <a:cs typeface="Constanti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305300" y="1181100"/>
            <a:ext cx="4843780" cy="5334000"/>
            <a:chOff x="4305300" y="1181100"/>
            <a:chExt cx="4843780" cy="53340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43400" y="1219200"/>
              <a:ext cx="4533900" cy="52578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324350" y="1200150"/>
              <a:ext cx="4572000" cy="5295900"/>
            </a:xfrm>
            <a:custGeom>
              <a:avLst/>
              <a:gdLst/>
              <a:ahLst/>
              <a:cxnLst/>
              <a:rect l="l" t="t" r="r" b="b"/>
              <a:pathLst>
                <a:path w="4572000" h="5295900">
                  <a:moveTo>
                    <a:pt x="0" y="5295900"/>
                  </a:moveTo>
                  <a:lnTo>
                    <a:pt x="4572000" y="5295900"/>
                  </a:lnTo>
                  <a:lnTo>
                    <a:pt x="4572000" y="0"/>
                  </a:lnTo>
                  <a:lnTo>
                    <a:pt x="0" y="0"/>
                  </a:lnTo>
                  <a:lnTo>
                    <a:pt x="0" y="529590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343400" y="4114800"/>
              <a:ext cx="4572000" cy="228600"/>
            </a:xfrm>
            <a:custGeom>
              <a:avLst/>
              <a:gdLst/>
              <a:ahLst/>
              <a:cxnLst/>
              <a:rect l="l" t="t" r="r" b="b"/>
              <a:pathLst>
                <a:path w="4572000" h="228600">
                  <a:moveTo>
                    <a:pt x="0" y="0"/>
                  </a:moveTo>
                  <a:lnTo>
                    <a:pt x="4572000" y="228600"/>
                  </a:lnTo>
                </a:path>
              </a:pathLst>
            </a:custGeom>
            <a:ln w="91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343400" y="3276600"/>
              <a:ext cx="4800600" cy="228600"/>
            </a:xfrm>
            <a:custGeom>
              <a:avLst/>
              <a:gdLst/>
              <a:ahLst/>
              <a:cxnLst/>
              <a:rect l="l" t="t" r="r" b="b"/>
              <a:pathLst>
                <a:path w="4800600" h="228600">
                  <a:moveTo>
                    <a:pt x="0" y="228600"/>
                  </a:moveTo>
                  <a:lnTo>
                    <a:pt x="4800600" y="0"/>
                  </a:lnTo>
                </a:path>
              </a:pathLst>
            </a:custGeom>
            <a:ln w="91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1058702"/>
            <a:ext cx="3978275" cy="457962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840"/>
              </a:spcBef>
              <a:buClr>
                <a:srgbClr val="0AD0D9"/>
              </a:buClr>
              <a:buSzPct val="91071"/>
              <a:buFont typeface="Wingdings"/>
              <a:buChar char=""/>
              <a:tabLst>
                <a:tab pos="287020" algn="l"/>
              </a:tabLst>
            </a:pPr>
            <a:r>
              <a:rPr sz="2800" b="1" spc="-15" dirty="0">
                <a:latin typeface="Constantia"/>
                <a:cs typeface="Constantia"/>
              </a:rPr>
              <a:t>Inter- </a:t>
            </a:r>
            <a:r>
              <a:rPr sz="2800" b="1" spc="-5" dirty="0">
                <a:latin typeface="Constantia"/>
                <a:cs typeface="Constantia"/>
              </a:rPr>
              <a:t>incisal</a:t>
            </a:r>
            <a:r>
              <a:rPr sz="2800" b="1" spc="-60" dirty="0">
                <a:latin typeface="Constantia"/>
                <a:cs typeface="Constantia"/>
              </a:rPr>
              <a:t> </a:t>
            </a:r>
            <a:r>
              <a:rPr sz="2800" b="1" spc="-5" dirty="0">
                <a:latin typeface="Constantia"/>
                <a:cs typeface="Constantia"/>
              </a:rPr>
              <a:t>ang</a:t>
            </a:r>
            <a:r>
              <a:rPr sz="2600" b="1" spc="-5" dirty="0">
                <a:latin typeface="Constantia"/>
                <a:cs typeface="Constantia"/>
              </a:rPr>
              <a:t>le</a:t>
            </a:r>
            <a:endParaRPr sz="2600">
              <a:latin typeface="Constantia"/>
              <a:cs typeface="Constantia"/>
            </a:endParaRPr>
          </a:p>
          <a:p>
            <a:pPr marL="286385" marR="19050" indent="-274320">
              <a:lnSpc>
                <a:spcPct val="100000"/>
              </a:lnSpc>
              <a:spcBef>
                <a:spcPts val="745"/>
              </a:spcBef>
              <a:buClr>
                <a:srgbClr val="0AD0D9"/>
              </a:buClr>
              <a:buSzPct val="94230"/>
              <a:buFont typeface="Wingdings"/>
              <a:buChar char=""/>
              <a:tabLst>
                <a:tab pos="365125" algn="l"/>
              </a:tabLst>
            </a:pPr>
            <a:r>
              <a:rPr dirty="0"/>
              <a:t>	</a:t>
            </a:r>
            <a:r>
              <a:rPr sz="2600" spc="-45" dirty="0">
                <a:latin typeface="Constantia"/>
                <a:cs typeface="Constantia"/>
              </a:rPr>
              <a:t>Average</a:t>
            </a:r>
            <a:r>
              <a:rPr sz="2600" spc="-105" dirty="0">
                <a:latin typeface="Constantia"/>
                <a:cs typeface="Constantia"/>
              </a:rPr>
              <a:t> </a:t>
            </a:r>
            <a:r>
              <a:rPr sz="2600" spc="-10" dirty="0">
                <a:latin typeface="Constantia"/>
                <a:cs typeface="Constantia"/>
              </a:rPr>
              <a:t>reading</a:t>
            </a:r>
            <a:r>
              <a:rPr sz="2600" dirty="0">
                <a:latin typeface="Constantia"/>
                <a:cs typeface="Constantia"/>
              </a:rPr>
              <a:t> =</a:t>
            </a:r>
            <a:r>
              <a:rPr sz="2600" spc="-5" dirty="0">
                <a:latin typeface="Constantia"/>
                <a:cs typeface="Constantia"/>
              </a:rPr>
              <a:t> </a:t>
            </a:r>
            <a:r>
              <a:rPr sz="2600" spc="-15" dirty="0">
                <a:latin typeface="Constantia"/>
                <a:cs typeface="Constantia"/>
              </a:rPr>
              <a:t>135.4</a:t>
            </a:r>
            <a:r>
              <a:rPr sz="2800" spc="-15" dirty="0">
                <a:latin typeface="Arial MT"/>
                <a:cs typeface="Arial MT"/>
              </a:rPr>
              <a:t>°</a:t>
            </a:r>
            <a:r>
              <a:rPr sz="2800" spc="-150" dirty="0">
                <a:latin typeface="Arial MT"/>
                <a:cs typeface="Arial MT"/>
              </a:rPr>
              <a:t> </a:t>
            </a:r>
            <a:r>
              <a:rPr sz="2600" dirty="0">
                <a:latin typeface="Constantia"/>
                <a:cs typeface="Constantia"/>
              </a:rPr>
              <a:t>, </a:t>
            </a:r>
            <a:r>
              <a:rPr sz="2600" spc="-640" dirty="0">
                <a:latin typeface="Constantia"/>
                <a:cs typeface="Constantia"/>
              </a:rPr>
              <a:t> </a:t>
            </a:r>
            <a:r>
              <a:rPr sz="2600" spc="-25" dirty="0">
                <a:latin typeface="Constantia"/>
                <a:cs typeface="Constantia"/>
              </a:rPr>
              <a:t>range</a:t>
            </a:r>
            <a:r>
              <a:rPr sz="2600" spc="-65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= </a:t>
            </a:r>
            <a:r>
              <a:rPr sz="2600" spc="-10" dirty="0">
                <a:latin typeface="Constantia"/>
                <a:cs typeface="Constantia"/>
              </a:rPr>
              <a:t>130</a:t>
            </a:r>
            <a:r>
              <a:rPr sz="2600" spc="-50" dirty="0">
                <a:latin typeface="Constantia"/>
                <a:cs typeface="Constantia"/>
              </a:rPr>
              <a:t> </a:t>
            </a:r>
            <a:r>
              <a:rPr sz="2600" spc="-20" dirty="0">
                <a:latin typeface="Constantia"/>
                <a:cs typeface="Constantia"/>
              </a:rPr>
              <a:t>to</a:t>
            </a:r>
            <a:r>
              <a:rPr sz="2600" spc="-90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150.5</a:t>
            </a:r>
            <a:r>
              <a:rPr sz="2800" spc="-5" dirty="0">
                <a:latin typeface="Arial MT"/>
                <a:cs typeface="Arial MT"/>
              </a:rPr>
              <a:t>°</a:t>
            </a:r>
            <a:endParaRPr sz="2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0AD0D9"/>
              </a:buClr>
              <a:buFont typeface="Wingdings"/>
              <a:buChar char=""/>
            </a:pPr>
            <a:endParaRPr sz="3750">
              <a:latin typeface="Arial MT"/>
              <a:cs typeface="Arial MT"/>
            </a:endParaRPr>
          </a:p>
          <a:p>
            <a:pPr marL="286385" marR="5080" indent="-274320">
              <a:lnSpc>
                <a:spcPct val="100000"/>
              </a:lnSpc>
              <a:buClr>
                <a:srgbClr val="0AD0D9"/>
              </a:buClr>
              <a:buSzPct val="94230"/>
              <a:buFont typeface="Wingdings"/>
              <a:buChar char=""/>
              <a:tabLst>
                <a:tab pos="365125" algn="l"/>
              </a:tabLst>
            </a:pPr>
            <a:r>
              <a:rPr dirty="0"/>
              <a:t>	</a:t>
            </a:r>
            <a:r>
              <a:rPr sz="2600" spc="-10" dirty="0">
                <a:latin typeface="Constantia"/>
                <a:cs typeface="Constantia"/>
              </a:rPr>
              <a:t>Angle</a:t>
            </a:r>
            <a:r>
              <a:rPr sz="2600" spc="-15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decreased</a:t>
            </a:r>
            <a:r>
              <a:rPr sz="2600" spc="-1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in</a:t>
            </a:r>
            <a:r>
              <a:rPr sz="2600" spc="-114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class</a:t>
            </a:r>
            <a:r>
              <a:rPr sz="2600" spc="-95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1 </a:t>
            </a:r>
            <a:r>
              <a:rPr sz="2600" spc="-640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bimaxillary </a:t>
            </a:r>
            <a:r>
              <a:rPr sz="2600" spc="-5" dirty="0">
                <a:latin typeface="Constantia"/>
                <a:cs typeface="Constantia"/>
              </a:rPr>
              <a:t>protrusion </a:t>
            </a:r>
            <a:r>
              <a:rPr sz="2600" dirty="0">
                <a:latin typeface="Constantia"/>
                <a:cs typeface="Constantia"/>
              </a:rPr>
              <a:t>&amp; </a:t>
            </a:r>
            <a:r>
              <a:rPr sz="2600" spc="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class</a:t>
            </a:r>
            <a:r>
              <a:rPr sz="2600" spc="-90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2</a:t>
            </a:r>
            <a:r>
              <a:rPr sz="2600" spc="-70" dirty="0">
                <a:latin typeface="Constantia"/>
                <a:cs typeface="Constantia"/>
              </a:rPr>
              <a:t> </a:t>
            </a:r>
            <a:r>
              <a:rPr sz="2600" spc="-10" dirty="0">
                <a:latin typeface="Constantia"/>
                <a:cs typeface="Constantia"/>
              </a:rPr>
              <a:t>div</a:t>
            </a:r>
            <a:r>
              <a:rPr sz="2600" spc="-85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1</a:t>
            </a:r>
            <a:r>
              <a:rPr sz="2600" spc="-10" dirty="0">
                <a:latin typeface="Constantia"/>
                <a:cs typeface="Constantia"/>
              </a:rPr>
              <a:t> malocculsion</a:t>
            </a:r>
            <a:endParaRPr sz="26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0AD0D9"/>
              </a:buClr>
              <a:buFont typeface="Wingdings"/>
              <a:buChar char=""/>
            </a:pPr>
            <a:endParaRPr sz="3550">
              <a:latin typeface="Constantia"/>
              <a:cs typeface="Constantia"/>
            </a:endParaRPr>
          </a:p>
          <a:p>
            <a:pPr marL="286385" marR="132715" indent="-274320">
              <a:lnSpc>
                <a:spcPct val="100000"/>
              </a:lnSpc>
              <a:spcBef>
                <a:spcPts val="5"/>
              </a:spcBef>
              <a:buClr>
                <a:srgbClr val="0AD0D9"/>
              </a:buClr>
              <a:buSzPct val="94230"/>
              <a:buFont typeface="Wingdings"/>
              <a:buChar char=""/>
              <a:tabLst>
                <a:tab pos="369570" algn="l"/>
              </a:tabLst>
            </a:pPr>
            <a:r>
              <a:rPr dirty="0"/>
              <a:t>	</a:t>
            </a:r>
            <a:r>
              <a:rPr sz="2600" spc="-5" dirty="0">
                <a:latin typeface="Constantia"/>
                <a:cs typeface="Constantia"/>
              </a:rPr>
              <a:t>Increased</a:t>
            </a:r>
            <a:r>
              <a:rPr sz="2600" spc="-20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in</a:t>
            </a:r>
            <a:r>
              <a:rPr sz="2600" spc="-110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class</a:t>
            </a:r>
            <a:r>
              <a:rPr sz="2600" spc="-95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2</a:t>
            </a:r>
            <a:r>
              <a:rPr sz="2600" spc="-75" dirty="0">
                <a:latin typeface="Constantia"/>
                <a:cs typeface="Constantia"/>
              </a:rPr>
              <a:t> </a:t>
            </a:r>
            <a:r>
              <a:rPr sz="2600" spc="-15" dirty="0">
                <a:latin typeface="Constantia"/>
                <a:cs typeface="Constantia"/>
              </a:rPr>
              <a:t>div</a:t>
            </a:r>
            <a:r>
              <a:rPr sz="2600" spc="-65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2 </a:t>
            </a:r>
            <a:r>
              <a:rPr sz="2600" spc="-640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case</a:t>
            </a:r>
            <a:endParaRPr sz="2600">
              <a:latin typeface="Constantia"/>
              <a:cs typeface="Constanti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533900" y="1104900"/>
            <a:ext cx="4267200" cy="5105400"/>
            <a:chOff x="4533900" y="1104900"/>
            <a:chExt cx="4267200" cy="51054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0" y="1143000"/>
              <a:ext cx="4191000" cy="50292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552950" y="1123950"/>
              <a:ext cx="4229100" cy="5067300"/>
            </a:xfrm>
            <a:custGeom>
              <a:avLst/>
              <a:gdLst/>
              <a:ahLst/>
              <a:cxnLst/>
              <a:rect l="l" t="t" r="r" b="b"/>
              <a:pathLst>
                <a:path w="4229100" h="5067300">
                  <a:moveTo>
                    <a:pt x="0" y="5067300"/>
                  </a:moveTo>
                  <a:lnTo>
                    <a:pt x="4229100" y="5067300"/>
                  </a:lnTo>
                  <a:lnTo>
                    <a:pt x="4229100" y="0"/>
                  </a:lnTo>
                  <a:lnTo>
                    <a:pt x="0" y="0"/>
                  </a:lnTo>
                  <a:lnTo>
                    <a:pt x="0" y="506730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858000" y="2971800"/>
              <a:ext cx="1447800" cy="2209800"/>
            </a:xfrm>
            <a:custGeom>
              <a:avLst/>
              <a:gdLst/>
              <a:ahLst/>
              <a:cxnLst/>
              <a:rect l="l" t="t" r="r" b="b"/>
              <a:pathLst>
                <a:path w="1447800" h="2209800">
                  <a:moveTo>
                    <a:pt x="0" y="0"/>
                  </a:moveTo>
                  <a:lnTo>
                    <a:pt x="1447800" y="1676400"/>
                  </a:lnTo>
                </a:path>
                <a:path w="1447800" h="2209800">
                  <a:moveTo>
                    <a:pt x="1219200" y="457200"/>
                  </a:moveTo>
                  <a:lnTo>
                    <a:pt x="152400" y="2209800"/>
                  </a:lnTo>
                </a:path>
              </a:pathLst>
            </a:custGeom>
            <a:ln w="91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/>
          <p:cNvSpPr txBox="1"/>
          <p:nvPr/>
        </p:nvSpPr>
        <p:spPr>
          <a:xfrm>
            <a:off x="78739" y="1001013"/>
            <a:ext cx="393509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7020" marR="5080" indent="-274320">
              <a:lnSpc>
                <a:spcPct val="100000"/>
              </a:lnSpc>
              <a:spcBef>
                <a:spcPts val="95"/>
              </a:spcBef>
              <a:buClr>
                <a:srgbClr val="0AD0D9"/>
              </a:buClr>
              <a:buSzPct val="91071"/>
              <a:buFont typeface="Wingdings"/>
              <a:buChar char=""/>
              <a:tabLst>
                <a:tab pos="287020" algn="l"/>
              </a:tabLst>
            </a:pPr>
            <a:r>
              <a:rPr sz="2800" b="1" spc="-5" dirty="0">
                <a:latin typeface="Constantia"/>
                <a:cs typeface="Constantia"/>
              </a:rPr>
              <a:t>Inci</a:t>
            </a:r>
            <a:r>
              <a:rPr sz="2800" b="1" spc="-20" dirty="0">
                <a:latin typeface="Constantia"/>
                <a:cs typeface="Constantia"/>
              </a:rPr>
              <a:t>s</a:t>
            </a:r>
            <a:r>
              <a:rPr sz="2800" b="1" spc="-5" dirty="0">
                <a:latin typeface="Constantia"/>
                <a:cs typeface="Constantia"/>
              </a:rPr>
              <a:t>or</a:t>
            </a:r>
            <a:r>
              <a:rPr sz="2800" b="1" spc="-140" dirty="0">
                <a:latin typeface="Constantia"/>
                <a:cs typeface="Constantia"/>
              </a:rPr>
              <a:t> </a:t>
            </a:r>
            <a:r>
              <a:rPr sz="2800" b="1" spc="-5" dirty="0">
                <a:latin typeface="Constantia"/>
                <a:cs typeface="Constantia"/>
              </a:rPr>
              <a:t>o</a:t>
            </a:r>
            <a:r>
              <a:rPr sz="2800" b="1" spc="-70" dirty="0">
                <a:latin typeface="Constantia"/>
                <a:cs typeface="Constantia"/>
              </a:rPr>
              <a:t>c</a:t>
            </a:r>
            <a:r>
              <a:rPr sz="2800" b="1" spc="-10" dirty="0">
                <a:latin typeface="Constantia"/>
                <a:cs typeface="Constantia"/>
              </a:rPr>
              <a:t>clusa</a:t>
            </a:r>
            <a:r>
              <a:rPr sz="2800" b="1" spc="-5" dirty="0">
                <a:latin typeface="Constantia"/>
                <a:cs typeface="Constantia"/>
              </a:rPr>
              <a:t>l</a:t>
            </a:r>
            <a:r>
              <a:rPr sz="2800" b="1" dirty="0">
                <a:latin typeface="Constantia"/>
                <a:cs typeface="Constantia"/>
              </a:rPr>
              <a:t> </a:t>
            </a:r>
            <a:r>
              <a:rPr sz="2800" b="1" spc="-10" dirty="0">
                <a:latin typeface="Constantia"/>
                <a:cs typeface="Constantia"/>
              </a:rPr>
              <a:t>plane  angle</a:t>
            </a:r>
            <a:endParaRPr sz="2800">
              <a:latin typeface="Constantia"/>
              <a:cs typeface="Constantia"/>
            </a:endParaRPr>
          </a:p>
        </p:txBody>
      </p:sp>
      <p:sp>
        <p:nvSpPr>
          <p:cNvPr id="3" name="object 9"/>
          <p:cNvSpPr txBox="1"/>
          <p:nvPr/>
        </p:nvSpPr>
        <p:spPr>
          <a:xfrm>
            <a:off x="78739" y="2811907"/>
            <a:ext cx="4188460" cy="236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8140" indent="-346075">
              <a:lnSpc>
                <a:spcPct val="100000"/>
              </a:lnSpc>
              <a:spcBef>
                <a:spcPts val="100"/>
              </a:spcBef>
              <a:buClr>
                <a:srgbClr val="0AD0D9"/>
              </a:buClr>
              <a:buSzPct val="93750"/>
              <a:buFont typeface="Wingdings"/>
              <a:buChar char=""/>
              <a:tabLst>
                <a:tab pos="358775" algn="l"/>
              </a:tabLst>
            </a:pPr>
            <a:r>
              <a:rPr sz="2400" spc="-120" dirty="0">
                <a:latin typeface="Constantia"/>
                <a:cs typeface="Constantia"/>
              </a:rPr>
              <a:t>A</a:t>
            </a:r>
            <a:r>
              <a:rPr sz="2400" spc="-55" dirty="0">
                <a:latin typeface="Constantia"/>
                <a:cs typeface="Constantia"/>
              </a:rPr>
              <a:t>v</a:t>
            </a:r>
            <a:r>
              <a:rPr sz="2400" dirty="0">
                <a:latin typeface="Constantia"/>
                <a:cs typeface="Constantia"/>
              </a:rPr>
              <a:t>e</a:t>
            </a:r>
            <a:r>
              <a:rPr sz="2400" spc="-30" dirty="0">
                <a:latin typeface="Constantia"/>
                <a:cs typeface="Constantia"/>
              </a:rPr>
              <a:t>r</a:t>
            </a:r>
            <a:r>
              <a:rPr sz="2400" dirty="0">
                <a:latin typeface="Constantia"/>
                <a:cs typeface="Constantia"/>
              </a:rPr>
              <a:t>a</a:t>
            </a:r>
            <a:r>
              <a:rPr sz="2400" spc="-60" dirty="0">
                <a:latin typeface="Constantia"/>
                <a:cs typeface="Constantia"/>
              </a:rPr>
              <a:t>g</a:t>
            </a:r>
            <a:r>
              <a:rPr sz="2400" dirty="0">
                <a:latin typeface="Constantia"/>
                <a:cs typeface="Constantia"/>
              </a:rPr>
              <a:t>e</a:t>
            </a:r>
            <a:r>
              <a:rPr sz="2400" spc="-145" dirty="0"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v</a:t>
            </a:r>
            <a:r>
              <a:rPr sz="2400" dirty="0">
                <a:latin typeface="Constantia"/>
                <a:cs typeface="Constantia"/>
              </a:rPr>
              <a:t>alue</a:t>
            </a:r>
            <a:r>
              <a:rPr sz="2400" spc="-6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=</a:t>
            </a:r>
            <a:r>
              <a:rPr sz="2400" spc="-1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14.5</a:t>
            </a:r>
            <a:r>
              <a:rPr sz="2400" dirty="0">
                <a:latin typeface="Arial MT"/>
                <a:cs typeface="Arial MT"/>
              </a:rPr>
              <a:t>°</a:t>
            </a:r>
            <a:r>
              <a:rPr sz="2400" dirty="0">
                <a:latin typeface="Constantia"/>
                <a:cs typeface="Constantia"/>
              </a:rPr>
              <a:t>,</a:t>
            </a:r>
            <a:r>
              <a:rPr sz="2400" spc="-45" dirty="0">
                <a:latin typeface="Constantia"/>
                <a:cs typeface="Constantia"/>
              </a:rPr>
              <a:t> </a:t>
            </a:r>
            <a:r>
              <a:rPr sz="2400" spc="-35" dirty="0">
                <a:latin typeface="Constantia"/>
                <a:cs typeface="Constantia"/>
              </a:rPr>
              <a:t>r</a:t>
            </a:r>
            <a:r>
              <a:rPr sz="2400" dirty="0">
                <a:latin typeface="Constantia"/>
                <a:cs typeface="Constantia"/>
              </a:rPr>
              <a:t>an</a:t>
            </a:r>
            <a:r>
              <a:rPr sz="2400" spc="-60" dirty="0">
                <a:latin typeface="Constantia"/>
                <a:cs typeface="Constantia"/>
              </a:rPr>
              <a:t>g</a:t>
            </a:r>
            <a:r>
              <a:rPr sz="2400" dirty="0">
                <a:latin typeface="Constantia"/>
                <a:cs typeface="Constantia"/>
              </a:rPr>
              <a:t>e</a:t>
            </a:r>
            <a:r>
              <a:rPr sz="2400" spc="-5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=</a:t>
            </a:r>
            <a:endParaRPr sz="2400">
              <a:latin typeface="Constantia"/>
              <a:cs typeface="Constantia"/>
            </a:endParaRPr>
          </a:p>
          <a:p>
            <a:pPr marL="287020">
              <a:lnSpc>
                <a:spcPct val="100000"/>
              </a:lnSpc>
            </a:pPr>
            <a:r>
              <a:rPr sz="2400" dirty="0">
                <a:latin typeface="Constantia"/>
                <a:cs typeface="Constantia"/>
              </a:rPr>
              <a:t>3.5</a:t>
            </a:r>
            <a:r>
              <a:rPr sz="2400" spc="-55" dirty="0"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to</a:t>
            </a:r>
            <a:r>
              <a:rPr sz="2400" spc="-8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20</a:t>
            </a:r>
            <a:r>
              <a:rPr sz="2400" spc="-5" dirty="0">
                <a:latin typeface="Arial MT"/>
                <a:cs typeface="Arial MT"/>
              </a:rPr>
              <a:t>°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450">
              <a:latin typeface="Arial MT"/>
              <a:cs typeface="Arial MT"/>
            </a:endParaRPr>
          </a:p>
          <a:p>
            <a:pPr marL="287020" marR="92710" indent="-274320">
              <a:lnSpc>
                <a:spcPct val="100000"/>
              </a:lnSpc>
              <a:buClr>
                <a:srgbClr val="0AD0D9"/>
              </a:buClr>
              <a:buSzPct val="93750"/>
              <a:buFont typeface="Wingdings"/>
              <a:buChar char=""/>
              <a:tabLst>
                <a:tab pos="363220" algn="l"/>
              </a:tabLst>
            </a:pPr>
            <a:r>
              <a:rPr dirty="0"/>
              <a:t>	</a:t>
            </a:r>
            <a:r>
              <a:rPr sz="2400" spc="-10" dirty="0">
                <a:latin typeface="Constantia"/>
                <a:cs typeface="Constantia"/>
              </a:rPr>
              <a:t>Increase </a:t>
            </a:r>
            <a:r>
              <a:rPr sz="2400" spc="-5" dirty="0">
                <a:latin typeface="Constantia"/>
                <a:cs typeface="Constantia"/>
              </a:rPr>
              <a:t>in the angle is </a:t>
            </a:r>
            <a:r>
              <a:rPr sz="2400" dirty="0">
                <a:latin typeface="Constantia"/>
                <a:cs typeface="Constantia"/>
              </a:rPr>
              <a:t> su</a:t>
            </a:r>
            <a:r>
              <a:rPr sz="2400" spc="5" dirty="0">
                <a:latin typeface="Constantia"/>
                <a:cs typeface="Constantia"/>
              </a:rPr>
              <a:t>g</a:t>
            </a:r>
            <a:r>
              <a:rPr sz="2400" spc="-55" dirty="0">
                <a:latin typeface="Constantia"/>
                <a:cs typeface="Constantia"/>
              </a:rPr>
              <a:t>g</a:t>
            </a:r>
            <a:r>
              <a:rPr sz="2400" dirty="0">
                <a:latin typeface="Constantia"/>
                <a:cs typeface="Constantia"/>
              </a:rPr>
              <a:t>est</a:t>
            </a:r>
            <a:r>
              <a:rPr sz="2400" spc="-20" dirty="0">
                <a:latin typeface="Constantia"/>
                <a:cs typeface="Constantia"/>
              </a:rPr>
              <a:t>i</a:t>
            </a:r>
            <a:r>
              <a:rPr sz="2400" spc="-55" dirty="0">
                <a:latin typeface="Constantia"/>
                <a:cs typeface="Constantia"/>
              </a:rPr>
              <a:t>v</a:t>
            </a:r>
            <a:r>
              <a:rPr sz="2400" dirty="0">
                <a:latin typeface="Constantia"/>
                <a:cs typeface="Constantia"/>
              </a:rPr>
              <a:t>e</a:t>
            </a:r>
            <a:r>
              <a:rPr sz="2400" spc="-13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of</a:t>
            </a:r>
            <a:r>
              <a:rPr sz="2400" spc="5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inc</a:t>
            </a:r>
            <a:r>
              <a:rPr sz="2400" spc="-40" dirty="0">
                <a:latin typeface="Constantia"/>
                <a:cs typeface="Constantia"/>
              </a:rPr>
              <a:t>r</a:t>
            </a:r>
            <a:r>
              <a:rPr sz="2400" dirty="0">
                <a:latin typeface="Constantia"/>
                <a:cs typeface="Constantia"/>
              </a:rPr>
              <a:t>eased</a:t>
            </a:r>
            <a:r>
              <a:rPr sz="2400" spc="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l</a:t>
            </a:r>
            <a:r>
              <a:rPr sz="2400" spc="-55" dirty="0">
                <a:latin typeface="Constantia"/>
                <a:cs typeface="Constantia"/>
              </a:rPr>
              <a:t>o</a:t>
            </a:r>
            <a:r>
              <a:rPr sz="2400" spc="-65" dirty="0">
                <a:latin typeface="Constantia"/>
                <a:cs typeface="Constantia"/>
              </a:rPr>
              <a:t>w</a:t>
            </a:r>
            <a:r>
              <a:rPr sz="2400" dirty="0">
                <a:latin typeface="Constantia"/>
                <a:cs typeface="Constantia"/>
              </a:rPr>
              <a:t>er  </a:t>
            </a:r>
            <a:r>
              <a:rPr sz="2400" spc="-5" dirty="0">
                <a:latin typeface="Constantia"/>
                <a:cs typeface="Constantia"/>
              </a:rPr>
              <a:t>incisor</a:t>
            </a:r>
            <a:r>
              <a:rPr sz="2400" spc="-114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proclination</a:t>
            </a:r>
            <a:endParaRPr sz="2400">
              <a:latin typeface="Constantia"/>
              <a:cs typeface="Constantia"/>
            </a:endParaRPr>
          </a:p>
        </p:txBody>
      </p:sp>
      <p:grpSp>
        <p:nvGrpSpPr>
          <p:cNvPr id="4" name="object 10"/>
          <p:cNvGrpSpPr/>
          <p:nvPr/>
        </p:nvGrpSpPr>
        <p:grpSpPr>
          <a:xfrm>
            <a:off x="4533900" y="952500"/>
            <a:ext cx="4334510" cy="5486400"/>
            <a:chOff x="4533900" y="952500"/>
            <a:chExt cx="4334510" cy="5486400"/>
          </a:xfrm>
        </p:grpSpPr>
        <p:pic>
          <p:nvPicPr>
            <p:cNvPr id="5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0" y="990600"/>
              <a:ext cx="4258056" cy="5410200"/>
            </a:xfrm>
            <a:prstGeom prst="rect">
              <a:avLst/>
            </a:prstGeom>
          </p:spPr>
        </p:pic>
        <p:sp>
          <p:nvSpPr>
            <p:cNvPr id="6" name="object 12"/>
            <p:cNvSpPr/>
            <p:nvPr/>
          </p:nvSpPr>
          <p:spPr>
            <a:xfrm>
              <a:off x="4552950" y="971550"/>
              <a:ext cx="4296410" cy="5448300"/>
            </a:xfrm>
            <a:custGeom>
              <a:avLst/>
              <a:gdLst/>
              <a:ahLst/>
              <a:cxnLst/>
              <a:rect l="l" t="t" r="r" b="b"/>
              <a:pathLst>
                <a:path w="4296409" h="5448300">
                  <a:moveTo>
                    <a:pt x="0" y="5448300"/>
                  </a:moveTo>
                  <a:lnTo>
                    <a:pt x="4296156" y="5448300"/>
                  </a:lnTo>
                  <a:lnTo>
                    <a:pt x="4296156" y="0"/>
                  </a:lnTo>
                  <a:lnTo>
                    <a:pt x="0" y="0"/>
                  </a:lnTo>
                  <a:lnTo>
                    <a:pt x="0" y="544830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13"/>
            <p:cNvSpPr/>
            <p:nvPr/>
          </p:nvSpPr>
          <p:spPr>
            <a:xfrm>
              <a:off x="4572000" y="3505200"/>
              <a:ext cx="4267200" cy="2209800"/>
            </a:xfrm>
            <a:custGeom>
              <a:avLst/>
              <a:gdLst/>
              <a:ahLst/>
              <a:cxnLst/>
              <a:rect l="l" t="t" r="r" b="b"/>
              <a:pathLst>
                <a:path w="4267200" h="2209800">
                  <a:moveTo>
                    <a:pt x="3581400" y="0"/>
                  </a:moveTo>
                  <a:lnTo>
                    <a:pt x="2209800" y="2209800"/>
                  </a:lnTo>
                </a:path>
                <a:path w="4267200" h="2209800">
                  <a:moveTo>
                    <a:pt x="0" y="457200"/>
                  </a:moveTo>
                  <a:lnTo>
                    <a:pt x="4267200" y="685800"/>
                  </a:lnTo>
                </a:path>
              </a:pathLst>
            </a:custGeom>
            <a:ln w="91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1458213"/>
            <a:ext cx="4214495" cy="35159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673735" indent="-274320">
              <a:lnSpc>
                <a:spcPct val="100000"/>
              </a:lnSpc>
              <a:spcBef>
                <a:spcPts val="95"/>
              </a:spcBef>
              <a:buClr>
                <a:srgbClr val="0AD0D9"/>
              </a:buClr>
              <a:buSzPct val="91071"/>
              <a:buFont typeface="Wingdings"/>
              <a:buChar char=""/>
              <a:tabLst>
                <a:tab pos="287020" algn="l"/>
              </a:tabLst>
            </a:pPr>
            <a:r>
              <a:rPr sz="2800" b="1" spc="-5" dirty="0">
                <a:latin typeface="Constantia"/>
                <a:cs typeface="Constantia"/>
              </a:rPr>
              <a:t>Incisor</a:t>
            </a:r>
            <a:r>
              <a:rPr sz="2800" b="1" spc="-130" dirty="0">
                <a:latin typeface="Constantia"/>
                <a:cs typeface="Constantia"/>
              </a:rPr>
              <a:t> </a:t>
            </a:r>
            <a:r>
              <a:rPr sz="2800" b="1" spc="-10" dirty="0">
                <a:latin typeface="Constantia"/>
                <a:cs typeface="Constantia"/>
              </a:rPr>
              <a:t>mandibular </a:t>
            </a:r>
            <a:r>
              <a:rPr sz="2800" b="1" spc="-655" dirty="0">
                <a:latin typeface="Constantia"/>
                <a:cs typeface="Constantia"/>
              </a:rPr>
              <a:t> </a:t>
            </a:r>
            <a:r>
              <a:rPr sz="2800" b="1" spc="-5" dirty="0">
                <a:latin typeface="Constantia"/>
                <a:cs typeface="Constantia"/>
              </a:rPr>
              <a:t>plane</a:t>
            </a:r>
            <a:r>
              <a:rPr sz="2800" b="1" spc="-140" dirty="0">
                <a:latin typeface="Constantia"/>
                <a:cs typeface="Constantia"/>
              </a:rPr>
              <a:t> </a:t>
            </a:r>
            <a:r>
              <a:rPr sz="2800" b="1" spc="-10" dirty="0">
                <a:latin typeface="Constantia"/>
                <a:cs typeface="Constantia"/>
              </a:rPr>
              <a:t>angle</a:t>
            </a:r>
            <a:endParaRPr sz="28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150">
              <a:latin typeface="Constantia"/>
              <a:cs typeface="Constantia"/>
            </a:endParaRPr>
          </a:p>
          <a:p>
            <a:pPr marL="375285" indent="-363220">
              <a:lnSpc>
                <a:spcPct val="100000"/>
              </a:lnSpc>
              <a:buClr>
                <a:srgbClr val="0AD0D9"/>
              </a:buClr>
              <a:buSzPct val="110416"/>
              <a:buFont typeface="Wingdings"/>
              <a:buChar char=""/>
              <a:tabLst>
                <a:tab pos="375920" algn="l"/>
              </a:tabLst>
            </a:pPr>
            <a:r>
              <a:rPr sz="2400" spc="-15" dirty="0">
                <a:latin typeface="Constantia"/>
                <a:cs typeface="Constantia"/>
              </a:rPr>
              <a:t>Mean</a:t>
            </a:r>
            <a:r>
              <a:rPr sz="2400" spc="-10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angulation</a:t>
            </a:r>
            <a:r>
              <a:rPr sz="2400" spc="-5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is</a:t>
            </a:r>
            <a:r>
              <a:rPr sz="2400" spc="-7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1.4,</a:t>
            </a:r>
            <a:r>
              <a:rPr sz="2400" spc="-60" dirty="0"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range</a:t>
            </a:r>
            <a:endParaRPr sz="2400">
              <a:latin typeface="Constantia"/>
              <a:cs typeface="Constantia"/>
            </a:endParaRPr>
          </a:p>
          <a:p>
            <a:pPr marL="286385">
              <a:lnSpc>
                <a:spcPct val="100000"/>
              </a:lnSpc>
              <a:spcBef>
                <a:spcPts val="135"/>
              </a:spcBef>
            </a:pPr>
            <a:r>
              <a:rPr sz="2400" dirty="0">
                <a:latin typeface="Constantia"/>
                <a:cs typeface="Constantia"/>
              </a:rPr>
              <a:t>=</a:t>
            </a:r>
            <a:r>
              <a:rPr sz="2400" spc="-3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-8.5</a:t>
            </a:r>
            <a:r>
              <a:rPr sz="2400" spc="-45" dirty="0">
                <a:latin typeface="Constantia"/>
                <a:cs typeface="Constantia"/>
              </a:rPr>
              <a:t> </a:t>
            </a:r>
            <a:r>
              <a:rPr sz="2400" spc="-15" dirty="0">
                <a:latin typeface="Constantia"/>
                <a:cs typeface="Constantia"/>
              </a:rPr>
              <a:t>to</a:t>
            </a:r>
            <a:r>
              <a:rPr sz="2400" spc="-7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7</a:t>
            </a:r>
            <a:r>
              <a:rPr sz="2400" spc="-10" dirty="0">
                <a:latin typeface="Arial MT"/>
                <a:cs typeface="Arial MT"/>
              </a:rPr>
              <a:t>°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450">
              <a:latin typeface="Arial MT"/>
              <a:cs typeface="Arial MT"/>
            </a:endParaRPr>
          </a:p>
          <a:p>
            <a:pPr marL="286385" marR="5080" indent="-274320">
              <a:lnSpc>
                <a:spcPct val="100000"/>
              </a:lnSpc>
              <a:buClr>
                <a:srgbClr val="0AD0D9"/>
              </a:buClr>
              <a:buSzPct val="93750"/>
              <a:buFont typeface="Wingdings"/>
              <a:buChar char=""/>
              <a:tabLst>
                <a:tab pos="363220" algn="l"/>
              </a:tabLst>
            </a:pPr>
            <a:r>
              <a:rPr dirty="0"/>
              <a:t>	</a:t>
            </a:r>
            <a:r>
              <a:rPr sz="2400" spc="-10" dirty="0">
                <a:latin typeface="Constantia"/>
                <a:cs typeface="Constantia"/>
              </a:rPr>
              <a:t>Increase</a:t>
            </a:r>
            <a:r>
              <a:rPr sz="2400" spc="-5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in</a:t>
            </a:r>
            <a:r>
              <a:rPr sz="2400" spc="-10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angle</a:t>
            </a:r>
            <a:r>
              <a:rPr sz="2400" spc="-6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is</a:t>
            </a:r>
            <a:r>
              <a:rPr sz="2400" spc="-45" dirty="0">
                <a:latin typeface="Constantia"/>
                <a:cs typeface="Constantia"/>
              </a:rPr>
              <a:t> </a:t>
            </a:r>
            <a:r>
              <a:rPr sz="2400" spc="-15" dirty="0">
                <a:latin typeface="Constantia"/>
                <a:cs typeface="Constantia"/>
              </a:rPr>
              <a:t>indicative </a:t>
            </a:r>
            <a:r>
              <a:rPr sz="2400" spc="-59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of</a:t>
            </a:r>
            <a:r>
              <a:rPr sz="2400" spc="35" dirty="0">
                <a:latin typeface="Constantia"/>
                <a:cs typeface="Constantia"/>
              </a:rPr>
              <a:t> </a:t>
            </a:r>
            <a:r>
              <a:rPr sz="2400" spc="-25" dirty="0">
                <a:latin typeface="Constantia"/>
                <a:cs typeface="Constantia"/>
              </a:rPr>
              <a:t>lower</a:t>
            </a:r>
            <a:r>
              <a:rPr sz="2400" spc="-8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incisor</a:t>
            </a:r>
            <a:r>
              <a:rPr sz="2400" spc="-12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proclination</a:t>
            </a:r>
            <a:endParaRPr sz="2400">
              <a:latin typeface="Constantia"/>
              <a:cs typeface="Constanti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428702" y="1162301"/>
            <a:ext cx="4596130" cy="4979035"/>
            <a:chOff x="4567428" y="1098803"/>
            <a:chExt cx="4596130" cy="49790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24400" y="1136903"/>
              <a:ext cx="4419599" cy="490270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705350" y="1117853"/>
              <a:ext cx="4438650" cy="4940935"/>
            </a:xfrm>
            <a:custGeom>
              <a:avLst/>
              <a:gdLst/>
              <a:ahLst/>
              <a:cxnLst/>
              <a:rect l="l" t="t" r="r" b="b"/>
              <a:pathLst>
                <a:path w="4438650" h="4940935">
                  <a:moveTo>
                    <a:pt x="0" y="4940808"/>
                  </a:moveTo>
                  <a:lnTo>
                    <a:pt x="4438649" y="4940808"/>
                  </a:lnTo>
                </a:path>
                <a:path w="4438650" h="4940935">
                  <a:moveTo>
                    <a:pt x="4438649" y="0"/>
                  </a:moveTo>
                  <a:lnTo>
                    <a:pt x="0" y="0"/>
                  </a:lnTo>
                  <a:lnTo>
                    <a:pt x="0" y="4940808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934200" y="3428999"/>
              <a:ext cx="1447800" cy="2209800"/>
            </a:xfrm>
            <a:custGeom>
              <a:avLst/>
              <a:gdLst/>
              <a:ahLst/>
              <a:cxnLst/>
              <a:rect l="l" t="t" r="r" b="b"/>
              <a:pathLst>
                <a:path w="1447800" h="2209800">
                  <a:moveTo>
                    <a:pt x="1447800" y="0"/>
                  </a:moveTo>
                  <a:lnTo>
                    <a:pt x="0" y="2209800"/>
                  </a:lnTo>
                </a:path>
              </a:pathLst>
            </a:custGeom>
            <a:ln w="91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72000" y="3809999"/>
              <a:ext cx="4572000" cy="1219200"/>
            </a:xfrm>
            <a:custGeom>
              <a:avLst/>
              <a:gdLst/>
              <a:ahLst/>
              <a:cxnLst/>
              <a:rect l="l" t="t" r="r" b="b"/>
              <a:pathLst>
                <a:path w="4572000" h="1219200">
                  <a:moveTo>
                    <a:pt x="0" y="0"/>
                  </a:moveTo>
                  <a:lnTo>
                    <a:pt x="4572000" y="1219200"/>
                  </a:lnTo>
                </a:path>
              </a:pathLst>
            </a:custGeom>
            <a:ln w="91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/>
          <p:cNvSpPr txBox="1"/>
          <p:nvPr/>
        </p:nvSpPr>
        <p:spPr>
          <a:xfrm>
            <a:off x="78739" y="1154938"/>
            <a:ext cx="4116704" cy="39103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7020" marR="249554" indent="-274320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4230"/>
              <a:buFont typeface="Wingdings"/>
              <a:buChar char=""/>
              <a:tabLst>
                <a:tab pos="366395" algn="l"/>
              </a:tabLst>
            </a:pPr>
            <a:r>
              <a:rPr sz="2600" b="1" spc="-10" dirty="0">
                <a:latin typeface="Constantia"/>
                <a:cs typeface="Constantia"/>
              </a:rPr>
              <a:t>Upper</a:t>
            </a:r>
            <a:r>
              <a:rPr sz="2600" b="1" spc="-145" dirty="0">
                <a:latin typeface="Constantia"/>
                <a:cs typeface="Constantia"/>
              </a:rPr>
              <a:t> </a:t>
            </a:r>
            <a:r>
              <a:rPr sz="2600" b="1" dirty="0">
                <a:latin typeface="Constantia"/>
                <a:cs typeface="Constantia"/>
              </a:rPr>
              <a:t>incisor</a:t>
            </a:r>
            <a:r>
              <a:rPr sz="2600" b="1" spc="-145" dirty="0">
                <a:latin typeface="Constantia"/>
                <a:cs typeface="Constantia"/>
              </a:rPr>
              <a:t> </a:t>
            </a:r>
            <a:r>
              <a:rPr sz="2600" b="1" spc="-20" dirty="0">
                <a:latin typeface="Constantia"/>
                <a:cs typeface="Constantia"/>
              </a:rPr>
              <a:t>to</a:t>
            </a:r>
            <a:r>
              <a:rPr sz="2600" b="1" spc="-130" dirty="0">
                <a:latin typeface="Constantia"/>
                <a:cs typeface="Constantia"/>
              </a:rPr>
              <a:t> </a:t>
            </a:r>
            <a:r>
              <a:rPr sz="2600" b="1" spc="-15" dirty="0">
                <a:latin typeface="Constantia"/>
                <a:cs typeface="Constantia"/>
              </a:rPr>
              <a:t>A-Pog </a:t>
            </a:r>
            <a:r>
              <a:rPr sz="2600" b="1" spc="-605" dirty="0">
                <a:latin typeface="Constantia"/>
                <a:cs typeface="Constantia"/>
              </a:rPr>
              <a:t> </a:t>
            </a:r>
            <a:r>
              <a:rPr sz="2600" b="1" spc="-5" dirty="0">
                <a:latin typeface="Constantia"/>
                <a:cs typeface="Constantia"/>
              </a:rPr>
              <a:t>line</a:t>
            </a:r>
            <a:endParaRPr sz="26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550">
              <a:latin typeface="Constantia"/>
              <a:cs typeface="Constantia"/>
            </a:endParaRPr>
          </a:p>
          <a:p>
            <a:pPr marL="287020" marR="17780" indent="-274320">
              <a:lnSpc>
                <a:spcPct val="100000"/>
              </a:lnSpc>
              <a:buClr>
                <a:srgbClr val="0AD0D9"/>
              </a:buClr>
              <a:buSzPct val="94230"/>
              <a:buFont typeface="Wingdings"/>
              <a:buChar char=""/>
              <a:tabLst>
                <a:tab pos="369570" algn="l"/>
              </a:tabLst>
            </a:pPr>
            <a:r>
              <a:rPr sz="2600" spc="-140" dirty="0">
                <a:latin typeface="Constantia"/>
                <a:cs typeface="Constantia"/>
              </a:rPr>
              <a:t>A</a:t>
            </a:r>
            <a:r>
              <a:rPr sz="2600" spc="-60" dirty="0">
                <a:latin typeface="Constantia"/>
                <a:cs typeface="Constantia"/>
              </a:rPr>
              <a:t>v</a:t>
            </a:r>
            <a:r>
              <a:rPr sz="2600" dirty="0">
                <a:latin typeface="Constantia"/>
                <a:cs typeface="Constantia"/>
              </a:rPr>
              <a:t>e</a:t>
            </a:r>
            <a:r>
              <a:rPr sz="2600" spc="-50" dirty="0">
                <a:latin typeface="Constantia"/>
                <a:cs typeface="Constantia"/>
              </a:rPr>
              <a:t>r</a:t>
            </a:r>
            <a:r>
              <a:rPr sz="2600" dirty="0">
                <a:latin typeface="Constantia"/>
                <a:cs typeface="Constantia"/>
              </a:rPr>
              <a:t>a</a:t>
            </a:r>
            <a:r>
              <a:rPr sz="2600" spc="-65" dirty="0">
                <a:latin typeface="Constantia"/>
                <a:cs typeface="Constantia"/>
              </a:rPr>
              <a:t>g</a:t>
            </a:r>
            <a:r>
              <a:rPr sz="2600" dirty="0">
                <a:latin typeface="Constantia"/>
                <a:cs typeface="Constantia"/>
              </a:rPr>
              <a:t>e</a:t>
            </a:r>
            <a:r>
              <a:rPr sz="2600" spc="-12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distan</a:t>
            </a:r>
            <a:r>
              <a:rPr sz="2600" spc="-55" dirty="0">
                <a:latin typeface="Constantia"/>
                <a:cs typeface="Constantia"/>
              </a:rPr>
              <a:t>c</a:t>
            </a:r>
            <a:r>
              <a:rPr sz="2600" dirty="0">
                <a:latin typeface="Constantia"/>
                <a:cs typeface="Constantia"/>
              </a:rPr>
              <a:t>e</a:t>
            </a:r>
            <a:r>
              <a:rPr sz="2600" spc="-80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i</a:t>
            </a:r>
            <a:r>
              <a:rPr sz="2600" dirty="0">
                <a:latin typeface="Constantia"/>
                <a:cs typeface="Constantia"/>
              </a:rPr>
              <a:t>s</a:t>
            </a:r>
            <a:r>
              <a:rPr sz="2600" spc="-5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2.7mm  </a:t>
            </a:r>
            <a:r>
              <a:rPr sz="2600" spc="-20" dirty="0">
                <a:latin typeface="Constantia"/>
                <a:cs typeface="Constantia"/>
              </a:rPr>
              <a:t>(range</a:t>
            </a:r>
            <a:r>
              <a:rPr sz="2600" spc="-60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-1</a:t>
            </a:r>
            <a:r>
              <a:rPr sz="2600" spc="-35" dirty="0">
                <a:latin typeface="Constantia"/>
                <a:cs typeface="Constantia"/>
              </a:rPr>
              <a:t> </a:t>
            </a:r>
            <a:r>
              <a:rPr sz="2600" spc="-20" dirty="0">
                <a:latin typeface="Constantia"/>
                <a:cs typeface="Constantia"/>
              </a:rPr>
              <a:t>to</a:t>
            </a:r>
            <a:r>
              <a:rPr sz="2600" spc="-85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5</a:t>
            </a:r>
            <a:r>
              <a:rPr sz="2600" spc="-10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mm)</a:t>
            </a:r>
            <a:endParaRPr sz="26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0AD0D9"/>
              </a:buClr>
              <a:buFont typeface="Wingdings"/>
              <a:buChar char=""/>
            </a:pPr>
            <a:endParaRPr sz="3550">
              <a:latin typeface="Constantia"/>
              <a:cs typeface="Constantia"/>
            </a:endParaRPr>
          </a:p>
          <a:p>
            <a:pPr marL="287020" marR="5080" indent="-274320">
              <a:lnSpc>
                <a:spcPct val="100000"/>
              </a:lnSpc>
              <a:buClr>
                <a:srgbClr val="0AD0D9"/>
              </a:buClr>
              <a:buSzPct val="94230"/>
              <a:buFont typeface="Wingdings"/>
              <a:buChar char=""/>
              <a:tabLst>
                <a:tab pos="374015" algn="l"/>
              </a:tabLst>
            </a:pPr>
            <a:r>
              <a:rPr sz="2600" spc="-10" dirty="0">
                <a:latin typeface="Constantia"/>
                <a:cs typeface="Constantia"/>
              </a:rPr>
              <a:t>Measurement </a:t>
            </a:r>
            <a:r>
              <a:rPr sz="2600" spc="-5" dirty="0">
                <a:latin typeface="Constantia"/>
                <a:cs typeface="Constantia"/>
              </a:rPr>
              <a:t>is </a:t>
            </a:r>
            <a:r>
              <a:rPr sz="2600" spc="-15" dirty="0">
                <a:latin typeface="Constantia"/>
                <a:cs typeface="Constantia"/>
              </a:rPr>
              <a:t>more </a:t>
            </a:r>
            <a:r>
              <a:rPr sz="2600" spc="-10" dirty="0">
                <a:latin typeface="Constantia"/>
                <a:cs typeface="Constantia"/>
              </a:rPr>
              <a:t>in </a:t>
            </a:r>
            <a:r>
              <a:rPr sz="2600" spc="-5" dirty="0">
                <a:latin typeface="Constantia"/>
                <a:cs typeface="Constantia"/>
              </a:rPr>
              <a:t> patients</a:t>
            </a:r>
            <a:r>
              <a:rPr sz="2600" spc="-155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with</a:t>
            </a:r>
            <a:r>
              <a:rPr sz="2600" spc="-10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upper</a:t>
            </a:r>
            <a:r>
              <a:rPr sz="2600" spc="-13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incisor </a:t>
            </a:r>
            <a:r>
              <a:rPr sz="2600" spc="-640" dirty="0">
                <a:latin typeface="Constantia"/>
                <a:cs typeface="Constantia"/>
              </a:rPr>
              <a:t> </a:t>
            </a:r>
            <a:r>
              <a:rPr sz="2600" spc="-10" dirty="0">
                <a:latin typeface="Constantia"/>
                <a:cs typeface="Constantia"/>
              </a:rPr>
              <a:t>proclination</a:t>
            </a:r>
            <a:endParaRPr sz="2600">
              <a:latin typeface="Constantia"/>
              <a:cs typeface="Constantia"/>
            </a:endParaRPr>
          </a:p>
        </p:txBody>
      </p:sp>
      <p:grpSp>
        <p:nvGrpSpPr>
          <p:cNvPr id="3" name="object 9"/>
          <p:cNvGrpSpPr/>
          <p:nvPr/>
        </p:nvGrpSpPr>
        <p:grpSpPr>
          <a:xfrm>
            <a:off x="4533900" y="1028700"/>
            <a:ext cx="4403090" cy="5334000"/>
            <a:chOff x="4533900" y="1028700"/>
            <a:chExt cx="4403090" cy="5334000"/>
          </a:xfrm>
        </p:grpSpPr>
        <p:pic>
          <p:nvPicPr>
            <p:cNvPr id="4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0" y="1066800"/>
              <a:ext cx="4326636" cy="5257800"/>
            </a:xfrm>
            <a:prstGeom prst="rect">
              <a:avLst/>
            </a:prstGeom>
          </p:spPr>
        </p:pic>
        <p:sp>
          <p:nvSpPr>
            <p:cNvPr id="5" name="object 11"/>
            <p:cNvSpPr/>
            <p:nvPr/>
          </p:nvSpPr>
          <p:spPr>
            <a:xfrm>
              <a:off x="4552950" y="1047750"/>
              <a:ext cx="4364990" cy="5295900"/>
            </a:xfrm>
            <a:custGeom>
              <a:avLst/>
              <a:gdLst/>
              <a:ahLst/>
              <a:cxnLst/>
              <a:rect l="l" t="t" r="r" b="b"/>
              <a:pathLst>
                <a:path w="4364990" h="5295900">
                  <a:moveTo>
                    <a:pt x="0" y="5295900"/>
                  </a:moveTo>
                  <a:lnTo>
                    <a:pt x="4364736" y="5295900"/>
                  </a:lnTo>
                  <a:lnTo>
                    <a:pt x="4364736" y="0"/>
                  </a:lnTo>
                  <a:lnTo>
                    <a:pt x="0" y="0"/>
                  </a:lnTo>
                  <a:lnTo>
                    <a:pt x="0" y="529590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12"/>
            <p:cNvSpPr/>
            <p:nvPr/>
          </p:nvSpPr>
          <p:spPr>
            <a:xfrm>
              <a:off x="7620000" y="3581400"/>
              <a:ext cx="228600" cy="1828800"/>
            </a:xfrm>
            <a:custGeom>
              <a:avLst/>
              <a:gdLst/>
              <a:ahLst/>
              <a:cxnLst/>
              <a:rect l="l" t="t" r="r" b="b"/>
              <a:pathLst>
                <a:path w="228600" h="1828800">
                  <a:moveTo>
                    <a:pt x="152400" y="0"/>
                  </a:moveTo>
                  <a:lnTo>
                    <a:pt x="0" y="1828800"/>
                  </a:lnTo>
                </a:path>
                <a:path w="228600" h="1828800">
                  <a:moveTo>
                    <a:pt x="76200" y="533400"/>
                  </a:moveTo>
                  <a:lnTo>
                    <a:pt x="228600" y="533400"/>
                  </a:lnTo>
                </a:path>
              </a:pathLst>
            </a:custGeom>
            <a:ln w="91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0" y="685800"/>
            <a:ext cx="4572000" cy="181331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720"/>
              </a:spcBef>
              <a:buClr>
                <a:srgbClr val="0AD0D9"/>
              </a:buClr>
              <a:buSzPct val="94230"/>
              <a:tabLst>
                <a:tab pos="287020" algn="l"/>
              </a:tabLst>
            </a:pPr>
            <a:r>
              <a:rPr lang="en-US" sz="2400" spc="-229" dirty="0" smtClean="0">
                <a:latin typeface="Constantia"/>
                <a:cs typeface="Constantia"/>
              </a:rPr>
              <a:t>Drawbacks </a:t>
            </a:r>
          </a:p>
          <a:p>
            <a:pPr marL="287020" indent="-274320">
              <a:lnSpc>
                <a:spcPct val="100000"/>
              </a:lnSpc>
              <a:spcBef>
                <a:spcPts val="720"/>
              </a:spcBef>
              <a:buClr>
                <a:srgbClr val="0AD0D9"/>
              </a:buClr>
              <a:buSzPct val="94230"/>
              <a:buFont typeface="Segoe UI Symbol"/>
              <a:buChar char="⚫"/>
              <a:tabLst>
                <a:tab pos="287020" algn="l"/>
              </a:tabLst>
            </a:pPr>
            <a:r>
              <a:rPr lang="en-US" sz="2400" spc="-229" dirty="0" smtClean="0">
                <a:latin typeface="Constantia"/>
                <a:cs typeface="Constantia"/>
              </a:rPr>
              <a:t>T</a:t>
            </a:r>
            <a:r>
              <a:rPr lang="en-US" sz="2400" dirty="0" smtClean="0">
                <a:latin typeface="Constantia"/>
                <a:cs typeface="Constantia"/>
              </a:rPr>
              <a:t>oo</a:t>
            </a:r>
            <a:r>
              <a:rPr lang="en-US" sz="2400" spc="-90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ma</a:t>
            </a:r>
            <a:r>
              <a:rPr lang="en-US" sz="2400" spc="-40" dirty="0" smtClean="0">
                <a:latin typeface="Constantia"/>
                <a:cs typeface="Constantia"/>
              </a:rPr>
              <a:t>n</a:t>
            </a:r>
            <a:r>
              <a:rPr lang="en-US" sz="2400" dirty="0" smtClean="0">
                <a:latin typeface="Constantia"/>
                <a:cs typeface="Constantia"/>
              </a:rPr>
              <a:t>y</a:t>
            </a:r>
            <a:r>
              <a:rPr lang="en-US" sz="2400" spc="-70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la</a:t>
            </a:r>
            <a:r>
              <a:rPr lang="en-US" sz="2400" spc="-10" dirty="0" smtClean="0">
                <a:latin typeface="Constantia"/>
                <a:cs typeface="Constantia"/>
              </a:rPr>
              <a:t>n</a:t>
            </a:r>
            <a:r>
              <a:rPr lang="en-US" sz="2400" spc="-5" dirty="0" smtClean="0">
                <a:latin typeface="Constantia"/>
                <a:cs typeface="Constantia"/>
              </a:rPr>
              <a:t>dma</a:t>
            </a:r>
            <a:r>
              <a:rPr lang="en-US" sz="2400" spc="-25" dirty="0" smtClean="0">
                <a:latin typeface="Constantia"/>
                <a:cs typeface="Constantia"/>
              </a:rPr>
              <a:t>r</a:t>
            </a:r>
            <a:r>
              <a:rPr lang="en-US" sz="2400" dirty="0" smtClean="0">
                <a:latin typeface="Constantia"/>
                <a:cs typeface="Constantia"/>
              </a:rPr>
              <a:t>ks</a:t>
            </a:r>
          </a:p>
          <a:p>
            <a:pPr marL="28702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Segoe UI Symbol"/>
              <a:buChar char="⚫"/>
              <a:tabLst>
                <a:tab pos="287020" algn="l"/>
              </a:tabLst>
            </a:pPr>
            <a:r>
              <a:rPr lang="en-US" sz="2400" spc="-229" dirty="0" smtClean="0">
                <a:latin typeface="Constantia"/>
                <a:cs typeface="Constantia"/>
              </a:rPr>
              <a:t>T</a:t>
            </a:r>
            <a:r>
              <a:rPr lang="en-US" sz="2400" dirty="0" smtClean="0">
                <a:latin typeface="Constantia"/>
                <a:cs typeface="Constantia"/>
              </a:rPr>
              <a:t>oo</a:t>
            </a:r>
            <a:r>
              <a:rPr lang="en-US" sz="2400" spc="-90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ma</a:t>
            </a:r>
            <a:r>
              <a:rPr lang="en-US" sz="2400" spc="-40" dirty="0" smtClean="0">
                <a:latin typeface="Constantia"/>
                <a:cs typeface="Constantia"/>
              </a:rPr>
              <a:t>n</a:t>
            </a:r>
            <a:r>
              <a:rPr lang="en-US" sz="2400" dirty="0" smtClean="0">
                <a:latin typeface="Constantia"/>
                <a:cs typeface="Constantia"/>
              </a:rPr>
              <a:t>y</a:t>
            </a:r>
            <a:r>
              <a:rPr lang="en-US" sz="2400" spc="-70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measu</a:t>
            </a:r>
            <a:r>
              <a:rPr lang="en-US" sz="2400" spc="-35" dirty="0" smtClean="0">
                <a:latin typeface="Constantia"/>
                <a:cs typeface="Constantia"/>
              </a:rPr>
              <a:t>r</a:t>
            </a:r>
            <a:r>
              <a:rPr lang="en-US" sz="2400" dirty="0" smtClean="0">
                <a:latin typeface="Constantia"/>
                <a:cs typeface="Constantia"/>
              </a:rPr>
              <a:t>ements</a:t>
            </a:r>
          </a:p>
          <a:p>
            <a:pPr marL="28702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Segoe UI Symbol"/>
              <a:buChar char="⚫"/>
              <a:tabLst>
                <a:tab pos="287020" algn="l"/>
              </a:tabLst>
            </a:pPr>
            <a:r>
              <a:rPr lang="en-US" sz="2400" spc="-5" dirty="0" smtClean="0">
                <a:latin typeface="Constantia"/>
                <a:cs typeface="Constantia"/>
              </a:rPr>
              <a:t>Time</a:t>
            </a:r>
            <a:r>
              <a:rPr lang="en-US" sz="2400" spc="-145" dirty="0" smtClean="0">
                <a:latin typeface="Constantia"/>
                <a:cs typeface="Constantia"/>
              </a:rPr>
              <a:t> </a:t>
            </a:r>
            <a:r>
              <a:rPr lang="en-US" sz="2400" spc="-10" dirty="0" smtClean="0">
                <a:latin typeface="Constantia"/>
                <a:cs typeface="Constantia"/>
              </a:rPr>
              <a:t>consuming</a:t>
            </a:r>
            <a:endParaRPr lang="en-US" sz="2400" dirty="0">
              <a:latin typeface="Constantia"/>
              <a:cs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685800"/>
            <a:ext cx="7391400" cy="4514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95"/>
              </a:spcBef>
              <a:buClr>
                <a:srgbClr val="0AD0D9"/>
              </a:buClr>
              <a:buSzPct val="94642"/>
              <a:buFont typeface="Segoe UI Symbol"/>
              <a:buChar char="⚫"/>
              <a:tabLst>
                <a:tab pos="287020" algn="l"/>
              </a:tabLst>
            </a:pPr>
            <a:r>
              <a:rPr lang="en-US" sz="2400" b="1" spc="5" dirty="0" smtClean="0">
                <a:latin typeface="Constantia"/>
                <a:cs typeface="Constantia"/>
              </a:rPr>
              <a:t>TWEED</a:t>
            </a:r>
            <a:r>
              <a:rPr lang="en-US" sz="2400" b="1" spc="-45" dirty="0" smtClean="0">
                <a:latin typeface="Constantia"/>
                <a:cs typeface="Constantia"/>
              </a:rPr>
              <a:t> </a:t>
            </a:r>
            <a:r>
              <a:rPr lang="en-US" sz="2400" b="1" spc="-40" dirty="0" smtClean="0">
                <a:latin typeface="Constantia"/>
                <a:cs typeface="Constantia"/>
              </a:rPr>
              <a:t>ANALYSIS</a:t>
            </a:r>
            <a:endParaRPr lang="en-US" sz="2400" dirty="0" smtClean="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lang="en-US" sz="3600" dirty="0" smtClean="0">
              <a:latin typeface="Constantia"/>
              <a:cs typeface="Constantia"/>
            </a:endParaRPr>
          </a:p>
          <a:p>
            <a:pPr marL="629920" indent="-617855">
              <a:lnSpc>
                <a:spcPct val="100000"/>
              </a:lnSpc>
              <a:buClr>
                <a:srgbClr val="0AD0D9"/>
              </a:buClr>
              <a:buSzPct val="94642"/>
              <a:buFont typeface="Wingdings"/>
              <a:buChar char=""/>
              <a:tabLst>
                <a:tab pos="629920" algn="l"/>
                <a:tab pos="630555" algn="l"/>
              </a:tabLst>
            </a:pPr>
            <a:r>
              <a:rPr lang="en-US" sz="2400" spc="-25" dirty="0" smtClean="0">
                <a:latin typeface="Constantia"/>
                <a:cs typeface="Constantia"/>
              </a:rPr>
              <a:t>Given</a:t>
            </a:r>
            <a:r>
              <a:rPr lang="en-US" sz="2400" spc="-70" dirty="0" smtClean="0">
                <a:latin typeface="Constantia"/>
                <a:cs typeface="Constantia"/>
              </a:rPr>
              <a:t> </a:t>
            </a:r>
            <a:r>
              <a:rPr lang="en-US" sz="2400" spc="-15" dirty="0" smtClean="0">
                <a:latin typeface="Constantia"/>
                <a:cs typeface="Constantia"/>
              </a:rPr>
              <a:t>by</a:t>
            </a:r>
            <a:r>
              <a:rPr lang="en-US" sz="2400" spc="-130" dirty="0" smtClean="0">
                <a:latin typeface="Constantia"/>
                <a:cs typeface="Constantia"/>
              </a:rPr>
              <a:t> </a:t>
            </a:r>
            <a:r>
              <a:rPr lang="en-US" sz="2400" spc="-60" dirty="0" smtClean="0">
                <a:solidFill>
                  <a:srgbClr val="FF0000"/>
                </a:solidFill>
                <a:latin typeface="Constantia"/>
                <a:cs typeface="Constantia"/>
              </a:rPr>
              <a:t>Tweed</a:t>
            </a:r>
            <a:r>
              <a:rPr lang="en-US" sz="2400" spc="-35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lang="en-US" sz="2400" spc="-10" dirty="0" smtClean="0">
                <a:solidFill>
                  <a:srgbClr val="FF0000"/>
                </a:solidFill>
                <a:latin typeface="Constantia"/>
                <a:cs typeface="Constantia"/>
              </a:rPr>
              <a:t>CH,</a:t>
            </a:r>
            <a:r>
              <a:rPr lang="en-US" sz="2400" spc="-15" dirty="0" smtClean="0">
                <a:solidFill>
                  <a:srgbClr val="FF0000"/>
                </a:solidFill>
                <a:latin typeface="Constantia"/>
                <a:cs typeface="Constantia"/>
              </a:rPr>
              <a:t> 1946</a:t>
            </a:r>
          </a:p>
          <a:p>
            <a:pPr marL="629920" indent="-617855">
              <a:lnSpc>
                <a:spcPct val="100000"/>
              </a:lnSpc>
              <a:buClr>
                <a:srgbClr val="0AD0D9"/>
              </a:buClr>
              <a:buSzPct val="94642"/>
              <a:buFont typeface="Wingdings"/>
              <a:buChar char=""/>
              <a:tabLst>
                <a:tab pos="629920" algn="l"/>
                <a:tab pos="630555" algn="l"/>
              </a:tabLst>
            </a:pPr>
            <a:r>
              <a:rPr lang="en-US" sz="2400" spc="-15" dirty="0" smtClean="0">
                <a:latin typeface="Constantia"/>
                <a:cs typeface="Constantia"/>
              </a:rPr>
              <a:t>He developed  this from 95 subjects</a:t>
            </a:r>
            <a:endParaRPr lang="en-US" sz="2400" dirty="0" smtClean="0">
              <a:latin typeface="Constantia"/>
              <a:cs typeface="Constantia"/>
            </a:endParaRPr>
          </a:p>
          <a:p>
            <a:pPr marL="622300" indent="-610235">
              <a:lnSpc>
                <a:spcPct val="100000"/>
              </a:lnSpc>
              <a:spcBef>
                <a:spcPts val="675"/>
              </a:spcBef>
              <a:buClr>
                <a:srgbClr val="0AD0D9"/>
              </a:buClr>
              <a:buSzPct val="94642"/>
              <a:buFont typeface="Wingdings"/>
              <a:buChar char=""/>
              <a:tabLst>
                <a:tab pos="622300" algn="l"/>
                <a:tab pos="622935" algn="l"/>
              </a:tabLst>
            </a:pPr>
            <a:r>
              <a:rPr lang="en-US" sz="2400" spc="-20" dirty="0" smtClean="0">
                <a:latin typeface="Constantia"/>
                <a:cs typeface="Constantia"/>
              </a:rPr>
              <a:t>Used</a:t>
            </a:r>
            <a:r>
              <a:rPr lang="en-US" sz="2400" spc="10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3</a:t>
            </a:r>
            <a:r>
              <a:rPr lang="en-US" sz="2400" spc="-50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planes</a:t>
            </a:r>
            <a:r>
              <a:rPr lang="en-US" sz="2400" spc="-60" dirty="0" smtClean="0">
                <a:latin typeface="Constantia"/>
                <a:cs typeface="Constantia"/>
              </a:rPr>
              <a:t> </a:t>
            </a:r>
            <a:r>
              <a:rPr lang="en-US" sz="2400" spc="-25" dirty="0" smtClean="0">
                <a:latin typeface="Constantia"/>
                <a:cs typeface="Constantia"/>
              </a:rPr>
              <a:t>to</a:t>
            </a:r>
            <a:r>
              <a:rPr lang="en-US" sz="2400" spc="-140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establish</a:t>
            </a:r>
            <a:r>
              <a:rPr lang="en-US" sz="2400" spc="-90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a</a:t>
            </a:r>
            <a:r>
              <a:rPr lang="en-US" sz="2400" spc="-140" dirty="0" smtClean="0">
                <a:latin typeface="Constantia"/>
                <a:cs typeface="Constantia"/>
              </a:rPr>
              <a:t> </a:t>
            </a:r>
            <a:r>
              <a:rPr lang="en-US" sz="2400" spc="-10" dirty="0" smtClean="0">
                <a:latin typeface="Constantia"/>
                <a:cs typeface="Constantia"/>
              </a:rPr>
              <a:t>diagnostic</a:t>
            </a:r>
            <a:r>
              <a:rPr lang="en-US" sz="2400" spc="-85" dirty="0" smtClean="0">
                <a:latin typeface="Constantia"/>
                <a:cs typeface="Constantia"/>
              </a:rPr>
              <a:t> </a:t>
            </a:r>
            <a:r>
              <a:rPr lang="en-US" sz="2400" spc="-10" dirty="0" smtClean="0">
                <a:latin typeface="Constantia"/>
                <a:cs typeface="Constantia"/>
              </a:rPr>
              <a:t>triangle</a:t>
            </a:r>
            <a:r>
              <a:rPr lang="en-US" sz="2400" spc="-40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--</a:t>
            </a:r>
            <a:endParaRPr lang="en-US" sz="2400" dirty="0" smtClean="0">
              <a:latin typeface="Constantia"/>
              <a:cs typeface="Constantia"/>
            </a:endParaRPr>
          </a:p>
          <a:p>
            <a:pPr marL="1079500" lvl="1" indent="-610235">
              <a:spcBef>
                <a:spcPts val="670"/>
              </a:spcBef>
              <a:buClr>
                <a:srgbClr val="0AD0D9"/>
              </a:buClr>
              <a:buSzPct val="94642"/>
              <a:buFont typeface="Arial" pitchFamily="34" charset="0"/>
              <a:buChar char="•"/>
              <a:tabLst>
                <a:tab pos="622300" algn="l"/>
                <a:tab pos="622935" algn="l"/>
              </a:tabLst>
            </a:pPr>
            <a:r>
              <a:rPr lang="en-US" sz="2400" spc="-15" dirty="0" smtClean="0">
                <a:latin typeface="Constantia"/>
                <a:cs typeface="Constantia"/>
              </a:rPr>
              <a:t>Frankfurt</a:t>
            </a:r>
            <a:r>
              <a:rPr lang="en-US" sz="2400" spc="-85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horizontal</a:t>
            </a:r>
            <a:r>
              <a:rPr lang="en-US" sz="2400" spc="-50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plane</a:t>
            </a:r>
            <a:endParaRPr lang="en-US" sz="2400" dirty="0" smtClean="0">
              <a:latin typeface="Constantia"/>
              <a:cs typeface="Constantia"/>
            </a:endParaRPr>
          </a:p>
          <a:p>
            <a:pPr marL="1079500" lvl="1" indent="-610235">
              <a:spcBef>
                <a:spcPts val="675"/>
              </a:spcBef>
              <a:buClr>
                <a:srgbClr val="0AD0D9"/>
              </a:buClr>
              <a:buSzPct val="94642"/>
              <a:buFont typeface="Arial" pitchFamily="34" charset="0"/>
              <a:buChar char="•"/>
              <a:tabLst>
                <a:tab pos="622300" algn="l"/>
                <a:tab pos="622935" algn="l"/>
              </a:tabLst>
            </a:pPr>
            <a:r>
              <a:rPr lang="en-US" sz="2400" spc="-10" dirty="0" err="1" smtClean="0">
                <a:latin typeface="Constantia"/>
                <a:cs typeface="Constantia"/>
              </a:rPr>
              <a:t>Mandibular</a:t>
            </a:r>
            <a:r>
              <a:rPr lang="en-US" sz="2400" spc="-125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plane</a:t>
            </a:r>
            <a:endParaRPr lang="en-US" sz="2400" dirty="0" smtClean="0">
              <a:latin typeface="Constantia"/>
              <a:cs typeface="Constantia"/>
            </a:endParaRPr>
          </a:p>
          <a:p>
            <a:pPr marL="1079500" lvl="1" indent="-610235">
              <a:spcBef>
                <a:spcPts val="670"/>
              </a:spcBef>
              <a:buClr>
                <a:srgbClr val="0AD0D9"/>
              </a:buClr>
              <a:buSzPct val="94642"/>
              <a:buFont typeface="Arial" pitchFamily="34" charset="0"/>
              <a:buChar char="•"/>
              <a:tabLst>
                <a:tab pos="622300" algn="l"/>
                <a:tab pos="622935" algn="l"/>
              </a:tabLst>
            </a:pPr>
            <a:r>
              <a:rPr lang="en-US" sz="2400" dirty="0" smtClean="0">
                <a:latin typeface="Constantia"/>
                <a:cs typeface="Constantia"/>
              </a:rPr>
              <a:t>Long</a:t>
            </a:r>
            <a:r>
              <a:rPr lang="en-US" sz="2400" spc="-75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axis</a:t>
            </a:r>
            <a:r>
              <a:rPr lang="en-US" sz="2400" spc="-120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of</a:t>
            </a:r>
            <a:r>
              <a:rPr lang="en-US" sz="2400" spc="65" dirty="0" smtClean="0">
                <a:latin typeface="Constantia"/>
                <a:cs typeface="Constantia"/>
              </a:rPr>
              <a:t> </a:t>
            </a:r>
            <a:r>
              <a:rPr lang="en-US" sz="2400" spc="-35" dirty="0" smtClean="0">
                <a:latin typeface="Constantia"/>
                <a:cs typeface="Constantia"/>
              </a:rPr>
              <a:t>lower</a:t>
            </a:r>
            <a:r>
              <a:rPr lang="en-US" sz="2400" spc="-85" dirty="0" smtClean="0">
                <a:latin typeface="Constantia"/>
                <a:cs typeface="Constantia"/>
              </a:rPr>
              <a:t> </a:t>
            </a:r>
            <a:r>
              <a:rPr lang="en-US" sz="2400" spc="-10" dirty="0" smtClean="0">
                <a:latin typeface="Constantia"/>
                <a:cs typeface="Constantia"/>
              </a:rPr>
              <a:t>incisor</a:t>
            </a:r>
            <a:endParaRPr lang="en-US" sz="2400" dirty="0" smtClean="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lang="en-US" sz="3600" dirty="0" smtClean="0">
              <a:latin typeface="Constantia"/>
              <a:cs typeface="Constantia"/>
            </a:endParaRPr>
          </a:p>
          <a:p>
            <a:pPr marL="622300" indent="-610235">
              <a:lnSpc>
                <a:spcPct val="100000"/>
              </a:lnSpc>
              <a:buClr>
                <a:srgbClr val="0AD0D9"/>
              </a:buClr>
              <a:buSzPct val="94642"/>
              <a:buFont typeface="Wingdings"/>
              <a:buChar char=""/>
              <a:tabLst>
                <a:tab pos="622300" algn="l"/>
                <a:tab pos="622935" algn="l"/>
              </a:tabLst>
            </a:pPr>
            <a:r>
              <a:rPr lang="en-US" sz="2400" spc="-5" dirty="0" smtClean="0">
                <a:latin typeface="Constantia"/>
                <a:cs typeface="Constantia"/>
              </a:rPr>
              <a:t>Determines</a:t>
            </a:r>
            <a:r>
              <a:rPr lang="en-US" sz="2400" spc="-120" dirty="0" smtClean="0">
                <a:latin typeface="Constantia"/>
                <a:cs typeface="Constantia"/>
              </a:rPr>
              <a:t> </a:t>
            </a:r>
            <a:r>
              <a:rPr lang="en-US" sz="2400" spc="-10" dirty="0" smtClean="0">
                <a:latin typeface="Constantia"/>
                <a:cs typeface="Constantia"/>
              </a:rPr>
              <a:t>position</a:t>
            </a:r>
            <a:r>
              <a:rPr lang="en-US" sz="2400" spc="-114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of</a:t>
            </a:r>
            <a:r>
              <a:rPr lang="en-US" sz="2400" spc="60" dirty="0" smtClean="0">
                <a:latin typeface="Constantia"/>
                <a:cs typeface="Constantia"/>
              </a:rPr>
              <a:t> </a:t>
            </a:r>
            <a:r>
              <a:rPr lang="en-US" sz="2400" spc="-35" dirty="0" smtClean="0">
                <a:latin typeface="Constantia"/>
                <a:cs typeface="Constantia"/>
              </a:rPr>
              <a:t>lower</a:t>
            </a:r>
            <a:r>
              <a:rPr lang="en-US" sz="2400" spc="-80" dirty="0" smtClean="0">
                <a:latin typeface="Constantia"/>
                <a:cs typeface="Constantia"/>
              </a:rPr>
              <a:t> </a:t>
            </a:r>
            <a:r>
              <a:rPr lang="en-US" sz="2400" spc="-10" dirty="0" smtClean="0">
                <a:latin typeface="Constantia"/>
                <a:cs typeface="Constantia"/>
              </a:rPr>
              <a:t>incisor</a:t>
            </a:r>
            <a:endParaRPr lang="en-US" sz="2400" dirty="0">
              <a:latin typeface="Constantia"/>
              <a:cs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8"/>
          <p:cNvGrpSpPr/>
          <p:nvPr/>
        </p:nvGrpSpPr>
        <p:grpSpPr>
          <a:xfrm>
            <a:off x="3045714" y="733044"/>
            <a:ext cx="5848350" cy="5910580"/>
            <a:chOff x="3045714" y="733044"/>
            <a:chExt cx="5848350" cy="5910580"/>
          </a:xfrm>
        </p:grpSpPr>
        <p:pic>
          <p:nvPicPr>
            <p:cNvPr id="3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24400" y="762000"/>
              <a:ext cx="4140707" cy="5852160"/>
            </a:xfrm>
            <a:prstGeom prst="rect">
              <a:avLst/>
            </a:prstGeom>
          </p:spPr>
        </p:pic>
        <p:sp>
          <p:nvSpPr>
            <p:cNvPr id="4" name="object 10"/>
            <p:cNvSpPr/>
            <p:nvPr/>
          </p:nvSpPr>
          <p:spPr>
            <a:xfrm>
              <a:off x="4709922" y="747522"/>
              <a:ext cx="4170045" cy="5881370"/>
            </a:xfrm>
            <a:custGeom>
              <a:avLst/>
              <a:gdLst/>
              <a:ahLst/>
              <a:cxnLst/>
              <a:rect l="l" t="t" r="r" b="b"/>
              <a:pathLst>
                <a:path w="4170045" h="5881370">
                  <a:moveTo>
                    <a:pt x="0" y="5881116"/>
                  </a:moveTo>
                  <a:lnTo>
                    <a:pt x="4169664" y="5881116"/>
                  </a:lnTo>
                  <a:lnTo>
                    <a:pt x="4169664" y="0"/>
                  </a:lnTo>
                  <a:lnTo>
                    <a:pt x="0" y="0"/>
                  </a:lnTo>
                  <a:lnTo>
                    <a:pt x="0" y="5881116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11"/>
            <p:cNvSpPr/>
            <p:nvPr/>
          </p:nvSpPr>
          <p:spPr>
            <a:xfrm>
              <a:off x="3045714" y="3088258"/>
              <a:ext cx="5412740" cy="1873250"/>
            </a:xfrm>
            <a:custGeom>
              <a:avLst/>
              <a:gdLst/>
              <a:ahLst/>
              <a:cxnLst/>
              <a:rect l="l" t="t" r="r" b="b"/>
              <a:pathLst>
                <a:path w="5412740" h="1873250">
                  <a:moveTo>
                    <a:pt x="5412486" y="35941"/>
                  </a:moveTo>
                  <a:lnTo>
                    <a:pt x="5339842" y="80391"/>
                  </a:lnTo>
                  <a:lnTo>
                    <a:pt x="5366766" y="97256"/>
                  </a:lnTo>
                  <a:lnTo>
                    <a:pt x="4296092" y="1810334"/>
                  </a:lnTo>
                  <a:lnTo>
                    <a:pt x="4288282" y="1801749"/>
                  </a:lnTo>
                  <a:lnTo>
                    <a:pt x="4276852" y="1831365"/>
                  </a:lnTo>
                  <a:lnTo>
                    <a:pt x="34163" y="193802"/>
                  </a:lnTo>
                  <a:lnTo>
                    <a:pt x="5336527" y="44437"/>
                  </a:lnTo>
                  <a:lnTo>
                    <a:pt x="5337429" y="76200"/>
                  </a:lnTo>
                  <a:lnTo>
                    <a:pt x="5412486" y="35941"/>
                  </a:lnTo>
                  <a:lnTo>
                    <a:pt x="5402656" y="31369"/>
                  </a:lnTo>
                  <a:lnTo>
                    <a:pt x="5335270" y="0"/>
                  </a:lnTo>
                  <a:lnTo>
                    <a:pt x="5336159" y="31737"/>
                  </a:lnTo>
                  <a:lnTo>
                    <a:pt x="2159" y="181991"/>
                  </a:lnTo>
                  <a:lnTo>
                    <a:pt x="2286" y="188341"/>
                  </a:lnTo>
                  <a:lnTo>
                    <a:pt x="0" y="194310"/>
                  </a:lnTo>
                  <a:lnTo>
                    <a:pt x="4272254" y="1843290"/>
                  </a:lnTo>
                  <a:lnTo>
                    <a:pt x="4267035" y="1856828"/>
                  </a:lnTo>
                  <a:lnTo>
                    <a:pt x="4264152" y="1861439"/>
                  </a:lnTo>
                  <a:lnTo>
                    <a:pt x="4265028" y="1862010"/>
                  </a:lnTo>
                  <a:lnTo>
                    <a:pt x="4260850" y="1872869"/>
                  </a:lnTo>
                  <a:lnTo>
                    <a:pt x="4345686" y="1864741"/>
                  </a:lnTo>
                  <a:lnTo>
                    <a:pt x="4330281" y="1847850"/>
                  </a:lnTo>
                  <a:lnTo>
                    <a:pt x="4304919" y="1820011"/>
                  </a:lnTo>
                  <a:lnTo>
                    <a:pt x="5377459" y="103949"/>
                  </a:lnTo>
                  <a:lnTo>
                    <a:pt x="5404358" y="120777"/>
                  </a:lnTo>
                  <a:lnTo>
                    <a:pt x="5407634" y="86487"/>
                  </a:lnTo>
                  <a:lnTo>
                    <a:pt x="5412486" y="3594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12"/>
          <p:cNvSpPr txBox="1">
            <a:spLocks/>
          </p:cNvSpPr>
          <p:nvPr/>
        </p:nvSpPr>
        <p:spPr>
          <a:xfrm>
            <a:off x="612140" y="2372995"/>
            <a:ext cx="241363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0190" marR="0" lvl="0" indent="-238125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Pct val="56250"/>
              <a:buFont typeface="Arial MT"/>
              <a:buChar char="•"/>
              <a:tabLst>
                <a:tab pos="250190" algn="l"/>
                <a:tab pos="250825" algn="l"/>
              </a:tabLst>
              <a:defRPr/>
            </a:pPr>
            <a:r>
              <a:rPr kumimoji="0" lang="en-IN" sz="3200" b="0" i="0" u="none" strike="noStrike" kern="1200" cap="none" spc="-6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Constantia"/>
              </a:rPr>
              <a:t>FMPA</a:t>
            </a:r>
            <a:r>
              <a:rPr kumimoji="0" lang="en-IN" sz="3200" b="0" i="0" u="none" strike="noStrike" kern="1200" cap="none" spc="-7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Constantia"/>
              </a:rPr>
              <a:t> </a:t>
            </a:r>
            <a:r>
              <a:rPr kumimoji="0" lang="en-I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Constantia"/>
              </a:rPr>
              <a:t>=</a:t>
            </a:r>
            <a:r>
              <a:rPr kumimoji="0" lang="en-IN" sz="3200" b="0" i="0" u="none" strike="noStrike" kern="1200" cap="none" spc="-2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Constantia"/>
              </a:rPr>
              <a:t> 25</a:t>
            </a:r>
            <a:r>
              <a:rPr kumimoji="0" lang="en-IN" sz="3200" b="0" i="0" u="none" strike="noStrike" kern="1200" cap="none" spc="3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Constantia"/>
              </a:rPr>
              <a:t> </a:t>
            </a:r>
            <a:r>
              <a:rPr kumimoji="0" lang="en-I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 MT"/>
              </a:rPr>
              <a:t>°</a:t>
            </a:r>
            <a:endParaRPr kumimoji="0" lang="en-IN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Arial MT"/>
            </a:endParaRPr>
          </a:p>
        </p:txBody>
      </p:sp>
      <p:sp>
        <p:nvSpPr>
          <p:cNvPr id="7" name="object 13"/>
          <p:cNvSpPr txBox="1"/>
          <p:nvPr/>
        </p:nvSpPr>
        <p:spPr>
          <a:xfrm>
            <a:off x="612140" y="3348050"/>
            <a:ext cx="2397125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7810" indent="-24574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58445" algn="l"/>
              </a:tabLst>
            </a:pPr>
            <a:r>
              <a:rPr sz="2800" spc="-55" dirty="0">
                <a:latin typeface="Constantia"/>
                <a:cs typeface="Constantia"/>
              </a:rPr>
              <a:t>IMPA</a:t>
            </a:r>
            <a:r>
              <a:rPr sz="2800" spc="-80" dirty="0">
                <a:latin typeface="Constantia"/>
                <a:cs typeface="Constantia"/>
              </a:rPr>
              <a:t> </a:t>
            </a:r>
            <a:r>
              <a:rPr sz="2800" dirty="0">
                <a:latin typeface="Constantia"/>
                <a:cs typeface="Constantia"/>
              </a:rPr>
              <a:t>=</a:t>
            </a:r>
            <a:r>
              <a:rPr sz="2800" spc="-40" dirty="0">
                <a:latin typeface="Constantia"/>
                <a:cs typeface="Constantia"/>
              </a:rPr>
              <a:t> </a:t>
            </a:r>
            <a:r>
              <a:rPr sz="2800" dirty="0">
                <a:latin typeface="Constantia"/>
                <a:cs typeface="Constantia"/>
              </a:rPr>
              <a:t>90</a:t>
            </a:r>
            <a:r>
              <a:rPr sz="2800" spc="40" dirty="0">
                <a:latin typeface="Constantia"/>
                <a:cs typeface="Constantia"/>
              </a:rPr>
              <a:t> </a:t>
            </a:r>
            <a:r>
              <a:rPr sz="2800" dirty="0">
                <a:latin typeface="Arial MT"/>
                <a:cs typeface="Arial MT"/>
              </a:rPr>
              <a:t>°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8" name="object 14"/>
          <p:cNvSpPr txBox="1"/>
          <p:nvPr/>
        </p:nvSpPr>
        <p:spPr>
          <a:xfrm>
            <a:off x="612140" y="4323969"/>
            <a:ext cx="237998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7810" indent="-24574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58445" algn="l"/>
              </a:tabLst>
            </a:pPr>
            <a:r>
              <a:rPr sz="2800" dirty="0">
                <a:latin typeface="Constantia"/>
                <a:cs typeface="Constantia"/>
              </a:rPr>
              <a:t>FMIA</a:t>
            </a:r>
            <a:r>
              <a:rPr sz="2800" spc="-75" dirty="0">
                <a:latin typeface="Constantia"/>
                <a:cs typeface="Constantia"/>
              </a:rPr>
              <a:t> </a:t>
            </a:r>
            <a:r>
              <a:rPr sz="2800" dirty="0">
                <a:latin typeface="Constantia"/>
                <a:cs typeface="Constantia"/>
              </a:rPr>
              <a:t>=</a:t>
            </a:r>
            <a:r>
              <a:rPr sz="2800" spc="-40" dirty="0">
                <a:latin typeface="Constantia"/>
                <a:cs typeface="Constantia"/>
              </a:rPr>
              <a:t> </a:t>
            </a:r>
            <a:r>
              <a:rPr sz="2800" spc="-10" dirty="0">
                <a:latin typeface="Constantia"/>
                <a:cs typeface="Constantia"/>
              </a:rPr>
              <a:t>65</a:t>
            </a:r>
            <a:r>
              <a:rPr sz="2800" spc="50" dirty="0">
                <a:latin typeface="Constantia"/>
                <a:cs typeface="Constantia"/>
              </a:rPr>
              <a:t> </a:t>
            </a:r>
            <a:r>
              <a:rPr sz="2800" dirty="0">
                <a:latin typeface="Arial MT"/>
                <a:cs typeface="Arial MT"/>
              </a:rPr>
              <a:t>°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9" name="object 15"/>
          <p:cNvSpPr txBox="1"/>
          <p:nvPr/>
        </p:nvSpPr>
        <p:spPr>
          <a:xfrm>
            <a:off x="5794628" y="2837815"/>
            <a:ext cx="9277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onstantia"/>
                <a:cs typeface="Constantia"/>
              </a:rPr>
              <a:t>FH</a:t>
            </a:r>
            <a:r>
              <a:rPr sz="1800" spc="-90" dirty="0">
                <a:latin typeface="Constantia"/>
                <a:cs typeface="Constantia"/>
              </a:rPr>
              <a:t> </a:t>
            </a:r>
            <a:r>
              <a:rPr sz="1800" spc="-5" dirty="0">
                <a:latin typeface="Constantia"/>
                <a:cs typeface="Constantia"/>
              </a:rPr>
              <a:t>plane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0" name="object 16"/>
          <p:cNvSpPr txBox="1"/>
          <p:nvPr/>
        </p:nvSpPr>
        <p:spPr>
          <a:xfrm>
            <a:off x="4651375" y="4285869"/>
            <a:ext cx="12007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onstantia"/>
                <a:cs typeface="Constantia"/>
              </a:rPr>
              <a:t>Mand</a:t>
            </a:r>
            <a:r>
              <a:rPr sz="1800" spc="-95" dirty="0">
                <a:latin typeface="Constantia"/>
                <a:cs typeface="Constantia"/>
              </a:rPr>
              <a:t> </a:t>
            </a:r>
            <a:r>
              <a:rPr sz="1800" spc="-5" dirty="0">
                <a:latin typeface="Constantia"/>
                <a:cs typeface="Constantia"/>
              </a:rPr>
              <a:t>plane</a:t>
            </a:r>
            <a:endParaRPr sz="1800">
              <a:latin typeface="Constantia"/>
              <a:cs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381000"/>
            <a:ext cx="8153400" cy="3382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770"/>
              </a:spcBef>
              <a:buClr>
                <a:srgbClr val="0AD0D9"/>
              </a:buClr>
              <a:buSzPct val="91071"/>
              <a:tabLst>
                <a:tab pos="287020" algn="l"/>
              </a:tabLst>
            </a:pPr>
            <a:r>
              <a:rPr lang="en-US" sz="2800" b="1" spc="-5" dirty="0" smtClean="0">
                <a:latin typeface="Constantia"/>
                <a:cs typeface="Constantia"/>
              </a:rPr>
              <a:t>WITS</a:t>
            </a:r>
            <a:r>
              <a:rPr lang="en-US" sz="2800" b="1" spc="-65" dirty="0" smtClean="0">
                <a:latin typeface="Constantia"/>
                <a:cs typeface="Constantia"/>
              </a:rPr>
              <a:t> </a:t>
            </a:r>
            <a:r>
              <a:rPr lang="en-US" sz="2800" b="1" spc="-20" dirty="0" smtClean="0">
                <a:latin typeface="Constantia"/>
                <a:cs typeface="Constantia"/>
              </a:rPr>
              <a:t>APPRAISAL</a:t>
            </a:r>
            <a:endParaRPr lang="en-US" sz="2800" dirty="0" smtClean="0">
              <a:latin typeface="Constantia"/>
              <a:cs typeface="Constantia"/>
            </a:endParaRPr>
          </a:p>
          <a:p>
            <a:pPr marL="286385" marR="527685" indent="-274320">
              <a:lnSpc>
                <a:spcPct val="100000"/>
              </a:lnSpc>
              <a:spcBef>
                <a:spcPts val="670"/>
              </a:spcBef>
              <a:buClr>
                <a:srgbClr val="0AD0D9"/>
              </a:buClr>
              <a:buSzPct val="94642"/>
              <a:buFont typeface="Wingdings"/>
              <a:buChar char=""/>
              <a:tabLst>
                <a:tab pos="372745" algn="l"/>
              </a:tabLst>
            </a:pPr>
            <a:r>
              <a:rPr lang="en-US" sz="2400" spc="-45" dirty="0" smtClean="0">
                <a:latin typeface="Constantia"/>
                <a:cs typeface="Constantia"/>
              </a:rPr>
              <a:t>It</a:t>
            </a:r>
            <a:r>
              <a:rPr lang="en-US" sz="2400" spc="-70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is</a:t>
            </a:r>
            <a:r>
              <a:rPr lang="en-US" sz="2400" spc="-135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a</a:t>
            </a:r>
            <a:r>
              <a:rPr lang="en-US" sz="2400" spc="-75" dirty="0" smtClean="0">
                <a:latin typeface="Constantia"/>
                <a:cs typeface="Constantia"/>
              </a:rPr>
              <a:t> </a:t>
            </a:r>
            <a:r>
              <a:rPr lang="en-US" sz="2400" spc="-10" dirty="0" smtClean="0">
                <a:latin typeface="Constantia"/>
                <a:cs typeface="Constantia"/>
              </a:rPr>
              <a:t>measure</a:t>
            </a:r>
            <a:r>
              <a:rPr lang="en-US" sz="2400" spc="-125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of</a:t>
            </a:r>
            <a:r>
              <a:rPr lang="en-US" sz="2400" spc="30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the</a:t>
            </a:r>
            <a:r>
              <a:rPr lang="en-US" sz="2400" spc="-145" dirty="0" smtClean="0">
                <a:latin typeface="Constantia"/>
                <a:cs typeface="Constantia"/>
              </a:rPr>
              <a:t> </a:t>
            </a:r>
            <a:r>
              <a:rPr lang="en-US" sz="2400" spc="-10" dirty="0" smtClean="0">
                <a:latin typeface="Constantia"/>
                <a:cs typeface="Constantia"/>
              </a:rPr>
              <a:t>extent</a:t>
            </a:r>
            <a:r>
              <a:rPr lang="en-US" sz="2400" spc="-120" dirty="0" smtClean="0">
                <a:latin typeface="Constantia"/>
                <a:cs typeface="Constantia"/>
              </a:rPr>
              <a:t> </a:t>
            </a:r>
            <a:r>
              <a:rPr lang="en-US" sz="2400" spc="-25" dirty="0" smtClean="0">
                <a:latin typeface="Constantia"/>
                <a:cs typeface="Constantia"/>
              </a:rPr>
              <a:t>to</a:t>
            </a:r>
            <a:r>
              <a:rPr lang="en-US" sz="2400" spc="-140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which</a:t>
            </a:r>
            <a:r>
              <a:rPr lang="en-US" sz="2400" spc="-50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maxilla</a:t>
            </a:r>
            <a:r>
              <a:rPr lang="en-US" sz="2400" spc="-55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&amp; </a:t>
            </a:r>
            <a:r>
              <a:rPr lang="en-US" sz="2400" spc="-690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mandible </a:t>
            </a:r>
            <a:r>
              <a:rPr lang="en-US" sz="2400" spc="-20" dirty="0" smtClean="0">
                <a:latin typeface="Constantia"/>
                <a:cs typeface="Constantia"/>
              </a:rPr>
              <a:t>are </a:t>
            </a:r>
            <a:r>
              <a:rPr lang="en-US" sz="2400" spc="-15" dirty="0" smtClean="0">
                <a:latin typeface="Constantia"/>
                <a:cs typeface="Constantia"/>
              </a:rPr>
              <a:t>related </a:t>
            </a:r>
            <a:r>
              <a:rPr lang="en-US" sz="2400" spc="-25" dirty="0" smtClean="0">
                <a:latin typeface="Constantia"/>
                <a:cs typeface="Constantia"/>
              </a:rPr>
              <a:t>to </a:t>
            </a:r>
            <a:r>
              <a:rPr lang="en-US" sz="2400" dirty="0" smtClean="0">
                <a:latin typeface="Constantia"/>
                <a:cs typeface="Constantia"/>
              </a:rPr>
              <a:t>each </a:t>
            </a:r>
            <a:r>
              <a:rPr lang="en-US" sz="2400" spc="-5" dirty="0" smtClean="0">
                <a:latin typeface="Constantia"/>
                <a:cs typeface="Constantia"/>
              </a:rPr>
              <a:t>other in </a:t>
            </a:r>
            <a:r>
              <a:rPr lang="en-US" sz="2400" spc="-15" dirty="0" err="1" smtClean="0">
                <a:latin typeface="Constantia"/>
                <a:cs typeface="Constantia"/>
              </a:rPr>
              <a:t>antero</a:t>
            </a:r>
            <a:r>
              <a:rPr lang="en-US" sz="2400" spc="-15" dirty="0" smtClean="0">
                <a:latin typeface="Constantia"/>
                <a:cs typeface="Constantia"/>
              </a:rPr>
              <a:t>- </a:t>
            </a:r>
            <a:r>
              <a:rPr lang="en-US" sz="2400" spc="-10" dirty="0" smtClean="0">
                <a:latin typeface="Constantia"/>
                <a:cs typeface="Constantia"/>
              </a:rPr>
              <a:t> posterior</a:t>
            </a:r>
            <a:r>
              <a:rPr lang="en-US" sz="2400" spc="-160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or</a:t>
            </a:r>
            <a:r>
              <a:rPr lang="en-US" sz="2400" spc="-160" dirty="0" smtClean="0">
                <a:latin typeface="Constantia"/>
                <a:cs typeface="Constantia"/>
              </a:rPr>
              <a:t> </a:t>
            </a:r>
            <a:r>
              <a:rPr lang="en-US" sz="2400" spc="-10" dirty="0" err="1" smtClean="0">
                <a:latin typeface="Constantia"/>
                <a:cs typeface="Constantia"/>
              </a:rPr>
              <a:t>sagittal</a:t>
            </a:r>
            <a:r>
              <a:rPr lang="en-US" sz="2400" spc="-15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plane</a:t>
            </a:r>
            <a:endParaRPr lang="en-US" sz="2400" dirty="0" smtClean="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0AD0D9"/>
              </a:buClr>
              <a:buFont typeface="Wingdings"/>
              <a:buChar char=""/>
            </a:pPr>
            <a:endParaRPr lang="en-US" sz="3600" dirty="0" smtClean="0">
              <a:latin typeface="Constantia"/>
              <a:cs typeface="Constantia"/>
            </a:endParaRPr>
          </a:p>
          <a:p>
            <a:pPr marL="286385" marR="5080" indent="-274320">
              <a:lnSpc>
                <a:spcPct val="100000"/>
              </a:lnSpc>
              <a:buClr>
                <a:srgbClr val="0AD0D9"/>
              </a:buClr>
              <a:buSzPct val="94642"/>
              <a:buFont typeface="Wingdings"/>
              <a:buChar char=""/>
              <a:tabLst>
                <a:tab pos="372745" algn="l"/>
              </a:tabLst>
            </a:pPr>
            <a:r>
              <a:rPr lang="en-US" sz="2400" spc="-20" dirty="0" smtClean="0">
                <a:latin typeface="Constantia"/>
                <a:cs typeface="Constantia"/>
              </a:rPr>
              <a:t>Used </a:t>
            </a:r>
            <a:r>
              <a:rPr lang="en-US" sz="2400" spc="-5" dirty="0" smtClean="0">
                <a:latin typeface="Constantia"/>
                <a:cs typeface="Constantia"/>
              </a:rPr>
              <a:t>in cases </a:t>
            </a:r>
            <a:r>
              <a:rPr lang="en-US" sz="2400" spc="-15" dirty="0" smtClean="0">
                <a:latin typeface="Constantia"/>
                <a:cs typeface="Constantia"/>
              </a:rPr>
              <a:t>where </a:t>
            </a:r>
            <a:r>
              <a:rPr lang="en-US" sz="2400" spc="-5" dirty="0" smtClean="0">
                <a:latin typeface="Constantia"/>
                <a:cs typeface="Constantia"/>
              </a:rPr>
              <a:t>ANB </a:t>
            </a:r>
            <a:r>
              <a:rPr lang="en-US" sz="2400" spc="-10" dirty="0" smtClean="0">
                <a:latin typeface="Constantia"/>
                <a:cs typeface="Constantia"/>
              </a:rPr>
              <a:t>angle </a:t>
            </a:r>
            <a:r>
              <a:rPr lang="en-US" sz="2400" spc="-5" dirty="0" smtClean="0">
                <a:latin typeface="Constantia"/>
                <a:cs typeface="Constantia"/>
              </a:rPr>
              <a:t>is </a:t>
            </a:r>
            <a:r>
              <a:rPr lang="en-US" sz="2400" spc="-15" dirty="0" smtClean="0">
                <a:latin typeface="Constantia"/>
                <a:cs typeface="Constantia"/>
              </a:rPr>
              <a:t>considered </a:t>
            </a:r>
            <a:r>
              <a:rPr lang="en-US" sz="2400" spc="-10" dirty="0" smtClean="0">
                <a:latin typeface="Constantia"/>
                <a:cs typeface="Constantia"/>
              </a:rPr>
              <a:t>not </a:t>
            </a:r>
            <a:r>
              <a:rPr lang="en-US" sz="2400" spc="-5" dirty="0" smtClean="0">
                <a:latin typeface="Constantia"/>
                <a:cs typeface="Constantia"/>
              </a:rPr>
              <a:t> so</a:t>
            </a:r>
            <a:r>
              <a:rPr lang="en-US" sz="2400" spc="-110" dirty="0" smtClean="0">
                <a:latin typeface="Constantia"/>
                <a:cs typeface="Constantia"/>
              </a:rPr>
              <a:t> </a:t>
            </a:r>
            <a:r>
              <a:rPr lang="en-US" sz="2400" spc="-10" dirty="0" smtClean="0">
                <a:latin typeface="Constantia"/>
                <a:cs typeface="Constantia"/>
              </a:rPr>
              <a:t>reliable</a:t>
            </a:r>
            <a:r>
              <a:rPr lang="en-US" sz="2400" spc="-125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due</a:t>
            </a:r>
            <a:r>
              <a:rPr lang="en-US" sz="2400" spc="-95" dirty="0" smtClean="0">
                <a:latin typeface="Constantia"/>
                <a:cs typeface="Constantia"/>
              </a:rPr>
              <a:t> </a:t>
            </a:r>
            <a:r>
              <a:rPr lang="en-US" sz="2400" spc="-25" dirty="0" smtClean="0">
                <a:latin typeface="Constantia"/>
                <a:cs typeface="Constantia"/>
              </a:rPr>
              <a:t>to</a:t>
            </a:r>
            <a:r>
              <a:rPr lang="en-US" sz="2400" spc="-90" dirty="0" smtClean="0">
                <a:latin typeface="Constantia"/>
                <a:cs typeface="Constantia"/>
              </a:rPr>
              <a:t> </a:t>
            </a:r>
            <a:r>
              <a:rPr lang="en-US" sz="2400" spc="-10" dirty="0" smtClean="0">
                <a:latin typeface="Constantia"/>
                <a:cs typeface="Constantia"/>
              </a:rPr>
              <a:t>factors</a:t>
            </a:r>
            <a:r>
              <a:rPr lang="en-US" sz="2400" spc="-95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such</a:t>
            </a:r>
            <a:r>
              <a:rPr lang="en-US" sz="2400" spc="-105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as</a:t>
            </a:r>
            <a:r>
              <a:rPr lang="en-US" sz="2400" spc="-90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position</a:t>
            </a:r>
            <a:r>
              <a:rPr lang="en-US" sz="2400" spc="-100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of</a:t>
            </a:r>
            <a:r>
              <a:rPr lang="en-US" sz="2400" spc="60" dirty="0" smtClean="0">
                <a:latin typeface="Constantia"/>
                <a:cs typeface="Constantia"/>
              </a:rPr>
              <a:t> </a:t>
            </a:r>
            <a:r>
              <a:rPr lang="en-US" sz="2400" spc="-10" dirty="0" err="1" smtClean="0">
                <a:latin typeface="Constantia"/>
                <a:cs typeface="Constantia"/>
              </a:rPr>
              <a:t>nasion</a:t>
            </a:r>
            <a:r>
              <a:rPr lang="en-US" sz="2400" spc="-10" dirty="0" smtClean="0">
                <a:latin typeface="Constantia"/>
                <a:cs typeface="Constantia"/>
              </a:rPr>
              <a:t> </a:t>
            </a:r>
            <a:r>
              <a:rPr lang="en-US" sz="2400" spc="-690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&amp;</a:t>
            </a:r>
            <a:r>
              <a:rPr lang="en-US" sz="2400" spc="-45" dirty="0" smtClean="0">
                <a:latin typeface="Constantia"/>
                <a:cs typeface="Constantia"/>
              </a:rPr>
              <a:t> </a:t>
            </a:r>
            <a:r>
              <a:rPr lang="en-US" sz="2400" spc="-10" dirty="0" smtClean="0">
                <a:latin typeface="Constantia"/>
                <a:cs typeface="Constantia"/>
              </a:rPr>
              <a:t>rotation</a:t>
            </a:r>
            <a:r>
              <a:rPr lang="en-US" sz="2400" spc="-105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of</a:t>
            </a:r>
            <a:r>
              <a:rPr lang="en-US" sz="2400" spc="65" dirty="0" smtClean="0">
                <a:latin typeface="Constantia"/>
                <a:cs typeface="Constantia"/>
              </a:rPr>
              <a:t> </a:t>
            </a:r>
            <a:r>
              <a:rPr lang="en-US" sz="2400" spc="-20" dirty="0" smtClean="0">
                <a:latin typeface="Constantia"/>
                <a:cs typeface="Constantia"/>
              </a:rPr>
              <a:t>jaws</a:t>
            </a:r>
            <a:endParaRPr lang="en-US" sz="2400" dirty="0">
              <a:latin typeface="Constantia"/>
              <a:cs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/>
          <p:cNvSpPr txBox="1"/>
          <p:nvPr/>
        </p:nvSpPr>
        <p:spPr>
          <a:xfrm>
            <a:off x="231140" y="1231138"/>
            <a:ext cx="4002404" cy="5019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762000" indent="-274320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4230"/>
              <a:buFont typeface="Segoe UI Symbol"/>
              <a:buChar char="⚫"/>
              <a:tabLst>
                <a:tab pos="287020" algn="l"/>
              </a:tabLst>
            </a:pPr>
            <a:r>
              <a:rPr sz="2600" dirty="0">
                <a:latin typeface="Constantia"/>
                <a:cs typeface="Constantia"/>
              </a:rPr>
              <a:t>In </a:t>
            </a:r>
            <a:r>
              <a:rPr sz="2600" spc="-5" dirty="0">
                <a:latin typeface="Constantia"/>
                <a:cs typeface="Constantia"/>
              </a:rPr>
              <a:t>males point </a:t>
            </a:r>
            <a:r>
              <a:rPr sz="2600" dirty="0">
                <a:latin typeface="Constantia"/>
                <a:cs typeface="Constantia"/>
              </a:rPr>
              <a:t>BO </a:t>
            </a:r>
            <a:r>
              <a:rPr sz="2600" spc="-5" dirty="0">
                <a:latin typeface="Constantia"/>
                <a:cs typeface="Constantia"/>
              </a:rPr>
              <a:t>is </a:t>
            </a:r>
            <a:r>
              <a:rPr sz="2600" spc="-640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ahead</a:t>
            </a:r>
            <a:r>
              <a:rPr sz="2600" spc="-85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of</a:t>
            </a:r>
            <a:r>
              <a:rPr sz="2600" spc="-10" dirty="0">
                <a:latin typeface="Constantia"/>
                <a:cs typeface="Constantia"/>
              </a:rPr>
              <a:t> </a:t>
            </a:r>
            <a:r>
              <a:rPr sz="2600" spc="-40" dirty="0">
                <a:latin typeface="Constantia"/>
                <a:cs typeface="Constantia"/>
              </a:rPr>
              <a:t>AO</a:t>
            </a:r>
            <a:r>
              <a:rPr sz="2600" spc="-30" dirty="0">
                <a:latin typeface="Constantia"/>
                <a:cs typeface="Constantia"/>
              </a:rPr>
              <a:t> </a:t>
            </a:r>
            <a:r>
              <a:rPr sz="2600" spc="-15" dirty="0">
                <a:latin typeface="Constantia"/>
                <a:cs typeface="Constantia"/>
              </a:rPr>
              <a:t>by</a:t>
            </a:r>
            <a:r>
              <a:rPr sz="2600" spc="-100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1mm</a:t>
            </a:r>
            <a:endParaRPr sz="2600">
              <a:latin typeface="Constantia"/>
              <a:cs typeface="Constantia"/>
            </a:endParaRPr>
          </a:p>
          <a:p>
            <a:pPr marL="286385" marR="508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Segoe UI Symbol"/>
              <a:buChar char="⚫"/>
              <a:tabLst>
                <a:tab pos="287020" algn="l"/>
              </a:tabLst>
            </a:pPr>
            <a:r>
              <a:rPr sz="2600" dirty="0">
                <a:latin typeface="Constantia"/>
                <a:cs typeface="Constantia"/>
              </a:rPr>
              <a:t>In</a:t>
            </a:r>
            <a:r>
              <a:rPr sz="2600" spc="-6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females</a:t>
            </a:r>
            <a:r>
              <a:rPr sz="2600" spc="-114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point</a:t>
            </a:r>
            <a:r>
              <a:rPr sz="2600" spc="-130" dirty="0">
                <a:latin typeface="Constantia"/>
                <a:cs typeface="Constantia"/>
              </a:rPr>
              <a:t> </a:t>
            </a:r>
            <a:r>
              <a:rPr sz="2600" spc="-40" dirty="0">
                <a:latin typeface="Constantia"/>
                <a:cs typeface="Constantia"/>
              </a:rPr>
              <a:t>AO</a:t>
            </a:r>
            <a:r>
              <a:rPr sz="2600" spc="-25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&amp;</a:t>
            </a:r>
            <a:r>
              <a:rPr sz="2600" spc="-10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BO </a:t>
            </a:r>
            <a:r>
              <a:rPr sz="2600" spc="-640" dirty="0">
                <a:latin typeface="Constantia"/>
                <a:cs typeface="Constantia"/>
              </a:rPr>
              <a:t> </a:t>
            </a:r>
            <a:r>
              <a:rPr sz="2600" spc="-10" dirty="0">
                <a:latin typeface="Constantia"/>
                <a:cs typeface="Constantia"/>
              </a:rPr>
              <a:t>coincide</a:t>
            </a:r>
            <a:endParaRPr sz="2600">
              <a:latin typeface="Constantia"/>
              <a:cs typeface="Constantia"/>
            </a:endParaRPr>
          </a:p>
          <a:p>
            <a:pPr marL="286385" marR="464184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Segoe UI Symbol"/>
              <a:buChar char="⚫"/>
              <a:tabLst>
                <a:tab pos="287020" algn="l"/>
              </a:tabLst>
            </a:pPr>
            <a:r>
              <a:rPr sz="2600" dirty="0">
                <a:latin typeface="Constantia"/>
                <a:cs typeface="Constantia"/>
              </a:rPr>
              <a:t>In </a:t>
            </a:r>
            <a:r>
              <a:rPr sz="2600" spc="-10" dirty="0">
                <a:latin typeface="Constantia"/>
                <a:cs typeface="Constantia"/>
              </a:rPr>
              <a:t>skeletal </a:t>
            </a:r>
            <a:r>
              <a:rPr sz="2600" spc="-5" dirty="0">
                <a:latin typeface="Constantia"/>
                <a:cs typeface="Constantia"/>
              </a:rPr>
              <a:t>class </a:t>
            </a:r>
            <a:r>
              <a:rPr sz="2600" dirty="0">
                <a:latin typeface="Constantia"/>
                <a:cs typeface="Constantia"/>
              </a:rPr>
              <a:t>2 </a:t>
            </a:r>
            <a:r>
              <a:rPr sz="2600" spc="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tendency</a:t>
            </a:r>
            <a:r>
              <a:rPr sz="2600" spc="-100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BO</a:t>
            </a:r>
            <a:r>
              <a:rPr sz="2600" spc="-2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is</a:t>
            </a:r>
            <a:r>
              <a:rPr sz="2600" spc="-12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usually </a:t>
            </a:r>
            <a:r>
              <a:rPr sz="2600" spc="-63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behind </a:t>
            </a:r>
            <a:r>
              <a:rPr sz="2600" spc="-30" dirty="0">
                <a:latin typeface="Constantia"/>
                <a:cs typeface="Constantia"/>
              </a:rPr>
              <a:t>AO( </a:t>
            </a:r>
            <a:r>
              <a:rPr sz="2600" spc="-15" dirty="0">
                <a:latin typeface="Constantia"/>
                <a:cs typeface="Constantia"/>
              </a:rPr>
              <a:t>positive </a:t>
            </a:r>
            <a:r>
              <a:rPr sz="2600" spc="-10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reading)</a:t>
            </a:r>
            <a:endParaRPr sz="2600">
              <a:latin typeface="Constantia"/>
              <a:cs typeface="Constantia"/>
            </a:endParaRPr>
          </a:p>
          <a:p>
            <a:pPr marL="286385" marR="429259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Segoe UI Symbol"/>
              <a:buChar char="⚫"/>
              <a:tabLst>
                <a:tab pos="287020" algn="l"/>
              </a:tabLst>
            </a:pPr>
            <a:r>
              <a:rPr sz="2600" dirty="0">
                <a:latin typeface="Constantia"/>
                <a:cs typeface="Constantia"/>
              </a:rPr>
              <a:t>In </a:t>
            </a:r>
            <a:r>
              <a:rPr sz="2600" spc="-10" dirty="0">
                <a:latin typeface="Constantia"/>
                <a:cs typeface="Constantia"/>
              </a:rPr>
              <a:t>skeletal </a:t>
            </a:r>
            <a:r>
              <a:rPr sz="2600" spc="-5" dirty="0">
                <a:latin typeface="Constantia"/>
                <a:cs typeface="Constantia"/>
              </a:rPr>
              <a:t>class </a:t>
            </a:r>
            <a:r>
              <a:rPr sz="2600" dirty="0">
                <a:latin typeface="Constantia"/>
                <a:cs typeface="Constantia"/>
              </a:rPr>
              <a:t>3 </a:t>
            </a:r>
            <a:r>
              <a:rPr sz="2600" spc="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tendency</a:t>
            </a:r>
            <a:r>
              <a:rPr sz="2600" spc="-95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BO</a:t>
            </a:r>
            <a:r>
              <a:rPr sz="2600" spc="-2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is</a:t>
            </a:r>
            <a:r>
              <a:rPr sz="2600" spc="-65" dirty="0">
                <a:latin typeface="Constantia"/>
                <a:cs typeface="Constantia"/>
              </a:rPr>
              <a:t> </a:t>
            </a:r>
            <a:r>
              <a:rPr sz="2600" spc="-10" dirty="0">
                <a:latin typeface="Constantia"/>
                <a:cs typeface="Constantia"/>
              </a:rPr>
              <a:t>located </a:t>
            </a:r>
            <a:r>
              <a:rPr sz="2600" spc="-640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ahead of </a:t>
            </a:r>
            <a:r>
              <a:rPr sz="2600" spc="-40" dirty="0">
                <a:latin typeface="Constantia"/>
                <a:cs typeface="Constantia"/>
              </a:rPr>
              <a:t>AO </a:t>
            </a:r>
            <a:r>
              <a:rPr sz="2600" dirty="0">
                <a:latin typeface="Constantia"/>
                <a:cs typeface="Constantia"/>
              </a:rPr>
              <a:t>( </a:t>
            </a:r>
            <a:r>
              <a:rPr sz="2600" spc="-15" dirty="0">
                <a:latin typeface="Constantia"/>
                <a:cs typeface="Constantia"/>
              </a:rPr>
              <a:t>negative </a:t>
            </a:r>
            <a:r>
              <a:rPr sz="2600" spc="-640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reading)</a:t>
            </a:r>
            <a:endParaRPr sz="2600">
              <a:latin typeface="Constantia"/>
              <a:cs typeface="Constantia"/>
            </a:endParaRPr>
          </a:p>
        </p:txBody>
      </p:sp>
      <p:grpSp>
        <p:nvGrpSpPr>
          <p:cNvPr id="3" name="object 9"/>
          <p:cNvGrpSpPr/>
          <p:nvPr/>
        </p:nvGrpSpPr>
        <p:grpSpPr>
          <a:xfrm>
            <a:off x="4361688" y="1313688"/>
            <a:ext cx="4688205" cy="5044440"/>
            <a:chOff x="4361688" y="1313688"/>
            <a:chExt cx="4688205" cy="5044440"/>
          </a:xfrm>
        </p:grpSpPr>
        <p:pic>
          <p:nvPicPr>
            <p:cNvPr id="4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19600" y="1371600"/>
              <a:ext cx="4572000" cy="4928616"/>
            </a:xfrm>
            <a:prstGeom prst="rect">
              <a:avLst/>
            </a:prstGeom>
          </p:spPr>
        </p:pic>
        <p:sp>
          <p:nvSpPr>
            <p:cNvPr id="5" name="object 11"/>
            <p:cNvSpPr/>
            <p:nvPr/>
          </p:nvSpPr>
          <p:spPr>
            <a:xfrm>
              <a:off x="4390644" y="1342644"/>
              <a:ext cx="4630420" cy="4986655"/>
            </a:xfrm>
            <a:custGeom>
              <a:avLst/>
              <a:gdLst/>
              <a:ahLst/>
              <a:cxnLst/>
              <a:rect l="l" t="t" r="r" b="b"/>
              <a:pathLst>
                <a:path w="4630420" h="4986655">
                  <a:moveTo>
                    <a:pt x="0" y="4986528"/>
                  </a:moveTo>
                  <a:lnTo>
                    <a:pt x="4629911" y="4986528"/>
                  </a:lnTo>
                  <a:lnTo>
                    <a:pt x="4629911" y="0"/>
                  </a:lnTo>
                  <a:lnTo>
                    <a:pt x="0" y="0"/>
                  </a:lnTo>
                  <a:lnTo>
                    <a:pt x="0" y="4986528"/>
                  </a:lnTo>
                  <a:close/>
                </a:path>
              </a:pathLst>
            </a:custGeom>
            <a:ln w="5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762000"/>
            <a:ext cx="8077200" cy="2921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6385" marR="334645" indent="-274320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4230"/>
              <a:tabLst>
                <a:tab pos="287020" algn="l"/>
              </a:tabLst>
            </a:pPr>
            <a:r>
              <a:rPr lang="en-US" sz="2400" spc="-30" dirty="0" smtClean="0">
                <a:latin typeface="Constantia"/>
                <a:cs typeface="Constantia"/>
              </a:rPr>
              <a:t>Limitations </a:t>
            </a:r>
          </a:p>
          <a:p>
            <a:pPr marL="286385" marR="334645" indent="-274320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4230"/>
              <a:buFont typeface="Segoe UI Symbol"/>
              <a:buChar char="⚫"/>
              <a:tabLst>
                <a:tab pos="287020" algn="l"/>
              </a:tabLst>
            </a:pPr>
            <a:r>
              <a:rPr lang="en-US" sz="2400" spc="-30" dirty="0" smtClean="0">
                <a:latin typeface="Constantia"/>
                <a:cs typeface="Constantia"/>
              </a:rPr>
              <a:t>It</a:t>
            </a:r>
            <a:r>
              <a:rPr lang="en-US" sz="2400" spc="-145" dirty="0" smtClean="0">
                <a:latin typeface="Constantia"/>
                <a:cs typeface="Constantia"/>
              </a:rPr>
              <a:t> </a:t>
            </a:r>
            <a:r>
              <a:rPr lang="en-US" sz="2400" spc="-20" dirty="0" smtClean="0">
                <a:latin typeface="Constantia"/>
                <a:cs typeface="Constantia"/>
              </a:rPr>
              <a:t>gives</a:t>
            </a:r>
            <a:r>
              <a:rPr lang="en-US" sz="2400" spc="-90" dirty="0" smtClean="0">
                <a:latin typeface="Constantia"/>
                <a:cs typeface="Constantia"/>
              </a:rPr>
              <a:t> </a:t>
            </a:r>
            <a:r>
              <a:rPr lang="en-US" sz="2400" spc="-20" dirty="0" smtClean="0">
                <a:latin typeface="Constantia"/>
                <a:cs typeface="Constantia"/>
              </a:rPr>
              <a:t>two</a:t>
            </a:r>
            <a:r>
              <a:rPr lang="en-US" sz="2400" spc="-155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dimensional</a:t>
            </a:r>
            <a:r>
              <a:rPr lang="en-US" sz="2400" spc="-90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view</a:t>
            </a:r>
            <a:r>
              <a:rPr lang="en-US" sz="2400" spc="-125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of</a:t>
            </a:r>
            <a:r>
              <a:rPr lang="en-US" sz="2400" spc="-30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a</a:t>
            </a:r>
            <a:r>
              <a:rPr lang="en-US" sz="2400" spc="-90" dirty="0" smtClean="0">
                <a:latin typeface="Constantia"/>
                <a:cs typeface="Constantia"/>
              </a:rPr>
              <a:t> </a:t>
            </a:r>
            <a:r>
              <a:rPr lang="en-US" sz="2400" spc="-10" dirty="0" smtClean="0">
                <a:latin typeface="Constantia"/>
                <a:cs typeface="Constantia"/>
              </a:rPr>
              <a:t>three</a:t>
            </a:r>
            <a:r>
              <a:rPr lang="en-US" sz="2400" spc="-140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dimensional </a:t>
            </a:r>
            <a:r>
              <a:rPr lang="en-US" sz="2400" spc="-635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object</a:t>
            </a:r>
          </a:p>
          <a:p>
            <a:pPr marL="286385" marR="175260" indent="-274320">
              <a:lnSpc>
                <a:spcPct val="100000"/>
              </a:lnSpc>
              <a:spcBef>
                <a:spcPts val="620"/>
              </a:spcBef>
              <a:buClr>
                <a:srgbClr val="0AD0D9"/>
              </a:buClr>
              <a:buSzPct val="94230"/>
              <a:buFont typeface="Segoe UI Symbol"/>
              <a:buChar char="⚫"/>
              <a:tabLst>
                <a:tab pos="287020" algn="l"/>
              </a:tabLst>
            </a:pPr>
            <a:r>
              <a:rPr lang="en-US" sz="2400" spc="-30" dirty="0" smtClean="0">
                <a:latin typeface="Constantia"/>
                <a:cs typeface="Constantia"/>
              </a:rPr>
              <a:t>It</a:t>
            </a:r>
            <a:r>
              <a:rPr lang="en-US" sz="2400" spc="-145" dirty="0" smtClean="0">
                <a:latin typeface="Constantia"/>
                <a:cs typeface="Constantia"/>
              </a:rPr>
              <a:t> </a:t>
            </a:r>
            <a:r>
              <a:rPr lang="en-US" sz="2400" spc="-20" dirty="0" smtClean="0">
                <a:latin typeface="Constantia"/>
                <a:cs typeface="Constantia"/>
              </a:rPr>
              <a:t>gives</a:t>
            </a:r>
            <a:r>
              <a:rPr lang="en-US" sz="2400" spc="-120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a</a:t>
            </a:r>
            <a:r>
              <a:rPr lang="en-US" sz="2400" spc="-120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static</a:t>
            </a:r>
            <a:r>
              <a:rPr lang="en-US" sz="2400" spc="-125" dirty="0" smtClean="0">
                <a:latin typeface="Constantia"/>
                <a:cs typeface="Constantia"/>
              </a:rPr>
              <a:t> </a:t>
            </a:r>
            <a:r>
              <a:rPr lang="en-US" sz="2400" spc="-10" dirty="0" smtClean="0">
                <a:latin typeface="Constantia"/>
                <a:cs typeface="Constantia"/>
              </a:rPr>
              <a:t>picture</a:t>
            </a:r>
            <a:r>
              <a:rPr lang="en-US" sz="2400" spc="-150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which</a:t>
            </a:r>
            <a:r>
              <a:rPr lang="en-US" sz="2400" spc="-100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does</a:t>
            </a:r>
            <a:r>
              <a:rPr lang="en-US" sz="2400" spc="-75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not</a:t>
            </a:r>
            <a:r>
              <a:rPr lang="en-US" sz="2400" spc="-105" dirty="0" smtClean="0">
                <a:latin typeface="Constantia"/>
                <a:cs typeface="Constantia"/>
              </a:rPr>
              <a:t> </a:t>
            </a:r>
            <a:r>
              <a:rPr lang="en-US" sz="2400" spc="-15" dirty="0" smtClean="0">
                <a:latin typeface="Constantia"/>
                <a:cs typeface="Constantia"/>
              </a:rPr>
              <a:t>takes</a:t>
            </a:r>
            <a:r>
              <a:rPr lang="en-US" sz="2400" spc="-90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time</a:t>
            </a:r>
            <a:r>
              <a:rPr lang="en-US" sz="2400" spc="-70" dirty="0" smtClean="0">
                <a:latin typeface="Constantia"/>
                <a:cs typeface="Constantia"/>
              </a:rPr>
              <a:t> </a:t>
            </a:r>
            <a:r>
              <a:rPr lang="en-US" sz="2400" spc="-15" dirty="0" smtClean="0">
                <a:latin typeface="Constantia"/>
                <a:cs typeface="Constantia"/>
              </a:rPr>
              <a:t>into </a:t>
            </a:r>
            <a:r>
              <a:rPr lang="en-US" sz="2400" spc="-635" dirty="0" smtClean="0">
                <a:latin typeface="Constantia"/>
                <a:cs typeface="Constantia"/>
              </a:rPr>
              <a:t> </a:t>
            </a:r>
            <a:r>
              <a:rPr lang="en-US" sz="2400" spc="-10" dirty="0" smtClean="0">
                <a:latin typeface="Constantia"/>
                <a:cs typeface="Constantia"/>
              </a:rPr>
              <a:t>consideration</a:t>
            </a:r>
            <a:endParaRPr lang="en-US" sz="2400" dirty="0" smtClean="0">
              <a:latin typeface="Constantia"/>
              <a:cs typeface="Constantia"/>
            </a:endParaRPr>
          </a:p>
          <a:p>
            <a:pPr marL="287020" indent="-274320">
              <a:lnSpc>
                <a:spcPct val="100000"/>
              </a:lnSpc>
              <a:spcBef>
                <a:spcPts val="630"/>
              </a:spcBef>
              <a:buClr>
                <a:srgbClr val="0AD0D9"/>
              </a:buClr>
              <a:buSzPct val="94230"/>
              <a:buFont typeface="Segoe UI Symbol"/>
              <a:buChar char="⚫"/>
              <a:tabLst>
                <a:tab pos="287020" algn="l"/>
              </a:tabLst>
            </a:pPr>
            <a:r>
              <a:rPr lang="en-US" sz="2400" spc="-5" dirty="0" smtClean="0">
                <a:latin typeface="Constantia"/>
                <a:cs typeface="Constantia"/>
              </a:rPr>
              <a:t>The</a:t>
            </a:r>
            <a:r>
              <a:rPr lang="en-US" sz="2400" spc="-95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reliability</a:t>
            </a:r>
            <a:r>
              <a:rPr lang="en-US" sz="2400" spc="-120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of</a:t>
            </a:r>
            <a:r>
              <a:rPr lang="en-US" sz="2400" spc="-15" dirty="0" smtClean="0">
                <a:latin typeface="Constantia"/>
                <a:cs typeface="Constantia"/>
              </a:rPr>
              <a:t> </a:t>
            </a:r>
            <a:r>
              <a:rPr lang="en-US" sz="2400" spc="-10" dirty="0" err="1" smtClean="0">
                <a:latin typeface="Constantia"/>
                <a:cs typeface="Constantia"/>
              </a:rPr>
              <a:t>cephalometrics</a:t>
            </a:r>
            <a:r>
              <a:rPr lang="en-US" sz="2400" spc="-60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is</a:t>
            </a:r>
            <a:r>
              <a:rPr lang="en-US" sz="2400" spc="-45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not</a:t>
            </a:r>
            <a:r>
              <a:rPr lang="en-US" sz="2400" spc="-140" dirty="0" smtClean="0">
                <a:latin typeface="Constantia"/>
                <a:cs typeface="Constantia"/>
              </a:rPr>
              <a:t> </a:t>
            </a:r>
            <a:r>
              <a:rPr lang="en-US" sz="2400" spc="-25" dirty="0" smtClean="0">
                <a:latin typeface="Constantia"/>
                <a:cs typeface="Constantia"/>
              </a:rPr>
              <a:t>always</a:t>
            </a:r>
            <a:r>
              <a:rPr lang="en-US" sz="2400" spc="-130" dirty="0" smtClean="0">
                <a:latin typeface="Constantia"/>
                <a:cs typeface="Constantia"/>
              </a:rPr>
              <a:t> </a:t>
            </a:r>
            <a:r>
              <a:rPr lang="en-US" sz="2400" spc="-20" dirty="0" smtClean="0">
                <a:latin typeface="Constantia"/>
                <a:cs typeface="Constantia"/>
              </a:rPr>
              <a:t>accurate</a:t>
            </a:r>
            <a:endParaRPr lang="en-US" sz="2400" dirty="0" smtClean="0">
              <a:latin typeface="Constantia"/>
              <a:cs typeface="Constantia"/>
            </a:endParaRPr>
          </a:p>
          <a:p>
            <a:pPr marL="287020" indent="-274320">
              <a:lnSpc>
                <a:spcPct val="100000"/>
              </a:lnSpc>
              <a:spcBef>
                <a:spcPts val="620"/>
              </a:spcBef>
              <a:buClr>
                <a:srgbClr val="0AD0D9"/>
              </a:buClr>
              <a:buSzPct val="94230"/>
              <a:buFont typeface="Segoe UI Symbol"/>
              <a:buChar char="⚫"/>
              <a:tabLst>
                <a:tab pos="287020" algn="l"/>
              </a:tabLst>
            </a:pPr>
            <a:r>
              <a:rPr lang="en-US" sz="2400" spc="-5" dirty="0" smtClean="0">
                <a:latin typeface="Constantia"/>
                <a:cs typeface="Constantia"/>
              </a:rPr>
              <a:t>Standardization</a:t>
            </a:r>
            <a:r>
              <a:rPr lang="en-US" sz="2400" spc="-130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of</a:t>
            </a:r>
            <a:r>
              <a:rPr lang="en-US" sz="2400" spc="-30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analytical</a:t>
            </a:r>
            <a:r>
              <a:rPr lang="en-US" sz="2400" spc="-65" dirty="0" smtClean="0">
                <a:latin typeface="Constantia"/>
                <a:cs typeface="Constantia"/>
              </a:rPr>
              <a:t> </a:t>
            </a:r>
            <a:r>
              <a:rPr lang="en-US" sz="2400" spc="-15" dirty="0" smtClean="0">
                <a:latin typeface="Constantia"/>
                <a:cs typeface="Constantia"/>
              </a:rPr>
              <a:t>procedures</a:t>
            </a:r>
            <a:r>
              <a:rPr lang="en-US" sz="2400" spc="-140" dirty="0" smtClean="0">
                <a:latin typeface="Constantia"/>
                <a:cs typeface="Constantia"/>
              </a:rPr>
              <a:t> </a:t>
            </a:r>
            <a:r>
              <a:rPr lang="en-US" sz="2400" spc="-15" dirty="0" smtClean="0">
                <a:latin typeface="Constantia"/>
                <a:cs typeface="Constantia"/>
              </a:rPr>
              <a:t>are</a:t>
            </a:r>
            <a:r>
              <a:rPr lang="en-US" sz="2400" spc="-125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difficult</a:t>
            </a:r>
            <a:endParaRPr lang="en-US" sz="2400" dirty="0">
              <a:latin typeface="Constantia"/>
              <a:cs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/>
          <p:cNvSpPr txBox="1">
            <a:spLocks/>
          </p:cNvSpPr>
          <p:nvPr/>
        </p:nvSpPr>
        <p:spPr>
          <a:xfrm>
            <a:off x="572516" y="408178"/>
            <a:ext cx="771779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-15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Calibri"/>
              </a:rPr>
              <a:t>Sources</a:t>
            </a:r>
            <a:r>
              <a:rPr kumimoji="0" lang="en-US" sz="4400" b="0" i="0" u="none" strike="noStrike" kern="1200" cap="none" spc="-1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Calibri"/>
              </a:rPr>
              <a:t> </a:t>
            </a:r>
            <a:r>
              <a:rPr kumimoji="0" lang="en-US" sz="4400" b="0" i="0" u="none" strike="noStrike" kern="1200" cap="none" spc="-5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Calibri"/>
              </a:rPr>
              <a:t>of</a:t>
            </a:r>
            <a:r>
              <a:rPr kumimoji="0" lang="en-US" sz="4400" b="0" i="0" u="none" strike="noStrike" kern="1200" cap="none" spc="-1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Calibri"/>
              </a:rPr>
              <a:t> </a:t>
            </a:r>
            <a:r>
              <a:rPr kumimoji="0" lang="en-US" sz="4400" b="0" i="0" u="none" strike="noStrike" kern="1200" cap="none" spc="-15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Calibri"/>
              </a:rPr>
              <a:t>error </a:t>
            </a: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Calibri"/>
              </a:rPr>
              <a:t>in</a:t>
            </a:r>
            <a:r>
              <a:rPr kumimoji="0" lang="en-US" sz="4400" b="0" i="0" u="none" strike="noStrike" kern="1200" cap="none" spc="-5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Calibri"/>
              </a:rPr>
              <a:t> Cephalometry</a:t>
            </a:r>
            <a:endParaRPr kumimoji="0" lang="en-US" sz="4400" b="0" i="0" u="none" strike="noStrike" kern="1200" cap="none" spc="-5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Calibri"/>
            </a:endParaRPr>
          </a:p>
        </p:txBody>
      </p:sp>
      <p:graphicFrame>
        <p:nvGraphicFramePr>
          <p:cNvPr id="3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14248778"/>
              </p:ext>
            </p:extLst>
          </p:nvPr>
        </p:nvGraphicFramePr>
        <p:xfrm>
          <a:off x="450850" y="1212850"/>
          <a:ext cx="8153400" cy="5459196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057400"/>
                <a:gridCol w="3378200"/>
                <a:gridCol w="2717800"/>
              </a:tblGrid>
              <a:tr h="1066800">
                <a:tc>
                  <a:txBody>
                    <a:bodyPr/>
                    <a:lstStyle/>
                    <a:p>
                      <a:pPr marL="51943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2800" spc="-15" dirty="0"/>
                        <a:t>Error</a:t>
                      </a:r>
                      <a:endParaRPr sz="2800" dirty="0"/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800" spc="-5" dirty="0"/>
                        <a:t>Radiographic</a:t>
                      </a:r>
                      <a:endParaRPr sz="1800" dirty="0"/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5" dirty="0"/>
                        <a:t>p</a:t>
                      </a:r>
                      <a:r>
                        <a:rPr sz="1800" spc="-25" dirty="0"/>
                        <a:t>r</a:t>
                      </a:r>
                      <a:r>
                        <a:rPr sz="1800" dirty="0"/>
                        <a:t>ojection</a:t>
                      </a:r>
                      <a:r>
                        <a:rPr sz="1800" spc="-100" dirty="0"/>
                        <a:t> </a:t>
                      </a:r>
                      <a:r>
                        <a:rPr sz="1800" dirty="0"/>
                        <a:t>er</a:t>
                      </a:r>
                      <a:r>
                        <a:rPr sz="1800" spc="-30" dirty="0"/>
                        <a:t>r</a:t>
                      </a:r>
                      <a:r>
                        <a:rPr sz="1800" dirty="0"/>
                        <a:t>ors</a:t>
                      </a:r>
                      <a:endParaRPr sz="1800" dirty="0">
                        <a:latin typeface="Constantia"/>
                        <a:cs typeface="Constantia"/>
                      </a:endParaRPr>
                    </a:p>
                  </a:txBody>
                  <a:tcPr marL="0" marR="0" marT="22225" marB="0"/>
                </a:tc>
                <a:tc>
                  <a:txBody>
                    <a:bodyPr/>
                    <a:lstStyle/>
                    <a:p>
                      <a:pPr marL="30797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2800" spc="-5" dirty="0"/>
                        <a:t>Causes</a:t>
                      </a:r>
                      <a:r>
                        <a:rPr sz="2800" spc="-145" dirty="0"/>
                        <a:t> </a:t>
                      </a:r>
                      <a:r>
                        <a:rPr sz="2800" spc="-5" dirty="0"/>
                        <a:t>of</a:t>
                      </a:r>
                      <a:r>
                        <a:rPr sz="2800" spc="-20" dirty="0"/>
                        <a:t> </a:t>
                      </a:r>
                      <a:r>
                        <a:rPr sz="2800" spc="-15" dirty="0"/>
                        <a:t>error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2225" marB="0"/>
                </a:tc>
                <a:tc>
                  <a:txBody>
                    <a:bodyPr/>
                    <a:lstStyle/>
                    <a:p>
                      <a:pPr marL="721995" marR="81915" indent="-56769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spc="-30" dirty="0"/>
                        <a:t>How</a:t>
                      </a:r>
                      <a:r>
                        <a:rPr sz="2400" spc="-110" dirty="0"/>
                        <a:t> </a:t>
                      </a:r>
                      <a:r>
                        <a:rPr sz="2400" spc="-20" dirty="0"/>
                        <a:t>to</a:t>
                      </a:r>
                      <a:r>
                        <a:rPr sz="2400" spc="-95" dirty="0"/>
                        <a:t> </a:t>
                      </a:r>
                      <a:r>
                        <a:rPr sz="2400" spc="-5" dirty="0"/>
                        <a:t>minimize </a:t>
                      </a:r>
                      <a:r>
                        <a:rPr sz="2400" spc="-560" dirty="0"/>
                        <a:t> </a:t>
                      </a:r>
                      <a:r>
                        <a:rPr sz="2400" dirty="0"/>
                        <a:t>the</a:t>
                      </a:r>
                      <a:r>
                        <a:rPr sz="2400" spc="-130" dirty="0"/>
                        <a:t> </a:t>
                      </a:r>
                      <a:r>
                        <a:rPr sz="2400" spc="-10" dirty="0"/>
                        <a:t>error</a:t>
                      </a:r>
                      <a:endParaRPr sz="2400">
                        <a:latin typeface="Constantia"/>
                        <a:cs typeface="Constantia"/>
                      </a:endParaRPr>
                    </a:p>
                  </a:txBody>
                  <a:tcPr marL="0" marR="0" marT="26034" marB="0"/>
                </a:tc>
              </a:tr>
              <a:tr h="146634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/>
                        <a:t>A)</a:t>
                      </a:r>
                      <a:r>
                        <a:rPr sz="1800" spc="-40" dirty="0"/>
                        <a:t> </a:t>
                      </a:r>
                      <a:r>
                        <a:rPr sz="1800" dirty="0" smtClean="0"/>
                        <a:t>Magnification</a:t>
                      </a:r>
                      <a:r>
                        <a:rPr lang="en-US" sz="1800" dirty="0" smtClean="0"/>
                        <a:t>:</a:t>
                      </a:r>
                      <a:endParaRPr sz="1800" dirty="0" smtClean="0"/>
                    </a:p>
                    <a:p>
                      <a:pPr marL="91440">
                        <a:lnSpc>
                          <a:spcPct val="100000"/>
                        </a:lnSpc>
                        <a:tabLst>
                          <a:tab pos="379095" algn="l"/>
                        </a:tabLst>
                      </a:pPr>
                      <a:r>
                        <a:rPr sz="1800" dirty="0" smtClean="0"/>
                        <a:t>	</a:t>
                      </a:r>
                      <a:r>
                        <a:rPr sz="1800" spc="-10" dirty="0" smtClean="0"/>
                        <a:t>Enlargement</a:t>
                      </a:r>
                      <a:endParaRPr sz="1800" dirty="0">
                        <a:latin typeface="Constantia"/>
                        <a:cs typeface="Constantia"/>
                      </a:endParaRPr>
                    </a:p>
                  </a:txBody>
                  <a:tcPr marL="0" marR="0" marT="31115" marB="0"/>
                </a:tc>
                <a:tc>
                  <a:txBody>
                    <a:bodyPr/>
                    <a:lstStyle/>
                    <a:p>
                      <a:pPr marL="91440" marR="56959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/>
                        <a:t>X</a:t>
                      </a:r>
                      <a:r>
                        <a:rPr sz="1800" spc="-70" dirty="0"/>
                        <a:t> </a:t>
                      </a:r>
                      <a:r>
                        <a:rPr sz="1800" spc="-25" dirty="0"/>
                        <a:t>ray</a:t>
                      </a:r>
                      <a:r>
                        <a:rPr sz="1800" spc="-75" dirty="0"/>
                        <a:t> </a:t>
                      </a:r>
                      <a:r>
                        <a:rPr sz="1800" dirty="0"/>
                        <a:t>beams</a:t>
                      </a:r>
                      <a:r>
                        <a:rPr sz="1800" spc="-100" dirty="0"/>
                        <a:t> </a:t>
                      </a:r>
                      <a:r>
                        <a:rPr sz="1800" spc="-10" dirty="0"/>
                        <a:t>are</a:t>
                      </a:r>
                      <a:r>
                        <a:rPr sz="1800" spc="-70" dirty="0"/>
                        <a:t> </a:t>
                      </a:r>
                      <a:r>
                        <a:rPr sz="1800" spc="-5" dirty="0"/>
                        <a:t>not</a:t>
                      </a:r>
                      <a:r>
                        <a:rPr sz="1800" spc="-85" dirty="0"/>
                        <a:t> </a:t>
                      </a:r>
                      <a:r>
                        <a:rPr sz="1800" spc="-5" dirty="0"/>
                        <a:t>parallel </a:t>
                      </a:r>
                      <a:r>
                        <a:rPr sz="1800" spc="-434" dirty="0"/>
                        <a:t> </a:t>
                      </a:r>
                      <a:r>
                        <a:rPr sz="1800" dirty="0"/>
                        <a:t>with</a:t>
                      </a:r>
                      <a:r>
                        <a:rPr sz="1800" spc="-100" dirty="0"/>
                        <a:t> </a:t>
                      </a:r>
                      <a:r>
                        <a:rPr sz="1800" dirty="0"/>
                        <a:t>all</a:t>
                      </a:r>
                      <a:r>
                        <a:rPr sz="1800" spc="-55" dirty="0"/>
                        <a:t> </a:t>
                      </a:r>
                      <a:r>
                        <a:rPr sz="1800" spc="-5" dirty="0"/>
                        <a:t>points</a:t>
                      </a:r>
                      <a:r>
                        <a:rPr sz="1800" spc="-85" dirty="0"/>
                        <a:t> </a:t>
                      </a:r>
                      <a:r>
                        <a:rPr sz="1800" dirty="0"/>
                        <a:t>of</a:t>
                      </a:r>
                      <a:r>
                        <a:rPr sz="1800" spc="10" dirty="0"/>
                        <a:t> </a:t>
                      </a:r>
                      <a:r>
                        <a:rPr sz="1800" dirty="0"/>
                        <a:t>the</a:t>
                      </a:r>
                      <a:r>
                        <a:rPr sz="1800" spc="-105" dirty="0"/>
                        <a:t> </a:t>
                      </a:r>
                      <a:r>
                        <a:rPr sz="1800" dirty="0"/>
                        <a:t>object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/>
                </a:tc>
                <a:tc>
                  <a:txBody>
                    <a:bodyPr/>
                    <a:lstStyle/>
                    <a:p>
                      <a:pPr marL="92075" marR="21399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/>
                        <a:t>By </a:t>
                      </a:r>
                      <a:r>
                        <a:rPr sz="1800" spc="-5" dirty="0"/>
                        <a:t>using </a:t>
                      </a:r>
                      <a:r>
                        <a:rPr sz="1800" dirty="0"/>
                        <a:t>a long </a:t>
                      </a:r>
                      <a:r>
                        <a:rPr sz="1800" spc="-5" dirty="0"/>
                        <a:t>focus- </a:t>
                      </a:r>
                      <a:r>
                        <a:rPr sz="1800" dirty="0"/>
                        <a:t> ob</a:t>
                      </a:r>
                      <a:r>
                        <a:rPr sz="1800" spc="5" dirty="0"/>
                        <a:t>j</a:t>
                      </a:r>
                      <a:r>
                        <a:rPr sz="1800" dirty="0"/>
                        <a:t>ect</a:t>
                      </a:r>
                      <a:r>
                        <a:rPr sz="1800" spc="-105" dirty="0"/>
                        <a:t> </a:t>
                      </a:r>
                      <a:r>
                        <a:rPr sz="1800" spc="-5" dirty="0"/>
                        <a:t>d</a:t>
                      </a:r>
                      <a:r>
                        <a:rPr sz="1800" spc="-10" dirty="0"/>
                        <a:t>i</a:t>
                      </a:r>
                      <a:r>
                        <a:rPr sz="1800" dirty="0"/>
                        <a:t>stan</a:t>
                      </a:r>
                      <a:r>
                        <a:rPr sz="1800" spc="-40" dirty="0"/>
                        <a:t>c</a:t>
                      </a:r>
                      <a:r>
                        <a:rPr sz="1800" dirty="0"/>
                        <a:t>e</a:t>
                      </a:r>
                      <a:r>
                        <a:rPr sz="1800" spc="-35" dirty="0"/>
                        <a:t> </a:t>
                      </a:r>
                      <a:r>
                        <a:rPr sz="1800" dirty="0"/>
                        <a:t>&amp;</a:t>
                      </a:r>
                      <a:r>
                        <a:rPr sz="1800" spc="-55" dirty="0"/>
                        <a:t> </a:t>
                      </a:r>
                      <a:r>
                        <a:rPr sz="1800" dirty="0"/>
                        <a:t>a</a:t>
                      </a:r>
                      <a:r>
                        <a:rPr sz="1800" spc="-95" dirty="0"/>
                        <a:t> </a:t>
                      </a:r>
                      <a:r>
                        <a:rPr sz="1800" dirty="0"/>
                        <a:t>sho</a:t>
                      </a:r>
                      <a:r>
                        <a:rPr sz="1800" spc="5" dirty="0"/>
                        <a:t>r</a:t>
                      </a:r>
                      <a:r>
                        <a:rPr sz="1800" dirty="0"/>
                        <a:t>t  object-</a:t>
                      </a:r>
                      <a:r>
                        <a:rPr sz="1800" spc="-30" dirty="0"/>
                        <a:t> </a:t>
                      </a:r>
                      <a:r>
                        <a:rPr sz="1800" spc="5" dirty="0"/>
                        <a:t>film</a:t>
                      </a:r>
                      <a:r>
                        <a:rPr sz="1800" spc="-65" dirty="0"/>
                        <a:t> </a:t>
                      </a:r>
                      <a:r>
                        <a:rPr sz="1800" spc="-10" dirty="0"/>
                        <a:t>distance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/>
                </a:tc>
              </a:tr>
              <a:tr h="1737360">
                <a:tc>
                  <a:txBody>
                    <a:bodyPr/>
                    <a:lstStyle/>
                    <a:p>
                      <a:pPr marL="91440" marR="14351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/>
                        <a:t>B) Distortions: </a:t>
                      </a:r>
                      <a:r>
                        <a:rPr sz="1800" dirty="0"/>
                        <a:t> </a:t>
                      </a:r>
                      <a:r>
                        <a:rPr sz="1800" spc="-10" dirty="0"/>
                        <a:t>Head </a:t>
                      </a:r>
                      <a:r>
                        <a:rPr sz="1800" spc="-5" dirty="0"/>
                        <a:t>being </a:t>
                      </a:r>
                      <a:r>
                        <a:rPr sz="1800" dirty="0"/>
                        <a:t>3D </a:t>
                      </a:r>
                      <a:r>
                        <a:rPr sz="1800" spc="5" dirty="0"/>
                        <a:t> </a:t>
                      </a:r>
                      <a:r>
                        <a:rPr sz="1800" spc="-5" dirty="0"/>
                        <a:t>causes </a:t>
                      </a:r>
                      <a:r>
                        <a:rPr sz="1800" spc="-10" dirty="0"/>
                        <a:t>different </a:t>
                      </a:r>
                      <a:r>
                        <a:rPr sz="1800" spc="-5" dirty="0"/>
                        <a:t> magnifications </a:t>
                      </a:r>
                      <a:r>
                        <a:rPr sz="1800" dirty="0"/>
                        <a:t>at </a:t>
                      </a:r>
                      <a:r>
                        <a:rPr sz="1800" spc="5" dirty="0"/>
                        <a:t> </a:t>
                      </a:r>
                      <a:r>
                        <a:rPr sz="1800" spc="-10" dirty="0"/>
                        <a:t>different</a:t>
                      </a:r>
                      <a:r>
                        <a:rPr sz="1800" spc="-105" dirty="0"/>
                        <a:t> </a:t>
                      </a:r>
                      <a:r>
                        <a:rPr sz="1800" spc="-5" dirty="0"/>
                        <a:t>depths</a:t>
                      </a:r>
                      <a:r>
                        <a:rPr sz="1800" spc="-105" dirty="0"/>
                        <a:t> </a:t>
                      </a:r>
                      <a:r>
                        <a:rPr sz="1800" dirty="0"/>
                        <a:t>of </a:t>
                      </a:r>
                      <a:r>
                        <a:rPr sz="1800" spc="-434" dirty="0"/>
                        <a:t> </a:t>
                      </a:r>
                      <a:r>
                        <a:rPr sz="1800" dirty="0"/>
                        <a:t>field</a:t>
                      </a:r>
                      <a:endParaRPr sz="1800" dirty="0">
                        <a:latin typeface="Constantia"/>
                        <a:cs typeface="Constantia"/>
                      </a:endParaRPr>
                    </a:p>
                  </a:txBody>
                  <a:tcPr marL="0" marR="0" marT="31115" marB="0"/>
                </a:tc>
                <a:tc>
                  <a:txBody>
                    <a:bodyPr/>
                    <a:lstStyle/>
                    <a:p>
                      <a:pPr marL="91440" marR="9969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/>
                        <a:t>Landmarks &amp; </a:t>
                      </a:r>
                      <a:r>
                        <a:rPr sz="1800" spc="-5" dirty="0"/>
                        <a:t>structures not </a:t>
                      </a:r>
                      <a:r>
                        <a:rPr sz="1800" dirty="0"/>
                        <a:t> </a:t>
                      </a:r>
                      <a:r>
                        <a:rPr sz="1800" spc="-5" dirty="0"/>
                        <a:t>situated</a:t>
                      </a:r>
                      <a:r>
                        <a:rPr sz="1800" spc="70" dirty="0"/>
                        <a:t> </a:t>
                      </a:r>
                      <a:r>
                        <a:rPr sz="1800" spc="-5" dirty="0"/>
                        <a:t>in</a:t>
                      </a:r>
                      <a:r>
                        <a:rPr sz="1800" spc="30" dirty="0"/>
                        <a:t> </a:t>
                      </a:r>
                      <a:r>
                        <a:rPr sz="1800" dirty="0"/>
                        <a:t>the</a:t>
                      </a:r>
                      <a:r>
                        <a:rPr sz="1800" spc="25" dirty="0"/>
                        <a:t> </a:t>
                      </a:r>
                      <a:r>
                        <a:rPr sz="1800" spc="-5" dirty="0"/>
                        <a:t>midsaggital </a:t>
                      </a:r>
                      <a:r>
                        <a:rPr sz="1800" dirty="0"/>
                        <a:t> </a:t>
                      </a:r>
                      <a:r>
                        <a:rPr sz="1800" spc="-5" dirty="0"/>
                        <a:t>plane</a:t>
                      </a:r>
                      <a:r>
                        <a:rPr sz="1800" spc="-95" dirty="0"/>
                        <a:t> </a:t>
                      </a:r>
                      <a:r>
                        <a:rPr sz="1800" spc="-10" dirty="0"/>
                        <a:t>are</a:t>
                      </a:r>
                      <a:r>
                        <a:rPr sz="1800" spc="-85" dirty="0"/>
                        <a:t> </a:t>
                      </a:r>
                      <a:r>
                        <a:rPr sz="1800" spc="-10" dirty="0"/>
                        <a:t>usually</a:t>
                      </a:r>
                      <a:r>
                        <a:rPr sz="1800" spc="-60" dirty="0"/>
                        <a:t> </a:t>
                      </a:r>
                      <a:r>
                        <a:rPr sz="1800" spc="-10" dirty="0"/>
                        <a:t>bilateral</a:t>
                      </a:r>
                      <a:r>
                        <a:rPr sz="1800" spc="-30" dirty="0"/>
                        <a:t> </a:t>
                      </a:r>
                      <a:r>
                        <a:rPr sz="1800" dirty="0"/>
                        <a:t>&amp;</a:t>
                      </a:r>
                      <a:r>
                        <a:rPr sz="1800" spc="-20" dirty="0"/>
                        <a:t> </a:t>
                      </a:r>
                      <a:r>
                        <a:rPr sz="1800" spc="-15" dirty="0"/>
                        <a:t>may </a:t>
                      </a:r>
                      <a:r>
                        <a:rPr sz="1800" spc="-440" dirty="0"/>
                        <a:t> </a:t>
                      </a:r>
                      <a:r>
                        <a:rPr sz="1800" spc="-5" dirty="0"/>
                        <a:t>cause dual </a:t>
                      </a:r>
                      <a:r>
                        <a:rPr sz="1800" spc="-15" dirty="0"/>
                        <a:t>images </a:t>
                      </a:r>
                      <a:r>
                        <a:rPr sz="1800" spc="-5" dirty="0"/>
                        <a:t>in </a:t>
                      </a:r>
                      <a:r>
                        <a:rPr sz="1800" dirty="0"/>
                        <a:t> </a:t>
                      </a:r>
                      <a:r>
                        <a:rPr sz="1800" spc="-10" dirty="0"/>
                        <a:t>radiographs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/>
                </a:tc>
                <a:tc>
                  <a:txBody>
                    <a:bodyPr/>
                    <a:lstStyle/>
                    <a:p>
                      <a:pPr marL="92075" marR="32258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0" dirty="0"/>
                        <a:t>May </a:t>
                      </a:r>
                      <a:r>
                        <a:rPr sz="1800" dirty="0"/>
                        <a:t>be </a:t>
                      </a:r>
                      <a:r>
                        <a:rPr sz="1800" spc="-20" dirty="0"/>
                        <a:t>overcome </a:t>
                      </a:r>
                      <a:r>
                        <a:rPr sz="1800" spc="-5" dirty="0"/>
                        <a:t>by </a:t>
                      </a:r>
                      <a:r>
                        <a:rPr sz="1800" dirty="0"/>
                        <a:t> </a:t>
                      </a:r>
                      <a:r>
                        <a:rPr sz="1800" spc="-15" dirty="0"/>
                        <a:t>recording</a:t>
                      </a:r>
                      <a:r>
                        <a:rPr sz="1800" spc="-45" dirty="0"/>
                        <a:t> </a:t>
                      </a:r>
                      <a:r>
                        <a:rPr sz="1800" dirty="0"/>
                        <a:t>the</a:t>
                      </a:r>
                      <a:r>
                        <a:rPr sz="1800" spc="-70" dirty="0"/>
                        <a:t> </a:t>
                      </a:r>
                      <a:r>
                        <a:rPr sz="1800" spc="-10" dirty="0"/>
                        <a:t>midpoint </a:t>
                      </a:r>
                      <a:r>
                        <a:rPr sz="1800" spc="-434" dirty="0"/>
                        <a:t> </a:t>
                      </a:r>
                      <a:r>
                        <a:rPr sz="1800" dirty="0"/>
                        <a:t>of</a:t>
                      </a:r>
                      <a:r>
                        <a:rPr sz="1800" spc="30" dirty="0"/>
                        <a:t> </a:t>
                      </a:r>
                      <a:r>
                        <a:rPr sz="1800" dirty="0"/>
                        <a:t>2 </a:t>
                      </a:r>
                      <a:r>
                        <a:rPr sz="1800" spc="-15" dirty="0"/>
                        <a:t>images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/>
                </a:tc>
              </a:tr>
              <a:tr h="11886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marR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/>
                        <a:t>Rotation</a:t>
                      </a:r>
                      <a:r>
                        <a:rPr sz="1800" spc="-75" dirty="0"/>
                        <a:t> </a:t>
                      </a:r>
                      <a:r>
                        <a:rPr sz="1800" dirty="0"/>
                        <a:t>of </a:t>
                      </a:r>
                      <a:r>
                        <a:rPr sz="1800" spc="-10" dirty="0"/>
                        <a:t>patient’s</a:t>
                      </a:r>
                      <a:r>
                        <a:rPr sz="1800" spc="-30" dirty="0"/>
                        <a:t> </a:t>
                      </a:r>
                      <a:r>
                        <a:rPr sz="1800" dirty="0"/>
                        <a:t>head</a:t>
                      </a:r>
                      <a:r>
                        <a:rPr sz="1800" spc="-25" dirty="0"/>
                        <a:t> </a:t>
                      </a:r>
                      <a:r>
                        <a:rPr sz="1800" spc="-5" dirty="0"/>
                        <a:t>in</a:t>
                      </a:r>
                      <a:r>
                        <a:rPr sz="1800" spc="-75" dirty="0"/>
                        <a:t> </a:t>
                      </a:r>
                      <a:r>
                        <a:rPr sz="1800" spc="-15" dirty="0"/>
                        <a:t>any </a:t>
                      </a:r>
                      <a:r>
                        <a:rPr sz="1800" spc="-434" dirty="0"/>
                        <a:t> </a:t>
                      </a:r>
                      <a:r>
                        <a:rPr sz="1800" spc="-5" dirty="0"/>
                        <a:t>plane </a:t>
                      </a:r>
                      <a:r>
                        <a:rPr sz="1800" dirty="0"/>
                        <a:t>of </a:t>
                      </a:r>
                      <a:r>
                        <a:rPr sz="1800" spc="-10" dirty="0"/>
                        <a:t>space </a:t>
                      </a:r>
                      <a:r>
                        <a:rPr sz="1800" spc="-5" dirty="0"/>
                        <a:t>in cephalostat </a:t>
                      </a:r>
                      <a:r>
                        <a:rPr sz="1800" dirty="0"/>
                        <a:t> </a:t>
                      </a:r>
                      <a:r>
                        <a:rPr sz="1800" spc="-15" dirty="0"/>
                        <a:t>may </a:t>
                      </a:r>
                      <a:r>
                        <a:rPr sz="1800" spc="-10" dirty="0"/>
                        <a:t>produce </a:t>
                      </a:r>
                      <a:r>
                        <a:rPr sz="1800" spc="-5" dirty="0"/>
                        <a:t>linear/angular </a:t>
                      </a:r>
                      <a:r>
                        <a:rPr sz="1800" dirty="0"/>
                        <a:t> </a:t>
                      </a:r>
                      <a:r>
                        <a:rPr sz="1800" spc="-10" dirty="0"/>
                        <a:t>distortions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/>
                </a:tc>
                <a:tc>
                  <a:txBody>
                    <a:bodyPr/>
                    <a:lstStyle/>
                    <a:p>
                      <a:pPr marL="92075" marR="441959" indent="5588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/>
                        <a:t>B</a:t>
                      </a:r>
                      <a:r>
                        <a:rPr sz="1800" dirty="0"/>
                        <a:t>y</a:t>
                      </a:r>
                      <a:r>
                        <a:rPr sz="1800" spc="-80" dirty="0"/>
                        <a:t> </a:t>
                      </a:r>
                      <a:r>
                        <a:rPr sz="1800" dirty="0"/>
                        <a:t>stan</a:t>
                      </a:r>
                      <a:r>
                        <a:rPr sz="1800" spc="-10" dirty="0"/>
                        <a:t>d</a:t>
                      </a:r>
                      <a:r>
                        <a:rPr sz="1800" dirty="0"/>
                        <a:t>a</a:t>
                      </a:r>
                      <a:r>
                        <a:rPr sz="1800" spc="-20" dirty="0"/>
                        <a:t>r</a:t>
                      </a:r>
                      <a:r>
                        <a:rPr sz="1800" spc="-5" dirty="0"/>
                        <a:t>d</a:t>
                      </a:r>
                      <a:r>
                        <a:rPr sz="1800" spc="-10" dirty="0"/>
                        <a:t>i</a:t>
                      </a:r>
                      <a:r>
                        <a:rPr sz="1800" spc="-15" dirty="0"/>
                        <a:t>z</a:t>
                      </a:r>
                      <a:r>
                        <a:rPr sz="1800" dirty="0"/>
                        <a:t>ed head  </a:t>
                      </a:r>
                      <a:r>
                        <a:rPr sz="1800" spc="-5" dirty="0"/>
                        <a:t>orientation using </a:t>
                      </a:r>
                      <a:r>
                        <a:rPr sz="1800" dirty="0"/>
                        <a:t>ear </a:t>
                      </a:r>
                      <a:r>
                        <a:rPr sz="1800" spc="5" dirty="0"/>
                        <a:t> </a:t>
                      </a:r>
                      <a:r>
                        <a:rPr sz="1800" spc="-10" dirty="0"/>
                        <a:t>rods,</a:t>
                      </a:r>
                      <a:r>
                        <a:rPr sz="1800" spc="-80" dirty="0"/>
                        <a:t> </a:t>
                      </a:r>
                      <a:r>
                        <a:rPr sz="1800" spc="-5" dirty="0"/>
                        <a:t>orbital</a:t>
                      </a:r>
                      <a:r>
                        <a:rPr sz="1800" spc="-65" dirty="0"/>
                        <a:t> </a:t>
                      </a:r>
                      <a:r>
                        <a:rPr sz="1800" spc="-10" dirty="0"/>
                        <a:t>pointer</a:t>
                      </a:r>
                      <a:r>
                        <a:rPr sz="1800" spc="-70" dirty="0"/>
                        <a:t> </a:t>
                      </a:r>
                      <a:r>
                        <a:rPr sz="1800" dirty="0"/>
                        <a:t>&amp; </a:t>
                      </a:r>
                      <a:r>
                        <a:rPr sz="1800" spc="-434" dirty="0"/>
                        <a:t> </a:t>
                      </a:r>
                      <a:r>
                        <a:rPr sz="1800" spc="-5" dirty="0"/>
                        <a:t>forehead</a:t>
                      </a:r>
                      <a:r>
                        <a:rPr sz="1800" spc="-40" dirty="0"/>
                        <a:t> </a:t>
                      </a:r>
                      <a:r>
                        <a:rPr sz="1800" spc="-5" dirty="0"/>
                        <a:t>rest</a:t>
                      </a:r>
                      <a:endParaRPr sz="1800" dirty="0">
                        <a:latin typeface="Constantia"/>
                        <a:cs typeface="Constantia"/>
                      </a:endParaRPr>
                    </a:p>
                  </a:txBody>
                  <a:tcPr marL="0" marR="0" marT="31115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28600" y="304800"/>
          <a:ext cx="8610600" cy="3460749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870200"/>
                <a:gridCol w="2870200"/>
                <a:gridCol w="2870200"/>
              </a:tblGrid>
              <a:tr h="144907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04"/>
                        </a:spcBef>
                        <a:tabLst>
                          <a:tab pos="984250" algn="l"/>
                        </a:tabLst>
                      </a:pPr>
                      <a:r>
                        <a:rPr sz="2400" spc="-10" dirty="0"/>
                        <a:t>Error	</a:t>
                      </a:r>
                      <a:r>
                        <a:rPr sz="2400" dirty="0"/>
                        <a:t>:</a:t>
                      </a:r>
                      <a:endParaRPr sz="2400"/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2400" spc="-10" dirty="0"/>
                        <a:t>Errors</a:t>
                      </a:r>
                      <a:r>
                        <a:rPr sz="2400" spc="-130" dirty="0"/>
                        <a:t> </a:t>
                      </a:r>
                      <a:r>
                        <a:rPr sz="2400" spc="-5" dirty="0"/>
                        <a:t>within</a:t>
                      </a:r>
                      <a:r>
                        <a:rPr sz="2400" spc="-75" dirty="0"/>
                        <a:t> </a:t>
                      </a:r>
                      <a:r>
                        <a:rPr sz="2400" spc="-5" dirty="0"/>
                        <a:t>the</a:t>
                      </a:r>
                      <a:endParaRPr sz="2400"/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400" spc="-5" dirty="0"/>
                        <a:t>measuring</a:t>
                      </a:r>
                      <a:r>
                        <a:rPr sz="2400" spc="-75" dirty="0"/>
                        <a:t> </a:t>
                      </a:r>
                      <a:r>
                        <a:rPr sz="2400" spc="-15" dirty="0"/>
                        <a:t>system</a:t>
                      </a:r>
                      <a:endParaRPr sz="2400">
                        <a:latin typeface="Constantia"/>
                        <a:cs typeface="Constantia"/>
                      </a:endParaRPr>
                    </a:p>
                  </a:txBody>
                  <a:tcPr marL="0" marR="0" marT="26034" marB="0"/>
                </a:tc>
                <a:tc>
                  <a:txBody>
                    <a:bodyPr/>
                    <a:lstStyle/>
                    <a:p>
                      <a:pPr marL="14478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spc="-5" dirty="0"/>
                        <a:t>Causes</a:t>
                      </a:r>
                      <a:r>
                        <a:rPr sz="2400" spc="-110" dirty="0"/>
                        <a:t> </a:t>
                      </a:r>
                      <a:r>
                        <a:rPr sz="2400" dirty="0"/>
                        <a:t>of</a:t>
                      </a:r>
                      <a:r>
                        <a:rPr sz="2400" spc="-25" dirty="0"/>
                        <a:t> </a:t>
                      </a:r>
                      <a:r>
                        <a:rPr sz="2400" spc="-10" dirty="0"/>
                        <a:t>error</a:t>
                      </a:r>
                      <a:endParaRPr sz="2400">
                        <a:latin typeface="Constantia"/>
                        <a:cs typeface="Constantia"/>
                      </a:endParaRPr>
                    </a:p>
                  </a:txBody>
                  <a:tcPr marL="0" marR="0" marT="26034" marB="0"/>
                </a:tc>
                <a:tc>
                  <a:txBody>
                    <a:bodyPr/>
                    <a:lstStyle/>
                    <a:p>
                      <a:pPr marL="798195" marR="162560" indent="-56769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spc="-30" dirty="0"/>
                        <a:t>How</a:t>
                      </a:r>
                      <a:r>
                        <a:rPr sz="2400" spc="-95" dirty="0"/>
                        <a:t> </a:t>
                      </a:r>
                      <a:r>
                        <a:rPr sz="2400" spc="-20" dirty="0"/>
                        <a:t>to</a:t>
                      </a:r>
                      <a:r>
                        <a:rPr sz="2400" spc="-90" dirty="0"/>
                        <a:t> </a:t>
                      </a:r>
                      <a:r>
                        <a:rPr sz="2400" spc="-10" dirty="0"/>
                        <a:t>minimize </a:t>
                      </a:r>
                      <a:r>
                        <a:rPr sz="2400" spc="-560" dirty="0"/>
                        <a:t> </a:t>
                      </a:r>
                      <a:r>
                        <a:rPr sz="2400" spc="-5" dirty="0"/>
                        <a:t>the</a:t>
                      </a:r>
                      <a:r>
                        <a:rPr sz="2400" spc="-125" dirty="0"/>
                        <a:t> </a:t>
                      </a:r>
                      <a:r>
                        <a:rPr sz="2400" spc="-5" dirty="0"/>
                        <a:t>error</a:t>
                      </a:r>
                      <a:endParaRPr sz="2400">
                        <a:latin typeface="Constantia"/>
                        <a:cs typeface="Constantia"/>
                      </a:endParaRPr>
                    </a:p>
                  </a:txBody>
                  <a:tcPr marL="0" marR="0" marT="26034" marB="0"/>
                </a:tc>
              </a:tr>
              <a:tr h="2011679">
                <a:tc>
                  <a:txBody>
                    <a:bodyPr/>
                    <a:lstStyle/>
                    <a:p>
                      <a:pPr marL="90805" marR="40195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dirty="0"/>
                        <a:t>Er</a:t>
                      </a:r>
                      <a:r>
                        <a:rPr sz="1800" spc="-15" dirty="0"/>
                        <a:t>r</a:t>
                      </a:r>
                      <a:r>
                        <a:rPr sz="1800" dirty="0"/>
                        <a:t>or</a:t>
                      </a:r>
                      <a:r>
                        <a:rPr sz="1800" spc="-80" dirty="0"/>
                        <a:t> </a:t>
                      </a:r>
                      <a:r>
                        <a:rPr sz="1800" spc="-5" dirty="0"/>
                        <a:t>m</a:t>
                      </a:r>
                      <a:r>
                        <a:rPr sz="1800" spc="-35" dirty="0"/>
                        <a:t>a</a:t>
                      </a:r>
                      <a:r>
                        <a:rPr sz="1800" dirty="0"/>
                        <a:t>y</a:t>
                      </a:r>
                      <a:r>
                        <a:rPr sz="1800" spc="-95" dirty="0"/>
                        <a:t> </a:t>
                      </a:r>
                      <a:r>
                        <a:rPr sz="1800" dirty="0"/>
                        <a:t>o</a:t>
                      </a:r>
                      <a:r>
                        <a:rPr sz="1800" spc="-35" dirty="0"/>
                        <a:t>c</a:t>
                      </a:r>
                      <a:r>
                        <a:rPr sz="1800" spc="-5" dirty="0"/>
                        <a:t>cu</a:t>
                      </a:r>
                      <a:r>
                        <a:rPr sz="1800" dirty="0"/>
                        <a:t>r</a:t>
                      </a:r>
                      <a:r>
                        <a:rPr sz="1800" spc="-65" dirty="0"/>
                        <a:t> </a:t>
                      </a:r>
                      <a:r>
                        <a:rPr sz="1800" spc="-5" dirty="0"/>
                        <a:t>i</a:t>
                      </a:r>
                      <a:r>
                        <a:rPr sz="1800" dirty="0"/>
                        <a:t>n</a:t>
                      </a:r>
                      <a:r>
                        <a:rPr sz="1800" spc="-40" dirty="0"/>
                        <a:t> </a:t>
                      </a:r>
                      <a:r>
                        <a:rPr sz="1800" dirty="0"/>
                        <a:t>the  </a:t>
                      </a:r>
                      <a:r>
                        <a:rPr sz="1800" spc="-5" dirty="0"/>
                        <a:t>mea</a:t>
                      </a:r>
                      <a:r>
                        <a:rPr sz="1800" dirty="0"/>
                        <a:t>s</a:t>
                      </a:r>
                      <a:r>
                        <a:rPr sz="1800" spc="-5" dirty="0"/>
                        <a:t>u</a:t>
                      </a:r>
                      <a:r>
                        <a:rPr sz="1800" spc="-25" dirty="0"/>
                        <a:t>r</a:t>
                      </a:r>
                      <a:r>
                        <a:rPr sz="1800" dirty="0"/>
                        <a:t>ement</a:t>
                      </a:r>
                      <a:r>
                        <a:rPr sz="1800" spc="-90" dirty="0"/>
                        <a:t> </a:t>
                      </a:r>
                      <a:r>
                        <a:rPr sz="1800" dirty="0"/>
                        <a:t>of</a:t>
                      </a:r>
                      <a:r>
                        <a:rPr sz="1800" spc="-5" dirty="0"/>
                        <a:t> </a:t>
                      </a:r>
                      <a:r>
                        <a:rPr sz="1800" spc="-20" dirty="0"/>
                        <a:t>v</a:t>
                      </a:r>
                      <a:r>
                        <a:rPr sz="1800" dirty="0"/>
                        <a:t>a</a:t>
                      </a:r>
                      <a:r>
                        <a:rPr sz="1800" spc="5" dirty="0"/>
                        <a:t>r</a:t>
                      </a:r>
                      <a:r>
                        <a:rPr sz="1800" spc="-5" dirty="0"/>
                        <a:t>i</a:t>
                      </a:r>
                      <a:r>
                        <a:rPr sz="1800" spc="-10" dirty="0"/>
                        <a:t>o</a:t>
                      </a:r>
                      <a:r>
                        <a:rPr sz="1800" spc="-5" dirty="0"/>
                        <a:t>us  linear </a:t>
                      </a:r>
                      <a:r>
                        <a:rPr sz="1800" dirty="0"/>
                        <a:t>&amp; </a:t>
                      </a:r>
                      <a:r>
                        <a:rPr sz="1800" spc="-5" dirty="0"/>
                        <a:t>angular </a:t>
                      </a:r>
                      <a:r>
                        <a:rPr sz="1800" dirty="0"/>
                        <a:t> </a:t>
                      </a:r>
                      <a:r>
                        <a:rPr sz="1800" spc="-5" dirty="0"/>
                        <a:t>measurements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4" marB="0"/>
                </a:tc>
                <a:tc>
                  <a:txBody>
                    <a:bodyPr/>
                    <a:lstStyle/>
                    <a:p>
                      <a:pPr marL="91440" marR="132715" indent="5588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5" dirty="0"/>
                        <a:t>Human</a:t>
                      </a:r>
                      <a:r>
                        <a:rPr sz="1800" spc="-80" dirty="0"/>
                        <a:t> </a:t>
                      </a:r>
                      <a:r>
                        <a:rPr sz="1800" spc="-5" dirty="0"/>
                        <a:t>error</a:t>
                      </a:r>
                      <a:r>
                        <a:rPr sz="1800" spc="-95" dirty="0"/>
                        <a:t> </a:t>
                      </a:r>
                      <a:r>
                        <a:rPr sz="1800" spc="-15" dirty="0"/>
                        <a:t>may</a:t>
                      </a:r>
                      <a:r>
                        <a:rPr sz="1800" spc="-100" dirty="0"/>
                        <a:t> </a:t>
                      </a:r>
                      <a:r>
                        <a:rPr sz="1800" spc="-10" dirty="0"/>
                        <a:t>creep</a:t>
                      </a:r>
                      <a:r>
                        <a:rPr sz="1800" spc="-75" dirty="0"/>
                        <a:t> </a:t>
                      </a:r>
                      <a:r>
                        <a:rPr sz="1800" spc="-5" dirty="0"/>
                        <a:t>in </a:t>
                      </a:r>
                      <a:r>
                        <a:rPr sz="1800" spc="-434" dirty="0"/>
                        <a:t> </a:t>
                      </a:r>
                      <a:r>
                        <a:rPr sz="1800" spc="-5" dirty="0"/>
                        <a:t>during </a:t>
                      </a:r>
                      <a:r>
                        <a:rPr sz="1800" dirty="0"/>
                        <a:t>the </a:t>
                      </a:r>
                      <a:r>
                        <a:rPr sz="1800" spc="-10" dirty="0"/>
                        <a:t>tracing </a:t>
                      </a:r>
                      <a:r>
                        <a:rPr sz="1800" spc="-5" dirty="0"/>
                        <a:t> measurements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4" marB="0"/>
                </a:tc>
                <a:tc>
                  <a:txBody>
                    <a:bodyPr/>
                    <a:lstStyle/>
                    <a:p>
                      <a:pPr marL="92075" marR="133985" indent="5588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30" dirty="0"/>
                        <a:t>U</a:t>
                      </a:r>
                      <a:r>
                        <a:rPr sz="1800" dirty="0"/>
                        <a:t>se</a:t>
                      </a:r>
                      <a:r>
                        <a:rPr sz="1800" spc="-100" dirty="0"/>
                        <a:t> </a:t>
                      </a:r>
                      <a:r>
                        <a:rPr sz="1800" dirty="0"/>
                        <a:t>of</a:t>
                      </a:r>
                      <a:r>
                        <a:rPr sz="1800" spc="5" dirty="0"/>
                        <a:t> </a:t>
                      </a:r>
                      <a:r>
                        <a:rPr sz="1800" spc="-40" dirty="0"/>
                        <a:t>c</a:t>
                      </a:r>
                      <a:r>
                        <a:rPr sz="1800" dirty="0"/>
                        <a:t>ompu</a:t>
                      </a:r>
                      <a:r>
                        <a:rPr sz="1800" spc="-25" dirty="0"/>
                        <a:t>t</a:t>
                      </a:r>
                      <a:r>
                        <a:rPr sz="1800" dirty="0"/>
                        <a:t>e</a:t>
                      </a:r>
                      <a:r>
                        <a:rPr sz="1800" spc="5" dirty="0"/>
                        <a:t>r</a:t>
                      </a:r>
                      <a:r>
                        <a:rPr sz="1800" spc="-5" dirty="0"/>
                        <a:t>i</a:t>
                      </a:r>
                      <a:r>
                        <a:rPr sz="1800" spc="-20" dirty="0"/>
                        <a:t>z</a:t>
                      </a:r>
                      <a:r>
                        <a:rPr sz="1800" dirty="0"/>
                        <a:t>ed  </a:t>
                      </a:r>
                      <a:r>
                        <a:rPr sz="1800" spc="-10" dirty="0"/>
                        <a:t>plotters </a:t>
                      </a:r>
                      <a:r>
                        <a:rPr sz="1800" dirty="0"/>
                        <a:t>&amp; </a:t>
                      </a:r>
                      <a:r>
                        <a:rPr sz="1800" spc="-5" dirty="0"/>
                        <a:t>digitizers </a:t>
                      </a:r>
                      <a:r>
                        <a:rPr sz="1800" spc="-15" dirty="0"/>
                        <a:t>to </a:t>
                      </a:r>
                      <a:r>
                        <a:rPr sz="1800" spc="-10" dirty="0"/>
                        <a:t> digitize </a:t>
                      </a:r>
                      <a:r>
                        <a:rPr sz="1800" dirty="0"/>
                        <a:t>the </a:t>
                      </a:r>
                      <a:r>
                        <a:rPr sz="1800" spc="-5" dirty="0"/>
                        <a:t>landmarks </a:t>
                      </a:r>
                      <a:r>
                        <a:rPr sz="1800" dirty="0"/>
                        <a:t>&amp; </a:t>
                      </a:r>
                      <a:r>
                        <a:rPr sz="1800" spc="5" dirty="0"/>
                        <a:t> </a:t>
                      </a:r>
                      <a:r>
                        <a:rPr sz="1800" spc="-5" dirty="0"/>
                        <a:t>car</a:t>
                      </a:r>
                      <a:r>
                        <a:rPr sz="1800" spc="30" dirty="0"/>
                        <a:t>r</a:t>
                      </a:r>
                      <a:r>
                        <a:rPr sz="1800" dirty="0"/>
                        <a:t>y</a:t>
                      </a:r>
                      <a:r>
                        <a:rPr sz="1800" spc="-120" dirty="0"/>
                        <a:t> </a:t>
                      </a:r>
                      <a:r>
                        <a:rPr sz="1800" dirty="0"/>
                        <a:t>o</a:t>
                      </a:r>
                      <a:r>
                        <a:rPr sz="1800" spc="-5" dirty="0"/>
                        <a:t>u</a:t>
                      </a:r>
                      <a:r>
                        <a:rPr sz="1800" dirty="0"/>
                        <a:t>t</a:t>
                      </a:r>
                      <a:r>
                        <a:rPr sz="1800" spc="-50" dirty="0"/>
                        <a:t> </a:t>
                      </a:r>
                      <a:r>
                        <a:rPr sz="1800" dirty="0"/>
                        <a:t>the</a:t>
                      </a:r>
                      <a:r>
                        <a:rPr sz="1800" spc="-100" dirty="0"/>
                        <a:t> </a:t>
                      </a:r>
                      <a:r>
                        <a:rPr sz="1800" spc="-20" dirty="0"/>
                        <a:t>v</a:t>
                      </a:r>
                      <a:r>
                        <a:rPr sz="1800" dirty="0"/>
                        <a:t>a</a:t>
                      </a:r>
                      <a:r>
                        <a:rPr sz="1800" spc="5" dirty="0"/>
                        <a:t>r</a:t>
                      </a:r>
                      <a:r>
                        <a:rPr sz="1800" spc="-5" dirty="0"/>
                        <a:t>i</a:t>
                      </a:r>
                      <a:r>
                        <a:rPr sz="1800" spc="-10" dirty="0"/>
                        <a:t>o</a:t>
                      </a:r>
                      <a:r>
                        <a:rPr sz="1800" spc="-5" dirty="0"/>
                        <a:t>u</a:t>
                      </a:r>
                      <a:r>
                        <a:rPr sz="1800" dirty="0"/>
                        <a:t>s</a:t>
                      </a:r>
                      <a:r>
                        <a:rPr sz="1800" spc="-40" dirty="0"/>
                        <a:t> </a:t>
                      </a:r>
                      <a:r>
                        <a:rPr sz="1800" dirty="0"/>
                        <a:t>li</a:t>
                      </a:r>
                      <a:r>
                        <a:rPr sz="1800" spc="-10" dirty="0"/>
                        <a:t>n</a:t>
                      </a:r>
                      <a:r>
                        <a:rPr sz="1800" dirty="0"/>
                        <a:t>ear  &amp; </a:t>
                      </a:r>
                      <a:r>
                        <a:rPr sz="1800" spc="-5" dirty="0"/>
                        <a:t>angular measurements </a:t>
                      </a:r>
                      <a:r>
                        <a:rPr sz="1800" dirty="0"/>
                        <a:t> has </a:t>
                      </a:r>
                      <a:r>
                        <a:rPr sz="1800" spc="-20" dirty="0"/>
                        <a:t>proved </a:t>
                      </a:r>
                      <a:r>
                        <a:rPr sz="1800" spc="-15" dirty="0"/>
                        <a:t>to </a:t>
                      </a:r>
                      <a:r>
                        <a:rPr sz="1800" dirty="0"/>
                        <a:t>be </a:t>
                      </a:r>
                      <a:r>
                        <a:rPr sz="1800" spc="-10" dirty="0"/>
                        <a:t>more </a:t>
                      </a:r>
                      <a:r>
                        <a:rPr sz="1800" spc="-5" dirty="0"/>
                        <a:t> </a:t>
                      </a:r>
                      <a:r>
                        <a:rPr sz="1800" spc="-15" dirty="0"/>
                        <a:t>accurate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4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46049" y="381000"/>
          <a:ext cx="8921751" cy="5937249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973917"/>
                <a:gridCol w="2973917"/>
                <a:gridCol w="2973917"/>
              </a:tblGrid>
              <a:tr h="122532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10" dirty="0"/>
                        <a:t>Error</a:t>
                      </a:r>
                      <a:r>
                        <a:rPr sz="1800" spc="325" dirty="0"/>
                        <a:t> </a:t>
                      </a:r>
                      <a:r>
                        <a:rPr sz="1800" dirty="0"/>
                        <a:t>:</a:t>
                      </a:r>
                      <a:endParaRPr sz="1800"/>
                    </a:p>
                    <a:p>
                      <a:pPr marL="91440" marR="789305">
                        <a:lnSpc>
                          <a:spcPct val="100000"/>
                        </a:lnSpc>
                      </a:pPr>
                      <a:r>
                        <a:rPr sz="1800" spc="-10" dirty="0"/>
                        <a:t>Errors</a:t>
                      </a:r>
                      <a:r>
                        <a:rPr sz="1800" spc="-45" dirty="0"/>
                        <a:t> </a:t>
                      </a:r>
                      <a:r>
                        <a:rPr sz="1800" dirty="0"/>
                        <a:t>in</a:t>
                      </a:r>
                      <a:r>
                        <a:rPr sz="1800" spc="-55" dirty="0"/>
                        <a:t> </a:t>
                      </a:r>
                      <a:r>
                        <a:rPr sz="1800" spc="-10" dirty="0"/>
                        <a:t>landmarks </a:t>
                      </a:r>
                      <a:r>
                        <a:rPr sz="1800" spc="-415" dirty="0"/>
                        <a:t> </a:t>
                      </a:r>
                      <a:r>
                        <a:rPr sz="1800" dirty="0"/>
                        <a:t>identification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/>
                </a:tc>
                <a:tc>
                  <a:txBody>
                    <a:bodyPr/>
                    <a:lstStyle/>
                    <a:p>
                      <a:pPr marL="46990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dirty="0"/>
                        <a:t>C</a:t>
                      </a:r>
                      <a:r>
                        <a:rPr sz="1800" spc="-10" dirty="0"/>
                        <a:t>a</a:t>
                      </a:r>
                      <a:r>
                        <a:rPr sz="1800" dirty="0"/>
                        <a:t>u</a:t>
                      </a:r>
                      <a:r>
                        <a:rPr sz="1800" spc="-10" dirty="0"/>
                        <a:t>s</a:t>
                      </a:r>
                      <a:r>
                        <a:rPr sz="1800" dirty="0"/>
                        <a:t>es</a:t>
                      </a:r>
                      <a:r>
                        <a:rPr sz="1800" spc="-90" dirty="0"/>
                        <a:t> </a:t>
                      </a:r>
                      <a:r>
                        <a:rPr sz="1800" dirty="0"/>
                        <a:t>of</a:t>
                      </a:r>
                      <a:r>
                        <a:rPr sz="1800" spc="-15" dirty="0"/>
                        <a:t> </a:t>
                      </a:r>
                      <a:r>
                        <a:rPr sz="1800" dirty="0"/>
                        <a:t>er</a:t>
                      </a:r>
                      <a:r>
                        <a:rPr sz="1800" spc="-30" dirty="0"/>
                        <a:t>r</a:t>
                      </a:r>
                      <a:r>
                        <a:rPr sz="1800" dirty="0"/>
                        <a:t>or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40" dirty="0"/>
                        <a:t>Ho</a:t>
                      </a:r>
                      <a:r>
                        <a:rPr sz="1800" dirty="0"/>
                        <a:t>w</a:t>
                      </a:r>
                      <a:r>
                        <a:rPr sz="1800" spc="-70" dirty="0"/>
                        <a:t> </a:t>
                      </a:r>
                      <a:r>
                        <a:rPr sz="1800" spc="-30" dirty="0"/>
                        <a:t>t</a:t>
                      </a:r>
                      <a:r>
                        <a:rPr sz="1800" dirty="0"/>
                        <a:t>o</a:t>
                      </a:r>
                      <a:r>
                        <a:rPr sz="1800" spc="-50" dirty="0"/>
                        <a:t> </a:t>
                      </a:r>
                      <a:r>
                        <a:rPr sz="1800" spc="-10" dirty="0"/>
                        <a:t>m</a:t>
                      </a:r>
                      <a:r>
                        <a:rPr sz="1800" dirty="0"/>
                        <a:t>inimi</a:t>
                      </a:r>
                      <a:r>
                        <a:rPr sz="1800" spc="-20" dirty="0"/>
                        <a:t>z</a:t>
                      </a:r>
                      <a:r>
                        <a:rPr sz="1800" dirty="0"/>
                        <a:t>e</a:t>
                      </a:r>
                      <a:r>
                        <a:rPr sz="1800" spc="-70" dirty="0"/>
                        <a:t> </a:t>
                      </a:r>
                      <a:r>
                        <a:rPr sz="1800" spc="-10" dirty="0"/>
                        <a:t>t</a:t>
                      </a:r>
                      <a:r>
                        <a:rPr sz="1800" spc="-5" dirty="0"/>
                        <a:t>he</a:t>
                      </a:r>
                      <a:endParaRPr sz="1800"/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spc="-5" dirty="0"/>
                        <a:t>error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/>
                </a:tc>
              </a:tr>
              <a:tr h="1514089">
                <a:tc>
                  <a:txBody>
                    <a:bodyPr/>
                    <a:lstStyle/>
                    <a:p>
                      <a:pPr marL="14478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5" dirty="0"/>
                        <a:t>A)</a:t>
                      </a:r>
                      <a:r>
                        <a:rPr sz="1800" spc="-20" dirty="0"/>
                        <a:t> </a:t>
                      </a:r>
                      <a:r>
                        <a:rPr sz="1800" spc="-5" dirty="0"/>
                        <a:t>Quality</a:t>
                      </a:r>
                      <a:r>
                        <a:rPr sz="1800" spc="-90" dirty="0"/>
                        <a:t> </a:t>
                      </a:r>
                      <a:r>
                        <a:rPr sz="1800" dirty="0"/>
                        <a:t>of</a:t>
                      </a:r>
                      <a:r>
                        <a:rPr sz="1800" spc="5" dirty="0"/>
                        <a:t> </a:t>
                      </a:r>
                      <a:r>
                        <a:rPr sz="1800" spc="-10" dirty="0"/>
                        <a:t>radiographic</a:t>
                      </a:r>
                      <a:endParaRPr sz="1800"/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15" dirty="0"/>
                        <a:t>image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/>
                </a:tc>
                <a:tc>
                  <a:txBody>
                    <a:bodyPr/>
                    <a:lstStyle/>
                    <a:p>
                      <a:pPr marL="92075" marR="149225" indent="5588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55" dirty="0"/>
                        <a:t>P</a:t>
                      </a:r>
                      <a:r>
                        <a:rPr sz="1800" dirty="0"/>
                        <a:t>o</a:t>
                      </a:r>
                      <a:r>
                        <a:rPr sz="1800" spc="-5" dirty="0"/>
                        <a:t>o</a:t>
                      </a:r>
                      <a:r>
                        <a:rPr sz="1800" dirty="0"/>
                        <a:t>r</a:t>
                      </a:r>
                      <a:r>
                        <a:rPr sz="1800" spc="-100" dirty="0"/>
                        <a:t> </a:t>
                      </a:r>
                      <a:r>
                        <a:rPr sz="1800" spc="-5" dirty="0"/>
                        <a:t>de</a:t>
                      </a:r>
                      <a:r>
                        <a:rPr sz="1800" spc="35" dirty="0"/>
                        <a:t>f</a:t>
                      </a:r>
                      <a:r>
                        <a:rPr sz="1800" spc="-10" dirty="0"/>
                        <a:t>i</a:t>
                      </a:r>
                      <a:r>
                        <a:rPr sz="1800" spc="-5" dirty="0"/>
                        <a:t>n</a:t>
                      </a:r>
                      <a:r>
                        <a:rPr sz="1800" spc="-15" dirty="0"/>
                        <a:t>i</a:t>
                      </a:r>
                      <a:r>
                        <a:rPr sz="1800" dirty="0"/>
                        <a:t>t</a:t>
                      </a:r>
                      <a:r>
                        <a:rPr sz="1800" spc="-10" dirty="0"/>
                        <a:t>i</a:t>
                      </a:r>
                      <a:r>
                        <a:rPr sz="1800" dirty="0"/>
                        <a:t>on</a:t>
                      </a:r>
                      <a:r>
                        <a:rPr sz="1800" spc="-35" dirty="0"/>
                        <a:t> </a:t>
                      </a:r>
                      <a:r>
                        <a:rPr sz="1800" dirty="0"/>
                        <a:t>of  </a:t>
                      </a:r>
                      <a:r>
                        <a:rPr sz="1800" spc="-30" dirty="0"/>
                        <a:t>r</a:t>
                      </a:r>
                      <a:r>
                        <a:rPr sz="1800" dirty="0"/>
                        <a:t>ad</a:t>
                      </a:r>
                      <a:r>
                        <a:rPr sz="1800" spc="-10" dirty="0"/>
                        <a:t>i</a:t>
                      </a:r>
                      <a:r>
                        <a:rPr sz="1800" dirty="0"/>
                        <a:t>og</a:t>
                      </a:r>
                      <a:r>
                        <a:rPr sz="1800" spc="-35" dirty="0"/>
                        <a:t>r</a:t>
                      </a:r>
                      <a:r>
                        <a:rPr sz="1800" dirty="0"/>
                        <a:t>aphs</a:t>
                      </a:r>
                      <a:r>
                        <a:rPr sz="1800" spc="-40" dirty="0"/>
                        <a:t> </a:t>
                      </a:r>
                      <a:r>
                        <a:rPr sz="1800" spc="-5" dirty="0"/>
                        <a:t>m</a:t>
                      </a:r>
                      <a:r>
                        <a:rPr sz="1800" spc="-35" dirty="0"/>
                        <a:t>a</a:t>
                      </a:r>
                      <a:r>
                        <a:rPr sz="1800" dirty="0"/>
                        <a:t>y</a:t>
                      </a:r>
                      <a:r>
                        <a:rPr sz="1800" spc="-85" dirty="0"/>
                        <a:t> </a:t>
                      </a:r>
                      <a:r>
                        <a:rPr sz="1800" dirty="0"/>
                        <a:t>o</a:t>
                      </a:r>
                      <a:r>
                        <a:rPr sz="1800" spc="-40" dirty="0"/>
                        <a:t>c</a:t>
                      </a:r>
                      <a:r>
                        <a:rPr sz="1800" spc="-5" dirty="0"/>
                        <a:t>c</a:t>
                      </a:r>
                      <a:r>
                        <a:rPr sz="1800" spc="-10" dirty="0"/>
                        <a:t>u</a:t>
                      </a:r>
                      <a:r>
                        <a:rPr sz="1800" dirty="0"/>
                        <a:t>r</a:t>
                      </a:r>
                      <a:r>
                        <a:rPr sz="1800" spc="-114" dirty="0"/>
                        <a:t> </a:t>
                      </a:r>
                      <a:r>
                        <a:rPr sz="1800" spc="-5" dirty="0"/>
                        <a:t>due  </a:t>
                      </a:r>
                      <a:r>
                        <a:rPr sz="1800" spc="-15" dirty="0"/>
                        <a:t>to </a:t>
                      </a:r>
                      <a:r>
                        <a:rPr sz="1800" spc="-5" dirty="0"/>
                        <a:t>use </a:t>
                      </a:r>
                      <a:r>
                        <a:rPr sz="1800" dirty="0"/>
                        <a:t>of</a:t>
                      </a:r>
                      <a:r>
                        <a:rPr sz="1800" spc="5" dirty="0"/>
                        <a:t> </a:t>
                      </a:r>
                      <a:r>
                        <a:rPr sz="1800" dirty="0"/>
                        <a:t>old films &amp; </a:t>
                      </a:r>
                      <a:r>
                        <a:rPr sz="1800" spc="5" dirty="0"/>
                        <a:t> </a:t>
                      </a:r>
                      <a:r>
                        <a:rPr sz="1800" spc="-5" dirty="0"/>
                        <a:t>i</a:t>
                      </a:r>
                      <a:r>
                        <a:rPr sz="1800" spc="-10" dirty="0"/>
                        <a:t>n</a:t>
                      </a:r>
                      <a:r>
                        <a:rPr sz="1800" spc="-25" dirty="0"/>
                        <a:t>t</a:t>
                      </a:r>
                      <a:r>
                        <a:rPr sz="1800" dirty="0"/>
                        <a:t>ensi</a:t>
                      </a:r>
                      <a:r>
                        <a:rPr sz="1800" spc="45" dirty="0"/>
                        <a:t>f</a:t>
                      </a:r>
                      <a:r>
                        <a:rPr sz="1800" spc="-5" dirty="0"/>
                        <a:t>y</a:t>
                      </a:r>
                      <a:r>
                        <a:rPr sz="1800" spc="-10" dirty="0"/>
                        <a:t>i</a:t>
                      </a:r>
                      <a:r>
                        <a:rPr sz="1800" spc="-5" dirty="0"/>
                        <a:t>n</a:t>
                      </a:r>
                      <a:r>
                        <a:rPr sz="1800" dirty="0"/>
                        <a:t>g</a:t>
                      </a:r>
                      <a:r>
                        <a:rPr sz="1800" spc="-10" dirty="0"/>
                        <a:t> </a:t>
                      </a:r>
                      <a:r>
                        <a:rPr sz="1800" spc="5" dirty="0"/>
                        <a:t>s</a:t>
                      </a:r>
                      <a:r>
                        <a:rPr sz="1800" spc="-5" dirty="0"/>
                        <a:t>c</a:t>
                      </a:r>
                      <a:r>
                        <a:rPr sz="1800" spc="-25" dirty="0"/>
                        <a:t>r</a:t>
                      </a:r>
                      <a:r>
                        <a:rPr sz="1800" dirty="0"/>
                        <a:t>een</a:t>
                      </a:r>
                      <a:r>
                        <a:rPr sz="1800" spc="-95" dirty="0"/>
                        <a:t> </a:t>
                      </a:r>
                      <a:r>
                        <a:rPr sz="1800" dirty="0"/>
                        <a:t>altho</a:t>
                      </a:r>
                      <a:r>
                        <a:rPr sz="1800" spc="-10" dirty="0"/>
                        <a:t>u</a:t>
                      </a:r>
                      <a:r>
                        <a:rPr sz="1800" spc="-15" dirty="0"/>
                        <a:t>g</a:t>
                      </a:r>
                      <a:r>
                        <a:rPr sz="1800" dirty="0"/>
                        <a:t>h  </a:t>
                      </a:r>
                      <a:r>
                        <a:rPr sz="1800" spc="-10" dirty="0"/>
                        <a:t>radiation</a:t>
                      </a:r>
                      <a:r>
                        <a:rPr sz="1800" spc="-55" dirty="0"/>
                        <a:t> </a:t>
                      </a:r>
                      <a:r>
                        <a:rPr sz="1800" spc="-5" dirty="0"/>
                        <a:t>dose</a:t>
                      </a:r>
                      <a:r>
                        <a:rPr sz="1800" spc="-55" dirty="0"/>
                        <a:t> </a:t>
                      </a:r>
                      <a:r>
                        <a:rPr sz="1800" spc="-5" dirty="0"/>
                        <a:t>is</a:t>
                      </a:r>
                      <a:r>
                        <a:rPr sz="1800" spc="-75" dirty="0"/>
                        <a:t> </a:t>
                      </a:r>
                      <a:r>
                        <a:rPr sz="1800" spc="-10" dirty="0"/>
                        <a:t>reduced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/>
                </a:tc>
                <a:tc>
                  <a:txBody>
                    <a:bodyPr/>
                    <a:lstStyle/>
                    <a:p>
                      <a:pPr marL="92075" marR="18923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10" dirty="0"/>
                        <a:t>Recommended</a:t>
                      </a:r>
                      <a:r>
                        <a:rPr sz="1800" spc="-20" dirty="0"/>
                        <a:t> </a:t>
                      </a:r>
                      <a:r>
                        <a:rPr sz="1800" spc="5" dirty="0"/>
                        <a:t>films</a:t>
                      </a:r>
                      <a:r>
                        <a:rPr sz="1800" spc="-80" dirty="0"/>
                        <a:t> </a:t>
                      </a:r>
                      <a:r>
                        <a:rPr sz="1800" spc="-5" dirty="0"/>
                        <a:t>should </a:t>
                      </a:r>
                      <a:r>
                        <a:rPr sz="1800" spc="-434" dirty="0"/>
                        <a:t> </a:t>
                      </a:r>
                      <a:r>
                        <a:rPr sz="1800" dirty="0"/>
                        <a:t>be</a:t>
                      </a:r>
                      <a:r>
                        <a:rPr sz="1800" spc="-80" dirty="0"/>
                        <a:t> </a:t>
                      </a:r>
                      <a:r>
                        <a:rPr sz="1800" spc="-5" dirty="0"/>
                        <a:t>use</a:t>
                      </a:r>
                      <a:r>
                        <a:rPr sz="1800" dirty="0"/>
                        <a:t>d</a:t>
                      </a:r>
                      <a:r>
                        <a:rPr sz="1800" spc="-25" dirty="0"/>
                        <a:t> t</a:t>
                      </a:r>
                      <a:r>
                        <a:rPr sz="1800" dirty="0"/>
                        <a:t>o</a:t>
                      </a:r>
                      <a:r>
                        <a:rPr sz="1800" spc="-95" dirty="0"/>
                        <a:t> </a:t>
                      </a:r>
                      <a:r>
                        <a:rPr sz="1800" spc="-50" dirty="0"/>
                        <a:t>a</a:t>
                      </a:r>
                      <a:r>
                        <a:rPr sz="1800" spc="-55" dirty="0"/>
                        <a:t>v</a:t>
                      </a:r>
                      <a:r>
                        <a:rPr sz="1800" dirty="0"/>
                        <a:t>o</a:t>
                      </a:r>
                      <a:r>
                        <a:rPr sz="1800" spc="-10" dirty="0"/>
                        <a:t>i</a:t>
                      </a:r>
                      <a:r>
                        <a:rPr sz="1800" dirty="0"/>
                        <a:t>d</a:t>
                      </a:r>
                      <a:r>
                        <a:rPr sz="1800" spc="-5" dirty="0"/>
                        <a:t> </a:t>
                      </a:r>
                      <a:r>
                        <a:rPr sz="1800" dirty="0"/>
                        <a:t>poor  </a:t>
                      </a:r>
                      <a:r>
                        <a:rPr sz="1800" spc="-5" dirty="0"/>
                        <a:t>definition</a:t>
                      </a:r>
                      <a:r>
                        <a:rPr sz="1800" spc="-20" dirty="0"/>
                        <a:t> </a:t>
                      </a:r>
                      <a:r>
                        <a:rPr sz="1800" spc="-10" dirty="0"/>
                        <a:t>radiographs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/>
                </a:tc>
              </a:tr>
              <a:tr h="15835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marR="90805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800" spc="-15" dirty="0"/>
                        <a:t>Movement </a:t>
                      </a:r>
                      <a:r>
                        <a:rPr sz="1800" dirty="0"/>
                        <a:t>of object, tube or </a:t>
                      </a:r>
                      <a:r>
                        <a:rPr sz="1800" spc="-440" dirty="0"/>
                        <a:t> </a:t>
                      </a:r>
                      <a:r>
                        <a:rPr sz="1800" spc="40" dirty="0"/>
                        <a:t>f</a:t>
                      </a:r>
                      <a:r>
                        <a:rPr sz="1800" spc="-5" dirty="0"/>
                        <a:t>i</a:t>
                      </a:r>
                      <a:r>
                        <a:rPr sz="1800" spc="-10" dirty="0"/>
                        <a:t>l</a:t>
                      </a:r>
                      <a:r>
                        <a:rPr sz="1800" dirty="0"/>
                        <a:t>m</a:t>
                      </a:r>
                      <a:r>
                        <a:rPr sz="1800" spc="-25" dirty="0"/>
                        <a:t> </a:t>
                      </a:r>
                      <a:r>
                        <a:rPr sz="1800" dirty="0"/>
                        <a:t>m</a:t>
                      </a:r>
                      <a:r>
                        <a:rPr sz="1800" spc="-40" dirty="0"/>
                        <a:t>a</a:t>
                      </a:r>
                      <a:r>
                        <a:rPr sz="1800" dirty="0"/>
                        <a:t>y</a:t>
                      </a:r>
                      <a:r>
                        <a:rPr sz="1800" spc="-85" dirty="0"/>
                        <a:t> </a:t>
                      </a:r>
                      <a:r>
                        <a:rPr sz="1800" spc="-5" dirty="0"/>
                        <a:t>ca</a:t>
                      </a:r>
                      <a:r>
                        <a:rPr sz="1800" spc="-10" dirty="0"/>
                        <a:t>u</a:t>
                      </a:r>
                      <a:r>
                        <a:rPr sz="1800" dirty="0"/>
                        <a:t>se</a:t>
                      </a:r>
                      <a:r>
                        <a:rPr sz="1800" spc="-100" dirty="0"/>
                        <a:t> </a:t>
                      </a:r>
                      <a:r>
                        <a:rPr sz="1800" dirty="0"/>
                        <a:t>a</a:t>
                      </a:r>
                      <a:r>
                        <a:rPr sz="1800" spc="-50" dirty="0"/>
                        <a:t> </a:t>
                      </a:r>
                      <a:r>
                        <a:rPr sz="1800" dirty="0"/>
                        <a:t>mot</a:t>
                      </a:r>
                      <a:r>
                        <a:rPr sz="1800" spc="-10" dirty="0"/>
                        <a:t>i</a:t>
                      </a:r>
                      <a:r>
                        <a:rPr sz="1800" dirty="0"/>
                        <a:t>on</a:t>
                      </a:r>
                      <a:r>
                        <a:rPr sz="1800" spc="-15" dirty="0"/>
                        <a:t> </a:t>
                      </a:r>
                      <a:r>
                        <a:rPr sz="1800" dirty="0"/>
                        <a:t>bl</a:t>
                      </a:r>
                      <a:r>
                        <a:rPr sz="1800" spc="-5" dirty="0"/>
                        <a:t>u</a:t>
                      </a:r>
                      <a:r>
                        <a:rPr sz="1800" dirty="0"/>
                        <a:t>r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92075" marR="108585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800" spc="-5" dirty="0"/>
                        <a:t>S</a:t>
                      </a:r>
                      <a:r>
                        <a:rPr sz="1800" dirty="0"/>
                        <a:t>tab</a:t>
                      </a:r>
                      <a:r>
                        <a:rPr sz="1800" spc="-5" dirty="0"/>
                        <a:t>i</a:t>
                      </a:r>
                      <a:r>
                        <a:rPr sz="1800" spc="-10" dirty="0"/>
                        <a:t>l</a:t>
                      </a:r>
                      <a:r>
                        <a:rPr sz="1800" spc="-5" dirty="0"/>
                        <a:t>i</a:t>
                      </a:r>
                      <a:r>
                        <a:rPr sz="1800" spc="-10" dirty="0"/>
                        <a:t>z</a:t>
                      </a:r>
                      <a:r>
                        <a:rPr sz="1800" spc="-5" dirty="0"/>
                        <a:t>i</a:t>
                      </a:r>
                      <a:r>
                        <a:rPr sz="1800" spc="-10" dirty="0"/>
                        <a:t>n</a:t>
                      </a:r>
                      <a:r>
                        <a:rPr sz="1800" dirty="0"/>
                        <a:t>g the</a:t>
                      </a:r>
                      <a:r>
                        <a:rPr sz="1800" spc="-100" dirty="0"/>
                        <a:t> </a:t>
                      </a:r>
                      <a:r>
                        <a:rPr sz="1800" dirty="0"/>
                        <a:t>ob</a:t>
                      </a:r>
                      <a:r>
                        <a:rPr sz="1800" spc="5" dirty="0"/>
                        <a:t>j</a:t>
                      </a:r>
                      <a:r>
                        <a:rPr sz="1800" dirty="0"/>
                        <a:t>ect,</a:t>
                      </a:r>
                      <a:r>
                        <a:rPr sz="1800" spc="-25" dirty="0"/>
                        <a:t> </a:t>
                      </a:r>
                      <a:r>
                        <a:rPr sz="1800" spc="-5" dirty="0"/>
                        <a:t>tube,  </a:t>
                      </a:r>
                      <a:r>
                        <a:rPr sz="1800" dirty="0"/>
                        <a:t>film. By </a:t>
                      </a:r>
                      <a:r>
                        <a:rPr sz="1800" spc="-5" dirty="0"/>
                        <a:t>increasing </a:t>
                      </a:r>
                      <a:r>
                        <a:rPr sz="1800" dirty="0"/>
                        <a:t>the </a:t>
                      </a:r>
                      <a:r>
                        <a:rPr sz="1800" spc="5" dirty="0"/>
                        <a:t> </a:t>
                      </a:r>
                      <a:r>
                        <a:rPr sz="1800" spc="-5" dirty="0"/>
                        <a:t>c</a:t>
                      </a:r>
                      <a:r>
                        <a:rPr sz="1800" spc="-10" dirty="0"/>
                        <a:t>u</a:t>
                      </a:r>
                      <a:r>
                        <a:rPr sz="1800" dirty="0"/>
                        <a:t>r</a:t>
                      </a:r>
                      <a:r>
                        <a:rPr sz="1800" spc="-20" dirty="0"/>
                        <a:t>r</a:t>
                      </a:r>
                      <a:r>
                        <a:rPr sz="1800" dirty="0"/>
                        <a:t>ent</a:t>
                      </a:r>
                      <a:r>
                        <a:rPr sz="1800" spc="-105" dirty="0"/>
                        <a:t> </a:t>
                      </a:r>
                      <a:r>
                        <a:rPr sz="1800" dirty="0"/>
                        <a:t>e</a:t>
                      </a:r>
                      <a:r>
                        <a:rPr sz="1800" spc="-15" dirty="0"/>
                        <a:t>x</a:t>
                      </a:r>
                      <a:r>
                        <a:rPr sz="1800" dirty="0"/>
                        <a:t>posu</a:t>
                      </a:r>
                      <a:r>
                        <a:rPr sz="1800" spc="-20" dirty="0"/>
                        <a:t>r</a:t>
                      </a:r>
                      <a:r>
                        <a:rPr sz="1800" dirty="0"/>
                        <a:t>e</a:t>
                      </a:r>
                      <a:r>
                        <a:rPr sz="1800" spc="-80" dirty="0"/>
                        <a:t> </a:t>
                      </a:r>
                      <a:r>
                        <a:rPr sz="1800" dirty="0"/>
                        <a:t>time</a:t>
                      </a:r>
                      <a:r>
                        <a:rPr sz="1800" spc="-40" dirty="0"/>
                        <a:t> </a:t>
                      </a:r>
                      <a:r>
                        <a:rPr sz="1800" spc="-5" dirty="0"/>
                        <a:t>is  </a:t>
                      </a:r>
                      <a:r>
                        <a:rPr sz="1800" spc="-10" dirty="0"/>
                        <a:t>reduced,</a:t>
                      </a:r>
                      <a:r>
                        <a:rPr sz="1800" spc="-20" dirty="0"/>
                        <a:t> </a:t>
                      </a:r>
                      <a:r>
                        <a:rPr sz="1800" spc="-10" dirty="0"/>
                        <a:t>minimizing</a:t>
                      </a:r>
                      <a:r>
                        <a:rPr sz="1800" spc="25" dirty="0"/>
                        <a:t> </a:t>
                      </a:r>
                      <a:r>
                        <a:rPr sz="1800" spc="-5" dirty="0"/>
                        <a:t>motion </a:t>
                      </a:r>
                      <a:r>
                        <a:rPr sz="1800" spc="-434" dirty="0"/>
                        <a:t> </a:t>
                      </a:r>
                      <a:r>
                        <a:rPr sz="1800" spc="-5" dirty="0"/>
                        <a:t>blur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102870" marB="0"/>
                </a:tc>
              </a:tr>
              <a:tr h="16142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marR="325120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800" spc="-5" dirty="0"/>
                        <a:t>Blurring</a:t>
                      </a:r>
                      <a:r>
                        <a:rPr sz="1800" spc="-80" dirty="0"/>
                        <a:t> </a:t>
                      </a:r>
                      <a:r>
                        <a:rPr sz="1800" dirty="0"/>
                        <a:t>of</a:t>
                      </a:r>
                      <a:r>
                        <a:rPr sz="1800" spc="-5" dirty="0"/>
                        <a:t> </a:t>
                      </a:r>
                      <a:r>
                        <a:rPr sz="1800" spc="-10" dirty="0"/>
                        <a:t>radiograph</a:t>
                      </a:r>
                      <a:r>
                        <a:rPr sz="1800" spc="-85" dirty="0"/>
                        <a:t> </a:t>
                      </a:r>
                      <a:r>
                        <a:rPr sz="1800" spc="-5" dirty="0"/>
                        <a:t>due </a:t>
                      </a:r>
                      <a:r>
                        <a:rPr sz="1800" spc="-434" dirty="0"/>
                        <a:t> </a:t>
                      </a:r>
                      <a:r>
                        <a:rPr sz="1800" spc="-15" dirty="0"/>
                        <a:t>to </a:t>
                      </a:r>
                      <a:r>
                        <a:rPr sz="1800" spc="-10" dirty="0"/>
                        <a:t>scattered radiation </a:t>
                      </a:r>
                      <a:r>
                        <a:rPr sz="1800" dirty="0"/>
                        <a:t>that </a:t>
                      </a:r>
                      <a:r>
                        <a:rPr sz="1800" spc="-440" dirty="0"/>
                        <a:t> </a:t>
                      </a:r>
                      <a:r>
                        <a:rPr sz="1800" spc="-5" dirty="0"/>
                        <a:t>fogs</a:t>
                      </a:r>
                      <a:r>
                        <a:rPr sz="1800" spc="-50" dirty="0"/>
                        <a:t> </a:t>
                      </a:r>
                      <a:r>
                        <a:rPr sz="1800" dirty="0"/>
                        <a:t>the</a:t>
                      </a:r>
                      <a:r>
                        <a:rPr sz="1800" spc="-70" dirty="0"/>
                        <a:t> </a:t>
                      </a:r>
                      <a:r>
                        <a:rPr sz="1800" spc="5" dirty="0"/>
                        <a:t>film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92075" marR="511809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800" spc="-5" dirty="0"/>
                        <a:t>Ca</a:t>
                      </a:r>
                      <a:r>
                        <a:rPr sz="1800" dirty="0"/>
                        <a:t>n</a:t>
                      </a:r>
                      <a:r>
                        <a:rPr sz="1800" spc="-25" dirty="0"/>
                        <a:t> </a:t>
                      </a:r>
                      <a:r>
                        <a:rPr sz="1800" spc="5" dirty="0"/>
                        <a:t>b</a:t>
                      </a:r>
                      <a:r>
                        <a:rPr sz="1800" dirty="0"/>
                        <a:t>e</a:t>
                      </a:r>
                      <a:r>
                        <a:rPr sz="1800" spc="-90" dirty="0"/>
                        <a:t> </a:t>
                      </a:r>
                      <a:r>
                        <a:rPr sz="1800" spc="-20" dirty="0"/>
                        <a:t>r</a:t>
                      </a:r>
                      <a:r>
                        <a:rPr sz="1800" dirty="0"/>
                        <a:t>edu</a:t>
                      </a:r>
                      <a:r>
                        <a:rPr sz="1800" spc="-45" dirty="0"/>
                        <a:t>c</a:t>
                      </a:r>
                      <a:r>
                        <a:rPr sz="1800" dirty="0"/>
                        <a:t>ed </a:t>
                      </a:r>
                      <a:r>
                        <a:rPr sz="1800" spc="-10" dirty="0"/>
                        <a:t>b</a:t>
                      </a:r>
                      <a:r>
                        <a:rPr sz="1800" dirty="0"/>
                        <a:t>y</a:t>
                      </a:r>
                      <a:r>
                        <a:rPr sz="1800" spc="-95" dirty="0"/>
                        <a:t> </a:t>
                      </a:r>
                      <a:r>
                        <a:rPr sz="1800" spc="-5" dirty="0"/>
                        <a:t>us</a:t>
                      </a:r>
                      <a:r>
                        <a:rPr sz="1800" dirty="0"/>
                        <a:t>e</a:t>
                      </a:r>
                      <a:r>
                        <a:rPr sz="1800" spc="-95" dirty="0"/>
                        <a:t> </a:t>
                      </a:r>
                      <a:r>
                        <a:rPr sz="1800" dirty="0"/>
                        <a:t>of  grids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10287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77714627"/>
              </p:ext>
            </p:extLst>
          </p:nvPr>
        </p:nvGraphicFramePr>
        <p:xfrm>
          <a:off x="228600" y="762000"/>
          <a:ext cx="8693151" cy="5800089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897717"/>
                <a:gridCol w="2897717"/>
                <a:gridCol w="2897717"/>
              </a:tblGrid>
              <a:tr h="1331168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10" dirty="0"/>
                        <a:t>Error</a:t>
                      </a:r>
                      <a:r>
                        <a:rPr sz="2000" spc="335" dirty="0"/>
                        <a:t> </a:t>
                      </a:r>
                      <a:r>
                        <a:rPr sz="2000" dirty="0"/>
                        <a:t>:</a:t>
                      </a:r>
                    </a:p>
                    <a:p>
                      <a:pPr marL="90805" marR="426084">
                        <a:lnSpc>
                          <a:spcPct val="100000"/>
                        </a:lnSpc>
                      </a:pPr>
                      <a:r>
                        <a:rPr sz="2000" spc="-10" dirty="0"/>
                        <a:t>Errors</a:t>
                      </a:r>
                      <a:r>
                        <a:rPr sz="2000" spc="-95" dirty="0"/>
                        <a:t> </a:t>
                      </a:r>
                      <a:r>
                        <a:rPr sz="2000" dirty="0"/>
                        <a:t>in</a:t>
                      </a:r>
                      <a:r>
                        <a:rPr sz="2000" spc="-65" dirty="0"/>
                        <a:t> </a:t>
                      </a:r>
                      <a:r>
                        <a:rPr sz="2000" spc="-10" dirty="0"/>
                        <a:t>landmarks </a:t>
                      </a:r>
                      <a:r>
                        <a:rPr sz="2000" spc="-465" dirty="0"/>
                        <a:t> </a:t>
                      </a:r>
                      <a:r>
                        <a:rPr sz="2000" dirty="0"/>
                        <a:t>identification</a:t>
                      </a:r>
                      <a:endParaRPr sz="2000" dirty="0">
                        <a:latin typeface="Constantia"/>
                        <a:cs typeface="Constantia"/>
                      </a:endParaRPr>
                    </a:p>
                  </a:txBody>
                  <a:tcPr marL="0" marR="0" marT="29209" marB="0"/>
                </a:tc>
                <a:tc>
                  <a:txBody>
                    <a:bodyPr/>
                    <a:lstStyle/>
                    <a:p>
                      <a:pPr marL="39370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dirty="0"/>
                        <a:t>C</a:t>
                      </a:r>
                      <a:r>
                        <a:rPr sz="2000" spc="-10" dirty="0"/>
                        <a:t>a</a:t>
                      </a:r>
                      <a:r>
                        <a:rPr sz="2000" dirty="0"/>
                        <a:t>uses</a:t>
                      </a:r>
                      <a:r>
                        <a:rPr sz="2000" spc="-100" dirty="0"/>
                        <a:t> </a:t>
                      </a:r>
                      <a:r>
                        <a:rPr sz="2000" dirty="0"/>
                        <a:t>of</a:t>
                      </a:r>
                      <a:r>
                        <a:rPr sz="2000" spc="-5" dirty="0"/>
                        <a:t> </a:t>
                      </a:r>
                      <a:r>
                        <a:rPr sz="2000" dirty="0"/>
                        <a:t>er</a:t>
                      </a:r>
                      <a:r>
                        <a:rPr sz="2000" spc="-50" dirty="0"/>
                        <a:t>r</a:t>
                      </a:r>
                      <a:r>
                        <a:rPr sz="2000" dirty="0"/>
                        <a:t>or</a:t>
                      </a:r>
                      <a:endParaRPr sz="2000" dirty="0">
                        <a:latin typeface="Constantia"/>
                        <a:cs typeface="Constantia"/>
                      </a:endParaRPr>
                    </a:p>
                  </a:txBody>
                  <a:tcPr marL="0" marR="0" marT="29209" marB="0"/>
                </a:tc>
                <a:tc>
                  <a:txBody>
                    <a:bodyPr/>
                    <a:lstStyle/>
                    <a:p>
                      <a:pPr marL="92075" marR="264795" indent="533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30" dirty="0"/>
                        <a:t>How</a:t>
                      </a:r>
                      <a:r>
                        <a:rPr sz="2000" spc="-90" dirty="0"/>
                        <a:t> </a:t>
                      </a:r>
                      <a:r>
                        <a:rPr sz="2000" spc="-20" dirty="0"/>
                        <a:t>to</a:t>
                      </a:r>
                      <a:r>
                        <a:rPr sz="2000" spc="-85" dirty="0"/>
                        <a:t> </a:t>
                      </a:r>
                      <a:r>
                        <a:rPr sz="2000" spc="-5" dirty="0"/>
                        <a:t>minimize</a:t>
                      </a:r>
                      <a:r>
                        <a:rPr sz="2000" spc="-100" dirty="0"/>
                        <a:t> </a:t>
                      </a:r>
                      <a:r>
                        <a:rPr sz="2000" spc="-5" dirty="0"/>
                        <a:t>the </a:t>
                      </a:r>
                      <a:r>
                        <a:rPr sz="2000" spc="-465" dirty="0"/>
                        <a:t> </a:t>
                      </a:r>
                      <a:r>
                        <a:rPr sz="2000" spc="-10" dirty="0"/>
                        <a:t>error</a:t>
                      </a:r>
                      <a:endParaRPr sz="2000">
                        <a:latin typeface="Constantia"/>
                        <a:cs typeface="Constantia"/>
                      </a:endParaRPr>
                    </a:p>
                  </a:txBody>
                  <a:tcPr marL="0" marR="0" marT="29209" marB="0"/>
                </a:tc>
              </a:tr>
              <a:tr h="1922169">
                <a:tc>
                  <a:txBody>
                    <a:bodyPr/>
                    <a:lstStyle/>
                    <a:p>
                      <a:pPr marL="90805" marR="10604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dirty="0"/>
                        <a:t>B) </a:t>
                      </a:r>
                      <a:r>
                        <a:rPr sz="1800" spc="-5" dirty="0"/>
                        <a:t>Precision </a:t>
                      </a:r>
                      <a:r>
                        <a:rPr sz="1800" dirty="0"/>
                        <a:t>of </a:t>
                      </a:r>
                      <a:r>
                        <a:rPr sz="1800" spc="-5" dirty="0"/>
                        <a:t>landmark </a:t>
                      </a:r>
                      <a:r>
                        <a:rPr sz="1800" dirty="0"/>
                        <a:t> </a:t>
                      </a:r>
                      <a:r>
                        <a:rPr sz="1800" spc="-5" dirty="0"/>
                        <a:t>definition </a:t>
                      </a:r>
                      <a:r>
                        <a:rPr sz="1800" dirty="0"/>
                        <a:t>&amp; </a:t>
                      </a:r>
                      <a:r>
                        <a:rPr sz="1800" spc="-10" dirty="0"/>
                        <a:t>reproducibility </a:t>
                      </a:r>
                      <a:r>
                        <a:rPr sz="1800" spc="-440" dirty="0"/>
                        <a:t> </a:t>
                      </a:r>
                      <a:r>
                        <a:rPr sz="1800" dirty="0"/>
                        <a:t>of</a:t>
                      </a:r>
                      <a:r>
                        <a:rPr sz="1800" spc="30" dirty="0"/>
                        <a:t> </a:t>
                      </a:r>
                      <a:r>
                        <a:rPr sz="1800" spc="-5" dirty="0"/>
                        <a:t>landmark</a:t>
                      </a:r>
                      <a:r>
                        <a:rPr sz="1800" spc="-30" dirty="0"/>
                        <a:t> </a:t>
                      </a:r>
                      <a:r>
                        <a:rPr sz="1800" spc="-5" dirty="0"/>
                        <a:t>location</a:t>
                      </a:r>
                      <a:endParaRPr sz="1800" dirty="0">
                        <a:latin typeface="Constantia"/>
                        <a:cs typeface="Constantia"/>
                      </a:endParaRPr>
                    </a:p>
                  </a:txBody>
                  <a:tcPr marL="0" marR="0" marT="31114" marB="0"/>
                </a:tc>
                <a:tc>
                  <a:txBody>
                    <a:bodyPr/>
                    <a:lstStyle/>
                    <a:p>
                      <a:pPr marL="91440" marR="217804" indent="5588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/>
                        <a:t>M</a:t>
                      </a:r>
                      <a:r>
                        <a:rPr sz="1800" spc="-40" dirty="0"/>
                        <a:t>a</a:t>
                      </a:r>
                      <a:r>
                        <a:rPr sz="1800" dirty="0"/>
                        <a:t>y</a:t>
                      </a:r>
                      <a:r>
                        <a:rPr sz="1800" spc="-95" dirty="0"/>
                        <a:t> </a:t>
                      </a:r>
                      <a:r>
                        <a:rPr sz="1800" dirty="0"/>
                        <a:t>o</a:t>
                      </a:r>
                      <a:r>
                        <a:rPr sz="1800" spc="-40" dirty="0"/>
                        <a:t>c</a:t>
                      </a:r>
                      <a:r>
                        <a:rPr sz="1800" spc="-5" dirty="0"/>
                        <a:t>c</a:t>
                      </a:r>
                      <a:r>
                        <a:rPr sz="1800" spc="-10" dirty="0"/>
                        <a:t>u</a:t>
                      </a:r>
                      <a:r>
                        <a:rPr sz="1800" dirty="0"/>
                        <a:t>r</a:t>
                      </a:r>
                      <a:r>
                        <a:rPr sz="1800" spc="-65" dirty="0"/>
                        <a:t> </a:t>
                      </a:r>
                      <a:r>
                        <a:rPr sz="1800" spc="-5" dirty="0"/>
                        <a:t>i</a:t>
                      </a:r>
                      <a:r>
                        <a:rPr sz="1800" dirty="0"/>
                        <a:t>f</a:t>
                      </a:r>
                      <a:r>
                        <a:rPr sz="1800" spc="30" dirty="0"/>
                        <a:t> </a:t>
                      </a:r>
                      <a:r>
                        <a:rPr sz="1800" dirty="0"/>
                        <a:t>landma</a:t>
                      </a:r>
                      <a:r>
                        <a:rPr sz="1800" spc="-5" dirty="0"/>
                        <a:t>r</a:t>
                      </a:r>
                      <a:r>
                        <a:rPr sz="1800" dirty="0"/>
                        <a:t>k</a:t>
                      </a:r>
                      <a:r>
                        <a:rPr sz="1800" spc="-25" dirty="0"/>
                        <a:t> </a:t>
                      </a:r>
                      <a:r>
                        <a:rPr sz="1800" spc="-5" dirty="0"/>
                        <a:t>is  not </a:t>
                      </a:r>
                      <a:r>
                        <a:rPr sz="1800" dirty="0"/>
                        <a:t>defined </a:t>
                      </a:r>
                      <a:r>
                        <a:rPr sz="1800" spc="-30" dirty="0"/>
                        <a:t>accurately, </a:t>
                      </a:r>
                      <a:r>
                        <a:rPr sz="1800" spc="-25" dirty="0"/>
                        <a:t> </a:t>
                      </a:r>
                      <a:r>
                        <a:rPr sz="1800" spc="-5" dirty="0"/>
                        <a:t>causes </a:t>
                      </a:r>
                      <a:r>
                        <a:rPr sz="1800" spc="-10" dirty="0"/>
                        <a:t>confusion </a:t>
                      </a:r>
                      <a:r>
                        <a:rPr sz="1800" spc="-5" dirty="0"/>
                        <a:t>in </a:t>
                      </a:r>
                      <a:r>
                        <a:rPr sz="1800" dirty="0"/>
                        <a:t> </a:t>
                      </a:r>
                      <a:r>
                        <a:rPr sz="1800" spc="-5" dirty="0"/>
                        <a:t>identification</a:t>
                      </a:r>
                      <a:r>
                        <a:rPr sz="1800" spc="-45" dirty="0"/>
                        <a:t> </a:t>
                      </a:r>
                      <a:r>
                        <a:rPr sz="1800" dirty="0"/>
                        <a:t>of</a:t>
                      </a:r>
                      <a:r>
                        <a:rPr sz="1800" spc="40" dirty="0"/>
                        <a:t> </a:t>
                      </a:r>
                      <a:r>
                        <a:rPr sz="1800" spc="-5" dirty="0"/>
                        <a:t>landmark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4" marB="0"/>
                </a:tc>
                <a:tc>
                  <a:txBody>
                    <a:bodyPr/>
                    <a:lstStyle/>
                    <a:p>
                      <a:pPr marL="92075" marR="176530" indent="5588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dirty="0"/>
                        <a:t>Landmarks </a:t>
                      </a:r>
                      <a:r>
                        <a:rPr sz="1800" spc="-25" dirty="0"/>
                        <a:t>have </a:t>
                      </a:r>
                      <a:r>
                        <a:rPr sz="1800" spc="-15" dirty="0"/>
                        <a:t>to </a:t>
                      </a:r>
                      <a:r>
                        <a:rPr sz="1800" dirty="0"/>
                        <a:t>be </a:t>
                      </a:r>
                      <a:r>
                        <a:rPr sz="1800" spc="5" dirty="0"/>
                        <a:t> </a:t>
                      </a:r>
                      <a:r>
                        <a:rPr sz="1800" dirty="0"/>
                        <a:t>a</a:t>
                      </a:r>
                      <a:r>
                        <a:rPr sz="1800" spc="-40" dirty="0"/>
                        <a:t>c</a:t>
                      </a:r>
                      <a:r>
                        <a:rPr sz="1800" spc="-5" dirty="0"/>
                        <a:t>c</a:t>
                      </a:r>
                      <a:r>
                        <a:rPr sz="1800" spc="-10" dirty="0"/>
                        <a:t>u</a:t>
                      </a:r>
                      <a:r>
                        <a:rPr sz="1800" spc="-30" dirty="0"/>
                        <a:t>r</a:t>
                      </a:r>
                      <a:r>
                        <a:rPr sz="1800" dirty="0"/>
                        <a:t>a</a:t>
                      </a:r>
                      <a:r>
                        <a:rPr sz="1800" spc="-25" dirty="0"/>
                        <a:t>t</a:t>
                      </a:r>
                      <a:r>
                        <a:rPr sz="1800" dirty="0"/>
                        <a:t>e</a:t>
                      </a:r>
                      <a:r>
                        <a:rPr sz="1800" spc="-15" dirty="0"/>
                        <a:t>l</a:t>
                      </a:r>
                      <a:r>
                        <a:rPr sz="1800" dirty="0"/>
                        <a:t>y</a:t>
                      </a:r>
                      <a:r>
                        <a:rPr sz="1800" spc="-120" dirty="0"/>
                        <a:t> </a:t>
                      </a:r>
                      <a:r>
                        <a:rPr sz="1800" spc="-5" dirty="0"/>
                        <a:t>de</a:t>
                      </a:r>
                      <a:r>
                        <a:rPr sz="1800" spc="40" dirty="0"/>
                        <a:t>f</a:t>
                      </a:r>
                      <a:r>
                        <a:rPr sz="1800" spc="-5" dirty="0"/>
                        <a:t>i</a:t>
                      </a:r>
                      <a:r>
                        <a:rPr sz="1800" spc="-10" dirty="0"/>
                        <a:t>n</a:t>
                      </a:r>
                      <a:r>
                        <a:rPr sz="1800" dirty="0"/>
                        <a:t>ed.</a:t>
                      </a:r>
                      <a:r>
                        <a:rPr sz="1800" spc="30" dirty="0"/>
                        <a:t> </a:t>
                      </a:r>
                      <a:r>
                        <a:rPr sz="1800" spc="-25" dirty="0"/>
                        <a:t>C</a:t>
                      </a:r>
                      <a:r>
                        <a:rPr sz="1800" dirty="0"/>
                        <a:t>e</a:t>
                      </a:r>
                      <a:r>
                        <a:rPr sz="1800" spc="5" dirty="0"/>
                        <a:t>r</a:t>
                      </a:r>
                      <a:r>
                        <a:rPr sz="1800" dirty="0"/>
                        <a:t>tain  </a:t>
                      </a:r>
                      <a:r>
                        <a:rPr sz="1800" spc="-5" dirty="0"/>
                        <a:t>landmarks </a:t>
                      </a:r>
                      <a:r>
                        <a:rPr sz="1800" spc="-15" dirty="0"/>
                        <a:t>may </a:t>
                      </a:r>
                      <a:r>
                        <a:rPr sz="1800" spc="-10" dirty="0"/>
                        <a:t>require </a:t>
                      </a:r>
                      <a:r>
                        <a:rPr sz="1800" spc="-5" dirty="0"/>
                        <a:t> </a:t>
                      </a:r>
                      <a:r>
                        <a:rPr sz="1800" dirty="0"/>
                        <a:t>special </a:t>
                      </a:r>
                      <a:r>
                        <a:rPr sz="1800" spc="-10" dirty="0"/>
                        <a:t>conditions </a:t>
                      </a:r>
                      <a:r>
                        <a:rPr sz="1800" spc="-15" dirty="0"/>
                        <a:t>to </a:t>
                      </a:r>
                      <a:r>
                        <a:rPr sz="1800" spc="-10" dirty="0"/>
                        <a:t> </a:t>
                      </a:r>
                      <a:r>
                        <a:rPr sz="1800" dirty="0"/>
                        <a:t>identify </a:t>
                      </a:r>
                      <a:r>
                        <a:rPr sz="1800" spc="-5" dirty="0"/>
                        <a:t>which should be </a:t>
                      </a:r>
                      <a:r>
                        <a:rPr sz="1800" dirty="0"/>
                        <a:t> </a:t>
                      </a:r>
                      <a:r>
                        <a:rPr sz="1800" spc="-5" dirty="0"/>
                        <a:t>strictly</a:t>
                      </a:r>
                      <a:r>
                        <a:rPr sz="1800" spc="-80" dirty="0"/>
                        <a:t> </a:t>
                      </a:r>
                      <a:r>
                        <a:rPr sz="1800" spc="-15" dirty="0"/>
                        <a:t>followed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4" marB="0"/>
                </a:tc>
              </a:tr>
              <a:tr h="10254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marR="341630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800" dirty="0"/>
                        <a:t>In </a:t>
                      </a:r>
                      <a:r>
                        <a:rPr sz="1800" spc="-15" dirty="0"/>
                        <a:t>general </a:t>
                      </a:r>
                      <a:r>
                        <a:rPr sz="1800" spc="-5" dirty="0"/>
                        <a:t>certain </a:t>
                      </a:r>
                      <a:r>
                        <a:rPr sz="1800" dirty="0"/>
                        <a:t> la</a:t>
                      </a:r>
                      <a:r>
                        <a:rPr sz="1800" spc="-5" dirty="0"/>
                        <a:t>ndmar</a:t>
                      </a:r>
                      <a:r>
                        <a:rPr sz="1800" spc="-10" dirty="0"/>
                        <a:t>k</a:t>
                      </a:r>
                      <a:r>
                        <a:rPr sz="1800" dirty="0"/>
                        <a:t>s</a:t>
                      </a:r>
                      <a:r>
                        <a:rPr sz="1800" spc="-90" dirty="0"/>
                        <a:t> </a:t>
                      </a:r>
                      <a:r>
                        <a:rPr sz="1800" dirty="0"/>
                        <a:t>a</a:t>
                      </a:r>
                      <a:r>
                        <a:rPr sz="1800" spc="-20" dirty="0"/>
                        <a:t>r</a:t>
                      </a:r>
                      <a:r>
                        <a:rPr sz="1800" dirty="0"/>
                        <a:t>e</a:t>
                      </a:r>
                      <a:r>
                        <a:rPr sz="1800" spc="-105" dirty="0"/>
                        <a:t> </a:t>
                      </a:r>
                      <a:r>
                        <a:rPr sz="1800" spc="-5" dirty="0"/>
                        <a:t>d</a:t>
                      </a:r>
                      <a:r>
                        <a:rPr sz="1800" spc="-10" dirty="0"/>
                        <a:t>i</a:t>
                      </a:r>
                      <a:r>
                        <a:rPr sz="1800" spc="-5" dirty="0"/>
                        <a:t>f</a:t>
                      </a:r>
                      <a:r>
                        <a:rPr sz="1800" spc="40" dirty="0"/>
                        <a:t>f</a:t>
                      </a:r>
                      <a:r>
                        <a:rPr sz="1800" spc="-5" dirty="0"/>
                        <a:t>i</a:t>
                      </a:r>
                      <a:r>
                        <a:rPr sz="1800" spc="-10" dirty="0"/>
                        <a:t>c</a:t>
                      </a:r>
                      <a:r>
                        <a:rPr sz="1800" spc="-5" dirty="0"/>
                        <a:t>u</a:t>
                      </a:r>
                      <a:r>
                        <a:rPr sz="1800" spc="-10" dirty="0"/>
                        <a:t>l</a:t>
                      </a:r>
                      <a:r>
                        <a:rPr sz="1800" dirty="0"/>
                        <a:t>t</a:t>
                      </a:r>
                      <a:r>
                        <a:rPr sz="1800" spc="-20" dirty="0"/>
                        <a:t> </a:t>
                      </a:r>
                      <a:r>
                        <a:rPr sz="1800" spc="-25" dirty="0"/>
                        <a:t>t</a:t>
                      </a:r>
                      <a:r>
                        <a:rPr sz="1800" dirty="0"/>
                        <a:t>o  identify</a:t>
                      </a:r>
                      <a:r>
                        <a:rPr sz="1800" spc="-65" dirty="0"/>
                        <a:t> </a:t>
                      </a:r>
                      <a:r>
                        <a:rPr sz="1800" spc="-5" dirty="0"/>
                        <a:t>such</a:t>
                      </a:r>
                      <a:r>
                        <a:rPr sz="1800" spc="-90" dirty="0"/>
                        <a:t> </a:t>
                      </a:r>
                      <a:r>
                        <a:rPr sz="1800" dirty="0"/>
                        <a:t>as</a:t>
                      </a:r>
                      <a:r>
                        <a:rPr sz="1800" spc="-80" dirty="0"/>
                        <a:t> </a:t>
                      </a:r>
                      <a:r>
                        <a:rPr sz="1800" dirty="0"/>
                        <a:t>porion</a:t>
                      </a:r>
                      <a:endParaRPr sz="1800" dirty="0">
                        <a:latin typeface="Constantia"/>
                        <a:cs typeface="Constantia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800" spc="-5" dirty="0"/>
                        <a:t>Good</a:t>
                      </a:r>
                      <a:r>
                        <a:rPr sz="1800" spc="-60" dirty="0"/>
                        <a:t> </a:t>
                      </a:r>
                      <a:r>
                        <a:rPr sz="1800" spc="-5" dirty="0"/>
                        <a:t>quality</a:t>
                      </a:r>
                      <a:r>
                        <a:rPr sz="1800" spc="-85" dirty="0"/>
                        <a:t> </a:t>
                      </a:r>
                      <a:r>
                        <a:rPr sz="1800" spc="-10" dirty="0"/>
                        <a:t>radiography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102870" marB="0"/>
                </a:tc>
              </a:tr>
              <a:tr h="152133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" dirty="0"/>
                        <a:t>C)</a:t>
                      </a:r>
                      <a:r>
                        <a:rPr sz="1800" spc="-25" dirty="0"/>
                        <a:t> </a:t>
                      </a:r>
                      <a:r>
                        <a:rPr sz="1800" spc="-10" dirty="0"/>
                        <a:t>Operator</a:t>
                      </a:r>
                      <a:r>
                        <a:rPr sz="1800" spc="-90" dirty="0"/>
                        <a:t> </a:t>
                      </a:r>
                      <a:r>
                        <a:rPr sz="1800" spc="-5" dirty="0"/>
                        <a:t>bias</a:t>
                      </a:r>
                      <a:endParaRPr sz="1800" dirty="0">
                        <a:latin typeface="Constantia"/>
                        <a:cs typeface="Constantia"/>
                      </a:endParaRPr>
                    </a:p>
                  </a:txBody>
                  <a:tcPr marL="0" marR="0" marT="31750" marB="0"/>
                </a:tc>
                <a:tc>
                  <a:txBody>
                    <a:bodyPr/>
                    <a:lstStyle/>
                    <a:p>
                      <a:pPr marL="91440" marR="46609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5" dirty="0"/>
                        <a:t>Variations</a:t>
                      </a:r>
                      <a:r>
                        <a:rPr sz="1800" spc="-75" dirty="0"/>
                        <a:t> </a:t>
                      </a:r>
                      <a:r>
                        <a:rPr sz="1800" spc="-5" dirty="0"/>
                        <a:t>in</a:t>
                      </a:r>
                      <a:r>
                        <a:rPr sz="1800" spc="-50" dirty="0"/>
                        <a:t> </a:t>
                      </a:r>
                      <a:r>
                        <a:rPr sz="1800" spc="-5" dirty="0"/>
                        <a:t>landmarks </a:t>
                      </a:r>
                      <a:r>
                        <a:rPr sz="1800" spc="-440" dirty="0"/>
                        <a:t> </a:t>
                      </a:r>
                      <a:r>
                        <a:rPr sz="1800" spc="-5" dirty="0"/>
                        <a:t>identification</a:t>
                      </a:r>
                      <a:r>
                        <a:rPr sz="1800" spc="15" dirty="0"/>
                        <a:t> </a:t>
                      </a:r>
                      <a:r>
                        <a:rPr sz="1800" spc="-10" dirty="0"/>
                        <a:t>between </a:t>
                      </a:r>
                      <a:r>
                        <a:rPr sz="1800" spc="-5" dirty="0"/>
                        <a:t> </a:t>
                      </a:r>
                      <a:r>
                        <a:rPr sz="1800" spc="-10" dirty="0"/>
                        <a:t>operators</a:t>
                      </a:r>
                      <a:endParaRPr sz="1800" dirty="0">
                        <a:latin typeface="Constantia"/>
                        <a:cs typeface="Constantia"/>
                      </a:endParaRPr>
                    </a:p>
                  </a:txBody>
                  <a:tcPr marL="0" marR="0" marT="31750" marB="0"/>
                </a:tc>
                <a:tc>
                  <a:txBody>
                    <a:bodyPr/>
                    <a:lstStyle/>
                    <a:p>
                      <a:pPr marL="92075" marR="32258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/>
                        <a:t>Advisable for </a:t>
                      </a:r>
                      <a:r>
                        <a:rPr sz="1800" dirty="0"/>
                        <a:t>the same </a:t>
                      </a:r>
                      <a:r>
                        <a:rPr sz="1800" spc="5" dirty="0"/>
                        <a:t> </a:t>
                      </a:r>
                      <a:r>
                        <a:rPr sz="1800" dirty="0"/>
                        <a:t>person</a:t>
                      </a:r>
                      <a:r>
                        <a:rPr sz="1800" spc="-70" dirty="0"/>
                        <a:t> </a:t>
                      </a:r>
                      <a:r>
                        <a:rPr sz="1800" spc="-15" dirty="0"/>
                        <a:t>to</a:t>
                      </a:r>
                      <a:r>
                        <a:rPr sz="1800" spc="-65" dirty="0"/>
                        <a:t> </a:t>
                      </a:r>
                      <a:r>
                        <a:rPr sz="1800" dirty="0"/>
                        <a:t>identify</a:t>
                      </a:r>
                      <a:r>
                        <a:rPr sz="1800" spc="-25" dirty="0"/>
                        <a:t> </a:t>
                      </a:r>
                      <a:r>
                        <a:rPr sz="1800" dirty="0"/>
                        <a:t>&amp;</a:t>
                      </a:r>
                      <a:r>
                        <a:rPr sz="1800" spc="-45" dirty="0"/>
                        <a:t> </a:t>
                      </a:r>
                      <a:r>
                        <a:rPr sz="1800" spc="-15" dirty="0"/>
                        <a:t>trace </a:t>
                      </a:r>
                      <a:r>
                        <a:rPr sz="1800" spc="-434" dirty="0"/>
                        <a:t> </a:t>
                      </a:r>
                      <a:r>
                        <a:rPr sz="1800" dirty="0"/>
                        <a:t>the</a:t>
                      </a:r>
                      <a:r>
                        <a:rPr sz="1800" spc="-85" dirty="0"/>
                        <a:t> </a:t>
                      </a:r>
                      <a:r>
                        <a:rPr sz="1800" spc="-5" dirty="0"/>
                        <a:t>patients</a:t>
                      </a:r>
                      <a:endParaRPr sz="1800" dirty="0">
                        <a:latin typeface="Constantia"/>
                        <a:cs typeface="Constantia"/>
                      </a:endParaRPr>
                    </a:p>
                  </a:txBody>
                  <a:tcPr marL="0" marR="0" marT="3175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228600"/>
            <a:ext cx="8915400" cy="3164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6385" marR="361950" indent="-274320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4230"/>
              <a:tabLst>
                <a:tab pos="287020" algn="l"/>
              </a:tabLst>
            </a:pPr>
            <a:r>
              <a:rPr lang="en-US" sz="2800" spc="-5" dirty="0" smtClean="0">
                <a:latin typeface="Constantia"/>
                <a:cs typeface="Constantia"/>
              </a:rPr>
              <a:t>Conclusion </a:t>
            </a:r>
          </a:p>
          <a:p>
            <a:pPr marL="286385" marR="361950" indent="-274320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4230"/>
              <a:tabLst>
                <a:tab pos="287020" algn="l"/>
              </a:tabLst>
            </a:pPr>
            <a:endParaRPr lang="en-US" spc="-5" dirty="0" smtClean="0">
              <a:latin typeface="Constantia"/>
              <a:cs typeface="Constantia"/>
            </a:endParaRPr>
          </a:p>
          <a:p>
            <a:pPr marL="286385" marR="361950" indent="-274320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4230"/>
              <a:buFont typeface="Segoe UI Symbol"/>
              <a:buChar char="⚫"/>
              <a:tabLst>
                <a:tab pos="287020" algn="l"/>
              </a:tabLst>
            </a:pPr>
            <a:r>
              <a:rPr lang="en-US" sz="2400" spc="-5" dirty="0" smtClean="0">
                <a:latin typeface="Constantia"/>
                <a:cs typeface="Constantia"/>
              </a:rPr>
              <a:t>The</a:t>
            </a:r>
            <a:r>
              <a:rPr lang="en-US" sz="2400" spc="-70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future</a:t>
            </a:r>
            <a:r>
              <a:rPr lang="en-US" sz="2400" spc="-160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of</a:t>
            </a:r>
            <a:r>
              <a:rPr lang="en-US" sz="2400" spc="-20" dirty="0" smtClean="0">
                <a:latin typeface="Constantia"/>
                <a:cs typeface="Constantia"/>
              </a:rPr>
              <a:t> </a:t>
            </a:r>
            <a:r>
              <a:rPr lang="en-US" sz="2400" spc="-10" dirty="0" err="1" smtClean="0">
                <a:latin typeface="Constantia"/>
                <a:cs typeface="Constantia"/>
              </a:rPr>
              <a:t>cephalometrics</a:t>
            </a:r>
            <a:r>
              <a:rPr lang="en-US" sz="2400" spc="-125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depends</a:t>
            </a:r>
            <a:r>
              <a:rPr lang="en-US" sz="2400" spc="-110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on</a:t>
            </a:r>
            <a:r>
              <a:rPr lang="en-US" sz="2400" spc="-60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the</a:t>
            </a:r>
            <a:r>
              <a:rPr lang="en-US" sz="2400" spc="-95" dirty="0" smtClean="0">
                <a:latin typeface="Constantia"/>
                <a:cs typeface="Constantia"/>
              </a:rPr>
              <a:t> </a:t>
            </a:r>
            <a:r>
              <a:rPr lang="en-US" sz="2400" spc="-10" dirty="0" smtClean="0">
                <a:latin typeface="Constantia"/>
                <a:cs typeface="Constantia"/>
              </a:rPr>
              <a:t>three </a:t>
            </a:r>
            <a:r>
              <a:rPr lang="en-US" sz="2400" spc="-635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dimens</a:t>
            </a:r>
            <a:r>
              <a:rPr lang="en-US" sz="2400" spc="-10" dirty="0" smtClean="0">
                <a:latin typeface="Constantia"/>
                <a:cs typeface="Constantia"/>
              </a:rPr>
              <a:t>i</a:t>
            </a:r>
            <a:r>
              <a:rPr lang="en-US" sz="2400" dirty="0" smtClean="0">
                <a:latin typeface="Constantia"/>
                <a:cs typeface="Constantia"/>
              </a:rPr>
              <a:t>o</a:t>
            </a:r>
            <a:r>
              <a:rPr lang="en-US" sz="2400" spc="-10" dirty="0" smtClean="0">
                <a:latin typeface="Constantia"/>
                <a:cs typeface="Constantia"/>
              </a:rPr>
              <a:t>n</a:t>
            </a:r>
            <a:r>
              <a:rPr lang="en-US" sz="2400" dirty="0" smtClean="0">
                <a:latin typeface="Constantia"/>
                <a:cs typeface="Constantia"/>
              </a:rPr>
              <a:t>al</a:t>
            </a:r>
            <a:r>
              <a:rPr lang="en-US" sz="2400" spc="-80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ana</a:t>
            </a:r>
            <a:r>
              <a:rPr lang="en-US" sz="2400" spc="-35" dirty="0" smtClean="0">
                <a:latin typeface="Constantia"/>
                <a:cs typeface="Constantia"/>
              </a:rPr>
              <a:t>l</a:t>
            </a:r>
            <a:r>
              <a:rPr lang="en-US" sz="2400" spc="-30" dirty="0" smtClean="0">
                <a:latin typeface="Constantia"/>
                <a:cs typeface="Constantia"/>
              </a:rPr>
              <a:t>y</a:t>
            </a:r>
            <a:r>
              <a:rPr lang="en-US" sz="2400" dirty="0" smtClean="0">
                <a:latin typeface="Constantia"/>
                <a:cs typeface="Constantia"/>
              </a:rPr>
              <a:t>si</a:t>
            </a:r>
            <a:r>
              <a:rPr lang="en-US" sz="2400" spc="-30" dirty="0" smtClean="0">
                <a:latin typeface="Constantia"/>
                <a:cs typeface="Constantia"/>
              </a:rPr>
              <a:t>s</a:t>
            </a:r>
            <a:r>
              <a:rPr lang="en-US" sz="2400" dirty="0" smtClean="0">
                <a:latin typeface="Constantia"/>
                <a:cs typeface="Constantia"/>
              </a:rPr>
              <a:t>,</a:t>
            </a:r>
            <a:r>
              <a:rPr lang="en-US" sz="2400" spc="-35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thei</a:t>
            </a:r>
            <a:r>
              <a:rPr lang="en-US" sz="2400" dirty="0" smtClean="0">
                <a:latin typeface="Constantia"/>
                <a:cs typeface="Constantia"/>
              </a:rPr>
              <a:t>r</a:t>
            </a:r>
            <a:r>
              <a:rPr lang="en-US" sz="2400" spc="-165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a</a:t>
            </a:r>
            <a:r>
              <a:rPr lang="en-US" sz="2400" spc="-50" dirty="0" smtClean="0">
                <a:latin typeface="Constantia"/>
                <a:cs typeface="Constantia"/>
              </a:rPr>
              <a:t>c</a:t>
            </a:r>
            <a:r>
              <a:rPr lang="en-US" sz="2400" spc="-5" dirty="0" smtClean="0">
                <a:latin typeface="Constantia"/>
                <a:cs typeface="Constantia"/>
              </a:rPr>
              <a:t>cu</a:t>
            </a:r>
            <a:r>
              <a:rPr lang="en-US" sz="2400" spc="-50" dirty="0" smtClean="0">
                <a:latin typeface="Constantia"/>
                <a:cs typeface="Constantia"/>
              </a:rPr>
              <a:t>r</a:t>
            </a:r>
            <a:r>
              <a:rPr lang="en-US" sz="2400" dirty="0" smtClean="0">
                <a:latin typeface="Constantia"/>
                <a:cs typeface="Constantia"/>
              </a:rPr>
              <a:t>a</a:t>
            </a:r>
            <a:r>
              <a:rPr lang="en-US" sz="2400" spc="15" dirty="0" smtClean="0">
                <a:latin typeface="Constantia"/>
                <a:cs typeface="Constantia"/>
              </a:rPr>
              <a:t>c</a:t>
            </a:r>
            <a:r>
              <a:rPr lang="en-US" sz="2400" spc="-235" dirty="0" smtClean="0">
                <a:latin typeface="Constantia"/>
                <a:cs typeface="Constantia"/>
              </a:rPr>
              <a:t>y</a:t>
            </a:r>
            <a:r>
              <a:rPr lang="en-US" sz="2400" dirty="0" smtClean="0">
                <a:latin typeface="Constantia"/>
                <a:cs typeface="Constantia"/>
              </a:rPr>
              <a:t>,</a:t>
            </a:r>
            <a:r>
              <a:rPr lang="en-US" sz="2400" spc="-85" dirty="0" smtClean="0">
                <a:latin typeface="Constantia"/>
                <a:cs typeface="Constantia"/>
              </a:rPr>
              <a:t> </a:t>
            </a:r>
            <a:r>
              <a:rPr lang="en-US" sz="2400" spc="-25" dirty="0" smtClean="0">
                <a:latin typeface="Constantia"/>
                <a:cs typeface="Constantia"/>
              </a:rPr>
              <a:t>v</a:t>
            </a:r>
            <a:r>
              <a:rPr lang="en-US" sz="2400" dirty="0" smtClean="0">
                <a:latin typeface="Constantia"/>
                <a:cs typeface="Constantia"/>
              </a:rPr>
              <a:t>alid</a:t>
            </a:r>
            <a:r>
              <a:rPr lang="en-US" sz="2400" spc="-15" dirty="0" smtClean="0">
                <a:latin typeface="Constantia"/>
                <a:cs typeface="Constantia"/>
              </a:rPr>
              <a:t>i</a:t>
            </a:r>
            <a:r>
              <a:rPr lang="en-US" sz="2400" spc="-5" dirty="0" smtClean="0">
                <a:latin typeface="Constantia"/>
                <a:cs typeface="Constantia"/>
              </a:rPr>
              <a:t>t</a:t>
            </a:r>
            <a:r>
              <a:rPr lang="en-US" sz="2400" dirty="0" smtClean="0">
                <a:latin typeface="Constantia"/>
                <a:cs typeface="Constantia"/>
              </a:rPr>
              <a:t>y</a:t>
            </a:r>
            <a:r>
              <a:rPr lang="en-US" sz="2400" spc="-150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and  </a:t>
            </a:r>
            <a:r>
              <a:rPr lang="en-US" sz="2400" spc="-10" dirty="0" smtClean="0">
                <a:latin typeface="Constantia"/>
                <a:cs typeface="Constantia"/>
              </a:rPr>
              <a:t>reproducibility</a:t>
            </a:r>
            <a:endParaRPr lang="en-US" sz="2400" dirty="0" smtClean="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0AD0D9"/>
              </a:buClr>
              <a:buFont typeface="Segoe UI Symbol"/>
              <a:buChar char="⚫"/>
            </a:pPr>
            <a:endParaRPr lang="en-US" sz="3200" dirty="0" smtClean="0">
              <a:latin typeface="Constantia"/>
              <a:cs typeface="Constantia"/>
            </a:endParaRPr>
          </a:p>
          <a:p>
            <a:pPr marL="286385" marR="5080" indent="-274320">
              <a:lnSpc>
                <a:spcPct val="100000"/>
              </a:lnSpc>
              <a:buClr>
                <a:srgbClr val="0AD0D9"/>
              </a:buClr>
              <a:buSzPct val="94230"/>
              <a:buFont typeface="Segoe UI Symbol"/>
              <a:buChar char="⚫"/>
              <a:tabLst>
                <a:tab pos="287020" algn="l"/>
              </a:tabLst>
            </a:pPr>
            <a:r>
              <a:rPr lang="en-US" sz="2400" dirty="0" smtClean="0">
                <a:latin typeface="Constantia"/>
                <a:cs typeface="Constantia"/>
              </a:rPr>
              <a:t>Still</a:t>
            </a:r>
            <a:r>
              <a:rPr lang="en-US" sz="2400" spc="-60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the</a:t>
            </a:r>
            <a:r>
              <a:rPr lang="en-US" sz="2400" spc="-135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value</a:t>
            </a:r>
            <a:r>
              <a:rPr lang="en-US" sz="2400" spc="-160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of</a:t>
            </a:r>
            <a:r>
              <a:rPr lang="en-US" sz="2400" spc="25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the</a:t>
            </a:r>
            <a:r>
              <a:rPr lang="en-US" sz="2400" spc="-70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information</a:t>
            </a:r>
            <a:r>
              <a:rPr lang="en-US" sz="2400" spc="-114" dirty="0" smtClean="0">
                <a:latin typeface="Constantia"/>
                <a:cs typeface="Constantia"/>
              </a:rPr>
              <a:t> </a:t>
            </a:r>
            <a:r>
              <a:rPr lang="en-US" sz="2400" dirty="0" smtClean="0">
                <a:latin typeface="Constantia"/>
                <a:cs typeface="Constantia"/>
              </a:rPr>
              <a:t>and</a:t>
            </a:r>
            <a:r>
              <a:rPr lang="en-US" sz="2400" spc="-10" dirty="0" smtClean="0">
                <a:latin typeface="Constantia"/>
                <a:cs typeface="Constantia"/>
              </a:rPr>
              <a:t> insight</a:t>
            </a:r>
            <a:r>
              <a:rPr lang="en-US" sz="2400" spc="-114" dirty="0" smtClean="0">
                <a:latin typeface="Constantia"/>
                <a:cs typeface="Constantia"/>
              </a:rPr>
              <a:t> </a:t>
            </a:r>
            <a:r>
              <a:rPr lang="en-US" sz="2400" spc="-20" dirty="0" smtClean="0">
                <a:latin typeface="Constantia"/>
                <a:cs typeface="Constantia"/>
              </a:rPr>
              <a:t>given</a:t>
            </a:r>
            <a:r>
              <a:rPr lang="en-US" sz="2400" spc="-60" dirty="0" smtClean="0">
                <a:latin typeface="Constantia"/>
                <a:cs typeface="Constantia"/>
              </a:rPr>
              <a:t> </a:t>
            </a:r>
            <a:r>
              <a:rPr lang="en-US" sz="2400" spc="-15" dirty="0" smtClean="0">
                <a:latin typeface="Constantia"/>
                <a:cs typeface="Constantia"/>
              </a:rPr>
              <a:t>by </a:t>
            </a:r>
            <a:r>
              <a:rPr lang="en-US" sz="2400" spc="-635" dirty="0" smtClean="0">
                <a:latin typeface="Constantia"/>
                <a:cs typeface="Constantia"/>
              </a:rPr>
              <a:t> </a:t>
            </a:r>
            <a:r>
              <a:rPr lang="en-US" sz="2400" spc="-5" dirty="0" smtClean="0">
                <a:latin typeface="Constantia"/>
                <a:cs typeface="Constantia"/>
              </a:rPr>
              <a:t>these </a:t>
            </a:r>
            <a:r>
              <a:rPr lang="en-US" sz="2400" spc="-10" dirty="0" smtClean="0">
                <a:latin typeface="Constantia"/>
                <a:cs typeface="Constantia"/>
              </a:rPr>
              <a:t>traditional analyses </a:t>
            </a:r>
            <a:r>
              <a:rPr lang="en-US" sz="2400" dirty="0" smtClean="0">
                <a:latin typeface="Constantia"/>
                <a:cs typeface="Constantia"/>
              </a:rPr>
              <a:t>should </a:t>
            </a:r>
            <a:r>
              <a:rPr lang="en-US" sz="2400" spc="-5" dirty="0" smtClean="0">
                <a:latin typeface="Constantia"/>
                <a:cs typeface="Constantia"/>
              </a:rPr>
              <a:t>not be </a:t>
            </a:r>
            <a:r>
              <a:rPr lang="en-US" sz="2400" spc="-10" dirty="0" smtClean="0">
                <a:latin typeface="Constantia"/>
                <a:cs typeface="Constantia"/>
              </a:rPr>
              <a:t>ignored </a:t>
            </a:r>
            <a:r>
              <a:rPr lang="en-US" sz="2400" dirty="0" smtClean="0">
                <a:latin typeface="Constantia"/>
                <a:cs typeface="Constantia"/>
              </a:rPr>
              <a:t>or </a:t>
            </a:r>
            <a:r>
              <a:rPr lang="en-US" sz="2400" spc="5" dirty="0" smtClean="0">
                <a:latin typeface="Constantia"/>
                <a:cs typeface="Constantia"/>
              </a:rPr>
              <a:t> </a:t>
            </a:r>
            <a:r>
              <a:rPr lang="en-US" sz="2400" spc="-15" dirty="0" smtClean="0">
                <a:latin typeface="Constantia"/>
                <a:cs typeface="Constantia"/>
              </a:rPr>
              <a:t>taken</a:t>
            </a:r>
            <a:r>
              <a:rPr lang="en-US" sz="2400" spc="-65" dirty="0" smtClean="0">
                <a:latin typeface="Constantia"/>
                <a:cs typeface="Constantia"/>
              </a:rPr>
              <a:t> </a:t>
            </a:r>
            <a:r>
              <a:rPr lang="en-US" sz="2400" spc="-10" dirty="0" smtClean="0">
                <a:latin typeface="Constantia"/>
                <a:cs typeface="Constantia"/>
              </a:rPr>
              <a:t>lightly</a:t>
            </a:r>
            <a:endParaRPr lang="en-US" sz="2400" dirty="0">
              <a:latin typeface="Constantia"/>
              <a:cs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90600" y="1219200"/>
            <a:ext cx="7620000" cy="4888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2300" indent="-610235">
              <a:lnSpc>
                <a:spcPct val="100000"/>
              </a:lnSpc>
              <a:spcBef>
                <a:spcPts val="415"/>
              </a:spcBef>
              <a:buClr>
                <a:srgbClr val="0AD0D9"/>
              </a:buClr>
              <a:buSzPct val="94230"/>
              <a:tabLst>
                <a:tab pos="622300" algn="l"/>
                <a:tab pos="622935" algn="l"/>
              </a:tabLst>
            </a:pPr>
            <a:r>
              <a:rPr lang="en-US" sz="2800" spc="-10" dirty="0" smtClean="0">
                <a:cs typeface="Constantia"/>
              </a:rPr>
              <a:t>Reference </a:t>
            </a:r>
            <a:endParaRPr lang="en-IN" sz="2800" spc="-10" dirty="0" smtClean="0">
              <a:cs typeface="Constantia"/>
            </a:endParaRPr>
          </a:p>
          <a:p>
            <a:pPr marL="622300" indent="-610235">
              <a:lnSpc>
                <a:spcPct val="100000"/>
              </a:lnSpc>
              <a:spcBef>
                <a:spcPts val="415"/>
              </a:spcBef>
              <a:buClr>
                <a:srgbClr val="0AD0D9"/>
              </a:buClr>
              <a:buSzPct val="94230"/>
              <a:buFont typeface="Segoe UI Symbol"/>
              <a:buChar char="⚫"/>
              <a:tabLst>
                <a:tab pos="622300" algn="l"/>
                <a:tab pos="622935" algn="l"/>
              </a:tabLst>
            </a:pPr>
            <a:endParaRPr lang="en-IN" spc="-10" dirty="0">
              <a:cs typeface="Constantia"/>
            </a:endParaRPr>
          </a:p>
          <a:p>
            <a:pPr marL="622300" indent="-610235">
              <a:lnSpc>
                <a:spcPct val="100000"/>
              </a:lnSpc>
              <a:spcBef>
                <a:spcPts val="415"/>
              </a:spcBef>
              <a:buClr>
                <a:srgbClr val="0AD0D9"/>
              </a:buClr>
              <a:buSzPct val="94230"/>
              <a:buFont typeface="Segoe UI Symbol"/>
              <a:buChar char="⚫"/>
              <a:tabLst>
                <a:tab pos="622300" algn="l"/>
                <a:tab pos="622935" algn="l"/>
              </a:tabLst>
            </a:pPr>
            <a:r>
              <a:rPr lang="en-IN" sz="2400" spc="-10" dirty="0" smtClean="0">
                <a:latin typeface="Times New Roman" pitchFamily="18" charset="0"/>
                <a:cs typeface="Times New Roman" pitchFamily="18" charset="0"/>
              </a:rPr>
              <a:t>Radiographic</a:t>
            </a:r>
            <a:r>
              <a:rPr lang="en-IN" sz="2400" spc="-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spc="-5" dirty="0" err="1" smtClean="0">
                <a:latin typeface="Times New Roman" pitchFamily="18" charset="0"/>
                <a:cs typeface="Times New Roman" pitchFamily="18" charset="0"/>
              </a:rPr>
              <a:t>Cephalometrics</a:t>
            </a:r>
            <a:r>
              <a:rPr lang="en-IN" sz="2400" spc="-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IN" sz="2400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spc="-5" dirty="0" smtClean="0">
                <a:latin typeface="Times New Roman" pitchFamily="18" charset="0"/>
                <a:cs typeface="Times New Roman" pitchFamily="18" charset="0"/>
              </a:rPr>
              <a:t>Alex</a:t>
            </a:r>
            <a:r>
              <a:rPr lang="en-IN" sz="2400" spc="-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spc="-10" dirty="0" smtClean="0">
                <a:latin typeface="Times New Roman" pitchFamily="18" charset="0"/>
                <a:cs typeface="Times New Roman" pitchFamily="18" charset="0"/>
              </a:rPr>
              <a:t>Jacobson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622300" marR="1323975" indent="-610235">
              <a:lnSpc>
                <a:spcPts val="2810"/>
              </a:lnSpc>
              <a:spcBef>
                <a:spcPts val="665"/>
              </a:spcBef>
              <a:buClr>
                <a:srgbClr val="0AD0D9"/>
              </a:buClr>
              <a:buSzPct val="94230"/>
              <a:buFont typeface="Segoe UI Symbol"/>
              <a:buChar char="⚫"/>
              <a:tabLst>
                <a:tab pos="622300" algn="l"/>
                <a:tab pos="622935" algn="l"/>
              </a:tabLst>
            </a:pPr>
            <a:r>
              <a:rPr lang="en-IN" sz="2400" spc="-5" dirty="0" smtClean="0">
                <a:latin typeface="Times New Roman" pitchFamily="18" charset="0"/>
                <a:cs typeface="Times New Roman" pitchFamily="18" charset="0"/>
              </a:rPr>
              <a:t>Orthodontic</a:t>
            </a:r>
            <a:r>
              <a:rPr lang="en-IN" sz="2400" spc="-1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spc="-5" dirty="0" err="1" smtClean="0">
                <a:latin typeface="Times New Roman" pitchFamily="18" charset="0"/>
                <a:cs typeface="Times New Roman" pitchFamily="18" charset="0"/>
              </a:rPr>
              <a:t>Cephalometry</a:t>
            </a:r>
            <a:r>
              <a:rPr lang="en-IN" sz="2400" spc="-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IN" sz="2400" spc="-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spc="-5" dirty="0" err="1" smtClean="0">
                <a:latin typeface="Times New Roman" pitchFamily="18" charset="0"/>
                <a:cs typeface="Times New Roman" pitchFamily="18" charset="0"/>
              </a:rPr>
              <a:t>Athanasios</a:t>
            </a:r>
            <a:r>
              <a:rPr lang="en-IN" sz="2400" spc="-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IN" sz="2400" spc="-6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spc="-5" dirty="0" err="1" smtClean="0">
                <a:latin typeface="Times New Roman" pitchFamily="18" charset="0"/>
                <a:cs typeface="Times New Roman" pitchFamily="18" charset="0"/>
              </a:rPr>
              <a:t>Athanasiou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622300" indent="-610235">
              <a:lnSpc>
                <a:spcPct val="100000"/>
              </a:lnSpc>
              <a:spcBef>
                <a:spcPts val="270"/>
              </a:spcBef>
              <a:buClr>
                <a:srgbClr val="0AD0D9"/>
              </a:buClr>
              <a:buSzPct val="94230"/>
              <a:buFont typeface="Segoe UI Symbol"/>
              <a:buChar char="⚫"/>
              <a:tabLst>
                <a:tab pos="622300" algn="l"/>
                <a:tab pos="622935" algn="l"/>
                <a:tab pos="6327140" algn="l"/>
              </a:tabLst>
            </a:pPr>
            <a:r>
              <a:rPr lang="en-IN" sz="2400" spc="-10" dirty="0" smtClean="0">
                <a:latin typeface="Times New Roman" pitchFamily="18" charset="0"/>
                <a:cs typeface="Times New Roman" pitchFamily="18" charset="0"/>
              </a:rPr>
              <a:t>Contemporary</a:t>
            </a:r>
            <a:r>
              <a:rPr lang="en-IN" sz="2400" spc="-7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spc="-5" dirty="0" smtClean="0">
                <a:latin typeface="Times New Roman" pitchFamily="18" charset="0"/>
                <a:cs typeface="Times New Roman" pitchFamily="18" charset="0"/>
              </a:rPr>
              <a:t>Orthodontics</a:t>
            </a:r>
            <a:r>
              <a:rPr lang="en-IN" sz="2400" spc="-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IN" sz="2400" spc="-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WilliamProffit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622300" indent="-610235">
              <a:lnSpc>
                <a:spcPts val="2965"/>
              </a:lnSpc>
              <a:spcBef>
                <a:spcPts val="315"/>
              </a:spcBef>
              <a:buClr>
                <a:srgbClr val="0AD0D9"/>
              </a:buClr>
              <a:buSzPct val="94230"/>
              <a:buFont typeface="Segoe UI Symbol"/>
              <a:buChar char="⚫"/>
              <a:tabLst>
                <a:tab pos="622300" algn="l"/>
                <a:tab pos="622935" algn="l"/>
                <a:tab pos="7537450" algn="l"/>
                <a:tab pos="7821295" algn="l"/>
              </a:tabLst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IN" sz="2400" spc="-55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acti</a:t>
            </a:r>
            <a:r>
              <a:rPr lang="en-IN" sz="2400" spc="-55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IN" sz="2400" spc="-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spc="-5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IN" sz="2400" spc="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spc="-5" dirty="0" smtClean="0"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IN" sz="2400" spc="5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hod</a:t>
            </a:r>
            <a:r>
              <a:rPr lang="en-IN" sz="2400" spc="-1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IN" sz="2400" spc="-5" dirty="0" smtClean="0">
                <a:latin typeface="Times New Roman" pitchFamily="18" charset="0"/>
                <a:cs typeface="Times New Roman" pitchFamily="18" charset="0"/>
              </a:rPr>
              <a:t>ntic</a:t>
            </a:r>
            <a:r>
              <a:rPr lang="en-IN" sz="2400" spc="-3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IN" sz="2400" spc="-1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spc="-19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olume</a:t>
            </a:r>
            <a:r>
              <a:rPr lang="en-IN" sz="2400" spc="-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1 &amp;</a:t>
            </a:r>
            <a:r>
              <a:rPr lang="en-IN" sz="2400" spc="-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spc="-19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olume</a:t>
            </a:r>
            <a:r>
              <a:rPr lang="en-IN" sz="2400" spc="-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spc="-5" dirty="0" smtClean="0">
                <a:latin typeface="Times New Roman" pitchFamily="18" charset="0"/>
                <a:cs typeface="Times New Roman" pitchFamily="18" charset="0"/>
              </a:rPr>
              <a:t>A.</a:t>
            </a:r>
            <a:r>
              <a:rPr lang="en-IN" sz="2400" spc="-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Salzmann</a:t>
            </a:r>
          </a:p>
          <a:p>
            <a:pPr marL="622300" indent="-610235">
              <a:lnSpc>
                <a:spcPct val="100000"/>
              </a:lnSpc>
              <a:spcBef>
                <a:spcPts val="310"/>
              </a:spcBef>
              <a:buClr>
                <a:srgbClr val="0AD0D9"/>
              </a:buClr>
              <a:buSzPct val="94230"/>
              <a:buFont typeface="Segoe UI Symbol"/>
              <a:buChar char="⚫"/>
              <a:tabLst>
                <a:tab pos="622300" algn="l"/>
                <a:tab pos="622935" algn="l"/>
              </a:tabLst>
            </a:pPr>
            <a:r>
              <a:rPr lang="en-IN" sz="2400" spc="-5" dirty="0" smtClean="0">
                <a:latin typeface="Times New Roman" pitchFamily="18" charset="0"/>
                <a:cs typeface="Times New Roman" pitchFamily="18" charset="0"/>
              </a:rPr>
              <a:t>Clinical</a:t>
            </a:r>
            <a:r>
              <a:rPr lang="en-IN" sz="2400" spc="-10" dirty="0" smtClean="0">
                <a:latin typeface="Times New Roman" pitchFamily="18" charset="0"/>
                <a:cs typeface="Times New Roman" pitchFamily="18" charset="0"/>
              </a:rPr>
              <a:t> Orthodontics,</a:t>
            </a:r>
            <a:r>
              <a:rPr lang="en-IN" sz="2400" spc="-1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spc="-30" dirty="0" smtClean="0">
                <a:latin typeface="Times New Roman" pitchFamily="18" charset="0"/>
                <a:cs typeface="Times New Roman" pitchFamily="18" charset="0"/>
              </a:rPr>
              <a:t>Volume</a:t>
            </a:r>
            <a:r>
              <a:rPr lang="en-IN" sz="2400" spc="-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IN" sz="2400" spc="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IN" sz="2400" spc="-5" dirty="0" smtClean="0">
                <a:latin typeface="Times New Roman" pitchFamily="18" charset="0"/>
                <a:cs typeface="Times New Roman" pitchFamily="18" charset="0"/>
              </a:rPr>
              <a:t> Charles</a:t>
            </a:r>
            <a:r>
              <a:rPr lang="en-IN" sz="2400" spc="-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IN" sz="2400" spc="-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spc="-55" dirty="0" smtClean="0">
                <a:latin typeface="Times New Roman" pitchFamily="18" charset="0"/>
                <a:cs typeface="Times New Roman" pitchFamily="18" charset="0"/>
              </a:rPr>
              <a:t>Tweed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622300" indent="-610235">
              <a:lnSpc>
                <a:spcPct val="100000"/>
              </a:lnSpc>
              <a:spcBef>
                <a:spcPts val="315"/>
              </a:spcBef>
              <a:buClr>
                <a:srgbClr val="0AD0D9"/>
              </a:buClr>
              <a:buSzPct val="94230"/>
              <a:buFont typeface="Segoe UI Symbol"/>
              <a:buChar char="⚫"/>
              <a:tabLst>
                <a:tab pos="622300" algn="l"/>
                <a:tab pos="622935" algn="l"/>
              </a:tabLst>
            </a:pPr>
            <a:r>
              <a:rPr lang="en-IN" sz="2400" spc="-5" dirty="0" smtClean="0">
                <a:latin typeface="Times New Roman" pitchFamily="18" charset="0"/>
                <a:cs typeface="Times New Roman" pitchFamily="18" charset="0"/>
              </a:rPr>
              <a:t>Orthodontics,</a:t>
            </a:r>
            <a:r>
              <a:rPr lang="en-IN" sz="2400" spc="-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IN" sz="2400" spc="-1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art</a:t>
            </a:r>
            <a:r>
              <a:rPr lang="en-IN" sz="2400" spc="-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lang="en-IN" sz="2400" spc="-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spc="-10" dirty="0" smtClean="0">
                <a:latin typeface="Times New Roman" pitchFamily="18" charset="0"/>
                <a:cs typeface="Times New Roman" pitchFamily="18" charset="0"/>
              </a:rPr>
              <a:t>science</a:t>
            </a:r>
            <a:r>
              <a:rPr lang="en-IN" sz="2400" spc="-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IN" sz="2400" spc="-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IN" sz="24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spc="-5" dirty="0" err="1" smtClean="0">
                <a:latin typeface="Times New Roman" pitchFamily="18" charset="0"/>
                <a:cs typeface="Times New Roman" pitchFamily="18" charset="0"/>
              </a:rPr>
              <a:t>Balajhi</a:t>
            </a:r>
            <a:endParaRPr lang="en-IN" sz="2400" spc="-5" dirty="0" smtClean="0">
              <a:latin typeface="Times New Roman" pitchFamily="18" charset="0"/>
              <a:cs typeface="Times New Roman" pitchFamily="18" charset="0"/>
            </a:endParaRPr>
          </a:p>
          <a:p>
            <a:pPr marL="622300" indent="-610235">
              <a:lnSpc>
                <a:spcPct val="100000"/>
              </a:lnSpc>
              <a:spcBef>
                <a:spcPts val="315"/>
              </a:spcBef>
              <a:buClr>
                <a:srgbClr val="0AD0D9"/>
              </a:buClr>
              <a:buSzPct val="94230"/>
              <a:buFont typeface="Segoe UI Symbol"/>
              <a:buChar char="⚫"/>
              <a:tabLst>
                <a:tab pos="622300" algn="l"/>
                <a:tab pos="622935" algn="l"/>
              </a:tabLst>
            </a:pPr>
            <a:r>
              <a:rPr lang="en-IN" sz="2400" spc="-5" dirty="0" smtClean="0">
                <a:latin typeface="Times New Roman" pitchFamily="18" charset="0"/>
                <a:cs typeface="Times New Roman" pitchFamily="18" charset="0"/>
              </a:rPr>
              <a:t>An Atlas on CEPHALOMETRIC LANDMARKS – </a:t>
            </a:r>
            <a:r>
              <a:rPr lang="en-IN" sz="2400" spc="-5" dirty="0" err="1" smtClean="0">
                <a:latin typeface="Times New Roman" pitchFamily="18" charset="0"/>
                <a:cs typeface="Times New Roman" pitchFamily="18" charset="0"/>
              </a:rPr>
              <a:t>Basavaraj</a:t>
            </a:r>
            <a:r>
              <a:rPr lang="en-IN" sz="24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spc="-5" dirty="0" err="1" smtClean="0">
                <a:latin typeface="Times New Roman" pitchFamily="18" charset="0"/>
                <a:cs typeface="Times New Roman" pitchFamily="18" charset="0"/>
              </a:rPr>
              <a:t>Subhaschandra</a:t>
            </a:r>
            <a:r>
              <a:rPr lang="en-IN" sz="24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spc="-5" dirty="0" err="1" smtClean="0">
                <a:latin typeface="Times New Roman" pitchFamily="18" charset="0"/>
                <a:cs typeface="Times New Roman" pitchFamily="18" charset="0"/>
              </a:rPr>
              <a:t>Phulari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1735</TotalTime>
  <Words>1919</Words>
  <Application>Microsoft Office PowerPoint</Application>
  <PresentationFormat>On-screen Show (4:3)</PresentationFormat>
  <Paragraphs>409</Paragraphs>
  <Slides>63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4" baseType="lpstr">
      <vt:lpstr>Office Theme</vt:lpstr>
      <vt:lpstr>Cephalometrics </vt:lpstr>
      <vt:lpstr>Slide 2</vt:lpstr>
      <vt:lpstr>Slide 3</vt:lpstr>
      <vt:lpstr>Introduction </vt:lpstr>
      <vt:lpstr>Definition </vt:lpstr>
      <vt:lpstr>Slide 6</vt:lpstr>
      <vt:lpstr>Slide 7</vt:lpstr>
      <vt:lpstr>Uses 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Landmarks</vt:lpstr>
      <vt:lpstr>Slide 18</vt:lpstr>
      <vt:lpstr>Slide 19</vt:lpstr>
      <vt:lpstr>Slide 20</vt:lpstr>
      <vt:lpstr>Slide 21</vt:lpstr>
      <vt:lpstr>Bolton point</vt:lpstr>
      <vt:lpstr>\</vt:lpstr>
      <vt:lpstr>Slide 24</vt:lpstr>
      <vt:lpstr>Soft tissue landmarks</vt:lpstr>
      <vt:lpstr>Horizontal planes 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DOWN’S ANALYSIS 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Cephalometrics </dc:title>
  <dc:creator>madhu</dc:creator>
  <cp:lastModifiedBy>madhu</cp:lastModifiedBy>
  <cp:revision>3</cp:revision>
  <dcterms:created xsi:type="dcterms:W3CDTF">2022-09-27T05:14:40Z</dcterms:created>
  <dcterms:modified xsi:type="dcterms:W3CDTF">2022-09-28T10:10:23Z</dcterms:modified>
</cp:coreProperties>
</file>