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73" r:id="rId1"/>
  </p:sldMasterIdLst>
  <p:notesMasterIdLst>
    <p:notesMasterId r:id="rId58"/>
  </p:notesMasterIdLst>
  <p:sldIdLst>
    <p:sldId id="332" r:id="rId2"/>
    <p:sldId id="439" r:id="rId3"/>
    <p:sldId id="575" r:id="rId4"/>
    <p:sldId id="529" r:id="rId5"/>
    <p:sldId id="530" r:id="rId6"/>
    <p:sldId id="531" r:id="rId7"/>
    <p:sldId id="585" r:id="rId8"/>
    <p:sldId id="438" r:id="rId9"/>
    <p:sldId id="347" r:id="rId10"/>
    <p:sldId id="556" r:id="rId11"/>
    <p:sldId id="421" r:id="rId12"/>
    <p:sldId id="335" r:id="rId13"/>
    <p:sldId id="336" r:id="rId14"/>
    <p:sldId id="554" r:id="rId15"/>
    <p:sldId id="261" r:id="rId16"/>
    <p:sldId id="262" r:id="rId17"/>
    <p:sldId id="352" r:id="rId18"/>
    <p:sldId id="264" r:id="rId19"/>
    <p:sldId id="555" r:id="rId20"/>
    <p:sldId id="265" r:id="rId21"/>
    <p:sldId id="354" r:id="rId22"/>
    <p:sldId id="266" r:id="rId23"/>
    <p:sldId id="424" r:id="rId24"/>
    <p:sldId id="269" r:id="rId25"/>
    <p:sldId id="592" r:id="rId26"/>
    <p:sldId id="593" r:id="rId27"/>
    <p:sldId id="443" r:id="rId28"/>
    <p:sldId id="441" r:id="rId29"/>
    <p:sldId id="444" r:id="rId30"/>
    <p:sldId id="594" r:id="rId31"/>
    <p:sldId id="425" r:id="rId32"/>
    <p:sldId id="273" r:id="rId33"/>
    <p:sldId id="360" r:id="rId34"/>
    <p:sldId id="426" r:id="rId35"/>
    <p:sldId id="274" r:id="rId36"/>
    <p:sldId id="366" r:id="rId37"/>
    <p:sldId id="427" r:id="rId38"/>
    <p:sldId id="590" r:id="rId39"/>
    <p:sldId id="341" r:id="rId40"/>
    <p:sldId id="445" r:id="rId41"/>
    <p:sldId id="283" r:id="rId42"/>
    <p:sldId id="378" r:id="rId43"/>
    <p:sldId id="524" r:id="rId44"/>
    <p:sldId id="388" r:id="rId45"/>
    <p:sldId id="401" r:id="rId46"/>
    <p:sldId id="321" r:id="rId47"/>
    <p:sldId id="291" r:id="rId48"/>
    <p:sldId id="595" r:id="rId49"/>
    <p:sldId id="430" r:id="rId50"/>
    <p:sldId id="295" r:id="rId51"/>
    <p:sldId id="557" r:id="rId52"/>
    <p:sldId id="558" r:id="rId53"/>
    <p:sldId id="589" r:id="rId54"/>
    <p:sldId id="591" r:id="rId55"/>
    <p:sldId id="596" r:id="rId56"/>
    <p:sldId id="597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39" autoAdjust="0"/>
    <p:restoredTop sz="92135" autoAdjust="0"/>
  </p:normalViewPr>
  <p:slideViewPr>
    <p:cSldViewPr>
      <p:cViewPr>
        <p:scale>
          <a:sx n="69" d="100"/>
          <a:sy n="69" d="100"/>
        </p:scale>
        <p:origin x="-1416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41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15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E538F-1681-4212-BAE6-A4B00CDE1283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0CF3E-AFDC-411C-987D-59EDEC94C1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599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0CF3E-AFDC-411C-987D-59EDEC94C16C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C605-ACC1-40C0-8724-03888CA687E0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4045-887C-44C6-8434-3A150554B340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EA6BE-6D3D-4226-82B0-97BA89827086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C083-F09C-438F-860A-5BDBF3F219B9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2E14-E315-48D0-BCA9-AD48ABCEAC50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712F-B075-45CF-9D48-4BA63390E6D8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52BF-FF2C-42A8-AEC4-A1BF97EFB2A6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BFE5-6D11-4E5D-B6E1-4398E9C47451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DE272-4EC3-4E37-A90D-8B641AE0F226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28B98-D613-4025-B0A9-123D9C164D91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29B2-A0CC-4464-BCC7-C56F76874008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5ACE464-18D0-42A3-B82A-79BA909BA2CF}" type="datetime1">
              <a:rPr lang="en-US" smtClean="0"/>
              <a:pPr/>
              <a:t>2/4/2025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68425"/>
            <a:ext cx="7543800" cy="2593975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Case HISTORY and intraoral examination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27033" y="3733800"/>
            <a:ext cx="4267200" cy="1283164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endParaRPr lang="en-US" sz="2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5" y="-304800"/>
            <a:ext cx="7620000" cy="1295400"/>
          </a:xfrm>
        </p:spPr>
        <p:txBody>
          <a:bodyPr/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CONTENTS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838200"/>
            <a:ext cx="7620000" cy="61722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Diagnostic aids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Case history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Personal information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Chief complaint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Prenatal history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Birth history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Postnatal history</a:t>
            </a:r>
          </a:p>
          <a:p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Parafunctional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habits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Medical history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Dental history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Family history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Intraoral examination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Soft tissue examination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Hard tissue examination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References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66800"/>
            <a:ext cx="84582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:-</a:t>
            </a:r>
          </a:p>
          <a:p>
            <a:pPr algn="just"/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Dia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– gnosis – Greek word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Dia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– Apart and Gnosis – to come 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know</a:t>
            </a:r>
          </a:p>
          <a:p>
            <a:pPr algn="just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Definition-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dirty="0">
                <a:latin typeface="Arial" pitchFamily="34" charset="0"/>
                <a:cs typeface="Arial" pitchFamily="34" charset="0"/>
              </a:rPr>
              <a:t>“The act / process of identifying or determining the nature</a:t>
            </a:r>
          </a:p>
          <a:p>
            <a:pPr algn="just"/>
            <a:r>
              <a:rPr lang="en-US" sz="2000" dirty="0">
                <a:latin typeface="Arial" pitchFamily="34" charset="0"/>
                <a:cs typeface="Arial" pitchFamily="34" charset="0"/>
              </a:rPr>
              <a:t>and cause of a disease or injury through evaluation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patient history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examination and review of laboratory data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.”</a:t>
            </a:r>
          </a:p>
          <a:p>
            <a:pPr algn="just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Orthodontic diagnosis deals with recognition of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various characteristics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of the malocclusion. It involves collection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pertinent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data in a systemic manner to help in the identifying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nature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cause of the problem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64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743200"/>
            <a:ext cx="9564032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Diagnostic aids are classified as:-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Essential diagnostic aids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Non Essential/Supplemental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diagnostic aids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1066800"/>
            <a:ext cx="746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/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Diagnostic aids – comprehensive orthodontic diagnosis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established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by use of certain clinical implements called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diagnostic aids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2362200" y="252315"/>
            <a:ext cx="7049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Diagnostic aids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Essential diagnostic aids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These are essential for diagnosis of an orthodontic case. Ideally before starting the case , a clinician must possess these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aids:-</a:t>
            </a:r>
          </a:p>
          <a:p>
            <a:pPr marL="628650" indent="-514350">
              <a:buFont typeface="+mj-lt"/>
              <a:buAutoNum type="romanL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Case history</a:t>
            </a:r>
          </a:p>
          <a:p>
            <a:pPr marL="628650" indent="-514350">
              <a:buFont typeface="+mj-lt"/>
              <a:buAutoNum type="romanL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Clinical examination</a:t>
            </a:r>
          </a:p>
          <a:p>
            <a:pPr marL="628650" indent="-514350">
              <a:buFont typeface="+mj-lt"/>
              <a:buAutoNum type="romanL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Study models</a:t>
            </a:r>
          </a:p>
          <a:p>
            <a:pPr marL="628650" indent="-514350">
              <a:buFont typeface="+mj-lt"/>
              <a:buAutoNum type="romanL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Certain radiographs: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lateral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ceph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IOPA</a:t>
            </a:r>
          </a:p>
          <a:p>
            <a:pPr marL="628650" indent="-514350">
              <a:buFont typeface="+mj-lt"/>
              <a:buAutoNum type="romanL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Facial photographs</a:t>
            </a:r>
          </a:p>
          <a:p>
            <a:pPr marL="11430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Supplemental Diagnostic Aids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458200" cy="5257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may be required only in certain cases and may require specialized equipment, which might  not be available in every dental clinic.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Specialized radiographs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Occlusal  view of maxilla/mandible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Emg examination of muscle activity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wrist radiographs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CT scan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MRI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Endocrine test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590800"/>
            <a:ext cx="7620000" cy="1143000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CASE HISTORY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0302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772400" cy="1020762"/>
          </a:xfrm>
        </p:spPr>
        <p:txBody>
          <a:bodyPr>
            <a:noAutofit/>
          </a:bodyPr>
          <a:lstStyle/>
          <a:p>
            <a:pPr marL="274320" lvl="0" indent="-274320">
              <a:spcBef>
                <a:spcPts val="58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CASE HISTORY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7772400" cy="5105400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Primary diagnostic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tool</a:t>
            </a:r>
          </a:p>
          <a:p>
            <a:pPr marL="114300" indent="0">
              <a:buClr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Most effective way to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diagnose</a:t>
            </a:r>
          </a:p>
          <a:p>
            <a:pPr marL="114300" indent="0">
              <a:buClr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Involves eliciting &amp; recording of relevant information from the patient and parent to aid in overall diagnosis of the case.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914400"/>
            <a:ext cx="8077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endParaRPr lang="en-US" sz="2000" b="1" dirty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1. </a:t>
            </a:r>
            <a:r>
              <a:rPr lang="en-US" sz="2000" b="1" dirty="0">
                <a:cs typeface="Arial" panose="020B0604020202020204" pitchFamily="34" charset="0"/>
              </a:rPr>
              <a:t>Knowledge Sharing</a:t>
            </a:r>
            <a:r>
              <a:rPr lang="en-US" sz="2000" dirty="0">
                <a:cs typeface="Arial" panose="020B0604020202020204" pitchFamily="34" charset="0"/>
              </a:rPr>
              <a:t>: Enables patient to </a:t>
            </a:r>
            <a:r>
              <a:rPr lang="en-US" sz="2000" i="1" dirty="0">
                <a:cs typeface="Arial" panose="020B0604020202020204" pitchFamily="34" charset="0"/>
              </a:rPr>
              <a:t>communicate symptoms 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en-US" sz="2000" i="1" dirty="0">
                <a:cs typeface="Arial" panose="020B0604020202020204" pitchFamily="34" charset="0"/>
              </a:rPr>
              <a:t>feelings &amp; fears </a:t>
            </a:r>
            <a:r>
              <a:rPr lang="en-US" sz="2000" dirty="0">
                <a:cs typeface="Arial" panose="020B0604020202020204" pitchFamily="34" charset="0"/>
              </a:rPr>
              <a:t>&amp; the </a:t>
            </a:r>
            <a:r>
              <a:rPr lang="en-US" sz="2000" i="1" dirty="0">
                <a:cs typeface="Arial" panose="020B0604020202020204" pitchFamily="34" charset="0"/>
              </a:rPr>
              <a:t>sequence of events </a:t>
            </a:r>
            <a:r>
              <a:rPr lang="en-US" sz="2000" dirty="0">
                <a:cs typeface="Arial" panose="020B0604020202020204" pitchFamily="34" charset="0"/>
              </a:rPr>
              <a:t>leading to current </a:t>
            </a:r>
            <a:r>
              <a:rPr lang="en-US" sz="2000" dirty="0" smtClean="0">
                <a:cs typeface="Arial" panose="020B0604020202020204" pitchFamily="34" charset="0"/>
              </a:rPr>
              <a:t>complaint.</a:t>
            </a:r>
            <a:endParaRPr lang="en-US" sz="2000" dirty="0">
              <a:cs typeface="Arial" panose="020B0604020202020204" pitchFamily="34" charset="0"/>
            </a:endParaRPr>
          </a:p>
          <a:p>
            <a:pPr algn="just">
              <a:buNone/>
            </a:pPr>
            <a:endParaRPr lang="en-US" sz="2000" dirty="0"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en-US" sz="2000" dirty="0"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cs typeface="Arial" panose="020B0604020202020204" pitchFamily="34" charset="0"/>
              </a:rPr>
              <a:t>. Rapport </a:t>
            </a:r>
            <a:r>
              <a:rPr lang="en-US" sz="2000" b="1" dirty="0">
                <a:cs typeface="Arial" panose="020B0604020202020204" pitchFamily="34" charset="0"/>
              </a:rPr>
              <a:t>building</a:t>
            </a:r>
            <a:r>
              <a:rPr lang="en-US" sz="2000" dirty="0">
                <a:cs typeface="Arial" panose="020B0604020202020204" pitchFamily="34" charset="0"/>
              </a:rPr>
              <a:t>: Enables the dentist to establish a rapport with the </a:t>
            </a:r>
            <a:r>
              <a:rPr lang="en-US" sz="2000" dirty="0" smtClean="0">
                <a:cs typeface="Arial" panose="020B0604020202020204" pitchFamily="34" charset="0"/>
              </a:rPr>
              <a:t>patient</a:t>
            </a:r>
            <a:r>
              <a:rPr lang="en-US" sz="2000" dirty="0"/>
              <a:t>.</a:t>
            </a:r>
            <a:endParaRPr lang="en-US" sz="2000" dirty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3048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 </a:t>
            </a:r>
            <a:r>
              <a:rPr lang="en-US" sz="4400" b="1" dirty="0">
                <a:solidFill>
                  <a:srgbClr val="FF0000"/>
                </a:solidFill>
              </a:rPr>
              <a:t>Objective:</a:t>
            </a:r>
            <a:endParaRPr lang="en-IN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38400"/>
            <a:ext cx="7620000" cy="1600200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Personal Information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775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457200"/>
            <a:ext cx="7772400" cy="609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PERSONAL  INFORMATION 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1600200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Includes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 basic data for communication and access.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2805448"/>
            <a:ext cx="220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Ø"/>
            </a:pPr>
            <a:r>
              <a:rPr lang="en-US" sz="3600" b="1" dirty="0" smtClean="0">
                <a:solidFill>
                  <a:srgbClr val="FF0000"/>
                </a:solidFill>
              </a:rPr>
              <a:t>Name:-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3419793"/>
            <a:ext cx="6230937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153400" cy="1447800"/>
          </a:xfrm>
        </p:spPr>
        <p:txBody>
          <a:bodyPr>
            <a:no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Age &amp; Date of birth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8382000" cy="49530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Chronological age of patient should be noted.</a:t>
            </a:r>
          </a:p>
          <a:p>
            <a:pPr algn="just">
              <a:buClrTx/>
              <a:buFont typeface="Wingdings" pitchFamily="2" charset="2"/>
              <a:buChar char="v"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Aids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in diagnosis, treatment planning &amp; growth prediction. </a:t>
            </a:r>
          </a:p>
          <a:p>
            <a:pPr algn="just">
              <a:buClrTx/>
              <a:buFont typeface="Wingdings" pitchFamily="2" charset="2"/>
              <a:buChar char="v"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Helps compare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dental &amp; skeletal age - growth &amp; development is normal in the child.</a:t>
            </a:r>
          </a:p>
          <a:p>
            <a:pPr algn="just">
              <a:buClrTx/>
              <a:buFont typeface="Wingdings" pitchFamily="2" charset="2"/>
              <a:buChar char="v"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Clarification and explanation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age related conditions e.g. ugly duckling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stage, growth spurts.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3962400" cy="1066800"/>
          </a:xfrm>
        </p:spPr>
        <p:txBody>
          <a:bodyPr>
            <a:no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Gender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305800" cy="5638800"/>
          </a:xfrm>
        </p:spPr>
        <p:txBody>
          <a:bodyPr>
            <a:noAutofit/>
          </a:bodyPr>
          <a:lstStyle/>
          <a:p>
            <a:pPr>
              <a:buClrTx/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Helps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treatment planning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Growth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Milestones: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Girls mature earlier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than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boys.</a:t>
            </a:r>
          </a:p>
          <a:p>
            <a:pPr lvl="2">
              <a:buClrTx/>
              <a:buFont typeface="Courier New" pitchFamily="49" charset="0"/>
              <a:buChar char="o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Growth spurt</a:t>
            </a:r>
          </a:p>
          <a:p>
            <a:pPr lvl="2">
              <a:buClrTx/>
              <a:buFont typeface="Courier New" pitchFamily="49" charset="0"/>
              <a:buChar char="o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Eruption of teeth</a:t>
            </a:r>
          </a:p>
          <a:p>
            <a:pPr lvl="2">
              <a:buClrTx/>
              <a:buFont typeface="Courier New" pitchFamily="49" charset="0"/>
              <a:buChar char="o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Onset of puberty</a:t>
            </a:r>
          </a:p>
          <a:p>
            <a:pPr>
              <a:buClrTx/>
              <a:buFont typeface="Wingdings" panose="05000000000000000000" pitchFamily="2" charset="2"/>
              <a:buChar char="v"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Certain diseases are gender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specific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None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:-males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attrition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leukoplakia, lymphomas.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Females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–iron deficiency anemia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,recurrent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aphthous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ulcers 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ClrTx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Sjogren's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syndrome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05258" y="4572001"/>
            <a:ext cx="684132" cy="1834488"/>
          </a:xfrm>
        </p:spPr>
        <p:txBody>
          <a:bodyPr/>
          <a:lstStyle/>
          <a:p>
            <a:fld id="{0F693693-9A14-4930-BBF5-DD37EE680A09}" type="datetime1">
              <a:rPr lang="en-US" smtClean="0"/>
              <a:pPr/>
              <a:t>2/4/2025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44676" y="4572001"/>
            <a:ext cx="512638" cy="1834488"/>
          </a:xfrm>
        </p:spPr>
        <p:txBody>
          <a:bodyPr/>
          <a:lstStyle/>
          <a:p>
            <a:fld id="{933E848B-FB3A-4A3A-85C8-A9C06FF8D3AB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763000" cy="1249362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CLINICAL SIGNIFICANCE OF GROWTH SPURT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115300" cy="4800600"/>
          </a:xfrm>
        </p:spPr>
        <p:txBody>
          <a:bodyPr>
            <a:normAutofit/>
          </a:bodyPr>
          <a:lstStyle/>
          <a:p>
            <a:pPr marL="0" indent="0">
              <a:buClrTx/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1. Differentiate growth changes are normal or pathologic.</a:t>
            </a:r>
          </a:p>
          <a:p>
            <a:pPr marL="0" indent="0">
              <a:buClrTx/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2. Treatment of skeletal discrepancies is more advantages in mixed dentition.</a:t>
            </a:r>
          </a:p>
          <a:p>
            <a:pPr marL="0" indent="0">
              <a:buClrTx/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3. Arch expansion is carried out in maximum growth period.</a:t>
            </a:r>
          </a:p>
          <a:p>
            <a:pPr marL="0" indent="0">
              <a:buClrTx/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4. orthognathic surgeries should be carried after growth ceases.</a:t>
            </a:r>
          </a:p>
          <a:p>
            <a:pPr marL="0" indent="0">
              <a:buClrTx/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5. Pubertal growth spurt offers best time in cases like predictability ,treatment direction  time and management. </a:t>
            </a:r>
          </a:p>
        </p:txBody>
      </p:sp>
    </p:spTree>
    <p:extLst>
      <p:ext uri="{BB962C8B-B14F-4D97-AF65-F5344CB8AC3E}">
        <p14:creationId xmlns="" xmlns:p14="http://schemas.microsoft.com/office/powerpoint/2010/main" val="181932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7696200" cy="1020762"/>
          </a:xfrm>
        </p:spPr>
        <p:txBody>
          <a:bodyPr>
            <a:no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 Patient number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7696200" cy="4343400"/>
          </a:xfrm>
        </p:spPr>
        <p:txBody>
          <a:bodyPr>
            <a:noAutofit/>
          </a:bodyPr>
          <a:lstStyle/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Helps in maintaining the records 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Day to day management of patient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Compilation of disease profile for statistical analysis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Planning of resources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50838"/>
            <a:ext cx="7696200" cy="792162"/>
          </a:xfrm>
        </p:spPr>
        <p:txBody>
          <a:bodyPr>
            <a:no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Address, Phone and e-mail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7696200" cy="3886200"/>
          </a:xfrm>
        </p:spPr>
        <p:txBody>
          <a:bodyPr>
            <a:normAutofit/>
          </a:bodyPr>
          <a:lstStyle/>
          <a:p>
            <a:pPr algn="just"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Helps in future correspondence.</a:t>
            </a:r>
          </a:p>
          <a:p>
            <a:pPr algn="just"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Scheduling appointments.</a:t>
            </a:r>
          </a:p>
          <a:p>
            <a:pPr algn="just"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Helps ascertain socio-economic status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the patient.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Tx/>
              <a:buFont typeface="Wingdings" pitchFamily="2" charset="2"/>
              <a:buChar char="v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772400" cy="990600"/>
          </a:xfrm>
        </p:spPr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Occupation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0872"/>
            <a:ext cx="8153400" cy="5410201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Helps in estimating socioeconomic status 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individual.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Guides the kind of appliance to be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given.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Gives an insight into the etiology of disease ( life style ,eating habits regularity of check up)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e.g.</a:t>
            </a:r>
          </a:p>
          <a:p>
            <a:pPr marL="114300" indent="0">
              <a:buClrTx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tailors have notching of incisors</a:t>
            </a:r>
          </a:p>
          <a:p>
            <a:pPr marL="114300" indent="0">
              <a:buClrTx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lifeguards have erosions due to high chlorine.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Religion &amp; Ethnic origin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7543800" cy="5486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Prevalence: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some of the diseases are </a:t>
            </a:r>
          </a:p>
          <a:p>
            <a:pPr algn="just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more prevalent in specific ethnic groups</a:t>
            </a:r>
          </a:p>
          <a:p>
            <a:pPr algn="just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Eg  classIII in afghans 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Kashmiris ,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classII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Americans and deep bite in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gujratis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Dietary habits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Type of diet may vary thus indirectly affecting dental health</a:t>
            </a:r>
          </a:p>
          <a:p>
            <a:pPr algn="just">
              <a:buNone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:-1.nomadic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tribes had less caries rate and more attrition of teeth due to eating uncooked food</a:t>
            </a:r>
          </a:p>
          <a:p>
            <a:pPr algn="just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2.high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caries rate in children due to eating fast foods(refined foods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Treatment scheduling-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Identify festive period when people of particular religion are reluctant to undergo treatment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30" y="2206580"/>
            <a:ext cx="7620000" cy="1828800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Chief Complaint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748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Chief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Complaint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4191000" cy="838200"/>
          </a:xfrm>
        </p:spPr>
        <p:txBody>
          <a:bodyPr>
            <a:noAutofit/>
          </a:bodyPr>
          <a:lstStyle/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Mention the condition (symptoms) the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patient feels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he/ she is suffering from. 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Most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important part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history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taking as it helps the clinician in identifying the concerns of the patient.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Recorded in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patient’s own words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7586" name="Picture 2" descr="http://www.juniordentist.com/wp-content/uploads/2009/09/dental-Case-histo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371600"/>
            <a:ext cx="3475064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47801"/>
            <a:ext cx="8229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Noted in the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order of their relative importance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 mentioned by the patient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itchFamily="2" charset="2"/>
              <a:buChar char="v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Impaired dento-facial appearance &amp; diminished sense of social 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well being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itchFamily="2" charset="2"/>
              <a:buChar char="v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Impaired function</a:t>
            </a:r>
          </a:p>
          <a:p>
            <a:pPr lvl="1">
              <a:buFont typeface="Wingdings" pitchFamily="2" charset="2"/>
              <a:buChar char="v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Impaired oral health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1447801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Chief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Complaint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763000" cy="762000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Follow up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534400" cy="525780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When patient enquire about whether he/ she needs orthodontic treatment, a series of follow up questions could be asked:-</a:t>
            </a:r>
          </a:p>
          <a:p>
            <a:pPr>
              <a:buClrTx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“What  bothers you most about your teeth or your appearance ”What do you want the treatment to do for you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?”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Such questions clarifies what is of utmost importance to the patient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3581400"/>
            <a:ext cx="762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000" dirty="0">
                <a:latin typeface="+mj-lt"/>
                <a:cs typeface="Arial" pitchFamily="34" charset="0"/>
              </a:rPr>
              <a:t>In case of children, parent’s perception of malocclusion should also be noted. It helps in setting treatment objectives &amp; satisfying family in general.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1219200"/>
            <a:ext cx="7772400" cy="4572000"/>
          </a:xfrm>
        </p:spPr>
        <p:txBody>
          <a:bodyPr/>
          <a:lstStyle/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        PRENATAL HISTORY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7772400" cy="8382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PRENATAL HISTORY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762000"/>
            <a:ext cx="8305800" cy="35052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Nutritional disorders in the mother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drugs taken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diseases &amp; accidents of mother during pregnancy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can hamper the normal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growth and development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of child.</a:t>
            </a:r>
          </a:p>
          <a:p>
            <a:pPr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2703016"/>
            <a:ext cx="11049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Drug induced deformities</a:t>
            </a:r>
          </a:p>
          <a:p>
            <a:pPr lvl="1">
              <a:buFont typeface="Courier New" pitchFamily="49" charset="0"/>
              <a:buChar char="o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Thalidomide ( teratogenic agent ) - phocomelia</a:t>
            </a:r>
          </a:p>
          <a:p>
            <a:pPr lvl="1">
              <a:buFont typeface="Courier New" pitchFamily="49" charset="0"/>
              <a:buChar char="o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Tetracycline – yellowish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discolorations</a:t>
            </a: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Injury or trauma</a:t>
            </a:r>
          </a:p>
          <a:p>
            <a:pPr lvl="1">
              <a:buFont typeface="Courier New" pitchFamily="49" charset="0"/>
              <a:buChar char="o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oro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-facial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deformities</a:t>
            </a:r>
          </a:p>
          <a:p>
            <a:pPr lvl="1">
              <a:buFont typeface="Courier New" pitchFamily="49" charset="0"/>
              <a:buChar char="o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Diseases</a:t>
            </a:r>
          </a:p>
          <a:p>
            <a:pPr lvl="1">
              <a:buFont typeface="Courier New" pitchFamily="49" charset="0"/>
              <a:buChar char="o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German measles – cleft lip and palate</a:t>
            </a:r>
          </a:p>
          <a:p>
            <a:pPr algn="just">
              <a:buFont typeface="Wingdings" pitchFamily="2" charset="2"/>
              <a:buChar char="v"/>
            </a:pP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itchFamily="2" charset="2"/>
              <a:buChar char="v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9297" t="21887" r="28229" b="17503"/>
          <a:stretch>
            <a:fillRect/>
          </a:stretch>
        </p:blipFill>
        <p:spPr bwMode="auto">
          <a:xfrm>
            <a:off x="304800" y="304800"/>
            <a:ext cx="838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z="2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4514" name="Picture 2" descr="Pierre Robin Syndrome (Sequence): Facts, Surgery, Causes, Symptoms &amp; What  it 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4572000"/>
          </a:xfrm>
          <a:prstGeom prst="rect">
            <a:avLst/>
          </a:prstGeom>
          <a:noFill/>
        </p:spPr>
      </p:pic>
      <p:pic>
        <p:nvPicPr>
          <p:cNvPr id="64516" name="Picture 4" descr="(A) Frontal view of a patient suffering from left temporomandibular joint ankylosis. The dots indicate the severe facial asymmetry towards the left. (B) The profile view demonstrating the severe mandibular anteroposterior deficiency and convex profile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0"/>
            <a:ext cx="4057650" cy="2857500"/>
          </a:xfrm>
          <a:prstGeom prst="rect">
            <a:avLst/>
          </a:prstGeom>
          <a:noFill/>
        </p:spPr>
      </p:pic>
      <p:pic>
        <p:nvPicPr>
          <p:cNvPr id="64518" name="Picture 6" descr="Milwaukee brace - Physioped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2057400"/>
            <a:ext cx="8127999" cy="4572000"/>
          </a:xfrm>
          <a:prstGeom prst="rect">
            <a:avLst/>
          </a:prstGeom>
          <a:noFill/>
        </p:spPr>
      </p:pic>
      <p:pic>
        <p:nvPicPr>
          <p:cNvPr id="64520" name="Picture 8" descr="MACST - 3 facts of Treacher Collins Syndrome 1. It's a... | Faceboo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71600" y="1524000"/>
            <a:ext cx="6102804" cy="3429000"/>
          </a:xfrm>
          <a:prstGeom prst="rect">
            <a:avLst/>
          </a:prstGeom>
          <a:noFill/>
        </p:spPr>
      </p:pic>
      <p:pic>
        <p:nvPicPr>
          <p:cNvPr id="8" name="Picture 2" descr="Cureus | Poland-Mobius Syndrome With Unilateral Vocal Cord Paralysis in a  Neonat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0" y="1219200"/>
            <a:ext cx="5436385" cy="4572000"/>
          </a:xfrm>
          <a:prstGeom prst="rect">
            <a:avLst/>
          </a:prstGeom>
          <a:noFill/>
        </p:spPr>
      </p:pic>
      <p:sp>
        <p:nvSpPr>
          <p:cNvPr id="64522" name="AutoShape 10" descr="SciELO - Brasil - Goldenhar syndrome: clinical features with orofacial  emphasis Goldenhar syndrome: clinical features with orofacial emphas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228600"/>
            <a:ext cx="8686800" cy="2087562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Syndromes affecting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dentofacial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development associated with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deficiency and class II malocclusion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96111558"/>
              </p:ext>
            </p:extLst>
          </p:nvPr>
        </p:nvGraphicFramePr>
        <p:xfrm>
          <a:off x="228600" y="2667000"/>
          <a:ext cx="7772400" cy="294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272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syndromes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features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7183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Pierre Robin syndrome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Micrognathia , cleft </a:t>
                      </a:r>
                      <a:r>
                        <a:rPr lang="en-US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palate , glossoptosis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7183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Treacher Collins</a:t>
                      </a:r>
                      <a:r>
                        <a:rPr lang="en-US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Syndrome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Downward slanting palpebral fissures , micrognathia 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458200" cy="114300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Syndromes associated with mid facial deformity and class III relationship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1295399"/>
            <a:ext cx="7772400" cy="5981163"/>
          </a:xfrm>
        </p:spPr>
        <p:txBody>
          <a:bodyPr/>
          <a:lstStyle/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5683589"/>
              </p:ext>
            </p:extLst>
          </p:nvPr>
        </p:nvGraphicFramePr>
        <p:xfrm>
          <a:off x="1066800" y="1828800"/>
          <a:ext cx="6096000" cy="477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0889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Syndromes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Features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54797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Apert Syndrome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Craniosynostosis , proptosis , hypertelorism ,  syndactly of hands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54797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Down’s Syndrome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Hypoplastic maxilla , macroglossia , posterior cross bite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78358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Crouzon’ s Syndrome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Craniosynostosis , maxillary hypoplasia , proptosis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78358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Achondroplasia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Dwarfism , depressed nasal bridge , high palate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Syndromes associated with mandibular prognathism 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08309330"/>
              </p:ext>
            </p:extLst>
          </p:nvPr>
        </p:nvGraphicFramePr>
        <p:xfrm>
          <a:off x="609600" y="1981200"/>
          <a:ext cx="7772400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Syndromes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Features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Klienfelter’s Syndrome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Skeletal disproportion , taurodontism , gynaecomastia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Osteogenesis Imperfecta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Fragile Bones , Blue</a:t>
                      </a:r>
                      <a:r>
                        <a:rPr lang="en-US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Sclera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Basal Cell Nevus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Frontal and parietal bossing , bifid ribs , multiple jaw cyst , multiple basal cell carcinoma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lum bright="-30000" contrast="40000"/>
          </a:blip>
          <a:srcRect l="19327" t="12500" r="23865" b="6250"/>
          <a:stretch>
            <a:fillRect/>
          </a:stretch>
        </p:blipFill>
        <p:spPr bwMode="auto">
          <a:xfrm>
            <a:off x="762000" y="304800"/>
            <a:ext cx="7391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7772400" cy="4572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           BIRTH HISTORY                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848600" cy="838200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     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105400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Type of delivery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Premature , Normal 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Late </a:t>
            </a:r>
          </a:p>
          <a:p>
            <a:pPr marL="514350" indent="-51435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Related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problems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514350" indent="-514350">
              <a:buClrTx/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Low birth wt</a:t>
            </a:r>
          </a:p>
          <a:p>
            <a:pPr marL="514350" indent="-514350">
              <a:buClrTx/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Neurodevelopmental disabilities</a:t>
            </a:r>
          </a:p>
          <a:p>
            <a:pPr marL="514350" indent="-514350">
              <a:buClrTx/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Cerebral palsy</a:t>
            </a:r>
          </a:p>
          <a:p>
            <a:pPr marL="514350" indent="-514350">
              <a:buClrTx/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Mental retardation , visual &amp; hearing impairment</a:t>
            </a:r>
          </a:p>
          <a:p>
            <a:pPr marL="514350" indent="-514350">
              <a:buClrTx/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Behavioral problems</a:t>
            </a:r>
          </a:p>
          <a:p>
            <a:pPr marL="514350" indent="-51435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304799"/>
            <a:ext cx="21924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BIRTH HISTORY </a:t>
            </a:r>
            <a:endParaRPr lang="en-IN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447800"/>
            <a:ext cx="7924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Primary &amp; permanent teeth affected  - illness during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infancy.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Arial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Chronic illness affects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growth.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Forceps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delivery –TMJ injuries can manifest as marked 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457200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mandibular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growth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retardation.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304800"/>
            <a:ext cx="21924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BIRTH HISTORY </a:t>
            </a:r>
            <a:endParaRPr lang="en-IN" sz="2400" b="1" dirty="0">
              <a:solidFill>
                <a:srgbClr val="FF0000"/>
              </a:solidFill>
            </a:endParaRPr>
          </a:p>
        </p:txBody>
      </p:sp>
      <p:pic>
        <p:nvPicPr>
          <p:cNvPr id="5" name="Picture 2" descr="Do traumatic brain injuries in pregnant mothers impact fetal development?"/>
          <p:cNvPicPr>
            <a:picLocks noChangeAspect="1" noChangeArrowheads="1"/>
          </p:cNvPicPr>
          <p:nvPr/>
        </p:nvPicPr>
        <p:blipFill>
          <a:blip r:embed="rId2" cstate="print"/>
          <a:srcRect l="30496" r="24933"/>
          <a:stretch>
            <a:fillRect/>
          </a:stretch>
        </p:blipFill>
        <p:spPr bwMode="auto">
          <a:xfrm>
            <a:off x="304800" y="4343400"/>
            <a:ext cx="1447800" cy="1828800"/>
          </a:xfrm>
          <a:prstGeom prst="rect">
            <a:avLst/>
          </a:prstGeom>
          <a:noFill/>
        </p:spPr>
      </p:pic>
      <p:pic>
        <p:nvPicPr>
          <p:cNvPr id="6" name="Picture 4" descr="Forceps Delivery Cause Trauma to Mother &amp; Baby | BI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114800"/>
            <a:ext cx="3513720" cy="2209800"/>
          </a:xfrm>
          <a:prstGeom prst="rect">
            <a:avLst/>
          </a:prstGeom>
          <a:noFill/>
        </p:spPr>
      </p:pic>
      <p:pic>
        <p:nvPicPr>
          <p:cNvPr id="7" name="Picture 6" descr="PDF] Consequences of dental trauma to the primary teeth on the permanent  dentition | Semantic Schol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4343400"/>
            <a:ext cx="2924961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7290055" cy="5053584"/>
          </a:xfrm>
        </p:spPr>
        <p:txBody>
          <a:bodyPr/>
          <a:lstStyle/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POSTNATAL HISTORY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7772400" cy="944562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POSTNATAL HISTORY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7315200" cy="487680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It includes information on the type of feeding, presence of oral habits &amp;milestones of normal development.</a:t>
            </a:r>
          </a:p>
          <a:p>
            <a:pPr marL="114300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Developmental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state at birth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:-  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Normal</a:t>
            </a:r>
          </a:p>
          <a:p>
            <a:pPr>
              <a:buClr>
                <a:schemeClr val="tx1"/>
              </a:buClr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Underdeveloped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Hospitalized</a:t>
            </a:r>
          </a:p>
          <a:p>
            <a:pPr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1295400"/>
            <a:ext cx="7620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Crawling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starts between 7 to 10 mths</a:t>
            </a:r>
          </a:p>
          <a:p>
            <a:pPr>
              <a:buClr>
                <a:schemeClr val="tx1"/>
              </a:buClr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Learned to walk 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Normally: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around 10 to 13 months</a:t>
            </a:r>
          </a:p>
          <a:p>
            <a:pPr>
              <a:buClr>
                <a:schemeClr val="tx1"/>
              </a:buClr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Learned to speak</a:t>
            </a:r>
          </a:p>
          <a:p>
            <a:pPr>
              <a:buClr>
                <a:schemeClr val="tx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Helps in evaluating normal growth or any deviation</a:t>
            </a:r>
          </a:p>
          <a:p>
            <a:pPr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-any defect</a:t>
            </a:r>
          </a:p>
          <a:p>
            <a:pPr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-children with tongue thrusting habit tend to lisp</a:t>
            </a:r>
          </a:p>
          <a:p>
            <a:pPr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-cleft palate patient have nasal tone.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29029" y="152400"/>
            <a:ext cx="84165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 smtClean="0">
                <a:solidFill>
                  <a:srgbClr val="FF0000"/>
                </a:solidFill>
              </a:rPr>
              <a:t>Milestones of normal development</a:t>
            </a:r>
            <a:endParaRPr lang="en-IN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6" y="762000"/>
            <a:ext cx="8604504" cy="5708704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 PARAFUNCTIONAL  HABITS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z="2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Habits</a:t>
            </a:r>
            <a:endParaRPr lang="en-IN" sz="2000" dirty="0"/>
          </a:p>
        </p:txBody>
      </p:sp>
      <p:pic>
        <p:nvPicPr>
          <p:cNvPr id="57346" name="Picture 2" descr="MyWay Dentist у Твіттері: «(2)Compulsive oral habits: Consist of those  behaviors which are fixed in child and when emotional pressures are  intolerable for the child,he or she can feel safety with th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057400"/>
            <a:ext cx="7422075" cy="4572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7200" y="45720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52400"/>
            <a:ext cx="8763000" cy="1143000"/>
          </a:xfrm>
        </p:spPr>
        <p:txBody>
          <a:bodyPr>
            <a:noAutofit/>
          </a:bodyPr>
          <a:lstStyle/>
          <a:p>
            <a:pPr algn="ctr"/>
            <a:r>
              <a:rPr lang="en-I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Prevalence of various oral habits</a:t>
            </a:r>
          </a:p>
        </p:txBody>
      </p:sp>
      <p:pic>
        <p:nvPicPr>
          <p:cNvPr id="4" name="Content Placeholder 3" descr="DSCN31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058826"/>
            <a:ext cx="7620000" cy="38833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" y="1752600"/>
            <a:ext cx="7080503" cy="4632960"/>
          </a:xfrm>
        </p:spPr>
        <p:txBody>
          <a:bodyPr/>
          <a:lstStyle/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         MEDICAL HISTORY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715962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Medical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4990" y="914400"/>
            <a:ext cx="8686800" cy="54102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Knowledge of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patients' general health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is essential and should be obtained prior to examination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Very few medical conditions contraindicate the use of orthodontic appliances like:-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Epilepsy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History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blood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dyscrasias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Diabetic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patient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Rheumatic fever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Cardiac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anomalies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Physically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and mentally handicapped children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7772400" cy="944562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Medical History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447800"/>
            <a:ext cx="8839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Should find out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etiology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while taking history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Old injury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growth deficit- true facial asymmetry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trauma to teeth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impaired occlusion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Periodontium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must be sound prior to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orthodontic treatment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Systemic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diseases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should be under control.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85800" y="152400"/>
            <a:ext cx="7848600" cy="1143000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Drugs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83820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NSAIDS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NSAIDS  disturbs orthodontic tooth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movement.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Paracetamol may be analgesic of choice in orthodontic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cases.</a:t>
            </a:r>
          </a:p>
          <a:p>
            <a:pPr marL="114300" indent="0">
              <a:buClrTx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ClrTx/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Corticosteroids </a:t>
            </a:r>
          </a:p>
          <a:p>
            <a:pPr marL="114300" indent="0">
              <a:buClrTx/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Postpone orthodontic treatment in patients taking acute doses of corticosteroids – periodontal problems</a:t>
            </a:r>
          </a:p>
          <a:p>
            <a:pPr marL="114300" indent="0">
              <a:buClr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133600"/>
            <a:ext cx="7543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Hypoglycemia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tremors , sweating,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anxiety tachycardia, mental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confusion, slurred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speech, drowsiness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Meal &amp; medication prior to treatment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304800" y="304800"/>
            <a:ext cx="8991600" cy="1371600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Hypoglycemia: Most Important Complication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066800"/>
            <a:ext cx="8229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Imp: History of atopic dermatitis to nickel containing metal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Treated with caution 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Diagnosed nickel hypersensitivity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Replace Ni –Ti arch wires with  s/s arch wires with low nickel content</a:t>
            </a:r>
          </a:p>
          <a:p>
            <a:pPr marL="971550" lvl="1" indent="-514350">
              <a:buFont typeface="Courier New" pitchFamily="49" charset="0"/>
              <a:buChar char="o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Titanium molybdenum alloy –nickel free</a:t>
            </a:r>
          </a:p>
          <a:p>
            <a:pPr marL="971550" lvl="1" indent="-514350">
              <a:buFont typeface="Courier New" pitchFamily="49" charset="0"/>
              <a:buChar char="o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Fiber reinforced composite wires</a:t>
            </a:r>
          </a:p>
          <a:p>
            <a:pPr marL="971550" lvl="1" indent="-514350">
              <a:buFont typeface="Courier New" pitchFamily="49" charset="0"/>
              <a:buChar char="o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Pure titanium or gold plated wires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87377" y="159922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Allergy with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nickel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7772400" cy="1143000"/>
          </a:xfrm>
        </p:spPr>
        <p:txBody>
          <a:bodyPr>
            <a:noAutofit/>
          </a:bodyPr>
          <a:lstStyle/>
          <a:p>
            <a:pPr marL="274320" lvl="0" indent="-274320" algn="ctr">
              <a:spcBef>
                <a:spcPts val="58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Allergy with latex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001000" cy="3810000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Reduce latex exposure to patient</a:t>
            </a:r>
          </a:p>
          <a:p>
            <a:pPr>
              <a:buClrTx/>
              <a:buFont typeface="Wingdings" pitchFamily="2" charset="2"/>
              <a:buChar char="v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Latex free goods to be stored in ‘latex screened’</a:t>
            </a:r>
          </a:p>
          <a:p>
            <a:pPr>
              <a:buClr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Early morning appointments to reduce exposure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33400" y="304800"/>
            <a:ext cx="9144000" cy="1295400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Dental aspect of increased blood pressure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4984" y="2209800"/>
            <a:ext cx="8077200" cy="4648200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v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 elective dental procedure on patient with uncontrolled hypertension (Malignant Hypertension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114300" indent="0">
              <a:buClr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Increase risk of stroke or myocardial infarction in dental chair</a:t>
            </a:r>
          </a:p>
          <a:p>
            <a:pPr>
              <a:buClrTx/>
              <a:buFont typeface="Wingdings" pitchFamily="2" charset="2"/>
              <a:buChar char="v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v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-30000" contrast="30000"/>
          </a:blip>
          <a:srcRect l="6442" t="27083" r="13909" b="14583"/>
          <a:stretch>
            <a:fillRect/>
          </a:stretch>
        </p:blipFill>
        <p:spPr bwMode="auto">
          <a:xfrm>
            <a:off x="76200" y="1600200"/>
            <a:ext cx="8991600" cy="3702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7690104" cy="5166360"/>
          </a:xfrm>
        </p:spPr>
        <p:txBody>
          <a:bodyPr/>
          <a:lstStyle/>
          <a:p>
            <a:pPr algn="ctr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DENTAL HISTORY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772400" cy="1143000"/>
          </a:xfrm>
        </p:spPr>
        <p:txBody>
          <a:bodyPr>
            <a:normAutofit/>
          </a:bodyPr>
          <a:lstStyle/>
          <a:p>
            <a:pPr marL="274320" lvl="0" indent="-274320" algn="ctr">
              <a:spcBef>
                <a:spcPts val="58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DENTAL HISTORY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15400" cy="5410200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Age of eruption &amp; exfoliation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deciduous    &amp;permanent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teeth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History 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:-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2">
              <a:buClrTx/>
              <a:buFont typeface="Courier New" pitchFamily="49" charset="0"/>
              <a:buChar char="o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extraction</a:t>
            </a:r>
          </a:p>
          <a:p>
            <a:pPr lvl="2">
              <a:buClrTx/>
              <a:buFont typeface="Courier New" pitchFamily="49" charset="0"/>
              <a:buChar char="o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Decay</a:t>
            </a:r>
          </a:p>
          <a:p>
            <a:pPr lvl="2">
              <a:buClrTx/>
              <a:buFont typeface="Courier New" pitchFamily="49" charset="0"/>
              <a:buChar char="o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Restoration</a:t>
            </a:r>
          </a:p>
          <a:p>
            <a:pPr lvl="2">
              <a:buClrTx/>
              <a:buFont typeface="Courier New" pitchFamily="49" charset="0"/>
              <a:buChar char="o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Trauma</a:t>
            </a:r>
          </a:p>
          <a:p>
            <a:pPr lvl="2">
              <a:buClrTx/>
              <a:buFont typeface="Courier New" pitchFamily="49" charset="0"/>
              <a:buChar char="o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Patient’s &amp; parent’s attitude towards dental health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590800"/>
            <a:ext cx="7620000" cy="1143000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FAMILY HISTORY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910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76200"/>
            <a:ext cx="7543800" cy="1179445"/>
          </a:xfrm>
        </p:spPr>
        <p:txBody>
          <a:bodyPr/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Family history</a:t>
            </a:r>
            <a:b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52400" y="1219200"/>
            <a:ext cx="8915400" cy="5105400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Family history should record details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malocclusion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existing in other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members of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family.</a:t>
            </a:r>
          </a:p>
          <a:p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 II, class III malocclusions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congenital conditions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such as clefts of lip &amp;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palate are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inherited.</a:t>
            </a:r>
          </a:p>
        </p:txBody>
      </p:sp>
    </p:spTree>
    <p:extLst>
      <p:ext uri="{BB962C8B-B14F-4D97-AF65-F5344CB8AC3E}">
        <p14:creationId xmlns="" xmlns:p14="http://schemas.microsoft.com/office/powerpoint/2010/main" val="62976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z="2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72 Father And Son Resemblance Illustrations &amp; Clip Art - i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676400"/>
            <a:ext cx="3505200" cy="4125351"/>
          </a:xfrm>
          <a:prstGeom prst="rect">
            <a:avLst/>
          </a:prstGeom>
          <a:noFill/>
        </p:spPr>
      </p:pic>
      <p:sp>
        <p:nvSpPr>
          <p:cNvPr id="1028" name="AutoShape 4" descr="Heredity - Free medical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30" name="AutoShape 6" descr="Heredity - Free medical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32" name="AutoShape 8" descr="Heredity fre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76400"/>
            <a:ext cx="411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z="2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 smtClean="0"/>
              <a:t>Habs</a:t>
            </a:r>
            <a:r>
              <a:rPr lang="en-US" sz="2000" dirty="0" smtClean="0"/>
              <a:t> burgs jaw.</a:t>
            </a:r>
            <a:endParaRPr lang="en-IN" sz="2000" dirty="0"/>
          </a:p>
        </p:txBody>
      </p:sp>
      <p:pic>
        <p:nvPicPr>
          <p:cNvPr id="53250" name="Picture 2" descr="Hapsburg family tr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304800"/>
            <a:ext cx="4425212" cy="6309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General examination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Height </a:t>
            </a:r>
          </a:p>
          <a:p>
            <a:r>
              <a:rPr lang="en-US" sz="2000" dirty="0" smtClean="0"/>
              <a:t>Gait </a:t>
            </a:r>
          </a:p>
          <a:p>
            <a:r>
              <a:rPr lang="en-US" sz="2000" dirty="0" smtClean="0"/>
              <a:t>Posture </a:t>
            </a:r>
          </a:p>
          <a:p>
            <a:r>
              <a:rPr lang="en-US" sz="2000" dirty="0" smtClean="0"/>
              <a:t>Body built </a:t>
            </a:r>
            <a:endParaRPr lang="en-IN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4045-887C-44C6-8434-3A150554B340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2050" name="Picture 2" descr="Types of gait | Physical therapy assistant, Physical therapy student,  Physical therapy exercis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1219200"/>
            <a:ext cx="3598843" cy="3657600"/>
          </a:xfrm>
          <a:prstGeom prst="rect">
            <a:avLst/>
          </a:prstGeom>
          <a:noFill/>
        </p:spPr>
      </p:pic>
      <p:pic>
        <p:nvPicPr>
          <p:cNvPr id="9" name="Picture 4" descr="Delhi cops on the lookout for 'ectomorph' body type to identify snatchers;  know about other kinds | Fitness News - The Indian Expre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200400"/>
            <a:ext cx="3470148" cy="3657600"/>
          </a:xfrm>
          <a:prstGeom prst="rect">
            <a:avLst/>
          </a:prstGeom>
          <a:noFill/>
        </p:spPr>
      </p:pic>
      <p:pic>
        <p:nvPicPr>
          <p:cNvPr id="2052" name="Picture 4" descr="Gait Abnormaliti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4882039"/>
            <a:ext cx="4114800" cy="18997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4338" name="AutoShape 2" descr="Evaluation of the Face for Orthodontic Treatment - OrthoED - OrthoTrain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" name="Picture 5" descr="Milwaukee brace - Physioped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838200"/>
            <a:ext cx="4199466" cy="2362200"/>
          </a:xfrm>
          <a:prstGeom prst="rect">
            <a:avLst/>
          </a:prstGeom>
          <a:noFill/>
        </p:spPr>
      </p:pic>
      <p:pic>
        <p:nvPicPr>
          <p:cNvPr id="1026" name="Picture 2" descr="Chiropractic Care for Kyphos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3319110"/>
            <a:ext cx="3809999" cy="30816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11939</TotalTime>
  <Words>1581</Words>
  <Application>Microsoft Office PowerPoint</Application>
  <PresentationFormat>On-screen Show (4:3)</PresentationFormat>
  <Paragraphs>309</Paragraphs>
  <Slides>56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Adjacency</vt:lpstr>
      <vt:lpstr>Case HISTORY and intraoral examination    </vt:lpstr>
      <vt:lpstr>CONTENTS</vt:lpstr>
      <vt:lpstr>Slide 3</vt:lpstr>
      <vt:lpstr>Slide 4</vt:lpstr>
      <vt:lpstr> Essential diagnostic aids</vt:lpstr>
      <vt:lpstr>Supplemental Diagnostic Aids</vt:lpstr>
      <vt:lpstr>CASE HISTORY</vt:lpstr>
      <vt:lpstr>CASE HISTORY</vt:lpstr>
      <vt:lpstr>Slide 9</vt:lpstr>
      <vt:lpstr>Personal Information</vt:lpstr>
      <vt:lpstr>Slide 11</vt:lpstr>
      <vt:lpstr> Age &amp; Date of birth</vt:lpstr>
      <vt:lpstr>Gender</vt:lpstr>
      <vt:lpstr>CLINICAL SIGNIFICANCE OF GROWTH SPURT</vt:lpstr>
      <vt:lpstr>Out Patient number</vt:lpstr>
      <vt:lpstr>Address, Phone and e-mail</vt:lpstr>
      <vt:lpstr>Occupation</vt:lpstr>
      <vt:lpstr>Religion &amp; Ethnic origin</vt:lpstr>
      <vt:lpstr>Chief Complaint</vt:lpstr>
      <vt:lpstr>Chief Complaint</vt:lpstr>
      <vt:lpstr>Chief Complaint</vt:lpstr>
      <vt:lpstr>Follow up questions</vt:lpstr>
      <vt:lpstr>Slide 23</vt:lpstr>
      <vt:lpstr>PRENATAL HISTORY</vt:lpstr>
      <vt:lpstr>Slide 25</vt:lpstr>
      <vt:lpstr>Slide 26</vt:lpstr>
      <vt:lpstr>Syndromes affecting dentofacial development associated with mandibular deficiency and class II malocclusion</vt:lpstr>
      <vt:lpstr>Syndromes associated with mid facial deformity and class III relationship</vt:lpstr>
      <vt:lpstr>Syndromes associated with mandibular prognathism </vt:lpstr>
      <vt:lpstr>Slide 30</vt:lpstr>
      <vt:lpstr>Slide 31</vt:lpstr>
      <vt:lpstr>           </vt:lpstr>
      <vt:lpstr>Slide 33</vt:lpstr>
      <vt:lpstr>Slide 34</vt:lpstr>
      <vt:lpstr>POSTNATAL HISTORY</vt:lpstr>
      <vt:lpstr>Slide 36</vt:lpstr>
      <vt:lpstr>Slide 37</vt:lpstr>
      <vt:lpstr>Slide 38</vt:lpstr>
      <vt:lpstr>Prevalence of various oral habits</vt:lpstr>
      <vt:lpstr>Slide 40</vt:lpstr>
      <vt:lpstr>Medical History</vt:lpstr>
      <vt:lpstr>Medical History</vt:lpstr>
      <vt:lpstr> Drugs</vt:lpstr>
      <vt:lpstr>Hypoglycemia: Most Important Complication</vt:lpstr>
      <vt:lpstr>Slide 45</vt:lpstr>
      <vt:lpstr>Allergy with latex</vt:lpstr>
      <vt:lpstr> Dental aspect of increased blood pressure</vt:lpstr>
      <vt:lpstr>Slide 48</vt:lpstr>
      <vt:lpstr>Slide 49</vt:lpstr>
      <vt:lpstr>DENTAL HISTORY</vt:lpstr>
      <vt:lpstr>FAMILY HISTORY</vt:lpstr>
      <vt:lpstr>Family history </vt:lpstr>
      <vt:lpstr>Slide 53</vt:lpstr>
      <vt:lpstr>Slide 54</vt:lpstr>
      <vt:lpstr>General examination</vt:lpstr>
      <vt:lpstr>Slide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 history records</dc:title>
  <dc:creator>deepak sir</dc:creator>
  <cp:lastModifiedBy>madhu</cp:lastModifiedBy>
  <cp:revision>1166</cp:revision>
  <dcterms:created xsi:type="dcterms:W3CDTF">2013-07-11T12:08:51Z</dcterms:created>
  <dcterms:modified xsi:type="dcterms:W3CDTF">2025-02-04T09:36:14Z</dcterms:modified>
</cp:coreProperties>
</file>