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5"/>
  </p:notesMasterIdLst>
  <p:sldIdLst>
    <p:sldId id="256" r:id="rId2"/>
    <p:sldId id="257" r:id="rId3"/>
    <p:sldId id="418" r:id="rId4"/>
    <p:sldId id="420" r:id="rId5"/>
    <p:sldId id="260" r:id="rId6"/>
    <p:sldId id="263" r:id="rId7"/>
    <p:sldId id="259" r:id="rId8"/>
    <p:sldId id="261" r:id="rId9"/>
    <p:sldId id="262"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9" r:id="rId44"/>
    <p:sldId id="297" r:id="rId45"/>
    <p:sldId id="298"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5" r:id="rId59"/>
    <p:sldId id="312" r:id="rId60"/>
    <p:sldId id="313" r:id="rId61"/>
    <p:sldId id="314"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6" r:id="rId82"/>
    <p:sldId id="337" r:id="rId83"/>
    <p:sldId id="338" r:id="rId84"/>
    <p:sldId id="335"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422" r:id="rId98"/>
    <p:sldId id="423" r:id="rId99"/>
    <p:sldId id="424" r:id="rId100"/>
    <p:sldId id="425" r:id="rId101"/>
    <p:sldId id="426" r:id="rId102"/>
    <p:sldId id="429" r:id="rId103"/>
    <p:sldId id="428" r:id="rId104"/>
    <p:sldId id="427" r:id="rId105"/>
    <p:sldId id="430" r:id="rId106"/>
    <p:sldId id="431" r:id="rId107"/>
    <p:sldId id="432" r:id="rId108"/>
    <p:sldId id="351" r:id="rId109"/>
    <p:sldId id="352" r:id="rId110"/>
    <p:sldId id="353" r:id="rId111"/>
    <p:sldId id="354" r:id="rId112"/>
    <p:sldId id="355" r:id="rId113"/>
    <p:sldId id="356" r:id="rId114"/>
    <p:sldId id="357" r:id="rId115"/>
    <p:sldId id="358" r:id="rId116"/>
    <p:sldId id="359" r:id="rId117"/>
    <p:sldId id="360" r:id="rId118"/>
    <p:sldId id="361" r:id="rId119"/>
    <p:sldId id="362" r:id="rId120"/>
    <p:sldId id="363" r:id="rId121"/>
    <p:sldId id="364" r:id="rId122"/>
    <p:sldId id="365" r:id="rId123"/>
    <p:sldId id="366" r:id="rId124"/>
    <p:sldId id="367" r:id="rId125"/>
    <p:sldId id="368" r:id="rId126"/>
    <p:sldId id="369" r:id="rId127"/>
    <p:sldId id="370" r:id="rId128"/>
    <p:sldId id="371" r:id="rId129"/>
    <p:sldId id="372" r:id="rId130"/>
    <p:sldId id="373" r:id="rId131"/>
    <p:sldId id="374" r:id="rId132"/>
    <p:sldId id="375" r:id="rId133"/>
    <p:sldId id="376" r:id="rId134"/>
    <p:sldId id="377" r:id="rId135"/>
    <p:sldId id="378" r:id="rId136"/>
    <p:sldId id="379" r:id="rId137"/>
    <p:sldId id="380" r:id="rId138"/>
    <p:sldId id="381" r:id="rId139"/>
    <p:sldId id="382" r:id="rId140"/>
    <p:sldId id="383" r:id="rId141"/>
    <p:sldId id="384" r:id="rId142"/>
    <p:sldId id="385" r:id="rId143"/>
    <p:sldId id="386" r:id="rId144"/>
    <p:sldId id="388" r:id="rId145"/>
    <p:sldId id="389" r:id="rId146"/>
    <p:sldId id="390" r:id="rId147"/>
    <p:sldId id="393" r:id="rId148"/>
    <p:sldId id="394" r:id="rId149"/>
    <p:sldId id="395" r:id="rId150"/>
    <p:sldId id="396" r:id="rId151"/>
    <p:sldId id="397" r:id="rId152"/>
    <p:sldId id="398" r:id="rId153"/>
    <p:sldId id="421" r:id="rId154"/>
    <p:sldId id="399" r:id="rId155"/>
    <p:sldId id="400" r:id="rId156"/>
    <p:sldId id="401" r:id="rId157"/>
    <p:sldId id="402" r:id="rId158"/>
    <p:sldId id="403" r:id="rId159"/>
    <p:sldId id="404" r:id="rId160"/>
    <p:sldId id="405" r:id="rId161"/>
    <p:sldId id="406" r:id="rId162"/>
    <p:sldId id="407" r:id="rId163"/>
    <p:sldId id="408" r:id="rId164"/>
    <p:sldId id="409" r:id="rId165"/>
    <p:sldId id="410" r:id="rId166"/>
    <p:sldId id="411" r:id="rId167"/>
    <p:sldId id="413" r:id="rId168"/>
    <p:sldId id="414" r:id="rId169"/>
    <p:sldId id="415" r:id="rId170"/>
    <p:sldId id="416" r:id="rId171"/>
    <p:sldId id="412" r:id="rId172"/>
    <p:sldId id="417" r:id="rId173"/>
    <p:sldId id="419" r:id="rId17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29" autoAdjust="0"/>
    <p:restoredTop sz="93333" autoAdjust="0"/>
  </p:normalViewPr>
  <p:slideViewPr>
    <p:cSldViewPr snapToGrid="0">
      <p:cViewPr varScale="1">
        <p:scale>
          <a:sx n="79" d="100"/>
          <a:sy n="79" d="100"/>
        </p:scale>
        <p:origin x="864"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viewProps" Target="viewProps.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presProps" Target="pres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E42C93-D439-447C-94C9-EE14C6AD7C4A}" type="datetimeFigureOut">
              <a:rPr lang="en-IN" smtClean="0"/>
              <a:t>15-05-2025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2950BF-B42D-4966-AED4-0105B03E15F5}" type="slidenum">
              <a:rPr lang="en-IN" smtClean="0"/>
              <a:t>‹#›</a:t>
            </a:fld>
            <a:endParaRPr lang="en-IN"/>
          </a:p>
        </p:txBody>
      </p:sp>
    </p:spTree>
    <p:extLst>
      <p:ext uri="{BB962C8B-B14F-4D97-AF65-F5344CB8AC3E}">
        <p14:creationId xmlns:p14="http://schemas.microsoft.com/office/powerpoint/2010/main" val="1264260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C2950BF-B42D-4966-AED4-0105B03E15F5}" type="slidenum">
              <a:rPr lang="en-IN" smtClean="0"/>
              <a:t>5</a:t>
            </a:fld>
            <a:endParaRPr lang="en-IN"/>
          </a:p>
        </p:txBody>
      </p:sp>
    </p:spTree>
    <p:extLst>
      <p:ext uri="{BB962C8B-B14F-4D97-AF65-F5344CB8AC3E}">
        <p14:creationId xmlns:p14="http://schemas.microsoft.com/office/powerpoint/2010/main" val="3597793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C2950BF-B42D-4966-AED4-0105B03E15F5}" type="slidenum">
              <a:rPr lang="en-IN" smtClean="0"/>
              <a:t>15</a:t>
            </a:fld>
            <a:endParaRPr lang="en-IN"/>
          </a:p>
        </p:txBody>
      </p:sp>
    </p:spTree>
    <p:extLst>
      <p:ext uri="{BB962C8B-B14F-4D97-AF65-F5344CB8AC3E}">
        <p14:creationId xmlns:p14="http://schemas.microsoft.com/office/powerpoint/2010/main" val="3610763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65792" marR="2711450" indent="-285750">
              <a:lnSpc>
                <a:spcPct val="117900"/>
              </a:lnSpc>
            </a:pPr>
            <a:r>
              <a:rPr lang="en-US" dirty="0"/>
              <a:t>Patients with high cosmetic indices, though often  exacting, usually are appreciative and cooperative</a:t>
            </a:r>
            <a:endParaRPr lang="en-US" dirty="0">
              <a:latin typeface="+mn-lt"/>
              <a:cs typeface="Constantia"/>
            </a:endParaRPr>
          </a:p>
          <a:p>
            <a:pPr marL="565792" marR="2711450" indent="-285750">
              <a:lnSpc>
                <a:spcPct val="117900"/>
              </a:lnSpc>
            </a:pPr>
            <a:r>
              <a:rPr lang="en-US" dirty="0"/>
              <a:t>patients with low cosmetic indices often are indifferent, uncooperative, and place little value on the efforts of the prosthodontist</a:t>
            </a:r>
            <a:endParaRPr lang="en-US" dirty="0">
              <a:latin typeface="+mn-lt"/>
              <a:cs typeface="Constantia"/>
            </a:endParaRPr>
          </a:p>
          <a:p>
            <a:endParaRPr lang="en-IN" dirty="0"/>
          </a:p>
        </p:txBody>
      </p:sp>
      <p:sp>
        <p:nvSpPr>
          <p:cNvPr id="4" name="Slide Number Placeholder 3"/>
          <p:cNvSpPr>
            <a:spLocks noGrp="1"/>
          </p:cNvSpPr>
          <p:nvPr>
            <p:ph type="sldNum" sz="quarter" idx="5"/>
          </p:nvPr>
        </p:nvSpPr>
        <p:spPr/>
        <p:txBody>
          <a:bodyPr/>
          <a:lstStyle/>
          <a:p>
            <a:fld id="{8C2950BF-B42D-4966-AED4-0105B03E15F5}" type="slidenum">
              <a:rPr lang="en-IN" smtClean="0"/>
              <a:t>19</a:t>
            </a:fld>
            <a:endParaRPr lang="en-IN"/>
          </a:p>
        </p:txBody>
      </p:sp>
    </p:spTree>
    <p:extLst>
      <p:ext uri="{BB962C8B-B14F-4D97-AF65-F5344CB8AC3E}">
        <p14:creationId xmlns:p14="http://schemas.microsoft.com/office/powerpoint/2010/main" val="3936500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7020" marR="5080" indent="-274955">
              <a:spcBef>
                <a:spcPts val="95"/>
              </a:spcBef>
              <a:buClr>
                <a:srgbClr val="E30058"/>
              </a:buClr>
              <a:buSzPct val="83928"/>
              <a:buFont typeface="Wingdings 2"/>
              <a:buChar char=""/>
              <a:tabLst>
                <a:tab pos="287655" algn="l"/>
              </a:tabLst>
            </a:pPr>
            <a:r>
              <a:rPr lang="en-US" sz="1200" dirty="0"/>
              <a:t>The response allows the practitioner to assess whether the patient’s expectations are “realistic” or “attainable”</a:t>
            </a:r>
            <a:r>
              <a:rPr lang="en-US" sz="1200" spc="-25" dirty="0">
                <a:cs typeface="Constantia"/>
              </a:rPr>
              <a:t> </a:t>
            </a:r>
          </a:p>
          <a:p>
            <a:pPr marL="287020" marR="5080" indent="-274955">
              <a:spcBef>
                <a:spcPts val="95"/>
              </a:spcBef>
              <a:buClr>
                <a:srgbClr val="E30058"/>
              </a:buClr>
              <a:buSzPct val="83928"/>
              <a:buFont typeface="Wingdings 2"/>
              <a:buChar char=""/>
              <a:tabLst>
                <a:tab pos="287655" algn="l"/>
              </a:tabLst>
            </a:pPr>
            <a:r>
              <a:rPr lang="en-US" sz="1200" spc="-25" dirty="0">
                <a:cs typeface="Constantia"/>
              </a:rPr>
              <a:t>According</a:t>
            </a:r>
            <a:r>
              <a:rPr lang="en-US" sz="1200" spc="-50" dirty="0">
                <a:cs typeface="Constantia"/>
              </a:rPr>
              <a:t> </a:t>
            </a:r>
            <a:r>
              <a:rPr lang="en-US" sz="1200" spc="-25" dirty="0">
                <a:cs typeface="Constantia"/>
              </a:rPr>
              <a:t>to</a:t>
            </a:r>
            <a:r>
              <a:rPr lang="en-US" sz="1200" spc="-80" dirty="0">
                <a:cs typeface="Constantia"/>
              </a:rPr>
              <a:t> </a:t>
            </a:r>
            <a:r>
              <a:rPr lang="en-US" sz="1200" spc="-35" dirty="0">
                <a:cs typeface="Constantia"/>
              </a:rPr>
              <a:t>Devan,</a:t>
            </a:r>
            <a:r>
              <a:rPr lang="en-US" sz="1200" spc="-5" dirty="0">
                <a:cs typeface="Constantia"/>
              </a:rPr>
              <a:t> "The</a:t>
            </a:r>
            <a:r>
              <a:rPr lang="en-US" sz="1200" spc="-145" dirty="0">
                <a:cs typeface="Constantia"/>
              </a:rPr>
              <a:t> </a:t>
            </a:r>
            <a:r>
              <a:rPr lang="en-US" sz="1200" spc="-5" dirty="0">
                <a:cs typeface="Constantia"/>
              </a:rPr>
              <a:t>dentist</a:t>
            </a:r>
            <a:r>
              <a:rPr lang="en-US" sz="1200" spc="-145" dirty="0">
                <a:cs typeface="Constantia"/>
              </a:rPr>
              <a:t> </a:t>
            </a:r>
            <a:r>
              <a:rPr lang="en-US" sz="1200" spc="-5" dirty="0">
                <a:cs typeface="Constantia"/>
              </a:rPr>
              <a:t>should</a:t>
            </a:r>
            <a:r>
              <a:rPr lang="en-US" sz="1200" spc="15" dirty="0">
                <a:cs typeface="Constantia"/>
              </a:rPr>
              <a:t> </a:t>
            </a:r>
            <a:r>
              <a:rPr lang="en-US" sz="1200" spc="-5" dirty="0">
                <a:cs typeface="Constantia"/>
              </a:rPr>
              <a:t>meet</a:t>
            </a:r>
            <a:r>
              <a:rPr lang="en-US" sz="1200" spc="-120" dirty="0">
                <a:cs typeface="Constantia"/>
              </a:rPr>
              <a:t> </a:t>
            </a:r>
            <a:r>
              <a:rPr lang="en-US" sz="1200" spc="-10" dirty="0">
                <a:cs typeface="Constantia"/>
              </a:rPr>
              <a:t>the </a:t>
            </a:r>
            <a:r>
              <a:rPr lang="en-US" sz="1200" spc="-685" dirty="0">
                <a:cs typeface="Constantia"/>
              </a:rPr>
              <a:t> </a:t>
            </a:r>
            <a:r>
              <a:rPr lang="en-US" sz="1200" spc="-10" dirty="0">
                <a:cs typeface="Constantia"/>
              </a:rPr>
              <a:t>mind </a:t>
            </a:r>
            <a:r>
              <a:rPr lang="en-US" sz="1200" spc="-5" dirty="0">
                <a:cs typeface="Constantia"/>
              </a:rPr>
              <a:t>of </a:t>
            </a:r>
            <a:r>
              <a:rPr lang="en-US" sz="1200" spc="-10" dirty="0">
                <a:cs typeface="Constantia"/>
              </a:rPr>
              <a:t>the </a:t>
            </a:r>
            <a:r>
              <a:rPr lang="en-US" sz="1200" spc="-5" dirty="0">
                <a:cs typeface="Constantia"/>
              </a:rPr>
              <a:t>patient </a:t>
            </a:r>
            <a:r>
              <a:rPr lang="en-US" sz="1200" spc="-15" dirty="0">
                <a:cs typeface="Constantia"/>
              </a:rPr>
              <a:t>before </a:t>
            </a:r>
            <a:r>
              <a:rPr lang="en-US" sz="1200" spc="-5" dirty="0">
                <a:cs typeface="Constantia"/>
              </a:rPr>
              <a:t>he </a:t>
            </a:r>
            <a:r>
              <a:rPr lang="en-US" sz="1200" spc="-10" dirty="0">
                <a:cs typeface="Constantia"/>
              </a:rPr>
              <a:t>meets the </a:t>
            </a:r>
            <a:r>
              <a:rPr lang="en-US" sz="1200" spc="-5" dirty="0">
                <a:cs typeface="Constantia"/>
              </a:rPr>
              <a:t>mouth of </a:t>
            </a:r>
            <a:r>
              <a:rPr lang="en-US" sz="1200" spc="-690" dirty="0">
                <a:cs typeface="Constantia"/>
              </a:rPr>
              <a:t> </a:t>
            </a:r>
            <a:r>
              <a:rPr lang="en-US" sz="1200" spc="-10" dirty="0">
                <a:cs typeface="Constantia"/>
              </a:rPr>
              <a:t>the</a:t>
            </a:r>
            <a:r>
              <a:rPr lang="en-US" sz="1200" spc="-125" dirty="0">
                <a:cs typeface="Constantia"/>
              </a:rPr>
              <a:t> </a:t>
            </a:r>
            <a:r>
              <a:rPr lang="en-US" sz="1200" spc="-5" dirty="0">
                <a:cs typeface="Constantia"/>
              </a:rPr>
              <a:t>patient.“ that means knowing patient’s problem in his own words </a:t>
            </a:r>
            <a:endParaRPr lang="en-US" sz="1200" dirty="0">
              <a:cs typeface="Constantia"/>
            </a:endParaRPr>
          </a:p>
          <a:p>
            <a:endParaRPr lang="en-IN" dirty="0"/>
          </a:p>
        </p:txBody>
      </p:sp>
      <p:sp>
        <p:nvSpPr>
          <p:cNvPr id="4" name="Slide Number Placeholder 3"/>
          <p:cNvSpPr>
            <a:spLocks noGrp="1"/>
          </p:cNvSpPr>
          <p:nvPr>
            <p:ph type="sldNum" sz="quarter" idx="5"/>
          </p:nvPr>
        </p:nvSpPr>
        <p:spPr/>
        <p:txBody>
          <a:bodyPr/>
          <a:lstStyle/>
          <a:p>
            <a:fld id="{8C2950BF-B42D-4966-AED4-0105B03E15F5}" type="slidenum">
              <a:rPr lang="en-IN" smtClean="0"/>
              <a:t>29</a:t>
            </a:fld>
            <a:endParaRPr lang="en-IN"/>
          </a:p>
        </p:txBody>
      </p:sp>
    </p:spTree>
    <p:extLst>
      <p:ext uri="{BB962C8B-B14F-4D97-AF65-F5344CB8AC3E}">
        <p14:creationId xmlns:p14="http://schemas.microsoft.com/office/powerpoint/2010/main" val="1969110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lvl="0" indent="0" algn="just" latinLnBrk="1">
              <a:lnSpc>
                <a:spcPct val="120000"/>
              </a:lnSpc>
              <a:buClr>
                <a:srgbClr val="000000"/>
              </a:buClr>
              <a:buSzPts val="1100"/>
              <a:buNone/>
              <a:defRPr/>
            </a:pPr>
            <a:r>
              <a:rPr lang="en-US" altLang="en-US" sz="1200" dirty="0"/>
              <a:t>Appointment schedule should be carefully done so that the patient does not miss any medication. </a:t>
            </a:r>
          </a:p>
          <a:p>
            <a:pPr marL="158750" indent="0" algn="just" latinLnBrk="1">
              <a:lnSpc>
                <a:spcPct val="120000"/>
              </a:lnSpc>
              <a:buFont typeface="Wingdings" panose="05000000000000000000" pitchFamily="2" charset="2"/>
              <a:buNone/>
            </a:pPr>
            <a:endParaRPr lang="en-US" altLang="en-US" sz="1200" dirty="0"/>
          </a:p>
          <a:p>
            <a:pPr marL="158750" indent="0" algn="just" latinLnBrk="1">
              <a:lnSpc>
                <a:spcPct val="120000"/>
              </a:lnSpc>
              <a:buFont typeface="Wingdings" panose="05000000000000000000" pitchFamily="2" charset="2"/>
              <a:buNone/>
            </a:pPr>
            <a:r>
              <a:rPr lang="en-US" altLang="en-US" sz="1200" dirty="0" err="1"/>
              <a:t>Mucostatic</a:t>
            </a:r>
            <a:r>
              <a:rPr lang="en-US" altLang="en-US" sz="1200" dirty="0"/>
              <a:t> or Passive Impression</a:t>
            </a:r>
          </a:p>
          <a:p>
            <a:pPr marL="158750" indent="0" algn="just" latinLnBrk="1">
              <a:lnSpc>
                <a:spcPct val="120000"/>
              </a:lnSpc>
              <a:buFont typeface="Wingdings" panose="05000000000000000000" pitchFamily="2" charset="2"/>
              <a:buNone/>
            </a:pPr>
            <a:r>
              <a:rPr lang="en-US" altLang="en-US" sz="1200" dirty="0">
                <a:sym typeface="Wingdings" panose="05000000000000000000" pitchFamily="2" charset="2"/>
              </a:rPr>
              <a:t></a:t>
            </a:r>
            <a:r>
              <a:rPr lang="en-US" altLang="en-US" sz="1200" dirty="0"/>
              <a:t>First proposed by Richardson and later popularized by Harry Page.</a:t>
            </a:r>
          </a:p>
          <a:p>
            <a:pPr marL="158750" indent="0" algn="just" latinLnBrk="1">
              <a:lnSpc>
                <a:spcPct val="120000"/>
              </a:lnSpc>
              <a:buFont typeface="Wingdings" panose="05000000000000000000" pitchFamily="2" charset="2"/>
              <a:buNone/>
            </a:pPr>
            <a:r>
              <a:rPr lang="en-US" altLang="en-US" sz="1200" dirty="0"/>
              <a:t>The impression is made with the oral mucous membrane and the jaws in a normal, relaxed condition. </a:t>
            </a:r>
          </a:p>
          <a:p>
            <a:pPr marL="158750" indent="0" algn="just" latinLnBrk="1">
              <a:lnSpc>
                <a:spcPct val="120000"/>
              </a:lnSpc>
              <a:buFont typeface="Wingdings" panose="05000000000000000000" pitchFamily="2" charset="2"/>
              <a:buNone/>
            </a:pPr>
            <a:r>
              <a:rPr lang="en-US" altLang="en-US" sz="1200" dirty="0"/>
              <a:t>Border molding is not done here.</a:t>
            </a:r>
          </a:p>
          <a:p>
            <a:pPr marL="158750" indent="0" algn="just" latinLnBrk="1">
              <a:lnSpc>
                <a:spcPct val="120000"/>
              </a:lnSpc>
              <a:buFont typeface="Wingdings" panose="05000000000000000000" pitchFamily="2" charset="2"/>
              <a:buNone/>
            </a:pPr>
            <a:r>
              <a:rPr lang="en-US" altLang="en-US" sz="1200" dirty="0"/>
              <a:t>The impression is made with an oversized tray</a:t>
            </a:r>
            <a:endParaRPr lang="en-IN" dirty="0"/>
          </a:p>
        </p:txBody>
      </p:sp>
      <p:sp>
        <p:nvSpPr>
          <p:cNvPr id="4" name="Slide Number Placeholder 3"/>
          <p:cNvSpPr>
            <a:spLocks noGrp="1"/>
          </p:cNvSpPr>
          <p:nvPr>
            <p:ph type="sldNum" sz="quarter" idx="5"/>
          </p:nvPr>
        </p:nvSpPr>
        <p:spPr/>
        <p:txBody>
          <a:bodyPr/>
          <a:lstStyle/>
          <a:p>
            <a:fld id="{8C2950BF-B42D-4966-AED4-0105B03E15F5}" type="slidenum">
              <a:rPr lang="en-IN" smtClean="0"/>
              <a:t>34</a:t>
            </a:fld>
            <a:endParaRPr lang="en-IN"/>
          </a:p>
        </p:txBody>
      </p:sp>
    </p:spTree>
    <p:extLst>
      <p:ext uri="{BB962C8B-B14F-4D97-AF65-F5344CB8AC3E}">
        <p14:creationId xmlns:p14="http://schemas.microsoft.com/office/powerpoint/2010/main" val="939471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C2950BF-B42D-4966-AED4-0105B03E15F5}" type="slidenum">
              <a:rPr lang="en-IN" smtClean="0"/>
              <a:t>98</a:t>
            </a:fld>
            <a:endParaRPr lang="en-IN"/>
          </a:p>
        </p:txBody>
      </p:sp>
    </p:spTree>
    <p:extLst>
      <p:ext uri="{BB962C8B-B14F-4D97-AF65-F5344CB8AC3E}">
        <p14:creationId xmlns:p14="http://schemas.microsoft.com/office/powerpoint/2010/main" val="2913160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Serous –watery, antibodies, inorganic ions.</a:t>
            </a:r>
          </a:p>
          <a:p>
            <a:r>
              <a:rPr lang="en-US" dirty="0"/>
              <a:t>Mucous- slippery, viscous, contain mucin helps in lubrication of oral cavity.</a:t>
            </a:r>
          </a:p>
          <a:p>
            <a:r>
              <a:rPr lang="en-IN" dirty="0"/>
              <a:t>Normal salivary secretion is 1 ml/min (Zarb)</a:t>
            </a:r>
            <a:endParaRPr lang="en-US" dirty="0"/>
          </a:p>
          <a:p>
            <a:r>
              <a:rPr lang="en-US" dirty="0"/>
              <a:t>pH : 6.2 - 7.4</a:t>
            </a:r>
            <a:endParaRPr lang="en-IN" dirty="0"/>
          </a:p>
        </p:txBody>
      </p:sp>
      <p:sp>
        <p:nvSpPr>
          <p:cNvPr id="4" name="Slide Number Placeholder 3"/>
          <p:cNvSpPr>
            <a:spLocks noGrp="1"/>
          </p:cNvSpPr>
          <p:nvPr>
            <p:ph type="sldNum" sz="quarter" idx="5"/>
          </p:nvPr>
        </p:nvSpPr>
        <p:spPr/>
        <p:txBody>
          <a:bodyPr/>
          <a:lstStyle/>
          <a:p>
            <a:fld id="{8C2950BF-B42D-4966-AED4-0105B03E15F5}" type="slidenum">
              <a:rPr lang="en-IN" smtClean="0"/>
              <a:t>116</a:t>
            </a:fld>
            <a:endParaRPr lang="en-IN"/>
          </a:p>
        </p:txBody>
      </p:sp>
    </p:spTree>
    <p:extLst>
      <p:ext uri="{BB962C8B-B14F-4D97-AF65-F5344CB8AC3E}">
        <p14:creationId xmlns:p14="http://schemas.microsoft.com/office/powerpoint/2010/main" val="3755456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Intrensic</a:t>
            </a:r>
            <a:r>
              <a:rPr lang="en-US" dirty="0"/>
              <a:t> :-</a:t>
            </a:r>
          </a:p>
          <a:p>
            <a:pPr marL="158750" indent="0">
              <a:buNone/>
            </a:pPr>
            <a:r>
              <a:rPr lang="en-US" dirty="0"/>
              <a:t>4 paired superior</a:t>
            </a:r>
            <a:r>
              <a:rPr lang="en-US" baseline="0" dirty="0"/>
              <a:t> </a:t>
            </a:r>
            <a:r>
              <a:rPr lang="en-US" baseline="0" dirty="0" err="1"/>
              <a:t>lomg</a:t>
            </a:r>
            <a:r>
              <a:rPr lang="en-US" baseline="0" dirty="0"/>
              <a:t> </a:t>
            </a:r>
          </a:p>
          <a:p>
            <a:pPr marL="158750" indent="0">
              <a:buNone/>
            </a:pPr>
            <a:r>
              <a:rPr lang="en-US" baseline="0" dirty="0"/>
              <a:t>Inf long</a:t>
            </a:r>
          </a:p>
          <a:p>
            <a:pPr marL="158750" indent="0">
              <a:buNone/>
            </a:pPr>
            <a:r>
              <a:rPr lang="en-US" baseline="0" dirty="0"/>
              <a:t>Transvers</a:t>
            </a:r>
          </a:p>
          <a:p>
            <a:pPr marL="158750" indent="0">
              <a:buNone/>
            </a:pPr>
            <a:r>
              <a:rPr lang="en-US" baseline="0" dirty="0"/>
              <a:t>Vertical </a:t>
            </a:r>
            <a:endParaRPr lang="en-US" dirty="0"/>
          </a:p>
          <a:p>
            <a:r>
              <a:rPr lang="en-US" dirty="0" err="1"/>
              <a:t>Extrensic</a:t>
            </a:r>
            <a:r>
              <a:rPr lang="en-US" dirty="0"/>
              <a:t>:- palate, </a:t>
            </a:r>
            <a:r>
              <a:rPr lang="en-US" dirty="0" err="1"/>
              <a:t>stylo</a:t>
            </a:r>
            <a:r>
              <a:rPr lang="en-US" dirty="0"/>
              <a:t>,</a:t>
            </a:r>
            <a:r>
              <a:rPr lang="en-US" baseline="0" dirty="0"/>
              <a:t> </a:t>
            </a:r>
            <a:r>
              <a:rPr lang="en-US" baseline="0" dirty="0" err="1"/>
              <a:t>genio</a:t>
            </a:r>
            <a:r>
              <a:rPr lang="en-US" baseline="0" dirty="0"/>
              <a:t>, hyo </a:t>
            </a:r>
            <a:r>
              <a:rPr lang="en-US" baseline="0" dirty="0" err="1"/>
              <a:t>glossius</a:t>
            </a:r>
            <a:endParaRPr lang="en-IN" dirty="0"/>
          </a:p>
          <a:p>
            <a:endParaRPr lang="en-IN" dirty="0"/>
          </a:p>
        </p:txBody>
      </p:sp>
      <p:sp>
        <p:nvSpPr>
          <p:cNvPr id="4" name="Slide Number Placeholder 3"/>
          <p:cNvSpPr>
            <a:spLocks noGrp="1"/>
          </p:cNvSpPr>
          <p:nvPr>
            <p:ph type="sldNum" sz="quarter" idx="5"/>
          </p:nvPr>
        </p:nvSpPr>
        <p:spPr/>
        <p:txBody>
          <a:bodyPr/>
          <a:lstStyle/>
          <a:p>
            <a:fld id="{8C2950BF-B42D-4966-AED4-0105B03E15F5}" type="slidenum">
              <a:rPr lang="en-IN" smtClean="0"/>
              <a:t>127</a:t>
            </a:fld>
            <a:endParaRPr lang="en-IN"/>
          </a:p>
        </p:txBody>
      </p:sp>
    </p:spTree>
    <p:extLst>
      <p:ext uri="{BB962C8B-B14F-4D97-AF65-F5344CB8AC3E}">
        <p14:creationId xmlns:p14="http://schemas.microsoft.com/office/powerpoint/2010/main" val="3020832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C2950BF-B42D-4966-AED4-0105B03E15F5}" type="slidenum">
              <a:rPr lang="en-IN" smtClean="0"/>
              <a:t>130</a:t>
            </a:fld>
            <a:endParaRPr lang="en-IN"/>
          </a:p>
        </p:txBody>
      </p:sp>
    </p:spTree>
    <p:extLst>
      <p:ext uri="{BB962C8B-B14F-4D97-AF65-F5344CB8AC3E}">
        <p14:creationId xmlns:p14="http://schemas.microsoft.com/office/powerpoint/2010/main" val="2413658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latinLnBrk="1">
              <a:lnSpc>
                <a:spcPct val="105000"/>
              </a:lnSpc>
              <a:buFont typeface="Wingdings" panose="05000000000000000000" pitchFamily="2" charset="2"/>
              <a:buChar char="Ø"/>
            </a:pPr>
            <a:r>
              <a:rPr lang="en-US" altLang="en-US" dirty="0">
                <a:latin typeface="Arial" charset="0"/>
              </a:rPr>
              <a:t>It refers to relative parallelism between the plane of the ridge</a:t>
            </a:r>
          </a:p>
          <a:p>
            <a:pPr lvl="0" latinLnBrk="1">
              <a:lnSpc>
                <a:spcPct val="105000"/>
              </a:lnSpc>
              <a:buFont typeface="Wingdings" panose="05000000000000000000" pitchFamily="2" charset="2"/>
              <a:buChar char="Ø"/>
            </a:pPr>
            <a:r>
              <a:rPr lang="en-US" altLang="en-US" dirty="0">
                <a:latin typeface="Arial" charset="0"/>
              </a:rPr>
              <a:t>As teeth are gradually lost, residual ridges diverge from each other.</a:t>
            </a:r>
          </a:p>
          <a:p>
            <a:pPr lvl="0" latinLnBrk="1">
              <a:lnSpc>
                <a:spcPct val="105000"/>
              </a:lnSpc>
              <a:buFont typeface="Wingdings" panose="05000000000000000000" pitchFamily="2" charset="2"/>
              <a:buChar char="Ø"/>
            </a:pPr>
            <a:r>
              <a:rPr lang="en-US" altLang="en-US" dirty="0">
                <a:latin typeface="Arial" charset="0"/>
              </a:rPr>
              <a:t>When the ridges are not parallel to the occlusal plane, the dentures slide over basilar tissues on application of occlusal forces. This is because of an unfavorable direction of forces.</a:t>
            </a:r>
          </a:p>
          <a:p>
            <a:pPr lvl="0" latinLnBrk="1">
              <a:lnSpc>
                <a:spcPct val="105000"/>
              </a:lnSpc>
              <a:buFont typeface="Wingdings" panose="05000000000000000000" pitchFamily="2" charset="2"/>
              <a:buChar char="Ø"/>
            </a:pPr>
            <a:r>
              <a:rPr lang="en-US" sz="1200" dirty="0"/>
              <a:t>Denture stability is enhanced by parallel ridge</a:t>
            </a:r>
            <a:endParaRPr lang="en-US" altLang="en-US" dirty="0">
              <a:latin typeface="Arial" charset="0"/>
            </a:endParaRPr>
          </a:p>
          <a:p>
            <a:endParaRPr lang="en-IN" dirty="0"/>
          </a:p>
        </p:txBody>
      </p:sp>
      <p:sp>
        <p:nvSpPr>
          <p:cNvPr id="4" name="Slide Number Placeholder 3"/>
          <p:cNvSpPr>
            <a:spLocks noGrp="1"/>
          </p:cNvSpPr>
          <p:nvPr>
            <p:ph type="sldNum" sz="quarter" idx="5"/>
          </p:nvPr>
        </p:nvSpPr>
        <p:spPr/>
        <p:txBody>
          <a:bodyPr/>
          <a:lstStyle/>
          <a:p>
            <a:fld id="{8C2950BF-B42D-4966-AED4-0105B03E15F5}" type="slidenum">
              <a:rPr lang="en-IN" smtClean="0"/>
              <a:t>144</a:t>
            </a:fld>
            <a:endParaRPr lang="en-IN"/>
          </a:p>
        </p:txBody>
      </p:sp>
    </p:spTree>
    <p:extLst>
      <p:ext uri="{BB962C8B-B14F-4D97-AF65-F5344CB8AC3E}">
        <p14:creationId xmlns:p14="http://schemas.microsoft.com/office/powerpoint/2010/main" val="1274013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lvl="0" indent="0" latinLnBrk="1">
              <a:lnSpc>
                <a:spcPct val="170000"/>
              </a:lnSpc>
              <a:buNone/>
            </a:pPr>
            <a:r>
              <a:rPr lang="en-US" altLang="en-US" sz="1200" dirty="0">
                <a:solidFill>
                  <a:schemeClr val="tx1"/>
                </a:solidFill>
                <a:latin typeface="+mn-lt"/>
              </a:rPr>
              <a:t>The contour of the hard lingual surfaces of the mandibular ridge in the </a:t>
            </a:r>
          </a:p>
          <a:p>
            <a:pPr marL="158750" lvl="0" indent="0" latinLnBrk="1">
              <a:lnSpc>
                <a:spcPct val="170000"/>
              </a:lnSpc>
              <a:buNone/>
            </a:pPr>
            <a:r>
              <a:rPr lang="en-US" altLang="en-US" sz="1200" dirty="0">
                <a:solidFill>
                  <a:schemeClr val="tx1"/>
                </a:solidFill>
                <a:latin typeface="+mn-lt"/>
              </a:rPr>
              <a:t>molar area and the velum like tissue distal to the mylohyoid ridge in the </a:t>
            </a:r>
          </a:p>
          <a:p>
            <a:pPr marL="158750" lvl="0" indent="0" latinLnBrk="1">
              <a:lnSpc>
                <a:spcPct val="170000"/>
              </a:lnSpc>
              <a:buNone/>
            </a:pPr>
            <a:r>
              <a:rPr lang="en-US" altLang="en-US" sz="1200" dirty="0" err="1">
                <a:solidFill>
                  <a:schemeClr val="tx1"/>
                </a:solidFill>
                <a:latin typeface="+mn-lt"/>
              </a:rPr>
              <a:t>retromylohyoid</a:t>
            </a:r>
            <a:r>
              <a:rPr lang="en-US" altLang="en-US" sz="1200" dirty="0">
                <a:solidFill>
                  <a:schemeClr val="tx1"/>
                </a:solidFill>
                <a:latin typeface="+mn-lt"/>
              </a:rPr>
              <a:t> fossa as it functions under the influence of tongue. (Neil)</a:t>
            </a:r>
          </a:p>
          <a:p>
            <a:pPr>
              <a:lnSpc>
                <a:spcPct val="150000"/>
              </a:lnSpc>
              <a:buFontTx/>
              <a:buChar char="-"/>
            </a:pPr>
            <a:r>
              <a:rPr lang="en-US" sz="1200" dirty="0"/>
              <a:t>This is done by placing the index finger into the pouch and asking the patient to perform the above mentioned actions when the alterations in the extent in the extent of the pouch can be felt.</a:t>
            </a:r>
          </a:p>
          <a:p>
            <a:pPr>
              <a:lnSpc>
                <a:spcPct val="150000"/>
              </a:lnSpc>
              <a:buFontTx/>
              <a:buChar char="-"/>
            </a:pPr>
            <a:endParaRPr lang="en-US" sz="1200" dirty="0"/>
          </a:p>
          <a:p>
            <a:pPr>
              <a:lnSpc>
                <a:spcPct val="150000"/>
              </a:lnSpc>
              <a:buNone/>
            </a:pPr>
            <a:r>
              <a:rPr lang="en-US" sz="1200" dirty="0"/>
              <a:t>- If a pouch persists during tongue movement and swallowing then the lingual flange of the denture can be carried into this area which will materially assist in the retention of the lower denture.</a:t>
            </a:r>
            <a:endParaRPr lang="en-IN" sz="1200" dirty="0"/>
          </a:p>
          <a:p>
            <a:pPr marL="158750" lvl="0" indent="0" latinLnBrk="1">
              <a:lnSpc>
                <a:spcPct val="170000"/>
              </a:lnSpc>
              <a:buNone/>
            </a:pPr>
            <a:endParaRPr lang="en-US" altLang="en-US" sz="1200" dirty="0">
              <a:solidFill>
                <a:schemeClr val="tx1"/>
              </a:solidFill>
              <a:latin typeface="+mn-lt"/>
            </a:endParaRPr>
          </a:p>
          <a:p>
            <a:pPr marL="85724" indent="0" eaLnBrk="1" hangingPunct="1">
              <a:lnSpc>
                <a:spcPct val="90000"/>
              </a:lnSpc>
              <a:buNone/>
            </a:pPr>
            <a:endParaRPr lang="en-US" sz="1100" dirty="0">
              <a:solidFill>
                <a:srgbClr val="FF0000"/>
              </a:solidFill>
              <a:latin typeface="+mn-lt"/>
            </a:endParaRPr>
          </a:p>
          <a:p>
            <a:pPr marL="85724" indent="0" eaLnBrk="1" hangingPunct="1">
              <a:lnSpc>
                <a:spcPct val="90000"/>
              </a:lnSpc>
              <a:buNone/>
            </a:pPr>
            <a:endParaRPr lang="en-US" sz="1100" dirty="0">
              <a:solidFill>
                <a:srgbClr val="FF0000"/>
              </a:solidFill>
              <a:latin typeface="+mn-lt"/>
            </a:endParaRPr>
          </a:p>
          <a:p>
            <a:pPr marL="85724" indent="0" eaLnBrk="1" hangingPunct="1">
              <a:lnSpc>
                <a:spcPct val="90000"/>
              </a:lnSpc>
              <a:buNone/>
            </a:pPr>
            <a:r>
              <a:rPr lang="en-US" sz="1100" b="1" u="sng" dirty="0">
                <a:latin typeface="+mn-lt"/>
              </a:rPr>
              <a:t>Diagnostic procedure for lateral throat form :</a:t>
            </a:r>
          </a:p>
          <a:p>
            <a:pPr eaLnBrk="1" hangingPunct="1">
              <a:lnSpc>
                <a:spcPct val="90000"/>
              </a:lnSpc>
            </a:pPr>
            <a:endParaRPr lang="en-US" sz="1100" dirty="0">
              <a:latin typeface="+mn-lt"/>
            </a:endParaRPr>
          </a:p>
          <a:p>
            <a:pPr>
              <a:lnSpc>
                <a:spcPct val="150000"/>
              </a:lnSpc>
              <a:buNone/>
            </a:pPr>
            <a:r>
              <a:rPr lang="en-US" sz="1100" dirty="0">
                <a:latin typeface="+mn-lt"/>
              </a:rPr>
              <a:t> </a:t>
            </a:r>
            <a:r>
              <a:rPr lang="en-US" sz="1100" dirty="0"/>
              <a:t>- The extent of the pouch with the tongue at rest and with the tongue protruded sufficiently to lick the lips and also during the act of swallowing should be noted.</a:t>
            </a:r>
            <a:endParaRPr lang="en-IN" sz="1100" dirty="0">
              <a:latin typeface="+mn-lt"/>
            </a:endParaRPr>
          </a:p>
          <a:p>
            <a:endParaRPr lang="en-IN" dirty="0"/>
          </a:p>
        </p:txBody>
      </p:sp>
      <p:sp>
        <p:nvSpPr>
          <p:cNvPr id="4" name="Slide Number Placeholder 3"/>
          <p:cNvSpPr>
            <a:spLocks noGrp="1"/>
          </p:cNvSpPr>
          <p:nvPr>
            <p:ph type="sldNum" sz="quarter" idx="5"/>
          </p:nvPr>
        </p:nvSpPr>
        <p:spPr/>
        <p:txBody>
          <a:bodyPr/>
          <a:lstStyle/>
          <a:p>
            <a:fld id="{8C2950BF-B42D-4966-AED4-0105B03E15F5}" type="slidenum">
              <a:rPr lang="en-IN" smtClean="0"/>
              <a:t>147</a:t>
            </a:fld>
            <a:endParaRPr lang="en-IN"/>
          </a:p>
        </p:txBody>
      </p:sp>
    </p:spTree>
    <p:extLst>
      <p:ext uri="{BB962C8B-B14F-4D97-AF65-F5344CB8AC3E}">
        <p14:creationId xmlns:p14="http://schemas.microsoft.com/office/powerpoint/2010/main" val="3805310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5/15/2025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slide" Target="slide64.xml"/><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6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10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12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142.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14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4.png"/><Relationship Id="rId4" Type="http://schemas.openxmlformats.org/officeDocument/2006/relationships/image" Target="../media/image93.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36CB-763B-417A-877F-0AA36298CD57}"/>
              </a:ext>
            </a:extLst>
          </p:cNvPr>
          <p:cNvSpPr>
            <a:spLocks noGrp="1"/>
          </p:cNvSpPr>
          <p:nvPr>
            <p:ph type="ctrTitle"/>
          </p:nvPr>
        </p:nvSpPr>
        <p:spPr>
          <a:xfrm>
            <a:off x="2161196" y="1697477"/>
            <a:ext cx="8915399" cy="2262781"/>
          </a:xfrm>
        </p:spPr>
        <p:txBody>
          <a:bodyPr/>
          <a:lstStyle/>
          <a:p>
            <a:r>
              <a:rPr lang="en-IN" dirty="0">
                <a:solidFill>
                  <a:srgbClr val="FF0000"/>
                </a:solidFill>
              </a:rPr>
              <a:t>Case history, diagnosis and treatment planning.</a:t>
            </a:r>
          </a:p>
        </p:txBody>
      </p:sp>
      <p:sp>
        <p:nvSpPr>
          <p:cNvPr id="3" name="Subtitle 2">
            <a:extLst>
              <a:ext uri="{FF2B5EF4-FFF2-40B4-BE49-F238E27FC236}">
                <a16:creationId xmlns:a16="http://schemas.microsoft.com/office/drawing/2014/main" id="{3522303D-7776-ABE1-7C40-540CC7CAC8E0}"/>
              </a:ext>
            </a:extLst>
          </p:cNvPr>
          <p:cNvSpPr>
            <a:spLocks noGrp="1"/>
          </p:cNvSpPr>
          <p:nvPr>
            <p:ph type="subTitle" idx="1"/>
          </p:nvPr>
        </p:nvSpPr>
        <p:spPr>
          <a:xfrm>
            <a:off x="7443316" y="5078936"/>
            <a:ext cx="4939996" cy="1126283"/>
          </a:xfrm>
        </p:spPr>
        <p:txBody>
          <a:bodyPr>
            <a:normAutofit/>
          </a:bodyPr>
          <a:lstStyle/>
          <a:p>
            <a:endParaRPr lang="en-IN" dirty="0"/>
          </a:p>
          <a:p>
            <a:r>
              <a:rPr lang="en-IN" sz="2400" b="1" dirty="0">
                <a:latin typeface="Bradley Hand ITC" panose="03070402050302030203" pitchFamily="66" charset="0"/>
              </a:rPr>
              <a:t>Dr. Yarlagadda Siva Kiran Babu</a:t>
            </a:r>
          </a:p>
        </p:txBody>
      </p:sp>
    </p:spTree>
    <p:extLst>
      <p:ext uri="{BB962C8B-B14F-4D97-AF65-F5344CB8AC3E}">
        <p14:creationId xmlns:p14="http://schemas.microsoft.com/office/powerpoint/2010/main" val="1957064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04435-8357-CAEA-B42B-38BD1FF2B8BB}"/>
              </a:ext>
            </a:extLst>
          </p:cNvPr>
          <p:cNvSpPr>
            <a:spLocks noGrp="1"/>
          </p:cNvSpPr>
          <p:nvPr>
            <p:ph type="title"/>
          </p:nvPr>
        </p:nvSpPr>
        <p:spPr/>
        <p:txBody>
          <a:bodyPr/>
          <a:lstStyle/>
          <a:p>
            <a:r>
              <a:rPr lang="en-IN" dirty="0">
                <a:solidFill>
                  <a:srgbClr val="FF0000"/>
                </a:solidFill>
              </a:rPr>
              <a:t>contents</a:t>
            </a:r>
          </a:p>
        </p:txBody>
      </p:sp>
      <p:sp>
        <p:nvSpPr>
          <p:cNvPr id="3" name="Content Placeholder 2">
            <a:extLst>
              <a:ext uri="{FF2B5EF4-FFF2-40B4-BE49-F238E27FC236}">
                <a16:creationId xmlns:a16="http://schemas.microsoft.com/office/drawing/2014/main" id="{511AA60F-3C57-A507-B7C7-37ED94B9699E}"/>
              </a:ext>
            </a:extLst>
          </p:cNvPr>
          <p:cNvSpPr>
            <a:spLocks noGrp="1"/>
          </p:cNvSpPr>
          <p:nvPr>
            <p:ph idx="1"/>
          </p:nvPr>
        </p:nvSpPr>
        <p:spPr/>
        <p:txBody>
          <a:bodyPr/>
          <a:lstStyle/>
          <a:p>
            <a:r>
              <a:rPr lang="en-IN" dirty="0"/>
              <a:t>Introduction</a:t>
            </a:r>
          </a:p>
          <a:p>
            <a:r>
              <a:rPr lang="en-IN" dirty="0"/>
              <a:t>Principles of perception</a:t>
            </a:r>
          </a:p>
          <a:p>
            <a:r>
              <a:rPr lang="en-IN" dirty="0"/>
              <a:t>Definition</a:t>
            </a:r>
          </a:p>
          <a:p>
            <a:r>
              <a:rPr lang="en-IN" dirty="0"/>
              <a:t>Personal data</a:t>
            </a:r>
          </a:p>
          <a:p>
            <a:r>
              <a:rPr lang="en-IN" dirty="0"/>
              <a:t>Medical history</a:t>
            </a:r>
          </a:p>
          <a:p>
            <a:r>
              <a:rPr lang="en-IN" dirty="0"/>
              <a:t>Dental history</a:t>
            </a:r>
          </a:p>
          <a:p>
            <a:r>
              <a:rPr lang="en-IN" dirty="0"/>
              <a:t>Clinical evaluation</a:t>
            </a:r>
          </a:p>
          <a:p>
            <a:pPr marL="0" indent="0">
              <a:buNone/>
            </a:pPr>
            <a:r>
              <a:rPr lang="en-IN" dirty="0"/>
              <a:t>        extra oral</a:t>
            </a:r>
          </a:p>
          <a:p>
            <a:pPr marL="0" indent="0">
              <a:buNone/>
            </a:pPr>
            <a:r>
              <a:rPr lang="en-IN" dirty="0"/>
              <a:t>         intra oral</a:t>
            </a:r>
          </a:p>
          <a:p>
            <a:endParaRPr lang="en-IN" dirty="0"/>
          </a:p>
          <a:p>
            <a:endParaRPr lang="en-IN" dirty="0"/>
          </a:p>
          <a:p>
            <a:endParaRPr lang="en-IN" dirty="0"/>
          </a:p>
        </p:txBody>
      </p:sp>
      <p:pic>
        <p:nvPicPr>
          <p:cNvPr id="5" name="Picture 4">
            <a:extLst>
              <a:ext uri="{FF2B5EF4-FFF2-40B4-BE49-F238E27FC236}">
                <a16:creationId xmlns:a16="http://schemas.microsoft.com/office/drawing/2014/main" id="{8BC0C626-425F-1EDF-66C5-6013B7B22FE4}"/>
              </a:ext>
            </a:extLst>
          </p:cNvPr>
          <p:cNvPicPr>
            <a:picLocks noChangeAspect="1"/>
          </p:cNvPicPr>
          <p:nvPr/>
        </p:nvPicPr>
        <p:blipFill>
          <a:blip r:embed="rId2"/>
          <a:stretch>
            <a:fillRect/>
          </a:stretch>
        </p:blipFill>
        <p:spPr>
          <a:xfrm>
            <a:off x="7921375" y="2537717"/>
            <a:ext cx="2876764" cy="2774023"/>
          </a:xfrm>
          <a:prstGeom prst="rect">
            <a:avLst/>
          </a:prstGeom>
        </p:spPr>
      </p:pic>
    </p:spTree>
    <p:extLst>
      <p:ext uri="{BB962C8B-B14F-4D97-AF65-F5344CB8AC3E}">
        <p14:creationId xmlns:p14="http://schemas.microsoft.com/office/powerpoint/2010/main" val="1482057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711A7B-FC43-47B6-ACF1-67F1A50486A4}"/>
              </a:ext>
            </a:extLst>
          </p:cNvPr>
          <p:cNvSpPr>
            <a:spLocks noGrp="1"/>
          </p:cNvSpPr>
          <p:nvPr>
            <p:ph idx="1"/>
          </p:nvPr>
        </p:nvSpPr>
        <p:spPr/>
        <p:txBody>
          <a:bodyPr/>
          <a:lstStyle/>
          <a:p>
            <a:r>
              <a:rPr lang="en-IN" dirty="0"/>
              <a:t>Investigation</a:t>
            </a:r>
          </a:p>
          <a:p>
            <a:r>
              <a:rPr lang="en-IN" dirty="0"/>
              <a:t>Diagnosis</a:t>
            </a:r>
          </a:p>
          <a:p>
            <a:r>
              <a:rPr lang="en-IN" dirty="0"/>
              <a:t>Treatment planning</a:t>
            </a:r>
          </a:p>
          <a:p>
            <a:r>
              <a:rPr lang="en-IN" dirty="0"/>
              <a:t>Patient education</a:t>
            </a:r>
          </a:p>
          <a:p>
            <a:r>
              <a:rPr lang="en-IN" dirty="0"/>
              <a:t>prognosis</a:t>
            </a:r>
          </a:p>
        </p:txBody>
      </p:sp>
    </p:spTree>
    <p:extLst>
      <p:ext uri="{BB962C8B-B14F-4D97-AF65-F5344CB8AC3E}">
        <p14:creationId xmlns:p14="http://schemas.microsoft.com/office/powerpoint/2010/main" val="3346908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F398E-476D-2ED2-88BA-84771AF6ABEB}"/>
              </a:ext>
            </a:extLst>
          </p:cNvPr>
          <p:cNvSpPr>
            <a:spLocks noGrp="1"/>
          </p:cNvSpPr>
          <p:nvPr>
            <p:ph type="title"/>
          </p:nvPr>
        </p:nvSpPr>
        <p:spPr/>
        <p:txBody>
          <a:bodyPr/>
          <a:lstStyle/>
          <a:p>
            <a:r>
              <a:rPr lang="en-IN" dirty="0">
                <a:solidFill>
                  <a:srgbClr val="FF0000"/>
                </a:solidFill>
              </a:rPr>
              <a:t>INTRODUCTION</a:t>
            </a:r>
            <a:endParaRPr lang="en-IN" dirty="0"/>
          </a:p>
        </p:txBody>
      </p:sp>
      <p:sp>
        <p:nvSpPr>
          <p:cNvPr id="3" name="Content Placeholder 2">
            <a:extLst>
              <a:ext uri="{FF2B5EF4-FFF2-40B4-BE49-F238E27FC236}">
                <a16:creationId xmlns:a16="http://schemas.microsoft.com/office/drawing/2014/main" id="{A7811B3C-0B56-3FDB-8EB3-CCF31C71657B}"/>
              </a:ext>
            </a:extLst>
          </p:cNvPr>
          <p:cNvSpPr>
            <a:spLocks noGrp="1"/>
          </p:cNvSpPr>
          <p:nvPr>
            <p:ph idx="1"/>
          </p:nvPr>
        </p:nvSpPr>
        <p:spPr/>
        <p:txBody>
          <a:bodyPr/>
          <a:lstStyle/>
          <a:p>
            <a:r>
              <a:rPr lang="en-US" dirty="0"/>
              <a:t>prosthodontic needs-  general health, </a:t>
            </a:r>
          </a:p>
          <a:p>
            <a:r>
              <a:rPr lang="en-US" dirty="0"/>
              <a:t>                                       socioeconomic status,</a:t>
            </a:r>
          </a:p>
          <a:p>
            <a:r>
              <a:rPr lang="en-US" dirty="0"/>
              <a:t>                                       lifestyle</a:t>
            </a:r>
          </a:p>
          <a:p>
            <a:pPr marL="0" indent="0">
              <a:buNone/>
            </a:pPr>
            <a:r>
              <a:rPr lang="en-US" dirty="0"/>
              <a:t>                                                                                          -ZARB.BLONDER.</a:t>
            </a:r>
          </a:p>
          <a:p>
            <a:r>
              <a:rPr lang="en-US" dirty="0"/>
              <a:t>Successful complete denture-</a:t>
            </a:r>
          </a:p>
          <a:p>
            <a:r>
              <a:rPr lang="en-US" dirty="0"/>
              <a:t> physical and psychological condition </a:t>
            </a:r>
          </a:p>
          <a:p>
            <a:r>
              <a:rPr lang="en-US" dirty="0"/>
              <a:t>function of complete denture </a:t>
            </a:r>
          </a:p>
          <a:p>
            <a:pPr marL="0" indent="0">
              <a:buNone/>
            </a:pPr>
            <a:r>
              <a:rPr lang="en-US" dirty="0"/>
              <a:t>                                                                                         -WINKLER</a:t>
            </a:r>
          </a:p>
          <a:p>
            <a:endParaRPr lang="en-IN" dirty="0"/>
          </a:p>
        </p:txBody>
      </p:sp>
      <p:pic>
        <p:nvPicPr>
          <p:cNvPr id="4" name="Picture 3">
            <a:extLst>
              <a:ext uri="{FF2B5EF4-FFF2-40B4-BE49-F238E27FC236}">
                <a16:creationId xmlns:a16="http://schemas.microsoft.com/office/drawing/2014/main" id="{237BC057-B305-5CEB-1F0C-B37E960281C5}"/>
              </a:ext>
            </a:extLst>
          </p:cNvPr>
          <p:cNvPicPr>
            <a:picLocks noChangeAspect="1"/>
          </p:cNvPicPr>
          <p:nvPr/>
        </p:nvPicPr>
        <p:blipFill>
          <a:blip r:embed="rId2"/>
          <a:stretch>
            <a:fillRect/>
          </a:stretch>
        </p:blipFill>
        <p:spPr>
          <a:xfrm>
            <a:off x="9165678" y="466344"/>
            <a:ext cx="1962364" cy="1999879"/>
          </a:xfrm>
          <a:prstGeom prst="rect">
            <a:avLst/>
          </a:prstGeom>
        </p:spPr>
      </p:pic>
    </p:spTree>
    <p:extLst>
      <p:ext uri="{BB962C8B-B14F-4D97-AF65-F5344CB8AC3E}">
        <p14:creationId xmlns:p14="http://schemas.microsoft.com/office/powerpoint/2010/main" val="4159268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A665-63BD-F65C-D3E7-A32B1709909B}"/>
              </a:ext>
            </a:extLst>
          </p:cNvPr>
          <p:cNvSpPr>
            <a:spLocks noGrp="1"/>
          </p:cNvSpPr>
          <p:nvPr>
            <p:ph type="title"/>
          </p:nvPr>
        </p:nvSpPr>
        <p:spPr/>
        <p:txBody>
          <a:bodyPr/>
          <a:lstStyle/>
          <a:p>
            <a:r>
              <a:rPr lang="en-IN" dirty="0">
                <a:solidFill>
                  <a:srgbClr val="FF0000"/>
                </a:solidFill>
              </a:rPr>
              <a:t>Principles</a:t>
            </a:r>
            <a:r>
              <a:rPr lang="en-IN" dirty="0"/>
              <a:t> </a:t>
            </a:r>
            <a:r>
              <a:rPr lang="en-IN" dirty="0">
                <a:solidFill>
                  <a:srgbClr val="FF0000"/>
                </a:solidFill>
              </a:rPr>
              <a:t>of perception</a:t>
            </a:r>
          </a:p>
        </p:txBody>
      </p:sp>
      <p:sp>
        <p:nvSpPr>
          <p:cNvPr id="3" name="Content Placeholder 2">
            <a:extLst>
              <a:ext uri="{FF2B5EF4-FFF2-40B4-BE49-F238E27FC236}">
                <a16:creationId xmlns:a16="http://schemas.microsoft.com/office/drawing/2014/main" id="{553FEDDA-D143-3AD6-9C12-9FE30B02775F}"/>
              </a:ext>
            </a:extLst>
          </p:cNvPr>
          <p:cNvSpPr>
            <a:spLocks noGrp="1"/>
          </p:cNvSpPr>
          <p:nvPr>
            <p:ph idx="1"/>
          </p:nvPr>
        </p:nvSpPr>
        <p:spPr>
          <a:xfrm>
            <a:off x="1089061" y="2133600"/>
            <a:ext cx="8815227" cy="3777622"/>
          </a:xfrm>
        </p:spPr>
        <p:txBody>
          <a:bodyPr>
            <a:normAutofit/>
          </a:bodyPr>
          <a:lstStyle/>
          <a:p>
            <a:r>
              <a:rPr lang="en-US" dirty="0"/>
              <a:t>Visual perception will be the primary mode of data gathering in the examination.</a:t>
            </a:r>
          </a:p>
          <a:p>
            <a:pPr marL="158750" indent="0">
              <a:buNone/>
            </a:pPr>
            <a:r>
              <a:rPr lang="en-US" sz="1800" dirty="0"/>
              <a:t>1. Detection</a:t>
            </a:r>
          </a:p>
          <a:p>
            <a:pPr marL="158750" indent="0">
              <a:buNone/>
            </a:pPr>
            <a:r>
              <a:rPr lang="en-US" sz="1800" dirty="0"/>
              <a:t>2. Discrimination</a:t>
            </a:r>
          </a:p>
          <a:p>
            <a:pPr marL="158750" indent="0">
              <a:buNone/>
            </a:pPr>
            <a:r>
              <a:rPr lang="en-US" sz="1800" dirty="0"/>
              <a:t>3. Recognition</a:t>
            </a:r>
          </a:p>
          <a:p>
            <a:pPr marL="158750" indent="0">
              <a:buNone/>
            </a:pPr>
            <a:r>
              <a:rPr lang="en-US" sz="1800" dirty="0"/>
              <a:t>4. Identification</a:t>
            </a:r>
          </a:p>
          <a:p>
            <a:pPr marL="158750" indent="0">
              <a:buNone/>
            </a:pPr>
            <a:r>
              <a:rPr lang="en-US" sz="1800" dirty="0"/>
              <a:t>5. Judgement</a:t>
            </a:r>
            <a:endParaRPr lang="en-IN" dirty="0"/>
          </a:p>
        </p:txBody>
      </p:sp>
      <p:pic>
        <p:nvPicPr>
          <p:cNvPr id="5" name="Picture 4">
            <a:extLst>
              <a:ext uri="{FF2B5EF4-FFF2-40B4-BE49-F238E27FC236}">
                <a16:creationId xmlns:a16="http://schemas.microsoft.com/office/drawing/2014/main" id="{60226DF4-2060-66E9-F45E-B1C86A9E20ED}"/>
              </a:ext>
            </a:extLst>
          </p:cNvPr>
          <p:cNvPicPr>
            <a:picLocks noChangeAspect="1"/>
          </p:cNvPicPr>
          <p:nvPr/>
        </p:nvPicPr>
        <p:blipFill>
          <a:blip r:embed="rId3"/>
          <a:stretch>
            <a:fillRect/>
          </a:stretch>
        </p:blipFill>
        <p:spPr>
          <a:xfrm>
            <a:off x="10025135" y="2969231"/>
            <a:ext cx="1933984" cy="1866316"/>
          </a:xfrm>
          <a:prstGeom prst="rect">
            <a:avLst/>
          </a:prstGeom>
        </p:spPr>
      </p:pic>
    </p:spTree>
    <p:extLst>
      <p:ext uri="{BB962C8B-B14F-4D97-AF65-F5344CB8AC3E}">
        <p14:creationId xmlns:p14="http://schemas.microsoft.com/office/powerpoint/2010/main" val="3578528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7E357-C7BF-632D-FCD1-89D63FB5924E}"/>
              </a:ext>
            </a:extLst>
          </p:cNvPr>
          <p:cNvSpPr>
            <a:spLocks noGrp="1"/>
          </p:cNvSpPr>
          <p:nvPr>
            <p:ph type="title"/>
          </p:nvPr>
        </p:nvSpPr>
        <p:spPr>
          <a:xfrm>
            <a:off x="2589212" y="654932"/>
            <a:ext cx="8911687" cy="1280890"/>
          </a:xfrm>
        </p:spPr>
        <p:txBody>
          <a:bodyPr/>
          <a:lstStyle/>
          <a:p>
            <a:r>
              <a:rPr lang="en-IN" dirty="0">
                <a:solidFill>
                  <a:srgbClr val="FF0000"/>
                </a:solidFill>
              </a:rPr>
              <a:t>Definition (GPT10)</a:t>
            </a:r>
          </a:p>
        </p:txBody>
      </p:sp>
      <p:sp>
        <p:nvSpPr>
          <p:cNvPr id="3" name="Content Placeholder 2">
            <a:extLst>
              <a:ext uri="{FF2B5EF4-FFF2-40B4-BE49-F238E27FC236}">
                <a16:creationId xmlns:a16="http://schemas.microsoft.com/office/drawing/2014/main" id="{19892A76-94DB-B37B-2967-BCB63E8CAFDE}"/>
              </a:ext>
            </a:extLst>
          </p:cNvPr>
          <p:cNvSpPr>
            <a:spLocks noGrp="1"/>
          </p:cNvSpPr>
          <p:nvPr>
            <p:ph idx="1"/>
          </p:nvPr>
        </p:nvSpPr>
        <p:spPr/>
        <p:txBody>
          <a:bodyPr/>
          <a:lstStyle/>
          <a:p>
            <a:pPr algn="just">
              <a:buFont typeface="Wingdings" panose="05000000000000000000" pitchFamily="2" charset="2"/>
              <a:buChar char="Ø"/>
            </a:pPr>
            <a:r>
              <a:rPr lang="en-US" b="1" u="sng" dirty="0">
                <a:latin typeface="+mn-lt"/>
              </a:rPr>
              <a:t>Case history</a:t>
            </a:r>
            <a:r>
              <a:rPr lang="en-US" b="1" dirty="0">
                <a:latin typeface="+mn-lt"/>
              </a:rPr>
              <a:t>: </a:t>
            </a:r>
            <a:r>
              <a:rPr lang="en-US" dirty="0">
                <a:latin typeface="+mn-lt"/>
              </a:rPr>
              <a:t>The collected data about an individual, family, environmental factors (including medical and dental history), and any other information that may be useful in analyzing and diagnosing conditions or for instructional purposes.</a:t>
            </a:r>
          </a:p>
          <a:p>
            <a:pPr marL="85724" indent="0" algn="just">
              <a:buNone/>
            </a:pPr>
            <a:endParaRPr lang="en-US" b="1" u="sng" dirty="0">
              <a:solidFill>
                <a:schemeClr val="tx1"/>
              </a:solidFill>
              <a:latin typeface="+mn-lt"/>
            </a:endParaRPr>
          </a:p>
          <a:p>
            <a:pPr marL="85724" indent="0" algn="just">
              <a:buNone/>
            </a:pPr>
            <a:endParaRPr lang="en-US" b="1" u="sng" dirty="0">
              <a:solidFill>
                <a:schemeClr val="tx1"/>
              </a:solidFill>
              <a:latin typeface="+mn-lt"/>
            </a:endParaRPr>
          </a:p>
          <a:p>
            <a:pPr algn="just">
              <a:buFont typeface="Wingdings" panose="05000000000000000000" pitchFamily="2" charset="2"/>
              <a:buChar char="Ø"/>
            </a:pPr>
            <a:r>
              <a:rPr lang="en-US" b="1" u="sng" dirty="0">
                <a:solidFill>
                  <a:schemeClr val="tx1"/>
                </a:solidFill>
                <a:latin typeface="+mn-lt"/>
              </a:rPr>
              <a:t>Diagnosis</a:t>
            </a:r>
            <a:r>
              <a:rPr lang="en-US" dirty="0">
                <a:solidFill>
                  <a:schemeClr val="tx1"/>
                </a:solidFill>
                <a:latin typeface="+mn-lt"/>
              </a:rPr>
              <a:t>: The determination of the nature of a disease</a:t>
            </a:r>
          </a:p>
          <a:p>
            <a:endParaRPr lang="en-IN" dirty="0"/>
          </a:p>
        </p:txBody>
      </p:sp>
    </p:spTree>
    <p:extLst>
      <p:ext uri="{BB962C8B-B14F-4D97-AF65-F5344CB8AC3E}">
        <p14:creationId xmlns:p14="http://schemas.microsoft.com/office/powerpoint/2010/main" val="1175675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E8B5D-9DC2-D4F8-8C5F-F02242F96365}"/>
              </a:ext>
            </a:extLst>
          </p:cNvPr>
          <p:cNvSpPr>
            <a:spLocks noGrp="1"/>
          </p:cNvSpPr>
          <p:nvPr>
            <p:ph type="title"/>
          </p:nvPr>
        </p:nvSpPr>
        <p:spPr>
          <a:xfrm>
            <a:off x="1751682" y="624110"/>
            <a:ext cx="10113483" cy="1280890"/>
          </a:xfrm>
        </p:spPr>
        <p:txBody>
          <a:bodyPr>
            <a:normAutofit/>
          </a:bodyPr>
          <a:lstStyle/>
          <a:p>
            <a:r>
              <a:rPr lang="en-US" sz="3200" dirty="0">
                <a:solidFill>
                  <a:srgbClr val="FF0000"/>
                </a:solidFill>
                <a:latin typeface="+mj-lt"/>
              </a:rPr>
              <a:t>According to DCNA case history should include </a:t>
            </a:r>
            <a:endParaRPr lang="en-IN" sz="3200" dirty="0">
              <a:solidFill>
                <a:srgbClr val="FF0000"/>
              </a:solidFill>
            </a:endParaRPr>
          </a:p>
        </p:txBody>
      </p:sp>
      <p:sp>
        <p:nvSpPr>
          <p:cNvPr id="3" name="Content Placeholder 2">
            <a:extLst>
              <a:ext uri="{FF2B5EF4-FFF2-40B4-BE49-F238E27FC236}">
                <a16:creationId xmlns:a16="http://schemas.microsoft.com/office/drawing/2014/main" id="{A6F0D774-24ED-DDE5-09E5-A70C6AD2243F}"/>
              </a:ext>
            </a:extLst>
          </p:cNvPr>
          <p:cNvSpPr>
            <a:spLocks noGrp="1"/>
          </p:cNvSpPr>
          <p:nvPr>
            <p:ph idx="1"/>
          </p:nvPr>
        </p:nvSpPr>
        <p:spPr/>
        <p:txBody>
          <a:bodyPr>
            <a:normAutofit fontScale="25000" lnSpcReduction="20000"/>
          </a:bodyPr>
          <a:lstStyle/>
          <a:p>
            <a:pPr>
              <a:buFont typeface="Wingdings" panose="05000000000000000000" pitchFamily="2" charset="2"/>
              <a:buChar char="Ø"/>
            </a:pPr>
            <a:r>
              <a:rPr lang="en-US" sz="7200" dirty="0">
                <a:solidFill>
                  <a:srgbClr val="FF0000"/>
                </a:solidFill>
                <a:latin typeface="+mn-lt"/>
              </a:rPr>
              <a:t>Personal data </a:t>
            </a:r>
            <a:r>
              <a:rPr lang="en-US" sz="6200" dirty="0">
                <a:latin typeface="+mn-lt"/>
              </a:rPr>
              <a:t>:- </a:t>
            </a:r>
          </a:p>
          <a:p>
            <a:pPr>
              <a:buFont typeface="Wingdings" panose="05000000000000000000" pitchFamily="2" charset="2"/>
              <a:buChar char="Ø"/>
            </a:pPr>
            <a:endParaRPr lang="en-IN" sz="6200" dirty="0">
              <a:latin typeface="+mn-lt"/>
            </a:endParaRPr>
          </a:p>
          <a:p>
            <a:pPr>
              <a:buFont typeface="Courier New" panose="02070309020205020404" pitchFamily="49" charset="0"/>
              <a:buChar char="o"/>
            </a:pPr>
            <a:r>
              <a:rPr lang="en-IN" sz="7200" dirty="0">
                <a:latin typeface="+mn-lt"/>
              </a:rPr>
              <a:t>      Name</a:t>
            </a:r>
          </a:p>
          <a:p>
            <a:pPr lvl="1">
              <a:buFont typeface="Courier New" panose="02070309020205020404" pitchFamily="49" charset="0"/>
              <a:buChar char="o"/>
            </a:pPr>
            <a:r>
              <a:rPr lang="en-IN" sz="7200" dirty="0">
                <a:latin typeface="+mn-lt"/>
              </a:rPr>
              <a:t>Age</a:t>
            </a:r>
          </a:p>
          <a:p>
            <a:pPr lvl="1">
              <a:buFont typeface="Courier New" panose="02070309020205020404" pitchFamily="49" charset="0"/>
              <a:buChar char="o"/>
            </a:pPr>
            <a:r>
              <a:rPr lang="en-US" sz="7200" dirty="0">
                <a:latin typeface="+mn-lt"/>
              </a:rPr>
              <a:t>Gender</a:t>
            </a:r>
          </a:p>
          <a:p>
            <a:pPr lvl="1">
              <a:buFont typeface="Courier New" panose="02070309020205020404" pitchFamily="49" charset="0"/>
              <a:buChar char="o"/>
            </a:pPr>
            <a:r>
              <a:rPr lang="en-IN" sz="7200" dirty="0">
                <a:latin typeface="+mn-lt"/>
              </a:rPr>
              <a:t>Occupation</a:t>
            </a:r>
          </a:p>
          <a:p>
            <a:pPr lvl="1">
              <a:buFont typeface="Courier New" panose="02070309020205020404" pitchFamily="49" charset="0"/>
              <a:buChar char="o"/>
            </a:pPr>
            <a:r>
              <a:rPr lang="en-IN" sz="7200" dirty="0">
                <a:latin typeface="+mn-lt"/>
              </a:rPr>
              <a:t>Address</a:t>
            </a:r>
          </a:p>
          <a:p>
            <a:pPr lvl="1">
              <a:buFont typeface="Courier New" panose="02070309020205020404" pitchFamily="49" charset="0"/>
              <a:buChar char="o"/>
            </a:pPr>
            <a:r>
              <a:rPr lang="en-US" sz="7200" spc="-10" dirty="0">
                <a:latin typeface="+mn-lt"/>
                <a:cs typeface="Constantia"/>
              </a:rPr>
              <a:t>Contact</a:t>
            </a:r>
            <a:r>
              <a:rPr lang="en-US" sz="7200" spc="-135" dirty="0">
                <a:latin typeface="+mn-lt"/>
                <a:cs typeface="Constantia"/>
              </a:rPr>
              <a:t> </a:t>
            </a:r>
            <a:r>
              <a:rPr lang="en-US" sz="7200" spc="-5" dirty="0">
                <a:latin typeface="+mn-lt"/>
                <a:cs typeface="Constantia"/>
              </a:rPr>
              <a:t>details</a:t>
            </a:r>
          </a:p>
          <a:p>
            <a:pPr lvl="1">
              <a:buFont typeface="Courier New" panose="02070309020205020404" pitchFamily="49" charset="0"/>
              <a:buChar char="o"/>
            </a:pPr>
            <a:r>
              <a:rPr lang="en-US" sz="7200" spc="-5" dirty="0">
                <a:latin typeface="+mn-lt"/>
                <a:cs typeface="Constantia"/>
              </a:rPr>
              <a:t>Cosmetic</a:t>
            </a:r>
            <a:r>
              <a:rPr lang="en-US" sz="7200" spc="-100" dirty="0">
                <a:latin typeface="+mn-lt"/>
                <a:cs typeface="Constantia"/>
              </a:rPr>
              <a:t> </a:t>
            </a:r>
            <a:r>
              <a:rPr lang="en-US" sz="7200" spc="-5" dirty="0">
                <a:latin typeface="+mn-lt"/>
                <a:cs typeface="Constantia"/>
              </a:rPr>
              <a:t>index</a:t>
            </a:r>
          </a:p>
          <a:p>
            <a:pPr lvl="1">
              <a:buFont typeface="Courier New" panose="02070309020205020404" pitchFamily="49" charset="0"/>
              <a:buChar char="o"/>
            </a:pPr>
            <a:r>
              <a:rPr lang="en-US" sz="7200" spc="-10" dirty="0">
                <a:latin typeface="+mn-lt"/>
                <a:cs typeface="Constantia"/>
              </a:rPr>
              <a:t>Personality</a:t>
            </a:r>
            <a:r>
              <a:rPr lang="en-US" sz="7200" spc="-130" dirty="0">
                <a:latin typeface="+mn-lt"/>
                <a:cs typeface="Constantia"/>
              </a:rPr>
              <a:t> </a:t>
            </a:r>
            <a:r>
              <a:rPr lang="en-US" sz="7200" dirty="0">
                <a:latin typeface="+mn-lt"/>
                <a:cs typeface="Constantia"/>
              </a:rPr>
              <a:t>and</a:t>
            </a:r>
            <a:r>
              <a:rPr lang="en-US" sz="7200" spc="-20" dirty="0">
                <a:latin typeface="+mn-lt"/>
                <a:cs typeface="Constantia"/>
              </a:rPr>
              <a:t> </a:t>
            </a:r>
            <a:r>
              <a:rPr lang="en-US" sz="7200" spc="-10" dirty="0">
                <a:latin typeface="+mn-lt"/>
                <a:cs typeface="Constantia"/>
              </a:rPr>
              <a:t>mental</a:t>
            </a:r>
            <a:r>
              <a:rPr lang="en-US" sz="7200" spc="-45" dirty="0">
                <a:latin typeface="+mn-lt"/>
                <a:cs typeface="Constantia"/>
              </a:rPr>
              <a:t> </a:t>
            </a:r>
            <a:r>
              <a:rPr lang="en-US" sz="7200" spc="-10" dirty="0">
                <a:latin typeface="+mn-lt"/>
                <a:cs typeface="Constantia"/>
              </a:rPr>
              <a:t>attitude</a:t>
            </a:r>
          </a:p>
          <a:p>
            <a:pPr lvl="1">
              <a:buFont typeface="Courier New" panose="02070309020205020404" pitchFamily="49" charset="0"/>
              <a:buChar char="o"/>
            </a:pPr>
            <a:r>
              <a:rPr lang="en-US" sz="7200" spc="-5" dirty="0">
                <a:latin typeface="+mn-lt"/>
                <a:cs typeface="Constantia"/>
              </a:rPr>
              <a:t>Socio-economic</a:t>
            </a:r>
            <a:r>
              <a:rPr lang="en-US" sz="7200" spc="-60" dirty="0">
                <a:latin typeface="+mn-lt"/>
                <a:cs typeface="Constantia"/>
              </a:rPr>
              <a:t> </a:t>
            </a:r>
            <a:r>
              <a:rPr lang="en-US" sz="7200" spc="-5" dirty="0">
                <a:latin typeface="+mn-lt"/>
                <a:cs typeface="Constantia"/>
              </a:rPr>
              <a:t>status</a:t>
            </a:r>
            <a:endParaRPr lang="en-US" sz="7200" dirty="0">
              <a:latin typeface="+mn-lt"/>
              <a:cs typeface="Constantia"/>
            </a:endParaRPr>
          </a:p>
          <a:p>
            <a:pPr>
              <a:buFont typeface="Courier New" panose="02070309020205020404" pitchFamily="49" charset="0"/>
              <a:buChar char="o"/>
            </a:pPr>
            <a:endParaRPr lang="en-US" sz="7200" dirty="0">
              <a:latin typeface="+mn-lt"/>
              <a:cs typeface="Constantia"/>
            </a:endParaRPr>
          </a:p>
          <a:p>
            <a:endParaRPr lang="en-IN" dirty="0"/>
          </a:p>
        </p:txBody>
      </p:sp>
    </p:spTree>
    <p:extLst>
      <p:ext uri="{BB962C8B-B14F-4D97-AF65-F5344CB8AC3E}">
        <p14:creationId xmlns:p14="http://schemas.microsoft.com/office/powerpoint/2010/main" val="1175459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38D816-468D-96DF-81D1-989AE06FB777}"/>
              </a:ext>
            </a:extLst>
          </p:cNvPr>
          <p:cNvSpPr>
            <a:spLocks noGrp="1"/>
          </p:cNvSpPr>
          <p:nvPr>
            <p:ph idx="1"/>
          </p:nvPr>
        </p:nvSpPr>
        <p:spPr>
          <a:xfrm>
            <a:off x="1564395" y="1575413"/>
            <a:ext cx="9642762" cy="4787501"/>
          </a:xfrm>
        </p:spPr>
        <p:txBody>
          <a:bodyPr>
            <a:normAutofit fontScale="55000" lnSpcReduction="20000"/>
          </a:bodyPr>
          <a:lstStyle/>
          <a:p>
            <a:pPr>
              <a:buFont typeface="Wingdings" panose="05000000000000000000" pitchFamily="2" charset="2"/>
              <a:buChar char="Ø"/>
            </a:pPr>
            <a:r>
              <a:rPr lang="en-US" sz="3600" dirty="0">
                <a:solidFill>
                  <a:srgbClr val="FF0000"/>
                </a:solidFill>
                <a:latin typeface="+mn-lt"/>
              </a:rPr>
              <a:t>Medical History </a:t>
            </a:r>
            <a:r>
              <a:rPr lang="en-US" sz="3600" dirty="0">
                <a:latin typeface="+mn-lt"/>
              </a:rPr>
              <a:t>:               </a:t>
            </a:r>
          </a:p>
          <a:p>
            <a:pPr lvl="1">
              <a:buFont typeface="Courier New" panose="02070309020205020404" pitchFamily="49" charset="0"/>
              <a:buChar char="o"/>
            </a:pPr>
            <a:r>
              <a:rPr lang="en-US" sz="3600" dirty="0">
                <a:latin typeface="+mn-lt"/>
              </a:rPr>
              <a:t>Systemic factors</a:t>
            </a:r>
          </a:p>
          <a:p>
            <a:pPr lvl="1">
              <a:buFont typeface="Courier New" panose="02070309020205020404" pitchFamily="49" charset="0"/>
              <a:buChar char="o"/>
            </a:pPr>
            <a:r>
              <a:rPr lang="en-US" sz="3600" dirty="0">
                <a:latin typeface="+mn-lt"/>
              </a:rPr>
              <a:t>Localized lesions</a:t>
            </a:r>
          </a:p>
          <a:p>
            <a:pPr lvl="1">
              <a:buFont typeface="Courier New" panose="02070309020205020404" pitchFamily="49" charset="0"/>
              <a:buChar char="o"/>
            </a:pPr>
            <a:r>
              <a:rPr lang="en-US" sz="3600" dirty="0">
                <a:latin typeface="+mn-lt"/>
              </a:rPr>
              <a:t>Pathology</a:t>
            </a:r>
            <a:endParaRPr lang="en-IN" sz="3600" dirty="0">
              <a:latin typeface="+mn-lt"/>
            </a:endParaRPr>
          </a:p>
          <a:p>
            <a:pPr>
              <a:buFont typeface="Wingdings" panose="05000000000000000000" pitchFamily="2" charset="2"/>
              <a:buChar char="Ø"/>
            </a:pPr>
            <a:r>
              <a:rPr lang="en-US" sz="3600" dirty="0">
                <a:solidFill>
                  <a:srgbClr val="FF0000"/>
                </a:solidFill>
              </a:rPr>
              <a:t>Dental History: </a:t>
            </a:r>
          </a:p>
          <a:p>
            <a:pPr lvl="1">
              <a:buFont typeface="Courier New" panose="02070309020205020404" pitchFamily="49" charset="0"/>
              <a:buChar char="o"/>
            </a:pPr>
            <a:r>
              <a:rPr lang="en-US" sz="3600" dirty="0">
                <a:latin typeface="+mn-lt"/>
              </a:rPr>
              <a:t>Expectations</a:t>
            </a:r>
          </a:p>
          <a:p>
            <a:pPr lvl="1">
              <a:buFont typeface="Courier New" panose="02070309020205020404" pitchFamily="49" charset="0"/>
              <a:buChar char="o"/>
            </a:pPr>
            <a:r>
              <a:rPr lang="en-US" sz="3600" dirty="0">
                <a:latin typeface="+mn-lt"/>
              </a:rPr>
              <a:t>Years of Edentulousness</a:t>
            </a:r>
          </a:p>
          <a:p>
            <a:pPr lvl="1">
              <a:buFont typeface="Courier New" panose="02070309020205020404" pitchFamily="49" charset="0"/>
              <a:buChar char="o"/>
            </a:pPr>
            <a:r>
              <a:rPr lang="en-US" sz="3600" dirty="0">
                <a:latin typeface="+mn-lt"/>
              </a:rPr>
              <a:t>Previous/ existing dentures.</a:t>
            </a:r>
          </a:p>
          <a:p>
            <a:pPr lvl="1">
              <a:buFont typeface="Courier New" panose="02070309020205020404" pitchFamily="49" charset="0"/>
              <a:buChar char="o"/>
            </a:pPr>
            <a:r>
              <a:rPr lang="en-US" sz="3600" dirty="0">
                <a:latin typeface="+mn-lt"/>
              </a:rPr>
              <a:t>Experience with dentures</a:t>
            </a:r>
          </a:p>
          <a:p>
            <a:pPr lvl="1">
              <a:buFont typeface="Courier New" panose="02070309020205020404" pitchFamily="49" charset="0"/>
              <a:buChar char="o"/>
            </a:pPr>
            <a:r>
              <a:rPr lang="en-US" sz="3600" dirty="0">
                <a:latin typeface="+mn-lt"/>
              </a:rPr>
              <a:t>Pre extraction records</a:t>
            </a:r>
          </a:p>
          <a:p>
            <a:pPr lvl="1">
              <a:buFont typeface="Courier New" panose="02070309020205020404" pitchFamily="49" charset="0"/>
              <a:buChar char="o"/>
            </a:pPr>
            <a:endParaRPr lang="en-US" sz="3600" dirty="0">
              <a:latin typeface="+mn-lt"/>
            </a:endParaRPr>
          </a:p>
          <a:p>
            <a:pPr marL="457200" lvl="1" indent="0">
              <a:buNone/>
            </a:pPr>
            <a:endParaRPr lang="en-US" sz="2200" dirty="0">
              <a:latin typeface="+mn-lt"/>
            </a:endParaRPr>
          </a:p>
          <a:p>
            <a:pPr marL="0" indent="0">
              <a:buNone/>
            </a:pPr>
            <a:r>
              <a:rPr lang="en-US" sz="2800" dirty="0">
                <a:solidFill>
                  <a:srgbClr val="FF0000"/>
                </a:solidFill>
              </a:rPr>
              <a:t>        </a:t>
            </a:r>
          </a:p>
          <a:p>
            <a:pPr>
              <a:buFont typeface="Wingdings" panose="05000000000000000000" pitchFamily="2" charset="2"/>
              <a:buChar char="Ø"/>
            </a:pPr>
            <a:endParaRPr lang="en-US" sz="2800" dirty="0">
              <a:solidFill>
                <a:srgbClr val="FF0000"/>
              </a:solidFill>
              <a:latin typeface="+mn-lt"/>
            </a:endParaRPr>
          </a:p>
          <a:p>
            <a:pPr marL="457200" lvl="1" indent="0">
              <a:buNone/>
            </a:pPr>
            <a:endParaRPr lang="en-US" sz="2000" dirty="0">
              <a:latin typeface="+mn-lt"/>
            </a:endParaRPr>
          </a:p>
          <a:p>
            <a:endParaRPr lang="en-IN" dirty="0"/>
          </a:p>
        </p:txBody>
      </p:sp>
    </p:spTree>
    <p:extLst>
      <p:ext uri="{BB962C8B-B14F-4D97-AF65-F5344CB8AC3E}">
        <p14:creationId xmlns:p14="http://schemas.microsoft.com/office/powerpoint/2010/main" val="1989736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647A61-ECEE-B1B1-EF15-CF1272935370}"/>
              </a:ext>
            </a:extLst>
          </p:cNvPr>
          <p:cNvSpPr>
            <a:spLocks noGrp="1"/>
          </p:cNvSpPr>
          <p:nvPr>
            <p:ph idx="1"/>
          </p:nvPr>
        </p:nvSpPr>
        <p:spPr>
          <a:xfrm>
            <a:off x="1895150" y="1659875"/>
            <a:ext cx="8915400" cy="4399402"/>
          </a:xfrm>
        </p:spPr>
        <p:txBody>
          <a:bodyPr>
            <a:normAutofit fontScale="92500" lnSpcReduction="10000"/>
          </a:bodyPr>
          <a:lstStyle/>
          <a:p>
            <a:pPr>
              <a:buFont typeface="Wingdings" panose="05000000000000000000" pitchFamily="2" charset="2"/>
              <a:buChar char="Ø"/>
            </a:pPr>
            <a:r>
              <a:rPr lang="en-US" sz="2400" dirty="0">
                <a:solidFill>
                  <a:srgbClr val="FF0000"/>
                </a:solidFill>
                <a:latin typeface="+mn-lt"/>
              </a:rPr>
              <a:t>Clinical evaluation</a:t>
            </a:r>
            <a:r>
              <a:rPr lang="en-US" sz="2400" dirty="0">
                <a:latin typeface="+mn-lt"/>
              </a:rPr>
              <a:t>:</a:t>
            </a:r>
            <a:endParaRPr lang="en-US" sz="2000" dirty="0">
              <a:latin typeface="+mn-lt"/>
            </a:endParaRPr>
          </a:p>
          <a:p>
            <a:pPr lvl="1"/>
            <a:endParaRPr lang="en-US" sz="2000" dirty="0">
              <a:latin typeface="+mn-lt"/>
            </a:endParaRPr>
          </a:p>
          <a:p>
            <a:pPr lvl="1"/>
            <a:r>
              <a:rPr lang="en-US" sz="2000" dirty="0">
                <a:latin typeface="+mn-lt"/>
              </a:rPr>
              <a:t>EXTRA-ORAL</a:t>
            </a:r>
          </a:p>
          <a:p>
            <a:pPr marL="447664" lvl="1" indent="0">
              <a:buNone/>
            </a:pPr>
            <a:r>
              <a:rPr lang="en-US" sz="2000" dirty="0">
                <a:latin typeface="+mn-lt"/>
              </a:rPr>
              <a:t> </a:t>
            </a:r>
          </a:p>
          <a:p>
            <a:pPr lvl="2"/>
            <a:r>
              <a:rPr lang="en-US" sz="2000" dirty="0">
                <a:latin typeface="+mn-lt"/>
              </a:rPr>
              <a:t>Facial form</a:t>
            </a:r>
          </a:p>
          <a:p>
            <a:pPr lvl="2"/>
            <a:r>
              <a:rPr lang="en-US" sz="2000" dirty="0">
                <a:latin typeface="+mn-lt"/>
              </a:rPr>
              <a:t>Muscle tone</a:t>
            </a:r>
          </a:p>
          <a:p>
            <a:pPr lvl="2"/>
            <a:r>
              <a:rPr lang="en-US" sz="2000" dirty="0">
                <a:latin typeface="+mn-lt"/>
              </a:rPr>
              <a:t>Muscle development</a:t>
            </a:r>
          </a:p>
          <a:p>
            <a:pPr lvl="2"/>
            <a:r>
              <a:rPr lang="en-US" sz="2000" dirty="0">
                <a:latin typeface="+mn-lt"/>
              </a:rPr>
              <a:t>Complexion</a:t>
            </a:r>
          </a:p>
          <a:p>
            <a:pPr lvl="2"/>
            <a:r>
              <a:rPr lang="en-US" sz="2000" dirty="0">
                <a:latin typeface="+mn-lt"/>
              </a:rPr>
              <a:t>Lip</a:t>
            </a:r>
          </a:p>
          <a:p>
            <a:pPr lvl="2"/>
            <a:r>
              <a:rPr lang="en-US" sz="2000" dirty="0">
                <a:latin typeface="+mn-lt"/>
              </a:rPr>
              <a:t>TMJ</a:t>
            </a:r>
          </a:p>
          <a:p>
            <a:pPr lvl="2"/>
            <a:r>
              <a:rPr lang="en-US" sz="2000" dirty="0">
                <a:latin typeface="+mn-lt"/>
              </a:rPr>
              <a:t>Neuromuscular evaluation</a:t>
            </a:r>
          </a:p>
          <a:p>
            <a:pPr lvl="2"/>
            <a:endParaRPr lang="en-US" sz="2000" dirty="0">
              <a:latin typeface="+mn-lt"/>
            </a:endParaRPr>
          </a:p>
          <a:p>
            <a:pPr lvl="2"/>
            <a:endParaRPr lang="en-US" sz="2000" dirty="0">
              <a:latin typeface="+mn-lt"/>
            </a:endParaRPr>
          </a:p>
          <a:p>
            <a:endParaRPr lang="en-IN" dirty="0"/>
          </a:p>
        </p:txBody>
      </p:sp>
    </p:spTree>
    <p:extLst>
      <p:ext uri="{BB962C8B-B14F-4D97-AF65-F5344CB8AC3E}">
        <p14:creationId xmlns:p14="http://schemas.microsoft.com/office/powerpoint/2010/main" val="4243482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C549F9E-2A65-A33B-A00C-B0DD617403A5}"/>
              </a:ext>
            </a:extLst>
          </p:cNvPr>
          <p:cNvSpPr>
            <a:spLocks noGrp="1"/>
          </p:cNvSpPr>
          <p:nvPr>
            <p:ph idx="1"/>
          </p:nvPr>
        </p:nvSpPr>
        <p:spPr/>
        <p:txBody>
          <a:bodyPr>
            <a:normAutofit lnSpcReduction="10000"/>
          </a:bodyPr>
          <a:lstStyle/>
          <a:p>
            <a:r>
              <a:rPr lang="en-IN" dirty="0">
                <a:solidFill>
                  <a:srgbClr val="FF0000"/>
                </a:solidFill>
              </a:rPr>
              <a:t>Intra oral examination:</a:t>
            </a:r>
          </a:p>
          <a:p>
            <a:pPr lvl="2"/>
            <a:r>
              <a:rPr lang="en-US" sz="2000" dirty="0"/>
              <a:t>Arch size</a:t>
            </a:r>
          </a:p>
          <a:p>
            <a:pPr lvl="2"/>
            <a:r>
              <a:rPr lang="en-US" sz="2000" dirty="0"/>
              <a:t>Lateral throat form</a:t>
            </a:r>
          </a:p>
          <a:p>
            <a:pPr lvl="2"/>
            <a:r>
              <a:rPr lang="en-US" sz="2000" dirty="0"/>
              <a:t>Palatal throat form</a:t>
            </a:r>
          </a:p>
          <a:p>
            <a:pPr lvl="2"/>
            <a:r>
              <a:rPr lang="en-US" sz="2000" dirty="0"/>
              <a:t>Palatal sensitivity</a:t>
            </a:r>
          </a:p>
          <a:p>
            <a:pPr lvl="2"/>
            <a:r>
              <a:rPr lang="en-US" sz="2000" dirty="0"/>
              <a:t>Mucosal thickness</a:t>
            </a:r>
          </a:p>
          <a:p>
            <a:pPr lvl="2"/>
            <a:r>
              <a:rPr lang="en-US" sz="2000" dirty="0"/>
              <a:t>Mucosal condition</a:t>
            </a:r>
          </a:p>
          <a:p>
            <a:pPr lvl="2"/>
            <a:r>
              <a:rPr lang="en-US" sz="2000" dirty="0"/>
              <a:t>Defects</a:t>
            </a:r>
          </a:p>
          <a:p>
            <a:pPr lvl="2"/>
            <a:r>
              <a:rPr lang="en-US" sz="2000" dirty="0"/>
              <a:t>Tori</a:t>
            </a:r>
          </a:p>
          <a:p>
            <a:pPr lvl="1"/>
            <a:endParaRPr lang="en-US" sz="2000" dirty="0"/>
          </a:p>
          <a:p>
            <a:pPr marL="0" indent="0">
              <a:buNone/>
            </a:pPr>
            <a:endParaRPr lang="en-IN" dirty="0">
              <a:solidFill>
                <a:srgbClr val="FF0000"/>
              </a:solidFill>
            </a:endParaRPr>
          </a:p>
        </p:txBody>
      </p:sp>
    </p:spTree>
    <p:extLst>
      <p:ext uri="{BB962C8B-B14F-4D97-AF65-F5344CB8AC3E}">
        <p14:creationId xmlns:p14="http://schemas.microsoft.com/office/powerpoint/2010/main" val="730716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AF1B-D064-C231-3749-70C9137C00FD}"/>
              </a:ext>
            </a:extLst>
          </p:cNvPr>
          <p:cNvSpPr>
            <a:spLocks noGrp="1"/>
          </p:cNvSpPr>
          <p:nvPr>
            <p:ph idx="1"/>
          </p:nvPr>
        </p:nvSpPr>
        <p:spPr/>
        <p:txBody>
          <a:bodyPr/>
          <a:lstStyle/>
          <a:p>
            <a:pPr lvl="2"/>
            <a:r>
              <a:rPr lang="en-US" sz="1800" dirty="0"/>
              <a:t>Inter-arch space</a:t>
            </a:r>
          </a:p>
          <a:p>
            <a:pPr lvl="2"/>
            <a:r>
              <a:rPr lang="en-US" sz="1800" dirty="0"/>
              <a:t>Ridge parallelism</a:t>
            </a:r>
          </a:p>
          <a:p>
            <a:pPr lvl="2"/>
            <a:r>
              <a:rPr lang="en-US" sz="1800" dirty="0"/>
              <a:t>Ridge relation</a:t>
            </a:r>
          </a:p>
          <a:p>
            <a:pPr lvl="2"/>
            <a:r>
              <a:rPr lang="en-US" sz="1800" dirty="0"/>
              <a:t>Border attachment</a:t>
            </a:r>
          </a:p>
          <a:p>
            <a:pPr lvl="2"/>
            <a:r>
              <a:rPr lang="en-US" sz="1800" dirty="0"/>
              <a:t>Frenal attachment</a:t>
            </a:r>
          </a:p>
          <a:p>
            <a:pPr lvl="2"/>
            <a:r>
              <a:rPr lang="en-US" sz="1800" dirty="0"/>
              <a:t>Saliva</a:t>
            </a:r>
          </a:p>
          <a:p>
            <a:pPr lvl="2"/>
            <a:r>
              <a:rPr lang="en-US" sz="1800" dirty="0"/>
              <a:t>Tongue size</a:t>
            </a:r>
          </a:p>
          <a:p>
            <a:pPr lvl="2"/>
            <a:r>
              <a:rPr lang="en-US" sz="1800" dirty="0"/>
              <a:t>Tongue position</a:t>
            </a:r>
          </a:p>
          <a:p>
            <a:endParaRPr lang="en-IN" dirty="0"/>
          </a:p>
        </p:txBody>
      </p:sp>
    </p:spTree>
    <p:extLst>
      <p:ext uri="{BB962C8B-B14F-4D97-AF65-F5344CB8AC3E}">
        <p14:creationId xmlns:p14="http://schemas.microsoft.com/office/powerpoint/2010/main" val="2453838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5CF89-F4D6-F1BB-54A9-D212337781C4}"/>
              </a:ext>
            </a:extLst>
          </p:cNvPr>
          <p:cNvSpPr>
            <a:spLocks noGrp="1"/>
          </p:cNvSpPr>
          <p:nvPr>
            <p:ph type="title"/>
          </p:nvPr>
        </p:nvSpPr>
        <p:spPr/>
        <p:txBody>
          <a:bodyPr/>
          <a:lstStyle/>
          <a:p>
            <a:r>
              <a:rPr lang="en-US" sz="3600" dirty="0">
                <a:solidFill>
                  <a:srgbClr val="FF0000"/>
                </a:solidFill>
                <a:latin typeface="+mj-lt"/>
              </a:rPr>
              <a:t>Name </a:t>
            </a:r>
            <a:endParaRPr lang="en-IN" dirty="0"/>
          </a:p>
        </p:txBody>
      </p:sp>
      <p:sp>
        <p:nvSpPr>
          <p:cNvPr id="3" name="Content Placeholder 2">
            <a:extLst>
              <a:ext uri="{FF2B5EF4-FFF2-40B4-BE49-F238E27FC236}">
                <a16:creationId xmlns:a16="http://schemas.microsoft.com/office/drawing/2014/main" id="{022F7987-D64C-6C7E-4482-17BAA6519867}"/>
              </a:ext>
            </a:extLst>
          </p:cNvPr>
          <p:cNvSpPr>
            <a:spLocks noGrp="1"/>
          </p:cNvSpPr>
          <p:nvPr>
            <p:ph idx="1"/>
          </p:nvPr>
        </p:nvSpPr>
        <p:spPr/>
        <p:txBody>
          <a:bodyPr/>
          <a:lstStyle/>
          <a:p>
            <a:pPr>
              <a:buFont typeface="Wingdings" panose="05000000000000000000" pitchFamily="2" charset="2"/>
              <a:buChar char="Ø"/>
            </a:pPr>
            <a:r>
              <a:rPr lang="en-US" sz="1800" spc="80" dirty="0">
                <a:latin typeface="+mn-lt"/>
                <a:cs typeface="Constantia"/>
              </a:rPr>
              <a:t>The dentist should always address the patient by </a:t>
            </a:r>
            <a:r>
              <a:rPr lang="en-US" sz="1800" spc="60" dirty="0">
                <a:latin typeface="+mn-lt"/>
                <a:cs typeface="Constantia"/>
              </a:rPr>
              <a:t>him/her </a:t>
            </a:r>
            <a:r>
              <a:rPr lang="en-US" sz="1800" spc="65" dirty="0">
                <a:latin typeface="+mn-lt"/>
                <a:cs typeface="Constantia"/>
              </a:rPr>
              <a:t>name.</a:t>
            </a:r>
          </a:p>
          <a:p>
            <a:pPr>
              <a:buFont typeface="Wingdings" panose="05000000000000000000" pitchFamily="2" charset="2"/>
              <a:buChar char="Ø"/>
            </a:pPr>
            <a:endParaRPr lang="en-US" sz="1800" spc="65" dirty="0">
              <a:latin typeface="+mn-lt"/>
              <a:cs typeface="Constantia"/>
            </a:endParaRPr>
          </a:p>
          <a:p>
            <a:pPr>
              <a:buFont typeface="Wingdings" panose="05000000000000000000" pitchFamily="2" charset="2"/>
              <a:buChar char="Ø"/>
            </a:pPr>
            <a:endParaRPr lang="en-US" sz="1800" spc="65" dirty="0">
              <a:latin typeface="+mn-lt"/>
              <a:cs typeface="Constantia"/>
            </a:endParaRPr>
          </a:p>
          <a:p>
            <a:pPr>
              <a:buFont typeface="Wingdings" panose="05000000000000000000" pitchFamily="2" charset="2"/>
              <a:buChar char="Ø"/>
            </a:pPr>
            <a:r>
              <a:rPr lang="en-US" sz="1800" spc="65" dirty="0">
                <a:latin typeface="+mn-lt"/>
                <a:cs typeface="Constantia"/>
              </a:rPr>
              <a:t>Its</a:t>
            </a:r>
            <a:r>
              <a:rPr lang="en-US" sz="1800" spc="110" dirty="0">
                <a:latin typeface="+mn-lt"/>
                <a:cs typeface="Constantia"/>
              </a:rPr>
              <a:t> </a:t>
            </a:r>
            <a:r>
              <a:rPr lang="en-US" sz="1800" dirty="0">
                <a:latin typeface="+mn-lt"/>
                <a:cs typeface="Constantia"/>
              </a:rPr>
              <a:t>a</a:t>
            </a:r>
            <a:r>
              <a:rPr lang="en-US" sz="1800" spc="5" dirty="0">
                <a:latin typeface="+mn-lt"/>
                <a:cs typeface="Constantia"/>
              </a:rPr>
              <a:t> </a:t>
            </a:r>
            <a:r>
              <a:rPr lang="en-US" sz="1800" spc="50" dirty="0">
                <a:latin typeface="+mn-lt"/>
                <a:cs typeface="Constantia"/>
              </a:rPr>
              <a:t>good</a:t>
            </a:r>
            <a:r>
              <a:rPr lang="en-US" sz="1800" spc="55" dirty="0">
                <a:latin typeface="+mn-lt"/>
                <a:cs typeface="Constantia"/>
              </a:rPr>
              <a:t> </a:t>
            </a:r>
            <a:r>
              <a:rPr lang="en-US" sz="1800" spc="25" dirty="0">
                <a:latin typeface="+mn-lt"/>
                <a:cs typeface="Constantia"/>
              </a:rPr>
              <a:t>way</a:t>
            </a:r>
            <a:r>
              <a:rPr lang="en-US" sz="1800" spc="30" dirty="0">
                <a:latin typeface="+mn-lt"/>
                <a:cs typeface="Constantia"/>
              </a:rPr>
              <a:t> </a:t>
            </a:r>
            <a:r>
              <a:rPr lang="en-US" sz="1800" spc="45" dirty="0">
                <a:latin typeface="+mn-lt"/>
                <a:cs typeface="Constantia"/>
              </a:rPr>
              <a:t>of</a:t>
            </a:r>
            <a:r>
              <a:rPr lang="en-US" sz="1800" spc="50" dirty="0">
                <a:latin typeface="+mn-lt"/>
                <a:cs typeface="Constantia"/>
              </a:rPr>
              <a:t> </a:t>
            </a:r>
            <a:r>
              <a:rPr lang="en-US" sz="1800" spc="80" dirty="0">
                <a:latin typeface="+mn-lt"/>
                <a:cs typeface="Constantia"/>
              </a:rPr>
              <a:t>gaining </a:t>
            </a:r>
            <a:r>
              <a:rPr lang="en-US" sz="1800" spc="65" dirty="0">
                <a:latin typeface="+mn-lt"/>
                <a:cs typeface="Constantia"/>
              </a:rPr>
              <a:t>the</a:t>
            </a:r>
            <a:r>
              <a:rPr lang="en-US" sz="1800" spc="70" dirty="0">
                <a:latin typeface="+mn-lt"/>
                <a:cs typeface="Constantia"/>
              </a:rPr>
              <a:t> </a:t>
            </a:r>
            <a:r>
              <a:rPr lang="en-US" sz="1800" spc="80" dirty="0">
                <a:latin typeface="+mn-lt"/>
                <a:cs typeface="Constantia"/>
              </a:rPr>
              <a:t>patients confidence. </a:t>
            </a:r>
          </a:p>
          <a:p>
            <a:pPr>
              <a:buFont typeface="Wingdings" panose="05000000000000000000" pitchFamily="2" charset="2"/>
              <a:buChar char="Ø"/>
            </a:pPr>
            <a:endParaRPr lang="en-US" sz="1800" spc="80" dirty="0">
              <a:latin typeface="+mn-lt"/>
              <a:cs typeface="Constantia"/>
            </a:endParaRPr>
          </a:p>
          <a:p>
            <a:pPr>
              <a:buFont typeface="Wingdings" panose="05000000000000000000" pitchFamily="2" charset="2"/>
              <a:buChar char="Ø"/>
            </a:pPr>
            <a:r>
              <a:rPr lang="en-US" sz="1800" spc="75" dirty="0">
                <a:cs typeface="Constantia"/>
              </a:rPr>
              <a:t>To maintain records.</a:t>
            </a:r>
            <a:endParaRPr lang="en-US" sz="1800" dirty="0">
              <a:cs typeface="Constantia"/>
            </a:endParaRPr>
          </a:p>
          <a:p>
            <a:endParaRPr lang="en-IN" dirty="0"/>
          </a:p>
        </p:txBody>
      </p:sp>
      <p:pic>
        <p:nvPicPr>
          <p:cNvPr id="5" name="Picture 4">
            <a:extLst>
              <a:ext uri="{FF2B5EF4-FFF2-40B4-BE49-F238E27FC236}">
                <a16:creationId xmlns:a16="http://schemas.microsoft.com/office/drawing/2014/main" id="{77F63CAF-F314-B6A7-357A-DD44D5765685}"/>
              </a:ext>
            </a:extLst>
          </p:cNvPr>
          <p:cNvPicPr>
            <a:picLocks noChangeAspect="1"/>
          </p:cNvPicPr>
          <p:nvPr/>
        </p:nvPicPr>
        <p:blipFill>
          <a:blip r:embed="rId2"/>
          <a:stretch>
            <a:fillRect/>
          </a:stretch>
        </p:blipFill>
        <p:spPr>
          <a:xfrm>
            <a:off x="9095874" y="3753852"/>
            <a:ext cx="2723949" cy="2849078"/>
          </a:xfrm>
          <a:prstGeom prst="rect">
            <a:avLst/>
          </a:prstGeom>
        </p:spPr>
      </p:pic>
    </p:spTree>
    <p:extLst>
      <p:ext uri="{BB962C8B-B14F-4D97-AF65-F5344CB8AC3E}">
        <p14:creationId xmlns:p14="http://schemas.microsoft.com/office/powerpoint/2010/main" val="1316473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3AA2F-E1D5-FDE6-D8D3-10B3607EC572}"/>
              </a:ext>
            </a:extLst>
          </p:cNvPr>
          <p:cNvSpPr>
            <a:spLocks noGrp="1"/>
          </p:cNvSpPr>
          <p:nvPr>
            <p:ph type="title"/>
          </p:nvPr>
        </p:nvSpPr>
        <p:spPr/>
        <p:txBody>
          <a:bodyPr/>
          <a:lstStyle/>
          <a:p>
            <a:r>
              <a:rPr lang="en-US" sz="3600" dirty="0">
                <a:solidFill>
                  <a:srgbClr val="FF0000"/>
                </a:solidFill>
                <a:latin typeface="+mj-lt"/>
              </a:rPr>
              <a:t>Age</a:t>
            </a:r>
            <a:endParaRPr lang="en-IN" dirty="0"/>
          </a:p>
        </p:txBody>
      </p:sp>
      <p:sp>
        <p:nvSpPr>
          <p:cNvPr id="3" name="Content Placeholder 2">
            <a:extLst>
              <a:ext uri="{FF2B5EF4-FFF2-40B4-BE49-F238E27FC236}">
                <a16:creationId xmlns:a16="http://schemas.microsoft.com/office/drawing/2014/main" id="{7A3B1709-2F57-55A4-A6CC-694539424AED}"/>
              </a:ext>
            </a:extLst>
          </p:cNvPr>
          <p:cNvSpPr>
            <a:spLocks noGrp="1"/>
          </p:cNvSpPr>
          <p:nvPr>
            <p:ph idx="1"/>
          </p:nvPr>
        </p:nvSpPr>
        <p:spPr>
          <a:xfrm>
            <a:off x="2589212" y="3684170"/>
            <a:ext cx="8915400" cy="3173830"/>
          </a:xfrm>
        </p:spPr>
        <p:txBody>
          <a:bodyPr/>
          <a:lstStyle/>
          <a:p>
            <a:pPr marL="447673" indent="-342900" algn="just">
              <a:buFont typeface="Wingdings" panose="05000000000000000000" pitchFamily="2" charset="2"/>
              <a:buChar char="Ø"/>
            </a:pPr>
            <a:r>
              <a:rPr lang="en-US" dirty="0"/>
              <a:t>The age of the patient has a definite bearing on diagnosis for complete dentures.</a:t>
            </a:r>
          </a:p>
          <a:p>
            <a:pPr marL="104773" indent="0" algn="just">
              <a:buNone/>
            </a:pPr>
            <a:endParaRPr lang="en-US" dirty="0"/>
          </a:p>
          <a:p>
            <a:pPr marL="447673" indent="-342900" algn="just">
              <a:buFont typeface="Wingdings" panose="05000000000000000000" pitchFamily="2" charset="2"/>
              <a:buChar char="Ø"/>
            </a:pPr>
            <a:r>
              <a:rPr lang="en-US" dirty="0"/>
              <a:t> A young person will be more adaptable to new situations and learning new skills such as new dentures than an older person.</a:t>
            </a:r>
          </a:p>
          <a:p>
            <a:endParaRPr lang="en-IN" dirty="0"/>
          </a:p>
        </p:txBody>
      </p:sp>
      <p:pic>
        <p:nvPicPr>
          <p:cNvPr id="5" name="Picture 4">
            <a:extLst>
              <a:ext uri="{FF2B5EF4-FFF2-40B4-BE49-F238E27FC236}">
                <a16:creationId xmlns:a16="http://schemas.microsoft.com/office/drawing/2014/main" id="{8EBDFE97-4B47-20BD-2E7A-FAE1F429F8B9}"/>
              </a:ext>
            </a:extLst>
          </p:cNvPr>
          <p:cNvPicPr>
            <a:picLocks noChangeAspect="1"/>
          </p:cNvPicPr>
          <p:nvPr/>
        </p:nvPicPr>
        <p:blipFill>
          <a:blip r:embed="rId2"/>
          <a:stretch>
            <a:fillRect/>
          </a:stretch>
        </p:blipFill>
        <p:spPr>
          <a:xfrm>
            <a:off x="7180445" y="411580"/>
            <a:ext cx="4565063" cy="2762250"/>
          </a:xfrm>
          <a:prstGeom prst="rect">
            <a:avLst/>
          </a:prstGeom>
        </p:spPr>
      </p:pic>
    </p:spTree>
    <p:extLst>
      <p:ext uri="{BB962C8B-B14F-4D97-AF65-F5344CB8AC3E}">
        <p14:creationId xmlns:p14="http://schemas.microsoft.com/office/powerpoint/2010/main" val="1402781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0F6D8-7171-4B25-353C-B57AFCB5E08C}"/>
              </a:ext>
            </a:extLst>
          </p:cNvPr>
          <p:cNvSpPr>
            <a:spLocks noGrp="1"/>
          </p:cNvSpPr>
          <p:nvPr>
            <p:ph type="title"/>
          </p:nvPr>
        </p:nvSpPr>
        <p:spPr/>
        <p:txBody>
          <a:bodyPr/>
          <a:lstStyle/>
          <a:p>
            <a:r>
              <a:rPr lang="en-US" sz="3600" dirty="0">
                <a:solidFill>
                  <a:srgbClr val="FF0000"/>
                </a:solidFill>
                <a:latin typeface="+mj-lt"/>
              </a:rPr>
              <a:t>Gender</a:t>
            </a:r>
            <a:endParaRPr lang="en-IN" dirty="0"/>
          </a:p>
        </p:txBody>
      </p:sp>
      <p:sp>
        <p:nvSpPr>
          <p:cNvPr id="3" name="Content Placeholder 2">
            <a:extLst>
              <a:ext uri="{FF2B5EF4-FFF2-40B4-BE49-F238E27FC236}">
                <a16:creationId xmlns:a16="http://schemas.microsoft.com/office/drawing/2014/main" id="{249B1A1A-5DE4-A63D-11B7-A7A352D8C813}"/>
              </a:ext>
            </a:extLst>
          </p:cNvPr>
          <p:cNvSpPr>
            <a:spLocks noGrp="1"/>
          </p:cNvSpPr>
          <p:nvPr>
            <p:ph idx="1"/>
          </p:nvPr>
        </p:nvSpPr>
        <p:spPr/>
        <p:txBody>
          <a:bodyPr/>
          <a:lstStyle/>
          <a:p>
            <a:pPr>
              <a:buFont typeface="Wingdings" panose="05000000000000000000" pitchFamily="2" charset="2"/>
              <a:buChar char="Ø"/>
            </a:pPr>
            <a:r>
              <a:rPr lang="en-US" sz="1800" dirty="0">
                <a:latin typeface="+mn-lt"/>
              </a:rPr>
              <a:t>Appearance is a higher priority for women than for men.</a:t>
            </a:r>
          </a:p>
          <a:p>
            <a:pPr>
              <a:buFont typeface="Wingdings" panose="05000000000000000000" pitchFamily="2" charset="2"/>
              <a:buChar char="Ø"/>
            </a:pPr>
            <a:endParaRPr lang="en-US" sz="1800" dirty="0">
              <a:latin typeface="+mn-lt"/>
            </a:endParaRPr>
          </a:p>
          <a:p>
            <a:pPr>
              <a:buFont typeface="Wingdings" panose="05000000000000000000" pitchFamily="2" charset="2"/>
              <a:buChar char="Ø"/>
            </a:pPr>
            <a:r>
              <a:rPr lang="en-US" sz="1800" dirty="0"/>
              <a:t>However, men shift their concern more towards comforts and function. </a:t>
            </a:r>
          </a:p>
          <a:p>
            <a:pPr>
              <a:buFont typeface="Wingdings" panose="05000000000000000000" pitchFamily="2" charset="2"/>
              <a:buChar char="Ø"/>
            </a:pPr>
            <a:endParaRPr lang="en-US" sz="1800" dirty="0">
              <a:latin typeface="+mn-lt"/>
            </a:endParaRPr>
          </a:p>
          <a:p>
            <a:pPr>
              <a:buFont typeface="Wingdings" panose="05000000000000000000" pitchFamily="2" charset="2"/>
              <a:buChar char="Ø"/>
            </a:pPr>
            <a:r>
              <a:rPr lang="en-US" sz="1800" dirty="0">
                <a:latin typeface="+mn-lt"/>
              </a:rPr>
              <a:t>Young men though have high priority for looks, older men grow indifferent for the looks.</a:t>
            </a:r>
          </a:p>
          <a:p>
            <a:pPr marL="0" indent="0">
              <a:buNone/>
            </a:pPr>
            <a:endParaRPr lang="en-IN" dirty="0"/>
          </a:p>
        </p:txBody>
      </p:sp>
      <p:pic>
        <p:nvPicPr>
          <p:cNvPr id="5" name="Picture 4">
            <a:extLst>
              <a:ext uri="{FF2B5EF4-FFF2-40B4-BE49-F238E27FC236}">
                <a16:creationId xmlns:a16="http://schemas.microsoft.com/office/drawing/2014/main" id="{DE22E784-B256-AB1B-C3A7-37B6945318E6}"/>
              </a:ext>
            </a:extLst>
          </p:cNvPr>
          <p:cNvPicPr>
            <a:picLocks noChangeAspect="1"/>
          </p:cNvPicPr>
          <p:nvPr/>
        </p:nvPicPr>
        <p:blipFill>
          <a:blip r:embed="rId2"/>
          <a:stretch>
            <a:fillRect/>
          </a:stretch>
        </p:blipFill>
        <p:spPr>
          <a:xfrm>
            <a:off x="9461633" y="413885"/>
            <a:ext cx="2341361" cy="2071839"/>
          </a:xfrm>
          <a:prstGeom prst="rect">
            <a:avLst/>
          </a:prstGeom>
        </p:spPr>
      </p:pic>
    </p:spTree>
    <p:extLst>
      <p:ext uri="{BB962C8B-B14F-4D97-AF65-F5344CB8AC3E}">
        <p14:creationId xmlns:p14="http://schemas.microsoft.com/office/powerpoint/2010/main" val="1708214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E4883-8635-59DD-69B7-D38282B6FF44}"/>
              </a:ext>
            </a:extLst>
          </p:cNvPr>
          <p:cNvSpPr>
            <a:spLocks noGrp="1"/>
          </p:cNvSpPr>
          <p:nvPr>
            <p:ph type="title"/>
          </p:nvPr>
        </p:nvSpPr>
        <p:spPr/>
        <p:txBody>
          <a:bodyPr/>
          <a:lstStyle/>
          <a:p>
            <a:r>
              <a:rPr lang="en-US" sz="3600" dirty="0">
                <a:solidFill>
                  <a:srgbClr val="FF0000"/>
                </a:solidFill>
                <a:latin typeface="+mn-lt"/>
              </a:rPr>
              <a:t>Contact number </a:t>
            </a:r>
            <a:endParaRPr lang="en-IN" dirty="0"/>
          </a:p>
        </p:txBody>
      </p:sp>
      <p:sp>
        <p:nvSpPr>
          <p:cNvPr id="3" name="Content Placeholder 2">
            <a:extLst>
              <a:ext uri="{FF2B5EF4-FFF2-40B4-BE49-F238E27FC236}">
                <a16:creationId xmlns:a16="http://schemas.microsoft.com/office/drawing/2014/main" id="{C6BA9586-F408-A81A-6DEC-BB3F89989B45}"/>
              </a:ext>
            </a:extLst>
          </p:cNvPr>
          <p:cNvSpPr>
            <a:spLocks noGrp="1"/>
          </p:cNvSpPr>
          <p:nvPr>
            <p:ph idx="1"/>
          </p:nvPr>
        </p:nvSpPr>
        <p:spPr/>
        <p:txBody>
          <a:bodyPr/>
          <a:lstStyle/>
          <a:p>
            <a:r>
              <a:rPr lang="en-US" sz="1800" dirty="0">
                <a:latin typeface="+mn-lt"/>
              </a:rPr>
              <a:t>Patient number is required for follow-up appointments.</a:t>
            </a:r>
          </a:p>
          <a:p>
            <a:r>
              <a:rPr lang="en-US" sz="1800" dirty="0">
                <a:latin typeface="+mn-lt"/>
              </a:rPr>
              <a:t>To change appointments if required </a:t>
            </a:r>
          </a:p>
          <a:p>
            <a:pPr marL="0" indent="0">
              <a:buNone/>
            </a:pPr>
            <a:endParaRPr lang="en-US" sz="1800" dirty="0">
              <a:latin typeface="+mn-lt"/>
            </a:endParaRPr>
          </a:p>
          <a:p>
            <a:endParaRPr lang="en-IN" dirty="0"/>
          </a:p>
        </p:txBody>
      </p:sp>
      <p:pic>
        <p:nvPicPr>
          <p:cNvPr id="7" name="Picture 6">
            <a:extLst>
              <a:ext uri="{FF2B5EF4-FFF2-40B4-BE49-F238E27FC236}">
                <a16:creationId xmlns:a16="http://schemas.microsoft.com/office/drawing/2014/main" id="{623F9BC0-5BB7-9929-C92D-E37D89904FBD}"/>
              </a:ext>
            </a:extLst>
          </p:cNvPr>
          <p:cNvPicPr>
            <a:picLocks noChangeAspect="1"/>
          </p:cNvPicPr>
          <p:nvPr/>
        </p:nvPicPr>
        <p:blipFill>
          <a:blip r:embed="rId3"/>
          <a:stretch>
            <a:fillRect/>
          </a:stretch>
        </p:blipFill>
        <p:spPr>
          <a:xfrm>
            <a:off x="9725687" y="1563624"/>
            <a:ext cx="1865376" cy="1865376"/>
          </a:xfrm>
          <a:prstGeom prst="rect">
            <a:avLst/>
          </a:prstGeom>
        </p:spPr>
      </p:pic>
    </p:spTree>
    <p:extLst>
      <p:ext uri="{BB962C8B-B14F-4D97-AF65-F5344CB8AC3E}">
        <p14:creationId xmlns:p14="http://schemas.microsoft.com/office/powerpoint/2010/main" val="2230071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7A93C-C2C3-8CE8-844C-3969E32E8D10}"/>
              </a:ext>
            </a:extLst>
          </p:cNvPr>
          <p:cNvSpPr>
            <a:spLocks noGrp="1"/>
          </p:cNvSpPr>
          <p:nvPr>
            <p:ph type="title"/>
          </p:nvPr>
        </p:nvSpPr>
        <p:spPr/>
        <p:txBody>
          <a:bodyPr/>
          <a:lstStyle/>
          <a:p>
            <a:r>
              <a:rPr lang="en-US" dirty="0">
                <a:solidFill>
                  <a:srgbClr val="FF0000"/>
                </a:solidFill>
                <a:latin typeface="+mn-lt"/>
              </a:rPr>
              <a:t>Address/location </a:t>
            </a:r>
            <a:endParaRPr lang="en-IN" dirty="0"/>
          </a:p>
        </p:txBody>
      </p:sp>
      <p:sp>
        <p:nvSpPr>
          <p:cNvPr id="3" name="Content Placeholder 2">
            <a:extLst>
              <a:ext uri="{FF2B5EF4-FFF2-40B4-BE49-F238E27FC236}">
                <a16:creationId xmlns:a16="http://schemas.microsoft.com/office/drawing/2014/main" id="{7D1EC609-F0B9-1ED4-C6F4-1D5E93B6AABC}"/>
              </a:ext>
            </a:extLst>
          </p:cNvPr>
          <p:cNvSpPr>
            <a:spLocks noGrp="1"/>
          </p:cNvSpPr>
          <p:nvPr>
            <p:ph idx="1"/>
          </p:nvPr>
        </p:nvSpPr>
        <p:spPr/>
        <p:txBody>
          <a:bodyPr/>
          <a:lstStyle/>
          <a:p>
            <a:pPr>
              <a:buFont typeface="Wingdings" panose="05000000000000000000" pitchFamily="2" charset="2"/>
              <a:buChar char="ü"/>
            </a:pPr>
            <a:r>
              <a:rPr lang="en-US" sz="1800" b="1" u="sng" dirty="0">
                <a:latin typeface="+mn-lt"/>
              </a:rPr>
              <a:t>Address</a:t>
            </a:r>
            <a:r>
              <a:rPr lang="en-US" sz="1800" dirty="0">
                <a:latin typeface="+mn-lt"/>
              </a:rPr>
              <a:t> is important for purpose of maintaining the record and for future correspondence.</a:t>
            </a:r>
          </a:p>
          <a:p>
            <a:pPr>
              <a:buFont typeface="Wingdings" panose="05000000000000000000" pitchFamily="2" charset="2"/>
              <a:buChar char="ü"/>
            </a:pPr>
            <a:r>
              <a:rPr lang="en-US" sz="1800" b="1" u="sng" dirty="0">
                <a:solidFill>
                  <a:schemeClr val="tx1"/>
                </a:solidFill>
                <a:latin typeface="+mn-lt"/>
              </a:rPr>
              <a:t>Community</a:t>
            </a:r>
            <a:r>
              <a:rPr lang="en-US" sz="1800" b="1" u="sng" dirty="0">
                <a:solidFill>
                  <a:srgbClr val="FF0000"/>
                </a:solidFill>
                <a:latin typeface="+mn-lt"/>
              </a:rPr>
              <a:t> </a:t>
            </a:r>
            <a:endParaRPr lang="en-US" sz="1800" b="1" dirty="0">
              <a:solidFill>
                <a:srgbClr val="FF0000"/>
              </a:solidFill>
              <a:latin typeface="+mn-lt"/>
            </a:endParaRPr>
          </a:p>
          <a:p>
            <a:pPr>
              <a:buFont typeface="Courier New" panose="02070309020205020404" pitchFamily="49" charset="0"/>
              <a:buChar char="o"/>
            </a:pPr>
            <a:r>
              <a:rPr lang="en-US" sz="1800" dirty="0">
                <a:latin typeface="+mn-lt"/>
              </a:rPr>
              <a:t> Some endemic disorders like fluorosis are confined to certain localities</a:t>
            </a:r>
          </a:p>
          <a:p>
            <a:pPr marL="85724" indent="0">
              <a:buNone/>
            </a:pPr>
            <a:r>
              <a:rPr lang="en-US" sz="1800" dirty="0">
                <a:latin typeface="+mn-lt"/>
              </a:rPr>
              <a:t>    gives an idea about the dietary habits of patients </a:t>
            </a:r>
          </a:p>
          <a:p>
            <a:pPr>
              <a:buFont typeface="Wingdings" panose="05000000000000000000" pitchFamily="2" charset="2"/>
              <a:buChar char="ü"/>
            </a:pPr>
            <a:endParaRPr lang="en-US" sz="1800" dirty="0">
              <a:latin typeface="+mn-lt"/>
            </a:endParaRPr>
          </a:p>
          <a:p>
            <a:pPr marL="85724" indent="0">
              <a:buNone/>
            </a:pPr>
            <a:endParaRPr lang="en-US" sz="1800" u="sng" dirty="0">
              <a:latin typeface="+mn-lt"/>
            </a:endParaRPr>
          </a:p>
          <a:p>
            <a:endParaRPr lang="en-IN" dirty="0"/>
          </a:p>
        </p:txBody>
      </p:sp>
      <p:pic>
        <p:nvPicPr>
          <p:cNvPr id="5" name="Picture 4">
            <a:extLst>
              <a:ext uri="{FF2B5EF4-FFF2-40B4-BE49-F238E27FC236}">
                <a16:creationId xmlns:a16="http://schemas.microsoft.com/office/drawing/2014/main" id="{7200DCE3-029E-4C65-1FE1-DC684297A089}"/>
              </a:ext>
            </a:extLst>
          </p:cNvPr>
          <p:cNvPicPr>
            <a:picLocks noChangeAspect="1"/>
          </p:cNvPicPr>
          <p:nvPr/>
        </p:nvPicPr>
        <p:blipFill>
          <a:blip r:embed="rId2"/>
          <a:stretch>
            <a:fillRect/>
          </a:stretch>
        </p:blipFill>
        <p:spPr>
          <a:xfrm>
            <a:off x="8354729" y="4206240"/>
            <a:ext cx="3657599" cy="2531444"/>
          </a:xfrm>
          <a:prstGeom prst="rect">
            <a:avLst/>
          </a:prstGeom>
        </p:spPr>
      </p:pic>
    </p:spTree>
    <p:extLst>
      <p:ext uri="{BB962C8B-B14F-4D97-AF65-F5344CB8AC3E}">
        <p14:creationId xmlns:p14="http://schemas.microsoft.com/office/powerpoint/2010/main" val="856201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9D1C8-E907-D162-CB72-74F675B53055}"/>
              </a:ext>
            </a:extLst>
          </p:cNvPr>
          <p:cNvSpPr>
            <a:spLocks noGrp="1"/>
          </p:cNvSpPr>
          <p:nvPr>
            <p:ph type="title"/>
          </p:nvPr>
        </p:nvSpPr>
        <p:spPr/>
        <p:txBody>
          <a:bodyPr/>
          <a:lstStyle/>
          <a:p>
            <a:r>
              <a:rPr lang="en-US" sz="3600" dirty="0">
                <a:solidFill>
                  <a:srgbClr val="FF0000"/>
                </a:solidFill>
                <a:latin typeface="+mn-lt"/>
              </a:rPr>
              <a:t>Occupation</a:t>
            </a:r>
            <a:endParaRPr lang="en-IN" dirty="0"/>
          </a:p>
        </p:txBody>
      </p:sp>
      <p:sp>
        <p:nvSpPr>
          <p:cNvPr id="3" name="Content Placeholder 2">
            <a:extLst>
              <a:ext uri="{FF2B5EF4-FFF2-40B4-BE49-F238E27FC236}">
                <a16:creationId xmlns:a16="http://schemas.microsoft.com/office/drawing/2014/main" id="{2DCEE0E2-F433-9403-87D2-4705F935090B}"/>
              </a:ext>
            </a:extLst>
          </p:cNvPr>
          <p:cNvSpPr>
            <a:spLocks noGrp="1"/>
          </p:cNvSpPr>
          <p:nvPr>
            <p:ph idx="1"/>
          </p:nvPr>
        </p:nvSpPr>
        <p:spPr/>
        <p:txBody>
          <a:bodyPr/>
          <a:lstStyle/>
          <a:p>
            <a:pPr algn="just">
              <a:buFont typeface="Wingdings" panose="05000000000000000000" pitchFamily="2" charset="2"/>
              <a:buChar char="Ø"/>
            </a:pPr>
            <a:r>
              <a:rPr lang="en-US" sz="1800" dirty="0">
                <a:latin typeface="+mn-lt"/>
              </a:rPr>
              <a:t>It influences the degree of importance of factors like esthetics, phonetics &amp; general appearance.</a:t>
            </a:r>
          </a:p>
          <a:p>
            <a:pPr algn="just">
              <a:buFont typeface="Wingdings" panose="05000000000000000000" pitchFamily="2" charset="2"/>
              <a:buChar char="Ø"/>
            </a:pPr>
            <a:endParaRPr lang="en-US" sz="1800" dirty="0">
              <a:latin typeface="+mn-lt"/>
            </a:endParaRPr>
          </a:p>
          <a:p>
            <a:pPr algn="just">
              <a:buFont typeface="Wingdings" panose="05000000000000000000" pitchFamily="2" charset="2"/>
              <a:buChar char="Ø"/>
            </a:pPr>
            <a:r>
              <a:rPr lang="en-US" sz="1800" dirty="0">
                <a:latin typeface="+mn-lt"/>
              </a:rPr>
              <a:t>Job &amp; social standing determines the value patient gives on his/her dental health/esthetics.</a:t>
            </a:r>
          </a:p>
          <a:p>
            <a:pPr algn="just">
              <a:buFont typeface="Wingdings" panose="05000000000000000000" pitchFamily="2" charset="2"/>
              <a:buChar char="Ø"/>
            </a:pPr>
            <a:endParaRPr lang="en-US" sz="1800" dirty="0">
              <a:latin typeface="+mn-lt"/>
            </a:endParaRPr>
          </a:p>
          <a:p>
            <a:pPr algn="just">
              <a:buFont typeface="Wingdings" panose="05000000000000000000" pitchFamily="2" charset="2"/>
              <a:buChar char="Ø"/>
            </a:pPr>
            <a:r>
              <a:rPr lang="en-US" sz="1800" dirty="0">
                <a:latin typeface="+mn-lt"/>
              </a:rPr>
              <a:t>Professionals having direct people contact prefer appearance/retention more often th</a:t>
            </a:r>
            <a:r>
              <a:rPr lang="en-US" dirty="0"/>
              <a:t>a</a:t>
            </a:r>
            <a:r>
              <a:rPr lang="en-US" sz="1800" dirty="0">
                <a:latin typeface="+mn-lt"/>
              </a:rPr>
              <a:t>n efficiency. </a:t>
            </a:r>
          </a:p>
          <a:p>
            <a:endParaRPr lang="en-IN" dirty="0"/>
          </a:p>
        </p:txBody>
      </p:sp>
      <p:pic>
        <p:nvPicPr>
          <p:cNvPr id="5" name="Picture 4">
            <a:extLst>
              <a:ext uri="{FF2B5EF4-FFF2-40B4-BE49-F238E27FC236}">
                <a16:creationId xmlns:a16="http://schemas.microsoft.com/office/drawing/2014/main" id="{D5049008-74F3-B083-0D3A-4B37F90463E3}"/>
              </a:ext>
            </a:extLst>
          </p:cNvPr>
          <p:cNvPicPr>
            <a:picLocks noChangeAspect="1"/>
          </p:cNvPicPr>
          <p:nvPr/>
        </p:nvPicPr>
        <p:blipFill>
          <a:blip r:embed="rId2"/>
          <a:stretch>
            <a:fillRect/>
          </a:stretch>
        </p:blipFill>
        <p:spPr>
          <a:xfrm>
            <a:off x="8027470" y="335975"/>
            <a:ext cx="2282406" cy="1683325"/>
          </a:xfrm>
          <a:prstGeom prst="rect">
            <a:avLst/>
          </a:prstGeom>
        </p:spPr>
      </p:pic>
    </p:spTree>
    <p:extLst>
      <p:ext uri="{BB962C8B-B14F-4D97-AF65-F5344CB8AC3E}">
        <p14:creationId xmlns:p14="http://schemas.microsoft.com/office/powerpoint/2010/main" val="477727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A9BD0-215D-3CE5-D1BC-AB878AE55089}"/>
              </a:ext>
            </a:extLst>
          </p:cNvPr>
          <p:cNvSpPr>
            <a:spLocks noGrp="1"/>
          </p:cNvSpPr>
          <p:nvPr>
            <p:ph type="title"/>
          </p:nvPr>
        </p:nvSpPr>
        <p:spPr/>
        <p:txBody>
          <a:bodyPr/>
          <a:lstStyle/>
          <a:p>
            <a:r>
              <a:rPr lang="en-US" sz="3600" dirty="0">
                <a:solidFill>
                  <a:srgbClr val="FF0000"/>
                </a:solidFill>
                <a:latin typeface="+mn-lt"/>
              </a:rPr>
              <a:t>Race </a:t>
            </a:r>
            <a:endParaRPr lang="en-IN" dirty="0"/>
          </a:p>
        </p:txBody>
      </p:sp>
      <p:sp>
        <p:nvSpPr>
          <p:cNvPr id="3" name="Content Placeholder 2">
            <a:extLst>
              <a:ext uri="{FF2B5EF4-FFF2-40B4-BE49-F238E27FC236}">
                <a16:creationId xmlns:a16="http://schemas.microsoft.com/office/drawing/2014/main" id="{685D7C4A-9EF5-4C88-560B-7813A3BE3F68}"/>
              </a:ext>
            </a:extLst>
          </p:cNvPr>
          <p:cNvSpPr>
            <a:spLocks noGrp="1"/>
          </p:cNvSpPr>
          <p:nvPr>
            <p:ph idx="1"/>
          </p:nvPr>
        </p:nvSpPr>
        <p:spPr/>
        <p:txBody>
          <a:bodyPr/>
          <a:lstStyle/>
          <a:p>
            <a:r>
              <a:rPr lang="en-US" dirty="0"/>
              <a:t>Race can be a critical factor in the characterization of dentures </a:t>
            </a:r>
          </a:p>
          <a:p>
            <a:pPr lvl="2">
              <a:lnSpc>
                <a:spcPct val="150000"/>
              </a:lnSpc>
              <a:buFont typeface="Wingdings" panose="05000000000000000000" pitchFamily="2" charset="2"/>
              <a:buChar char="Ø"/>
            </a:pPr>
            <a:r>
              <a:rPr lang="en-US" sz="1800" dirty="0">
                <a:latin typeface="+mn-lt"/>
              </a:rPr>
              <a:t>Choice of denture base shade</a:t>
            </a:r>
          </a:p>
          <a:p>
            <a:pPr lvl="2">
              <a:lnSpc>
                <a:spcPct val="150000"/>
              </a:lnSpc>
              <a:buFont typeface="Wingdings" panose="05000000000000000000" pitchFamily="2" charset="2"/>
              <a:buChar char="Ø"/>
            </a:pPr>
            <a:r>
              <a:rPr lang="en-US" sz="1800" dirty="0">
                <a:latin typeface="+mn-lt"/>
              </a:rPr>
              <a:t>Placement of denture base stains, </a:t>
            </a:r>
            <a:r>
              <a:rPr lang="en-US" sz="1800" dirty="0" err="1">
                <a:latin typeface="+mn-lt"/>
              </a:rPr>
              <a:t>etc</a:t>
            </a:r>
            <a:endParaRPr lang="en-US" sz="1800" dirty="0">
              <a:latin typeface="+mn-lt"/>
            </a:endParaRPr>
          </a:p>
          <a:p>
            <a:pPr marL="0" indent="0">
              <a:buNone/>
            </a:pPr>
            <a:endParaRPr lang="en-IN" dirty="0"/>
          </a:p>
        </p:txBody>
      </p:sp>
      <p:pic>
        <p:nvPicPr>
          <p:cNvPr id="7" name="Picture 6">
            <a:extLst>
              <a:ext uri="{FF2B5EF4-FFF2-40B4-BE49-F238E27FC236}">
                <a16:creationId xmlns:a16="http://schemas.microsoft.com/office/drawing/2014/main" id="{124D4EA6-758D-7303-4B3F-E5899840C354}"/>
              </a:ext>
            </a:extLst>
          </p:cNvPr>
          <p:cNvPicPr>
            <a:picLocks noChangeAspect="1"/>
          </p:cNvPicPr>
          <p:nvPr/>
        </p:nvPicPr>
        <p:blipFill>
          <a:blip r:embed="rId2"/>
          <a:stretch>
            <a:fillRect/>
          </a:stretch>
        </p:blipFill>
        <p:spPr>
          <a:xfrm>
            <a:off x="8398859" y="3108958"/>
            <a:ext cx="3128212" cy="2569947"/>
          </a:xfrm>
          <a:prstGeom prst="rect">
            <a:avLst/>
          </a:prstGeom>
        </p:spPr>
      </p:pic>
    </p:spTree>
    <p:extLst>
      <p:ext uri="{BB962C8B-B14F-4D97-AF65-F5344CB8AC3E}">
        <p14:creationId xmlns:p14="http://schemas.microsoft.com/office/powerpoint/2010/main" val="2266288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F7B8-05B2-2155-7673-7D68BF66A716}"/>
              </a:ext>
            </a:extLst>
          </p:cNvPr>
          <p:cNvSpPr>
            <a:spLocks noGrp="1"/>
          </p:cNvSpPr>
          <p:nvPr>
            <p:ph type="title"/>
          </p:nvPr>
        </p:nvSpPr>
        <p:spPr/>
        <p:txBody>
          <a:bodyPr/>
          <a:lstStyle/>
          <a:p>
            <a:r>
              <a:rPr lang="en-US" sz="3600" dirty="0">
                <a:solidFill>
                  <a:srgbClr val="FF0000"/>
                </a:solidFill>
                <a:latin typeface="+mn-lt"/>
              </a:rPr>
              <a:t>Cosmetic Index</a:t>
            </a:r>
            <a:endParaRPr lang="en-IN" dirty="0"/>
          </a:p>
        </p:txBody>
      </p:sp>
      <p:sp>
        <p:nvSpPr>
          <p:cNvPr id="3" name="Content Placeholder 2">
            <a:extLst>
              <a:ext uri="{FF2B5EF4-FFF2-40B4-BE49-F238E27FC236}">
                <a16:creationId xmlns:a16="http://schemas.microsoft.com/office/drawing/2014/main" id="{E5FEEF38-9476-EFFD-E014-3295EA53AAB4}"/>
              </a:ext>
            </a:extLst>
          </p:cNvPr>
          <p:cNvSpPr>
            <a:spLocks noGrp="1"/>
          </p:cNvSpPr>
          <p:nvPr>
            <p:ph idx="1"/>
          </p:nvPr>
        </p:nvSpPr>
        <p:spPr/>
        <p:txBody>
          <a:bodyPr>
            <a:normAutofit/>
          </a:bodyPr>
          <a:lstStyle/>
          <a:p>
            <a:r>
              <a:rPr lang="en-IN" dirty="0"/>
              <a:t>Classify the patient from</a:t>
            </a:r>
          </a:p>
          <a:p>
            <a:pPr marL="1080133" marR="2711450" lvl="1" indent="-457200">
              <a:lnSpc>
                <a:spcPct val="150000"/>
              </a:lnSpc>
              <a:buFont typeface="Wingdings" panose="05000000000000000000" pitchFamily="2" charset="2"/>
              <a:buChar char="Ø"/>
            </a:pPr>
            <a:r>
              <a:rPr lang="en-US" sz="1800" spc="-10" dirty="0">
                <a:latin typeface="+mn-lt"/>
                <a:cs typeface="Constantia"/>
              </a:rPr>
              <a:t>class </a:t>
            </a:r>
            <a:r>
              <a:rPr lang="en-US" sz="1800" spc="-5" dirty="0">
                <a:latin typeface="+mn-lt"/>
                <a:cs typeface="Constantia"/>
              </a:rPr>
              <a:t>1: </a:t>
            </a:r>
            <a:r>
              <a:rPr lang="en-US" sz="1800" spc="-10" dirty="0">
                <a:latin typeface="+mn-lt"/>
                <a:cs typeface="Constantia"/>
              </a:rPr>
              <a:t>high cosmetic index </a:t>
            </a:r>
            <a:r>
              <a:rPr lang="en-US" sz="1800" spc="-5" dirty="0">
                <a:latin typeface="+mn-lt"/>
                <a:cs typeface="Constantia"/>
              </a:rPr>
              <a:t> </a:t>
            </a:r>
          </a:p>
          <a:p>
            <a:pPr marL="1080133" marR="2711450" lvl="1" indent="-457200">
              <a:lnSpc>
                <a:spcPct val="150000"/>
              </a:lnSpc>
              <a:buFont typeface="Wingdings" panose="05000000000000000000" pitchFamily="2" charset="2"/>
              <a:buChar char="Ø"/>
            </a:pPr>
            <a:r>
              <a:rPr lang="en-US" sz="1800" spc="-10" dirty="0">
                <a:latin typeface="+mn-lt"/>
                <a:cs typeface="Constantia"/>
              </a:rPr>
              <a:t>class</a:t>
            </a:r>
            <a:r>
              <a:rPr lang="en-US" sz="1800" spc="-45" dirty="0">
                <a:latin typeface="+mn-lt"/>
                <a:cs typeface="Constantia"/>
              </a:rPr>
              <a:t> </a:t>
            </a:r>
            <a:r>
              <a:rPr lang="en-US" sz="1800" spc="-5" dirty="0">
                <a:latin typeface="+mn-lt"/>
                <a:cs typeface="Constantia"/>
              </a:rPr>
              <a:t>2:</a:t>
            </a:r>
            <a:r>
              <a:rPr lang="en-US" sz="1800" spc="-70" dirty="0">
                <a:latin typeface="+mn-lt"/>
                <a:cs typeface="Constantia"/>
              </a:rPr>
              <a:t> </a:t>
            </a:r>
            <a:r>
              <a:rPr lang="en-US" sz="1800" spc="-45" dirty="0">
                <a:latin typeface="+mn-lt"/>
                <a:cs typeface="Constantia"/>
              </a:rPr>
              <a:t>average</a:t>
            </a:r>
            <a:r>
              <a:rPr lang="en-US" sz="1800" spc="-130" dirty="0">
                <a:latin typeface="+mn-lt"/>
                <a:cs typeface="Constantia"/>
              </a:rPr>
              <a:t> </a:t>
            </a:r>
            <a:r>
              <a:rPr lang="en-US" sz="1800" spc="-10" dirty="0">
                <a:latin typeface="+mn-lt"/>
                <a:cs typeface="Constantia"/>
              </a:rPr>
              <a:t>cosmetic</a:t>
            </a:r>
            <a:r>
              <a:rPr lang="en-US" sz="1800" spc="-70" dirty="0">
                <a:latin typeface="+mn-lt"/>
                <a:cs typeface="Constantia"/>
              </a:rPr>
              <a:t> i</a:t>
            </a:r>
            <a:r>
              <a:rPr lang="en-US" sz="1800" spc="-10" dirty="0">
                <a:latin typeface="+mn-lt"/>
                <a:cs typeface="Constantia"/>
              </a:rPr>
              <a:t>ndex </a:t>
            </a:r>
            <a:r>
              <a:rPr lang="en-US" sz="1800" spc="-690" dirty="0">
                <a:latin typeface="+mn-lt"/>
                <a:cs typeface="Constantia"/>
              </a:rPr>
              <a:t> </a:t>
            </a:r>
          </a:p>
          <a:p>
            <a:pPr marL="1080133" marR="2711450" lvl="1" indent="-457200">
              <a:lnSpc>
                <a:spcPct val="150000"/>
              </a:lnSpc>
              <a:buFont typeface="Wingdings" panose="05000000000000000000" pitchFamily="2" charset="2"/>
              <a:buChar char="Ø"/>
            </a:pPr>
            <a:r>
              <a:rPr lang="en-US" sz="1800" spc="-5" dirty="0">
                <a:latin typeface="+mn-lt"/>
                <a:cs typeface="Constantia"/>
              </a:rPr>
              <a:t>class</a:t>
            </a:r>
            <a:r>
              <a:rPr lang="en-US" sz="1800" spc="-50" dirty="0">
                <a:latin typeface="+mn-lt"/>
                <a:cs typeface="Constantia"/>
              </a:rPr>
              <a:t> </a:t>
            </a:r>
            <a:r>
              <a:rPr lang="en-US" sz="1800" spc="-5" dirty="0">
                <a:latin typeface="+mn-lt"/>
                <a:cs typeface="Constantia"/>
              </a:rPr>
              <a:t>3:</a:t>
            </a:r>
            <a:r>
              <a:rPr lang="en-US" sz="1800" spc="-15" dirty="0">
                <a:latin typeface="+mn-lt"/>
                <a:cs typeface="Constantia"/>
              </a:rPr>
              <a:t> </a:t>
            </a:r>
            <a:r>
              <a:rPr lang="en-US" sz="1800" spc="-25" dirty="0">
                <a:latin typeface="+mn-lt"/>
                <a:cs typeface="Constantia"/>
              </a:rPr>
              <a:t>low</a:t>
            </a:r>
            <a:r>
              <a:rPr lang="en-US" sz="1800" spc="-114" dirty="0">
                <a:latin typeface="+mn-lt"/>
                <a:cs typeface="Constantia"/>
              </a:rPr>
              <a:t> </a:t>
            </a:r>
            <a:r>
              <a:rPr lang="en-US" sz="1800" spc="-10" dirty="0">
                <a:latin typeface="+mn-lt"/>
                <a:cs typeface="Constantia"/>
              </a:rPr>
              <a:t>cosmetic</a:t>
            </a:r>
            <a:r>
              <a:rPr lang="en-US" sz="1800" spc="-80" dirty="0">
                <a:latin typeface="+mn-lt"/>
                <a:cs typeface="Constantia"/>
              </a:rPr>
              <a:t> </a:t>
            </a:r>
            <a:r>
              <a:rPr lang="en-US" sz="1800" spc="-10" dirty="0">
                <a:latin typeface="+mn-lt"/>
                <a:cs typeface="Constantia"/>
              </a:rPr>
              <a:t>index</a:t>
            </a:r>
          </a:p>
          <a:p>
            <a:pPr marL="0" indent="0">
              <a:buNone/>
            </a:pPr>
            <a:endParaRPr lang="en-IN" dirty="0"/>
          </a:p>
        </p:txBody>
      </p:sp>
    </p:spTree>
    <p:extLst>
      <p:ext uri="{BB962C8B-B14F-4D97-AF65-F5344CB8AC3E}">
        <p14:creationId xmlns:p14="http://schemas.microsoft.com/office/powerpoint/2010/main" val="1023571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C9BD5-59DC-3F17-813A-299E93C94EA9}"/>
              </a:ext>
            </a:extLst>
          </p:cNvPr>
          <p:cNvSpPr>
            <a:spLocks noGrp="1"/>
          </p:cNvSpPr>
          <p:nvPr>
            <p:ph type="title"/>
          </p:nvPr>
        </p:nvSpPr>
        <p:spPr/>
        <p:txBody>
          <a:bodyPr/>
          <a:lstStyle/>
          <a:p>
            <a:r>
              <a:rPr lang="en-IN" dirty="0">
                <a:solidFill>
                  <a:srgbClr val="FF0000"/>
                </a:solidFill>
                <a:latin typeface="+mn-lt"/>
              </a:rPr>
              <a:t>Mental Attitude of Patients</a:t>
            </a:r>
            <a:endParaRPr lang="en-IN" dirty="0"/>
          </a:p>
        </p:txBody>
      </p:sp>
      <p:sp>
        <p:nvSpPr>
          <p:cNvPr id="3" name="Content Placeholder 2">
            <a:extLst>
              <a:ext uri="{FF2B5EF4-FFF2-40B4-BE49-F238E27FC236}">
                <a16:creationId xmlns:a16="http://schemas.microsoft.com/office/drawing/2014/main" id="{003B7B47-532A-42ED-9895-E72EE27098AF}"/>
              </a:ext>
            </a:extLst>
          </p:cNvPr>
          <p:cNvSpPr>
            <a:spLocks noGrp="1"/>
          </p:cNvSpPr>
          <p:nvPr>
            <p:ph idx="1"/>
          </p:nvPr>
        </p:nvSpPr>
        <p:spPr/>
        <p:txBody>
          <a:bodyPr/>
          <a:lstStyle/>
          <a:p>
            <a:pPr>
              <a:buFont typeface="Wingdings" panose="05000000000000000000" pitchFamily="2" charset="2"/>
              <a:buChar char="Ø"/>
            </a:pPr>
            <a:r>
              <a:rPr lang="en-US" dirty="0">
                <a:latin typeface="+mn-lt"/>
              </a:rPr>
              <a:t>Dr. Milus Marylson House in 1960 classified patient's psychology into four types:</a:t>
            </a:r>
          </a:p>
          <a:p>
            <a:pPr>
              <a:buFont typeface="Wingdings" panose="05000000000000000000" pitchFamily="2" charset="2"/>
              <a:buChar char="Ø"/>
            </a:pPr>
            <a:endParaRPr lang="en-US" dirty="0">
              <a:latin typeface="+mn-lt"/>
            </a:endParaRPr>
          </a:p>
          <a:p>
            <a:pPr lvl="2">
              <a:buFont typeface="Courier New" panose="02070309020205020404" pitchFamily="49" charset="0"/>
              <a:buChar char="o"/>
            </a:pPr>
            <a:r>
              <a:rPr lang="en-US" sz="1800" dirty="0">
                <a:latin typeface="+mn-lt"/>
              </a:rPr>
              <a:t>Class I: Philosophical or reasonable </a:t>
            </a:r>
          </a:p>
          <a:p>
            <a:pPr lvl="2">
              <a:buFont typeface="Courier New" panose="02070309020205020404" pitchFamily="49" charset="0"/>
              <a:buChar char="o"/>
            </a:pPr>
            <a:r>
              <a:rPr lang="en-US" sz="1800" dirty="0">
                <a:latin typeface="+mn-lt"/>
              </a:rPr>
              <a:t>Class II: Exacting or critical </a:t>
            </a:r>
          </a:p>
          <a:p>
            <a:pPr lvl="2">
              <a:buFont typeface="Courier New" panose="02070309020205020404" pitchFamily="49" charset="0"/>
              <a:buChar char="o"/>
            </a:pPr>
            <a:r>
              <a:rPr lang="en-US" sz="1800" dirty="0">
                <a:latin typeface="+mn-lt"/>
              </a:rPr>
              <a:t>Class III: Hysterical or antagonistic</a:t>
            </a:r>
          </a:p>
          <a:p>
            <a:pPr lvl="2">
              <a:buFont typeface="Courier New" panose="02070309020205020404" pitchFamily="49" charset="0"/>
              <a:buChar char="o"/>
            </a:pPr>
            <a:r>
              <a:rPr lang="en-IN" sz="1800" dirty="0">
                <a:latin typeface="+mn-lt"/>
              </a:rPr>
              <a:t>Class IV: Indifferent or passive </a:t>
            </a:r>
          </a:p>
          <a:p>
            <a:endParaRPr lang="en-IN" dirty="0"/>
          </a:p>
        </p:txBody>
      </p:sp>
      <p:pic>
        <p:nvPicPr>
          <p:cNvPr id="5" name="Picture 4">
            <a:extLst>
              <a:ext uri="{FF2B5EF4-FFF2-40B4-BE49-F238E27FC236}">
                <a16:creationId xmlns:a16="http://schemas.microsoft.com/office/drawing/2014/main" id="{6C0E0543-5DAE-C74B-D620-A00433B6DC4E}"/>
              </a:ext>
            </a:extLst>
          </p:cNvPr>
          <p:cNvPicPr>
            <a:picLocks noChangeAspect="1"/>
          </p:cNvPicPr>
          <p:nvPr/>
        </p:nvPicPr>
        <p:blipFill>
          <a:blip r:embed="rId2"/>
          <a:stretch>
            <a:fillRect/>
          </a:stretch>
        </p:blipFill>
        <p:spPr>
          <a:xfrm>
            <a:off x="8460607" y="3088613"/>
            <a:ext cx="3253339" cy="3051209"/>
          </a:xfrm>
          <a:prstGeom prst="rect">
            <a:avLst/>
          </a:prstGeom>
        </p:spPr>
      </p:pic>
    </p:spTree>
    <p:extLst>
      <p:ext uri="{BB962C8B-B14F-4D97-AF65-F5344CB8AC3E}">
        <p14:creationId xmlns:p14="http://schemas.microsoft.com/office/powerpoint/2010/main" val="383499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54302-D78E-91CB-0AF6-FE6B5F51BFE0}"/>
              </a:ext>
            </a:extLst>
          </p:cNvPr>
          <p:cNvSpPr>
            <a:spLocks noGrp="1"/>
          </p:cNvSpPr>
          <p:nvPr>
            <p:ph type="title"/>
          </p:nvPr>
        </p:nvSpPr>
        <p:spPr/>
        <p:txBody>
          <a:bodyPr/>
          <a:lstStyle/>
          <a:p>
            <a:r>
              <a:rPr lang="en-IN" dirty="0">
                <a:solidFill>
                  <a:srgbClr val="FF0000"/>
                </a:solidFill>
              </a:rPr>
              <a:t>Philosophic:</a:t>
            </a:r>
          </a:p>
        </p:txBody>
      </p:sp>
      <p:sp>
        <p:nvSpPr>
          <p:cNvPr id="3" name="Content Placeholder 2">
            <a:extLst>
              <a:ext uri="{FF2B5EF4-FFF2-40B4-BE49-F238E27FC236}">
                <a16:creationId xmlns:a16="http://schemas.microsoft.com/office/drawing/2014/main" id="{311943DF-CAE7-4835-688F-2FD4E68EA01D}"/>
              </a:ext>
            </a:extLst>
          </p:cNvPr>
          <p:cNvSpPr>
            <a:spLocks noGrp="1"/>
          </p:cNvSpPr>
          <p:nvPr>
            <p:ph idx="1"/>
          </p:nvPr>
        </p:nvSpPr>
        <p:spPr/>
        <p:txBody>
          <a:bodyPr/>
          <a:lstStyle/>
          <a:p>
            <a:r>
              <a:rPr lang="en-US" dirty="0"/>
              <a:t>Those patients are easygoing, congenial, mentally well-adjusted, cooperative, and confident in the dentist.</a:t>
            </a:r>
          </a:p>
          <a:p>
            <a:r>
              <a:rPr lang="en-IN" dirty="0"/>
              <a:t>Prognosis is excellent.</a:t>
            </a:r>
          </a:p>
        </p:txBody>
      </p:sp>
      <p:pic>
        <p:nvPicPr>
          <p:cNvPr id="5" name="Picture 4">
            <a:extLst>
              <a:ext uri="{FF2B5EF4-FFF2-40B4-BE49-F238E27FC236}">
                <a16:creationId xmlns:a16="http://schemas.microsoft.com/office/drawing/2014/main" id="{545B3735-18FA-667F-411E-6A62179F062C}"/>
              </a:ext>
            </a:extLst>
          </p:cNvPr>
          <p:cNvPicPr>
            <a:picLocks noChangeAspect="1"/>
          </p:cNvPicPr>
          <p:nvPr/>
        </p:nvPicPr>
        <p:blipFill>
          <a:blip r:embed="rId2"/>
          <a:stretch>
            <a:fillRect/>
          </a:stretch>
        </p:blipFill>
        <p:spPr>
          <a:xfrm>
            <a:off x="8453404" y="3016209"/>
            <a:ext cx="3051208" cy="3028457"/>
          </a:xfrm>
          <a:prstGeom prst="rect">
            <a:avLst/>
          </a:prstGeom>
        </p:spPr>
      </p:pic>
    </p:spTree>
    <p:extLst>
      <p:ext uri="{BB962C8B-B14F-4D97-AF65-F5344CB8AC3E}">
        <p14:creationId xmlns:p14="http://schemas.microsoft.com/office/powerpoint/2010/main" val="2583529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D65C-9E4B-EB15-1E0E-166B2E639264}"/>
              </a:ext>
            </a:extLst>
          </p:cNvPr>
          <p:cNvSpPr>
            <a:spLocks noGrp="1"/>
          </p:cNvSpPr>
          <p:nvPr>
            <p:ph type="title"/>
          </p:nvPr>
        </p:nvSpPr>
        <p:spPr/>
        <p:txBody>
          <a:bodyPr/>
          <a:lstStyle/>
          <a:p>
            <a:r>
              <a:rPr lang="en-IN" dirty="0">
                <a:solidFill>
                  <a:srgbClr val="FF0000"/>
                </a:solidFill>
              </a:rPr>
              <a:t>Exacting:</a:t>
            </a:r>
          </a:p>
        </p:txBody>
      </p:sp>
      <p:sp>
        <p:nvSpPr>
          <p:cNvPr id="3" name="Content Placeholder 2">
            <a:extLst>
              <a:ext uri="{FF2B5EF4-FFF2-40B4-BE49-F238E27FC236}">
                <a16:creationId xmlns:a16="http://schemas.microsoft.com/office/drawing/2014/main" id="{C05A4912-29EE-BEDE-0CC5-0C6DA9F3A26D}"/>
              </a:ext>
            </a:extLst>
          </p:cNvPr>
          <p:cNvSpPr>
            <a:spLocks noGrp="1"/>
          </p:cNvSpPr>
          <p:nvPr>
            <p:ph idx="1"/>
          </p:nvPr>
        </p:nvSpPr>
        <p:spPr/>
        <p:txBody>
          <a:bodyPr/>
          <a:lstStyle/>
          <a:p>
            <a:r>
              <a:rPr lang="en-US" dirty="0"/>
              <a:t>These patients are precise, above average in intelligence, doubt the ability of the practitioner, often want written guarantees or remakes. </a:t>
            </a:r>
          </a:p>
          <a:p>
            <a:r>
              <a:rPr lang="en-US" dirty="0"/>
              <a:t>Once satisfied, an exacting patient may become the practitioner's greatest supporter</a:t>
            </a:r>
            <a:endParaRPr lang="en-IN" dirty="0"/>
          </a:p>
        </p:txBody>
      </p:sp>
      <p:pic>
        <p:nvPicPr>
          <p:cNvPr id="5" name="Picture 4">
            <a:extLst>
              <a:ext uri="{FF2B5EF4-FFF2-40B4-BE49-F238E27FC236}">
                <a16:creationId xmlns:a16="http://schemas.microsoft.com/office/drawing/2014/main" id="{4C5F3737-E2C8-90FE-38BE-3382EE0E3174}"/>
              </a:ext>
            </a:extLst>
          </p:cNvPr>
          <p:cNvPicPr>
            <a:picLocks noChangeAspect="1"/>
          </p:cNvPicPr>
          <p:nvPr/>
        </p:nvPicPr>
        <p:blipFill>
          <a:blip r:embed="rId2"/>
          <a:stretch>
            <a:fillRect/>
          </a:stretch>
        </p:blipFill>
        <p:spPr>
          <a:xfrm>
            <a:off x="7632832" y="154806"/>
            <a:ext cx="2369033" cy="1864494"/>
          </a:xfrm>
          <a:prstGeom prst="rect">
            <a:avLst/>
          </a:prstGeom>
        </p:spPr>
      </p:pic>
    </p:spTree>
    <p:extLst>
      <p:ext uri="{BB962C8B-B14F-4D97-AF65-F5344CB8AC3E}">
        <p14:creationId xmlns:p14="http://schemas.microsoft.com/office/powerpoint/2010/main" val="2544896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1EB88-204E-58F1-B682-B51685E80172}"/>
              </a:ext>
            </a:extLst>
          </p:cNvPr>
          <p:cNvSpPr>
            <a:spLocks noGrp="1"/>
          </p:cNvSpPr>
          <p:nvPr>
            <p:ph type="title"/>
          </p:nvPr>
        </p:nvSpPr>
        <p:spPr/>
        <p:txBody>
          <a:bodyPr/>
          <a:lstStyle/>
          <a:p>
            <a:r>
              <a:rPr lang="en-IN" dirty="0">
                <a:solidFill>
                  <a:srgbClr val="FF0000"/>
                </a:solidFill>
              </a:rPr>
              <a:t>Hysterical:</a:t>
            </a:r>
          </a:p>
        </p:txBody>
      </p:sp>
      <p:sp>
        <p:nvSpPr>
          <p:cNvPr id="3" name="Content Placeholder 2">
            <a:extLst>
              <a:ext uri="{FF2B5EF4-FFF2-40B4-BE49-F238E27FC236}">
                <a16:creationId xmlns:a16="http://schemas.microsoft.com/office/drawing/2014/main" id="{B49E2802-9725-D071-D49E-70A0DEBC04EA}"/>
              </a:ext>
            </a:extLst>
          </p:cNvPr>
          <p:cNvSpPr>
            <a:spLocks noGrp="1"/>
          </p:cNvSpPr>
          <p:nvPr>
            <p:ph idx="1"/>
          </p:nvPr>
        </p:nvSpPr>
        <p:spPr/>
        <p:txBody>
          <a:bodyPr/>
          <a:lstStyle/>
          <a:p>
            <a:r>
              <a:rPr lang="en-US" dirty="0"/>
              <a:t>These patients submit to treatment as a last resort, have a negative attitude, are often in poor health, are poorly adjusted have unrealistic expectations. </a:t>
            </a:r>
          </a:p>
          <a:p>
            <a:r>
              <a:rPr lang="en-US" dirty="0"/>
              <a:t>Hysterical patients often demand esthetics and function equal to or greater than natural teeth.</a:t>
            </a:r>
          </a:p>
          <a:p>
            <a:r>
              <a:rPr lang="en-IN" dirty="0"/>
              <a:t>Prognosis is poor.</a:t>
            </a:r>
          </a:p>
        </p:txBody>
      </p:sp>
      <p:pic>
        <p:nvPicPr>
          <p:cNvPr id="5" name="Picture 4">
            <a:extLst>
              <a:ext uri="{FF2B5EF4-FFF2-40B4-BE49-F238E27FC236}">
                <a16:creationId xmlns:a16="http://schemas.microsoft.com/office/drawing/2014/main" id="{4E810DE1-5A30-9026-CB1E-632B7811077A}"/>
              </a:ext>
            </a:extLst>
          </p:cNvPr>
          <p:cNvPicPr>
            <a:picLocks noChangeAspect="1"/>
          </p:cNvPicPr>
          <p:nvPr/>
        </p:nvPicPr>
        <p:blipFill>
          <a:blip r:embed="rId2"/>
          <a:stretch>
            <a:fillRect/>
          </a:stretch>
        </p:blipFill>
        <p:spPr>
          <a:xfrm>
            <a:off x="8874493" y="190499"/>
            <a:ext cx="2187622" cy="1828801"/>
          </a:xfrm>
          <a:prstGeom prst="rect">
            <a:avLst/>
          </a:prstGeom>
        </p:spPr>
      </p:pic>
    </p:spTree>
    <p:extLst>
      <p:ext uri="{BB962C8B-B14F-4D97-AF65-F5344CB8AC3E}">
        <p14:creationId xmlns:p14="http://schemas.microsoft.com/office/powerpoint/2010/main" val="2509670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EE613-A7D8-E26C-95A2-A2DC013FF424}"/>
              </a:ext>
            </a:extLst>
          </p:cNvPr>
          <p:cNvSpPr>
            <a:spLocks noGrp="1"/>
          </p:cNvSpPr>
          <p:nvPr>
            <p:ph type="title"/>
          </p:nvPr>
        </p:nvSpPr>
        <p:spPr/>
        <p:txBody>
          <a:bodyPr/>
          <a:lstStyle/>
          <a:p>
            <a:r>
              <a:rPr lang="en-IN" dirty="0">
                <a:solidFill>
                  <a:srgbClr val="FF0000"/>
                </a:solidFill>
              </a:rPr>
              <a:t>Indifferent:</a:t>
            </a:r>
          </a:p>
        </p:txBody>
      </p:sp>
      <p:sp>
        <p:nvSpPr>
          <p:cNvPr id="3" name="Content Placeholder 2">
            <a:extLst>
              <a:ext uri="{FF2B5EF4-FFF2-40B4-BE49-F238E27FC236}">
                <a16:creationId xmlns:a16="http://schemas.microsoft.com/office/drawing/2014/main" id="{DE641104-6B42-BDF0-5A98-F36A466D9D48}"/>
              </a:ext>
            </a:extLst>
          </p:cNvPr>
          <p:cNvSpPr>
            <a:spLocks noGrp="1"/>
          </p:cNvSpPr>
          <p:nvPr>
            <p:ph idx="1"/>
          </p:nvPr>
        </p:nvSpPr>
        <p:spPr/>
        <p:txBody>
          <a:bodyPr/>
          <a:lstStyle/>
          <a:p>
            <a:r>
              <a:rPr lang="en-US" dirty="0"/>
              <a:t>These patients are not concerned with appearance, often go without dentures for years and do not adapt well</a:t>
            </a:r>
          </a:p>
          <a:p>
            <a:r>
              <a:rPr lang="en-US" dirty="0"/>
              <a:t>Such patients have no desire to wear dentures and do not value the efforts or skills of the dentist. </a:t>
            </a:r>
            <a:endParaRPr lang="en-IN" dirty="0"/>
          </a:p>
        </p:txBody>
      </p:sp>
      <p:pic>
        <p:nvPicPr>
          <p:cNvPr id="5" name="Picture 4">
            <a:extLst>
              <a:ext uri="{FF2B5EF4-FFF2-40B4-BE49-F238E27FC236}">
                <a16:creationId xmlns:a16="http://schemas.microsoft.com/office/drawing/2014/main" id="{C793560C-C5AB-A842-9211-D4D55F5EED20}"/>
              </a:ext>
            </a:extLst>
          </p:cNvPr>
          <p:cNvPicPr>
            <a:picLocks noChangeAspect="1"/>
          </p:cNvPicPr>
          <p:nvPr/>
        </p:nvPicPr>
        <p:blipFill>
          <a:blip r:embed="rId2"/>
          <a:stretch>
            <a:fillRect/>
          </a:stretch>
        </p:blipFill>
        <p:spPr>
          <a:xfrm>
            <a:off x="8691612" y="3894951"/>
            <a:ext cx="3176337" cy="2338939"/>
          </a:xfrm>
          <a:prstGeom prst="rect">
            <a:avLst/>
          </a:prstGeom>
        </p:spPr>
      </p:pic>
    </p:spTree>
    <p:extLst>
      <p:ext uri="{BB962C8B-B14F-4D97-AF65-F5344CB8AC3E}">
        <p14:creationId xmlns:p14="http://schemas.microsoft.com/office/powerpoint/2010/main" val="3502476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D9D8B-A7DF-ED38-5897-E125E9DF2394}"/>
              </a:ext>
            </a:extLst>
          </p:cNvPr>
          <p:cNvSpPr>
            <a:spLocks noGrp="1"/>
          </p:cNvSpPr>
          <p:nvPr>
            <p:ph type="title"/>
          </p:nvPr>
        </p:nvSpPr>
        <p:spPr/>
        <p:txBody>
          <a:bodyPr/>
          <a:lstStyle/>
          <a:p>
            <a:r>
              <a:rPr lang="en-US" sz="3600" dirty="0">
                <a:solidFill>
                  <a:srgbClr val="FF0000"/>
                </a:solidFill>
                <a:latin typeface="+mj-lt"/>
              </a:rPr>
              <a:t>Winkler's Classification (1977)</a:t>
            </a:r>
            <a:endParaRPr lang="en-IN" dirty="0"/>
          </a:p>
        </p:txBody>
      </p:sp>
      <p:sp>
        <p:nvSpPr>
          <p:cNvPr id="3" name="Content Placeholder 2">
            <a:extLst>
              <a:ext uri="{FF2B5EF4-FFF2-40B4-BE49-F238E27FC236}">
                <a16:creationId xmlns:a16="http://schemas.microsoft.com/office/drawing/2014/main" id="{E989C259-B5FB-907A-23BD-A84D85AC515D}"/>
              </a:ext>
            </a:extLst>
          </p:cNvPr>
          <p:cNvSpPr>
            <a:spLocks noGrp="1"/>
          </p:cNvSpPr>
          <p:nvPr>
            <p:ph idx="1"/>
          </p:nvPr>
        </p:nvSpPr>
        <p:spPr/>
        <p:txBody>
          <a:bodyPr/>
          <a:lstStyle/>
          <a:p>
            <a:pPr algn="just">
              <a:buFont typeface="Wingdings" panose="05000000000000000000" pitchFamily="2" charset="2"/>
              <a:buChar char="Ø"/>
            </a:pPr>
            <a:r>
              <a:rPr lang="en-US" sz="1800" u="sng" dirty="0">
                <a:latin typeface="+mn-lt"/>
              </a:rPr>
              <a:t>Hardy elderly </a:t>
            </a:r>
            <a:r>
              <a:rPr lang="en-US" sz="1800" dirty="0">
                <a:latin typeface="+mn-lt"/>
              </a:rPr>
              <a:t>- Physically and psychologically well preserved 	                    Active in their social and professional lives </a:t>
            </a:r>
          </a:p>
          <a:p>
            <a:pPr marL="85724" indent="0" algn="just">
              <a:buNone/>
            </a:pPr>
            <a:r>
              <a:rPr lang="en-US" sz="1800" dirty="0">
                <a:latin typeface="+mn-lt"/>
              </a:rPr>
              <a:t>                              Able to quickly adapt to age changes. </a:t>
            </a:r>
          </a:p>
          <a:p>
            <a:pPr algn="just">
              <a:buFont typeface="Wingdings" panose="05000000000000000000" pitchFamily="2" charset="2"/>
              <a:buChar char="Ø"/>
            </a:pPr>
            <a:endParaRPr lang="en-US" sz="1800" dirty="0">
              <a:latin typeface="+mn-lt"/>
            </a:endParaRPr>
          </a:p>
          <a:p>
            <a:pPr algn="just">
              <a:buFont typeface="Wingdings" panose="05000000000000000000" pitchFamily="2" charset="2"/>
              <a:buChar char="Ø"/>
            </a:pPr>
            <a:r>
              <a:rPr lang="en-US" sz="1800" u="sng" dirty="0">
                <a:latin typeface="+mn-lt"/>
              </a:rPr>
              <a:t>Senile-aged syndrome </a:t>
            </a:r>
            <a:r>
              <a:rPr lang="en-US" sz="1800" dirty="0">
                <a:latin typeface="+mn-lt"/>
              </a:rPr>
              <a:t>- Emotionally and physically 		                      disadvantaged individuals  	                     </a:t>
            </a:r>
          </a:p>
          <a:p>
            <a:pPr algn="just">
              <a:buFont typeface="Wingdings" panose="05000000000000000000" pitchFamily="2" charset="2"/>
              <a:buChar char="Ø"/>
            </a:pPr>
            <a:r>
              <a:rPr lang="en-US" sz="1800" dirty="0">
                <a:latin typeface="+mn-lt"/>
              </a:rPr>
              <a:t>  Handicapped/chronically ill/disabled/ infirm and truly aged </a:t>
            </a:r>
          </a:p>
          <a:p>
            <a:pPr marL="85724" indent="0" algn="just">
              <a:buNone/>
            </a:pPr>
            <a:r>
              <a:rPr lang="en-US" sz="1800" dirty="0">
                <a:latin typeface="+mn-lt"/>
              </a:rPr>
              <a:t>			</a:t>
            </a:r>
            <a:endParaRPr lang="en-US" sz="1600" dirty="0"/>
          </a:p>
          <a:p>
            <a:endParaRPr lang="en-IN" dirty="0"/>
          </a:p>
        </p:txBody>
      </p:sp>
    </p:spTree>
    <p:extLst>
      <p:ext uri="{BB962C8B-B14F-4D97-AF65-F5344CB8AC3E}">
        <p14:creationId xmlns:p14="http://schemas.microsoft.com/office/powerpoint/2010/main" val="667177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A7A83C-6AF7-9950-2DE3-B24A243C6198}"/>
              </a:ext>
            </a:extLst>
          </p:cNvPr>
          <p:cNvSpPr>
            <a:spLocks noGrp="1"/>
          </p:cNvSpPr>
          <p:nvPr>
            <p:ph idx="1"/>
          </p:nvPr>
        </p:nvSpPr>
        <p:spPr/>
        <p:txBody>
          <a:bodyPr/>
          <a:lstStyle/>
          <a:p>
            <a:pPr marL="85724" indent="0">
              <a:buNone/>
            </a:pPr>
            <a:r>
              <a:rPr lang="en-US" sz="1800" u="sng" dirty="0">
                <a:latin typeface="+mn-lt"/>
              </a:rPr>
              <a:t>Satisfied old-denture wearers </a:t>
            </a:r>
            <a:r>
              <a:rPr lang="en-US" sz="1800" dirty="0">
                <a:latin typeface="+mn-lt"/>
              </a:rPr>
              <a:t>- These are patients who are highly satisfied with their existing set of dentures even though there might be problems with dentures.</a:t>
            </a:r>
          </a:p>
          <a:p>
            <a:pPr marL="85724" indent="0">
              <a:buNone/>
            </a:pPr>
            <a:endParaRPr lang="en-US" sz="1800" dirty="0">
              <a:latin typeface="+mn-lt"/>
            </a:endParaRPr>
          </a:p>
          <a:p>
            <a:pPr marL="85724" indent="0">
              <a:buNone/>
            </a:pPr>
            <a:r>
              <a:rPr lang="en-US" sz="1800" u="sng" dirty="0">
                <a:latin typeface="+mn-lt"/>
              </a:rPr>
              <a:t>Geriatric patients who do not want dentures </a:t>
            </a:r>
            <a:r>
              <a:rPr lang="en-US" sz="1800" dirty="0">
                <a:latin typeface="+mn-lt"/>
              </a:rPr>
              <a:t>- These are individuals who have remained completely edentulous for a long time and have no desire or motivation for treatment. </a:t>
            </a:r>
            <a:endParaRPr lang="en-IN" sz="1800" dirty="0">
              <a:latin typeface="+mn-lt"/>
            </a:endParaRPr>
          </a:p>
          <a:p>
            <a:pPr marL="0" indent="0">
              <a:buNone/>
            </a:pPr>
            <a:endParaRPr lang="en-IN" dirty="0"/>
          </a:p>
        </p:txBody>
      </p:sp>
    </p:spTree>
    <p:extLst>
      <p:ext uri="{BB962C8B-B14F-4D97-AF65-F5344CB8AC3E}">
        <p14:creationId xmlns:p14="http://schemas.microsoft.com/office/powerpoint/2010/main" val="3247706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37D4-B770-52FF-98D9-A4D24431CF50}"/>
              </a:ext>
            </a:extLst>
          </p:cNvPr>
          <p:cNvSpPr>
            <a:spLocks noGrp="1"/>
          </p:cNvSpPr>
          <p:nvPr>
            <p:ph type="title"/>
          </p:nvPr>
        </p:nvSpPr>
        <p:spPr/>
        <p:txBody>
          <a:bodyPr/>
          <a:lstStyle/>
          <a:p>
            <a:r>
              <a:rPr lang="en-US" sz="3600" dirty="0">
                <a:solidFill>
                  <a:srgbClr val="FF0000"/>
                </a:solidFill>
                <a:latin typeface="+mj-lt"/>
              </a:rPr>
              <a:t>Socio economic status </a:t>
            </a:r>
            <a:endParaRPr lang="en-IN" dirty="0"/>
          </a:p>
        </p:txBody>
      </p:sp>
      <p:sp>
        <p:nvSpPr>
          <p:cNvPr id="3" name="Content Placeholder 2">
            <a:extLst>
              <a:ext uri="{FF2B5EF4-FFF2-40B4-BE49-F238E27FC236}">
                <a16:creationId xmlns:a16="http://schemas.microsoft.com/office/drawing/2014/main" id="{25CD7C11-D0DB-083F-5C90-F1FABC998814}"/>
              </a:ext>
            </a:extLst>
          </p:cNvPr>
          <p:cNvSpPr>
            <a:spLocks noGrp="1"/>
          </p:cNvSpPr>
          <p:nvPr>
            <p:ph idx="1"/>
          </p:nvPr>
        </p:nvSpPr>
        <p:spPr/>
        <p:txBody>
          <a:bodyPr/>
          <a:lstStyle/>
          <a:p>
            <a:pPr marL="1040748" lvl="2" indent="-342900">
              <a:lnSpc>
                <a:spcPct val="150000"/>
              </a:lnSpc>
              <a:spcBef>
                <a:spcPts val="405"/>
              </a:spcBef>
              <a:buClr>
                <a:srgbClr val="E30058"/>
              </a:buClr>
              <a:buSzPct val="83928"/>
              <a:buFont typeface="Wingdings" panose="05000000000000000000" pitchFamily="2" charset="2"/>
              <a:buChar char="Ø"/>
              <a:tabLst>
                <a:tab pos="287655" algn="l"/>
              </a:tabLst>
            </a:pPr>
            <a:r>
              <a:rPr lang="en-US" sz="1800" spc="-5" dirty="0">
                <a:solidFill>
                  <a:schemeClr val="tx1"/>
                </a:solidFill>
                <a:latin typeface="+mn-lt"/>
                <a:cs typeface="Constantia"/>
              </a:rPr>
              <a:t>Determined</a:t>
            </a:r>
            <a:r>
              <a:rPr lang="en-US" sz="1800" spc="-100" dirty="0">
                <a:solidFill>
                  <a:schemeClr val="tx1"/>
                </a:solidFill>
                <a:latin typeface="+mn-lt"/>
                <a:cs typeface="Constantia"/>
              </a:rPr>
              <a:t> </a:t>
            </a:r>
            <a:r>
              <a:rPr lang="en-US" sz="1800" spc="-15" dirty="0">
                <a:solidFill>
                  <a:schemeClr val="tx1"/>
                </a:solidFill>
                <a:latin typeface="+mn-lt"/>
                <a:cs typeface="Constantia"/>
              </a:rPr>
              <a:t>by</a:t>
            </a:r>
            <a:endParaRPr lang="en-US" sz="1800" dirty="0">
              <a:solidFill>
                <a:schemeClr val="tx1"/>
              </a:solidFill>
              <a:latin typeface="+mn-lt"/>
              <a:cs typeface="Constantia"/>
            </a:endParaRPr>
          </a:p>
          <a:p>
            <a:pPr marL="1338563" lvl="3" indent="-274955">
              <a:lnSpc>
                <a:spcPct val="150000"/>
              </a:lnSpc>
              <a:spcBef>
                <a:spcPts val="300"/>
              </a:spcBef>
              <a:buClr>
                <a:srgbClr val="C8004D"/>
              </a:buClr>
              <a:buSzPct val="83928"/>
              <a:buFont typeface="Wingdings"/>
              <a:buChar char=""/>
              <a:tabLst>
                <a:tab pos="653415" algn="l"/>
              </a:tabLst>
            </a:pPr>
            <a:r>
              <a:rPr lang="en-US" sz="1800" spc="-10" dirty="0">
                <a:solidFill>
                  <a:schemeClr val="tx1"/>
                </a:solidFill>
                <a:latin typeface="+mn-lt"/>
                <a:cs typeface="Constantia"/>
              </a:rPr>
              <a:t>Occupation</a:t>
            </a:r>
            <a:endParaRPr lang="en-US" sz="1800" dirty="0">
              <a:solidFill>
                <a:schemeClr val="tx1"/>
              </a:solidFill>
              <a:latin typeface="+mn-lt"/>
              <a:cs typeface="Constantia"/>
            </a:endParaRPr>
          </a:p>
          <a:p>
            <a:pPr marL="1338563" lvl="3" indent="-274955">
              <a:lnSpc>
                <a:spcPct val="150000"/>
              </a:lnSpc>
              <a:spcBef>
                <a:spcPts val="300"/>
              </a:spcBef>
              <a:buClr>
                <a:srgbClr val="C8004D"/>
              </a:buClr>
              <a:buSzPct val="83928"/>
              <a:buFont typeface="Wingdings"/>
              <a:buChar char=""/>
              <a:tabLst>
                <a:tab pos="653415" algn="l"/>
              </a:tabLst>
            </a:pPr>
            <a:r>
              <a:rPr lang="en-US" sz="1800" spc="-15" dirty="0">
                <a:solidFill>
                  <a:schemeClr val="tx1"/>
                </a:solidFill>
                <a:latin typeface="+mn-lt"/>
                <a:cs typeface="Constantia"/>
              </a:rPr>
              <a:t>Income</a:t>
            </a:r>
            <a:endParaRPr lang="en-US" sz="1800" dirty="0">
              <a:solidFill>
                <a:schemeClr val="tx1"/>
              </a:solidFill>
              <a:latin typeface="+mn-lt"/>
              <a:cs typeface="Constantia"/>
            </a:endParaRPr>
          </a:p>
          <a:p>
            <a:pPr marL="1338563" lvl="3" indent="-274955">
              <a:lnSpc>
                <a:spcPct val="150000"/>
              </a:lnSpc>
              <a:spcBef>
                <a:spcPts val="300"/>
              </a:spcBef>
              <a:buClr>
                <a:srgbClr val="C8004D"/>
              </a:buClr>
              <a:buSzPct val="83928"/>
              <a:buFont typeface="Wingdings"/>
              <a:buChar char=""/>
              <a:tabLst>
                <a:tab pos="653415" algn="l"/>
              </a:tabLst>
            </a:pPr>
            <a:r>
              <a:rPr lang="en-US" sz="1800" spc="-5" dirty="0">
                <a:solidFill>
                  <a:schemeClr val="tx1"/>
                </a:solidFill>
                <a:latin typeface="+mn-lt"/>
                <a:cs typeface="Constantia"/>
              </a:rPr>
              <a:t>Education</a:t>
            </a:r>
            <a:endParaRPr lang="en-US" sz="1800" dirty="0">
              <a:solidFill>
                <a:schemeClr val="tx1"/>
              </a:solidFill>
              <a:latin typeface="+mn-lt"/>
              <a:cs typeface="Constantia"/>
            </a:endParaRPr>
          </a:p>
          <a:p>
            <a:endParaRPr lang="en-IN" dirty="0"/>
          </a:p>
        </p:txBody>
      </p:sp>
    </p:spTree>
    <p:extLst>
      <p:ext uri="{BB962C8B-B14F-4D97-AF65-F5344CB8AC3E}">
        <p14:creationId xmlns:p14="http://schemas.microsoft.com/office/powerpoint/2010/main" val="1675204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66A9C-AE6F-623F-95FD-7CB2D563B426}"/>
              </a:ext>
            </a:extLst>
          </p:cNvPr>
          <p:cNvSpPr>
            <a:spLocks noGrp="1"/>
          </p:cNvSpPr>
          <p:nvPr>
            <p:ph type="title"/>
          </p:nvPr>
        </p:nvSpPr>
        <p:spPr/>
        <p:txBody>
          <a:bodyPr/>
          <a:lstStyle/>
          <a:p>
            <a:r>
              <a:rPr lang="en-IN" sz="3600" dirty="0">
                <a:solidFill>
                  <a:srgbClr val="FF0000"/>
                </a:solidFill>
                <a:latin typeface="+mj-lt"/>
              </a:rPr>
              <a:t>Habits</a:t>
            </a:r>
            <a:endParaRPr lang="en-IN" dirty="0"/>
          </a:p>
        </p:txBody>
      </p:sp>
      <p:sp>
        <p:nvSpPr>
          <p:cNvPr id="3" name="Content Placeholder 2">
            <a:extLst>
              <a:ext uri="{FF2B5EF4-FFF2-40B4-BE49-F238E27FC236}">
                <a16:creationId xmlns:a16="http://schemas.microsoft.com/office/drawing/2014/main" id="{075D70F6-256A-FD10-9302-91F66A148C5B}"/>
              </a:ext>
            </a:extLst>
          </p:cNvPr>
          <p:cNvSpPr>
            <a:spLocks noGrp="1"/>
          </p:cNvSpPr>
          <p:nvPr>
            <p:ph idx="1"/>
          </p:nvPr>
        </p:nvSpPr>
        <p:spPr/>
        <p:txBody>
          <a:bodyPr/>
          <a:lstStyle/>
          <a:p>
            <a:pPr marL="354965" indent="-342900">
              <a:lnSpc>
                <a:spcPct val="150000"/>
              </a:lnSpc>
              <a:spcBef>
                <a:spcPts val="484"/>
              </a:spcBef>
              <a:buClr>
                <a:srgbClr val="E30058"/>
              </a:buClr>
              <a:buSzPct val="83928"/>
              <a:buFont typeface="Wingdings" panose="05000000000000000000" pitchFamily="2" charset="2"/>
              <a:buChar char="Ø"/>
              <a:tabLst>
                <a:tab pos="287655" algn="l"/>
              </a:tabLst>
            </a:pPr>
            <a:r>
              <a:rPr lang="en-US" spc="-120" dirty="0">
                <a:solidFill>
                  <a:schemeClr val="tx1"/>
                </a:solidFill>
                <a:latin typeface="+mn-lt"/>
                <a:cs typeface="Constantia"/>
              </a:rPr>
              <a:t>It helps to identify conditions responsible for present condition &amp; those which may affect future success or failure of treatment </a:t>
            </a:r>
          </a:p>
          <a:p>
            <a:pPr marL="354965" indent="-342900">
              <a:lnSpc>
                <a:spcPct val="150000"/>
              </a:lnSpc>
              <a:spcBef>
                <a:spcPts val="484"/>
              </a:spcBef>
              <a:buClr>
                <a:srgbClr val="E30058"/>
              </a:buClr>
              <a:buSzPct val="83928"/>
              <a:buFont typeface="Wingdings" panose="05000000000000000000" pitchFamily="2" charset="2"/>
              <a:buChar char="Ø"/>
              <a:tabLst>
                <a:tab pos="287655" algn="l"/>
              </a:tabLst>
            </a:pPr>
            <a:endParaRPr lang="en-US" spc="-120" dirty="0">
              <a:solidFill>
                <a:schemeClr val="tx1"/>
              </a:solidFill>
              <a:latin typeface="+mn-lt"/>
              <a:cs typeface="Constantia"/>
            </a:endParaRPr>
          </a:p>
          <a:p>
            <a:pPr marL="354965" indent="-342900">
              <a:lnSpc>
                <a:spcPct val="150000"/>
              </a:lnSpc>
              <a:spcBef>
                <a:spcPts val="484"/>
              </a:spcBef>
              <a:buClr>
                <a:srgbClr val="E30058"/>
              </a:buClr>
              <a:buSzPct val="83928"/>
              <a:buFont typeface="Wingdings" panose="05000000000000000000" pitchFamily="2" charset="2"/>
              <a:buChar char="Ø"/>
              <a:tabLst>
                <a:tab pos="287655" algn="l"/>
              </a:tabLst>
            </a:pPr>
            <a:r>
              <a:rPr lang="en-US" spc="-120" dirty="0">
                <a:solidFill>
                  <a:schemeClr val="tx1"/>
                </a:solidFill>
                <a:latin typeface="+mn-lt"/>
                <a:cs typeface="Constantia"/>
              </a:rPr>
              <a:t>It may give idea about oral hygiene habit/denture cleansing habit</a:t>
            </a:r>
          </a:p>
          <a:p>
            <a:pPr marL="457200" lvl="1" indent="0">
              <a:lnSpc>
                <a:spcPct val="150000"/>
              </a:lnSpc>
              <a:buNone/>
            </a:pPr>
            <a:endParaRPr lang="en-US" sz="2400" dirty="0">
              <a:latin typeface="+mn-lt"/>
              <a:cs typeface="Constantia"/>
            </a:endParaRPr>
          </a:p>
          <a:p>
            <a:endParaRPr lang="en-IN" dirty="0"/>
          </a:p>
        </p:txBody>
      </p:sp>
    </p:spTree>
    <p:extLst>
      <p:ext uri="{BB962C8B-B14F-4D97-AF65-F5344CB8AC3E}">
        <p14:creationId xmlns:p14="http://schemas.microsoft.com/office/powerpoint/2010/main" val="4088534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99566-BC45-B479-67B9-1BF7E2672D47}"/>
              </a:ext>
            </a:extLst>
          </p:cNvPr>
          <p:cNvSpPr>
            <a:spLocks noGrp="1"/>
          </p:cNvSpPr>
          <p:nvPr>
            <p:ph type="title"/>
          </p:nvPr>
        </p:nvSpPr>
        <p:spPr/>
        <p:txBody>
          <a:bodyPr/>
          <a:lstStyle/>
          <a:p>
            <a:r>
              <a:rPr lang="en-IN" sz="3600" dirty="0">
                <a:solidFill>
                  <a:srgbClr val="FF0000"/>
                </a:solidFill>
                <a:latin typeface="+mj-lt"/>
              </a:rPr>
              <a:t>Chief Complaint</a:t>
            </a:r>
            <a:endParaRPr lang="en-IN" dirty="0"/>
          </a:p>
        </p:txBody>
      </p:sp>
      <p:sp>
        <p:nvSpPr>
          <p:cNvPr id="3" name="Content Placeholder 2">
            <a:extLst>
              <a:ext uri="{FF2B5EF4-FFF2-40B4-BE49-F238E27FC236}">
                <a16:creationId xmlns:a16="http://schemas.microsoft.com/office/drawing/2014/main" id="{240157BA-440F-B3FD-CFE6-00FDE57837FA}"/>
              </a:ext>
            </a:extLst>
          </p:cNvPr>
          <p:cNvSpPr>
            <a:spLocks noGrp="1"/>
          </p:cNvSpPr>
          <p:nvPr>
            <p:ph idx="1"/>
          </p:nvPr>
        </p:nvSpPr>
        <p:spPr/>
        <p:txBody>
          <a:bodyPr>
            <a:normAutofit/>
          </a:bodyPr>
          <a:lstStyle/>
          <a:p>
            <a:pPr>
              <a:buFont typeface="Wingdings" panose="05000000000000000000" pitchFamily="2" charset="2"/>
              <a:buChar char="Ø"/>
            </a:pPr>
            <a:r>
              <a:rPr lang="en-IN" sz="1800" dirty="0">
                <a:latin typeface="+mn-lt"/>
              </a:rPr>
              <a:t>Chief Complaint </a:t>
            </a:r>
            <a:r>
              <a:rPr lang="en-US" sz="1800" dirty="0">
                <a:latin typeface="+mn-lt"/>
              </a:rPr>
              <a:t>should be recorded in the patient's own words. </a:t>
            </a:r>
          </a:p>
          <a:p>
            <a:pPr>
              <a:buFont typeface="Wingdings" panose="05000000000000000000" pitchFamily="2" charset="2"/>
              <a:buChar char="Ø"/>
            </a:pPr>
            <a:endParaRPr lang="en-US" sz="1800" dirty="0">
              <a:latin typeface="+mn-lt"/>
            </a:endParaRPr>
          </a:p>
          <a:p>
            <a:pPr>
              <a:buFont typeface="Wingdings" panose="05000000000000000000" pitchFamily="2" charset="2"/>
              <a:buChar char="Ø"/>
            </a:pPr>
            <a:r>
              <a:rPr lang="en-US" sz="1800" dirty="0">
                <a:latin typeface="+mn-lt"/>
              </a:rPr>
              <a:t>It gives ideas about the patient's psychology.</a:t>
            </a:r>
          </a:p>
          <a:p>
            <a:pPr>
              <a:buFont typeface="Wingdings" panose="05000000000000000000" pitchFamily="2" charset="2"/>
              <a:buChar char="Ø"/>
            </a:pPr>
            <a:endParaRPr lang="en-US" sz="1800" dirty="0">
              <a:latin typeface="+mn-lt"/>
            </a:endParaRPr>
          </a:p>
          <a:p>
            <a:pPr marL="158750" indent="0" algn="just">
              <a:buNone/>
            </a:pPr>
            <a:endParaRPr lang="en-US" altLang="en-US" sz="1600" dirty="0">
              <a:latin typeface="Arial" pitchFamily="34" charset="0"/>
              <a:cs typeface="Arial" pitchFamily="34" charset="0"/>
            </a:endParaRPr>
          </a:p>
          <a:p>
            <a:r>
              <a:rPr lang="en-US" sz="1800" dirty="0"/>
              <a:t>If it is not done, the chief complaint may be overlooked during therapy</a:t>
            </a:r>
          </a:p>
          <a:p>
            <a:pPr>
              <a:buFont typeface="Wingdings" panose="05000000000000000000" pitchFamily="2" charset="2"/>
              <a:buChar char="Ø"/>
            </a:pPr>
            <a:endParaRPr lang="en-US" sz="1800" dirty="0"/>
          </a:p>
          <a:p>
            <a:endParaRPr lang="en-IN" dirty="0"/>
          </a:p>
        </p:txBody>
      </p:sp>
      <p:pic>
        <p:nvPicPr>
          <p:cNvPr id="5" name="Picture 4">
            <a:extLst>
              <a:ext uri="{FF2B5EF4-FFF2-40B4-BE49-F238E27FC236}">
                <a16:creationId xmlns:a16="http://schemas.microsoft.com/office/drawing/2014/main" id="{8858DE76-455D-7B2B-48AC-9C52479A44D0}"/>
              </a:ext>
            </a:extLst>
          </p:cNvPr>
          <p:cNvPicPr>
            <a:picLocks noChangeAspect="1"/>
          </p:cNvPicPr>
          <p:nvPr/>
        </p:nvPicPr>
        <p:blipFill>
          <a:blip r:embed="rId3"/>
          <a:stretch>
            <a:fillRect/>
          </a:stretch>
        </p:blipFill>
        <p:spPr>
          <a:xfrm>
            <a:off x="8989887" y="71919"/>
            <a:ext cx="2599361" cy="2130176"/>
          </a:xfrm>
          <a:prstGeom prst="rect">
            <a:avLst/>
          </a:prstGeom>
        </p:spPr>
      </p:pic>
    </p:spTree>
    <p:extLst>
      <p:ext uri="{BB962C8B-B14F-4D97-AF65-F5344CB8AC3E}">
        <p14:creationId xmlns:p14="http://schemas.microsoft.com/office/powerpoint/2010/main" val="3506580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D6322-418C-D9FF-7273-4BD34F790958}"/>
              </a:ext>
            </a:extLst>
          </p:cNvPr>
          <p:cNvSpPr>
            <a:spLocks noGrp="1"/>
          </p:cNvSpPr>
          <p:nvPr>
            <p:ph type="title"/>
          </p:nvPr>
        </p:nvSpPr>
        <p:spPr/>
        <p:txBody>
          <a:bodyPr/>
          <a:lstStyle/>
          <a:p>
            <a:r>
              <a:rPr lang="en-IN" sz="3600" dirty="0">
                <a:solidFill>
                  <a:srgbClr val="FF0000"/>
                </a:solidFill>
                <a:latin typeface="+mj-lt"/>
              </a:rPr>
              <a:t>Medical history</a:t>
            </a:r>
            <a:endParaRPr lang="en-IN" dirty="0"/>
          </a:p>
        </p:txBody>
      </p:sp>
      <p:sp>
        <p:nvSpPr>
          <p:cNvPr id="3" name="Content Placeholder 2">
            <a:extLst>
              <a:ext uri="{FF2B5EF4-FFF2-40B4-BE49-F238E27FC236}">
                <a16:creationId xmlns:a16="http://schemas.microsoft.com/office/drawing/2014/main" id="{4D33147C-EB4F-4EBE-FC4A-AF6A1E011EA8}"/>
              </a:ext>
            </a:extLst>
          </p:cNvPr>
          <p:cNvSpPr>
            <a:spLocks noGrp="1"/>
          </p:cNvSpPr>
          <p:nvPr>
            <p:ph idx="1"/>
          </p:nvPr>
        </p:nvSpPr>
        <p:spPr/>
        <p:txBody>
          <a:bodyPr/>
          <a:lstStyle/>
          <a:p>
            <a:pPr marL="12065" marR="5080" indent="0" algn="just">
              <a:lnSpc>
                <a:spcPct val="100000"/>
              </a:lnSpc>
              <a:spcBef>
                <a:spcPts val="600"/>
              </a:spcBef>
              <a:buClr>
                <a:srgbClr val="E30058"/>
              </a:buClr>
              <a:buSzPct val="84615"/>
              <a:buNone/>
              <a:tabLst>
                <a:tab pos="287655" algn="l"/>
              </a:tabLst>
            </a:pPr>
            <a:r>
              <a:rPr lang="en-US" spc="-45" dirty="0">
                <a:latin typeface="+mn-lt"/>
                <a:cs typeface="Constantia"/>
              </a:rPr>
              <a:t>A complete health history should include:- </a:t>
            </a:r>
          </a:p>
          <a:p>
            <a:pPr marL="12065" marR="5080" indent="0" algn="just">
              <a:lnSpc>
                <a:spcPct val="100000"/>
              </a:lnSpc>
              <a:spcBef>
                <a:spcPts val="600"/>
              </a:spcBef>
              <a:buClr>
                <a:srgbClr val="E30058"/>
              </a:buClr>
              <a:buSzPct val="84615"/>
              <a:buNone/>
              <a:tabLst>
                <a:tab pos="287655" algn="l"/>
              </a:tabLst>
            </a:pPr>
            <a:endParaRPr lang="en-US" spc="-45" dirty="0">
              <a:latin typeface="+mn-lt"/>
              <a:cs typeface="Constantia"/>
            </a:endParaRPr>
          </a:p>
          <a:p>
            <a:pPr marL="697856" marR="5080" lvl="1" indent="-342900" algn="just">
              <a:lnSpc>
                <a:spcPct val="100000"/>
              </a:lnSpc>
              <a:spcBef>
                <a:spcPts val="600"/>
              </a:spcBef>
              <a:buClr>
                <a:srgbClr val="E30058"/>
              </a:buClr>
              <a:buSzPct val="84615"/>
              <a:buFont typeface="Wingdings" panose="05000000000000000000" pitchFamily="2" charset="2"/>
              <a:buChar char="Ø"/>
              <a:tabLst>
                <a:tab pos="287655" algn="l"/>
              </a:tabLst>
            </a:pPr>
            <a:r>
              <a:rPr lang="en-US" sz="1800" spc="-45" dirty="0">
                <a:cs typeface="Constantia"/>
              </a:rPr>
              <a:t>A record of patient opinion of his/her general health. </a:t>
            </a:r>
            <a:endParaRPr lang="en-US" sz="1800" spc="-45" dirty="0">
              <a:latin typeface="+mn-lt"/>
              <a:cs typeface="Constantia"/>
            </a:endParaRPr>
          </a:p>
          <a:p>
            <a:pPr marL="697856" marR="5080" lvl="1" indent="-342900" algn="just">
              <a:lnSpc>
                <a:spcPct val="100000"/>
              </a:lnSpc>
              <a:spcBef>
                <a:spcPts val="600"/>
              </a:spcBef>
              <a:buClr>
                <a:srgbClr val="E30058"/>
              </a:buClr>
              <a:buSzPct val="84615"/>
              <a:buFont typeface="Wingdings" panose="05000000000000000000" pitchFamily="2" charset="2"/>
              <a:buChar char="Ø"/>
              <a:tabLst>
                <a:tab pos="287655" algn="l"/>
              </a:tabLst>
            </a:pPr>
            <a:r>
              <a:rPr lang="en-US" sz="1800" dirty="0"/>
              <a:t>By being aware- the practitioner  is ready in case of any medical emergency arising during treatment.</a:t>
            </a:r>
          </a:p>
          <a:p>
            <a:endParaRPr lang="en-IN" dirty="0"/>
          </a:p>
        </p:txBody>
      </p:sp>
      <p:pic>
        <p:nvPicPr>
          <p:cNvPr id="5" name="Picture 4">
            <a:extLst>
              <a:ext uri="{FF2B5EF4-FFF2-40B4-BE49-F238E27FC236}">
                <a16:creationId xmlns:a16="http://schemas.microsoft.com/office/drawing/2014/main" id="{D3E564A1-7262-B9BD-14F8-7CBF597CD209}"/>
              </a:ext>
            </a:extLst>
          </p:cNvPr>
          <p:cNvPicPr>
            <a:picLocks noChangeAspect="1"/>
          </p:cNvPicPr>
          <p:nvPr/>
        </p:nvPicPr>
        <p:blipFill>
          <a:blip r:embed="rId2"/>
          <a:stretch>
            <a:fillRect/>
          </a:stretch>
        </p:blipFill>
        <p:spPr>
          <a:xfrm>
            <a:off x="8928243" y="523982"/>
            <a:ext cx="2445250" cy="2185827"/>
          </a:xfrm>
          <a:prstGeom prst="rect">
            <a:avLst/>
          </a:prstGeom>
        </p:spPr>
      </p:pic>
    </p:spTree>
    <p:extLst>
      <p:ext uri="{BB962C8B-B14F-4D97-AF65-F5344CB8AC3E}">
        <p14:creationId xmlns:p14="http://schemas.microsoft.com/office/powerpoint/2010/main" val="1967668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9FC242-AB03-0E66-5A5E-CA118CCF99A3}"/>
              </a:ext>
            </a:extLst>
          </p:cNvPr>
          <p:cNvSpPr>
            <a:spLocks noGrp="1"/>
          </p:cNvSpPr>
          <p:nvPr>
            <p:ph idx="1"/>
          </p:nvPr>
        </p:nvSpPr>
        <p:spPr/>
        <p:txBody>
          <a:bodyPr/>
          <a:lstStyle/>
          <a:p>
            <a:pPr marL="342900" lvl="0" indent="-342900" algn="just">
              <a:buFont typeface="Wingdings" panose="05000000000000000000" pitchFamily="2" charset="2"/>
              <a:buChar char="Ø"/>
            </a:pPr>
            <a:r>
              <a:rPr lang="en-US" altLang="en-US" sz="1800" dirty="0">
                <a:solidFill>
                  <a:schemeClr val="tx1"/>
                </a:solidFill>
                <a:latin typeface="+mn-lt"/>
              </a:rPr>
              <a:t>Patient with known debilitating diseases like Diabetes, tuberculosis, blood dyscrasias, etc. should be under medical control. </a:t>
            </a:r>
          </a:p>
          <a:p>
            <a:pPr marL="342900" lvl="0" indent="-342900" algn="just">
              <a:buFont typeface="Wingdings" panose="05000000000000000000" pitchFamily="2" charset="2"/>
              <a:buChar char="Ø"/>
            </a:pPr>
            <a:endParaRPr lang="en-IN" altLang="en-US" sz="1800" dirty="0">
              <a:solidFill>
                <a:schemeClr val="tx1"/>
              </a:solidFill>
              <a:latin typeface="+mn-lt"/>
            </a:endParaRPr>
          </a:p>
          <a:p>
            <a:pPr marL="342900" indent="-342900" algn="just">
              <a:buFont typeface="Wingdings" panose="05000000000000000000" pitchFamily="2" charset="2"/>
              <a:buChar char="Ø"/>
            </a:pPr>
            <a:r>
              <a:rPr lang="en-US" altLang="en-US" sz="1800" dirty="0">
                <a:solidFill>
                  <a:schemeClr val="tx1"/>
                </a:solidFill>
                <a:latin typeface="+mn-lt"/>
              </a:rPr>
              <a:t>These patients require extra instructions in oral hygiene, eating habits and tissue rest.</a:t>
            </a:r>
            <a:r>
              <a:rPr lang="en-US" sz="1800" dirty="0"/>
              <a:t> </a:t>
            </a:r>
          </a:p>
          <a:p>
            <a:pPr marL="342900" indent="-342900" algn="just">
              <a:buFont typeface="Wingdings" panose="05000000000000000000" pitchFamily="2" charset="2"/>
              <a:buChar char="Ø"/>
            </a:pPr>
            <a:r>
              <a:rPr lang="en-US" sz="1800" dirty="0"/>
              <a:t>And taking physicians consent before carrying out any treatment in such patients becomes necessary </a:t>
            </a:r>
            <a:endParaRPr lang="en-IN" sz="1800" dirty="0"/>
          </a:p>
          <a:p>
            <a:pPr marL="0" indent="0">
              <a:buNone/>
            </a:pPr>
            <a:endParaRPr lang="en-US" dirty="0"/>
          </a:p>
          <a:p>
            <a:endParaRPr lang="en-IN" dirty="0"/>
          </a:p>
        </p:txBody>
      </p:sp>
    </p:spTree>
    <p:extLst>
      <p:ext uri="{BB962C8B-B14F-4D97-AF65-F5344CB8AC3E}">
        <p14:creationId xmlns:p14="http://schemas.microsoft.com/office/powerpoint/2010/main" val="25756505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702D-69B2-BD75-1591-25021CAC7EC5}"/>
              </a:ext>
            </a:extLst>
          </p:cNvPr>
          <p:cNvSpPr>
            <a:spLocks noGrp="1"/>
          </p:cNvSpPr>
          <p:nvPr>
            <p:ph type="title"/>
          </p:nvPr>
        </p:nvSpPr>
        <p:spPr/>
        <p:txBody>
          <a:bodyPr/>
          <a:lstStyle/>
          <a:p>
            <a:r>
              <a:rPr lang="en-US" altLang="en-US" sz="3600" dirty="0">
                <a:solidFill>
                  <a:srgbClr val="FF0000"/>
                </a:solidFill>
                <a:latin typeface="Arial" charset="0"/>
              </a:rPr>
              <a:t>Diabetes</a:t>
            </a:r>
            <a:endParaRPr lang="en-IN" dirty="0"/>
          </a:p>
        </p:txBody>
      </p:sp>
      <p:sp>
        <p:nvSpPr>
          <p:cNvPr id="3" name="Content Placeholder 2">
            <a:extLst>
              <a:ext uri="{FF2B5EF4-FFF2-40B4-BE49-F238E27FC236}">
                <a16:creationId xmlns:a16="http://schemas.microsoft.com/office/drawing/2014/main" id="{F40540B2-8BCA-EE4D-8341-9335CF31D6BE}"/>
              </a:ext>
            </a:extLst>
          </p:cNvPr>
          <p:cNvSpPr>
            <a:spLocks noGrp="1"/>
          </p:cNvSpPr>
          <p:nvPr>
            <p:ph idx="1"/>
          </p:nvPr>
        </p:nvSpPr>
        <p:spPr/>
        <p:txBody>
          <a:bodyPr>
            <a:normAutofit fontScale="92500" lnSpcReduction="10000"/>
          </a:bodyPr>
          <a:lstStyle/>
          <a:p>
            <a:pPr lvl="0" algn="just" latinLnBrk="1">
              <a:lnSpc>
                <a:spcPct val="120000"/>
              </a:lnSpc>
              <a:buFont typeface="Wingdings" panose="05000000000000000000" pitchFamily="2" charset="2"/>
              <a:buChar char="Ø"/>
            </a:pPr>
            <a:r>
              <a:rPr lang="en-IN" sz="1800" dirty="0">
                <a:latin typeface="+mn-lt"/>
              </a:rPr>
              <a:t>An uncontrolled or poorly controlled diabetics are </a:t>
            </a:r>
          </a:p>
          <a:p>
            <a:pPr marL="85724" lvl="0" indent="0" algn="just" latinLnBrk="1">
              <a:lnSpc>
                <a:spcPct val="120000"/>
              </a:lnSpc>
              <a:buNone/>
            </a:pPr>
            <a:r>
              <a:rPr lang="en-IN" sz="1800" dirty="0">
                <a:latin typeface="+mn-lt"/>
              </a:rPr>
              <a:t>more prone to infection </a:t>
            </a:r>
          </a:p>
          <a:p>
            <a:pPr marL="104773" lvl="0" indent="0" algn="just" latinLnBrk="1">
              <a:lnSpc>
                <a:spcPct val="120000"/>
              </a:lnSpc>
              <a:buNone/>
            </a:pPr>
            <a:endParaRPr lang="en-IN" sz="1800" dirty="0">
              <a:latin typeface="+mn-lt"/>
            </a:endParaRPr>
          </a:p>
          <a:p>
            <a:pPr lvl="0" algn="just" latinLnBrk="1">
              <a:lnSpc>
                <a:spcPct val="120000"/>
              </a:lnSpc>
              <a:buFont typeface="Wingdings" panose="05000000000000000000" pitchFamily="2" charset="2"/>
              <a:buChar char="Ø"/>
            </a:pPr>
            <a:r>
              <a:rPr lang="en-IN" sz="1800" dirty="0">
                <a:latin typeface="+mn-lt"/>
              </a:rPr>
              <a:t>Xerostomia- it causes dry atrophic oral </a:t>
            </a:r>
          </a:p>
          <a:p>
            <a:pPr marL="104773" lvl="0" indent="0" algn="just" latinLnBrk="1">
              <a:lnSpc>
                <a:spcPct val="120000"/>
              </a:lnSpc>
              <a:buNone/>
            </a:pPr>
            <a:r>
              <a:rPr lang="en-IN" sz="1800" dirty="0">
                <a:latin typeface="+mn-lt"/>
              </a:rPr>
              <a:t>   mucosa accompanied by mucositis, ulcers, </a:t>
            </a:r>
          </a:p>
          <a:p>
            <a:pPr marL="104773" lvl="0" indent="0" algn="just" latinLnBrk="1">
              <a:lnSpc>
                <a:spcPct val="120000"/>
              </a:lnSpc>
              <a:buNone/>
            </a:pPr>
            <a:r>
              <a:rPr lang="en-IN" sz="1800" dirty="0">
                <a:latin typeface="+mn-lt"/>
              </a:rPr>
              <a:t>   desquamation &amp; opportunistic infection. </a:t>
            </a:r>
          </a:p>
          <a:p>
            <a:pPr algn="just" latinLnBrk="1">
              <a:lnSpc>
                <a:spcPct val="120000"/>
              </a:lnSpc>
              <a:buFont typeface="Wingdings" panose="05000000000000000000" pitchFamily="2" charset="2"/>
              <a:buChar char="Ø"/>
            </a:pPr>
            <a:r>
              <a:rPr lang="en-IN" sz="1800" dirty="0">
                <a:latin typeface="+mn-lt"/>
              </a:rPr>
              <a:t>Burning mouth syndrome</a:t>
            </a:r>
            <a:endParaRPr lang="en-US" sz="1800" dirty="0">
              <a:latin typeface="+mn-lt"/>
            </a:endParaRPr>
          </a:p>
          <a:p>
            <a:pPr algn="just" latinLnBrk="1">
              <a:lnSpc>
                <a:spcPct val="120000"/>
              </a:lnSpc>
              <a:buFont typeface="Wingdings" panose="05000000000000000000" pitchFamily="2" charset="2"/>
              <a:buChar char="Ø"/>
            </a:pPr>
            <a:r>
              <a:rPr lang="en-US" sz="1800" dirty="0">
                <a:latin typeface="+mn-lt"/>
              </a:rPr>
              <a:t>Residual alveolar bone resorption </a:t>
            </a:r>
          </a:p>
          <a:p>
            <a:pPr algn="just" latinLnBrk="1">
              <a:lnSpc>
                <a:spcPct val="120000"/>
              </a:lnSpc>
              <a:buFont typeface="Wingdings" panose="05000000000000000000" pitchFamily="2" charset="2"/>
              <a:buChar char="Ø"/>
            </a:pPr>
            <a:r>
              <a:rPr lang="en-US" sz="1800" dirty="0">
                <a:latin typeface="+mn-lt"/>
              </a:rPr>
              <a:t>Osteoporosis </a:t>
            </a:r>
            <a:endParaRPr lang="en-IN" sz="1800" dirty="0">
              <a:latin typeface="+mn-lt"/>
            </a:endParaRPr>
          </a:p>
          <a:p>
            <a:endParaRPr lang="en-IN" dirty="0"/>
          </a:p>
        </p:txBody>
      </p:sp>
      <p:pic>
        <p:nvPicPr>
          <p:cNvPr id="5" name="Picture 4">
            <a:extLst>
              <a:ext uri="{FF2B5EF4-FFF2-40B4-BE49-F238E27FC236}">
                <a16:creationId xmlns:a16="http://schemas.microsoft.com/office/drawing/2014/main" id="{DD29D4B7-FC31-B27F-76A8-CA4E8F313B00}"/>
              </a:ext>
            </a:extLst>
          </p:cNvPr>
          <p:cNvPicPr>
            <a:picLocks noChangeAspect="1"/>
          </p:cNvPicPr>
          <p:nvPr/>
        </p:nvPicPr>
        <p:blipFill>
          <a:blip r:embed="rId2"/>
          <a:stretch>
            <a:fillRect/>
          </a:stretch>
        </p:blipFill>
        <p:spPr>
          <a:xfrm>
            <a:off x="8502515" y="4262275"/>
            <a:ext cx="3260993" cy="2258458"/>
          </a:xfrm>
          <a:prstGeom prst="rect">
            <a:avLst/>
          </a:prstGeom>
        </p:spPr>
      </p:pic>
      <p:pic>
        <p:nvPicPr>
          <p:cNvPr id="7" name="Picture 6">
            <a:extLst>
              <a:ext uri="{FF2B5EF4-FFF2-40B4-BE49-F238E27FC236}">
                <a16:creationId xmlns:a16="http://schemas.microsoft.com/office/drawing/2014/main" id="{786A561C-BADD-8B6C-F72E-0525E34ED554}"/>
              </a:ext>
            </a:extLst>
          </p:cNvPr>
          <p:cNvPicPr>
            <a:picLocks noChangeAspect="1"/>
          </p:cNvPicPr>
          <p:nvPr/>
        </p:nvPicPr>
        <p:blipFill>
          <a:blip r:embed="rId3"/>
          <a:stretch>
            <a:fillRect/>
          </a:stretch>
        </p:blipFill>
        <p:spPr>
          <a:xfrm>
            <a:off x="8761412" y="2346593"/>
            <a:ext cx="2743200" cy="1795750"/>
          </a:xfrm>
          <a:prstGeom prst="rect">
            <a:avLst/>
          </a:prstGeom>
        </p:spPr>
      </p:pic>
      <p:pic>
        <p:nvPicPr>
          <p:cNvPr id="9" name="Picture 8">
            <a:extLst>
              <a:ext uri="{FF2B5EF4-FFF2-40B4-BE49-F238E27FC236}">
                <a16:creationId xmlns:a16="http://schemas.microsoft.com/office/drawing/2014/main" id="{4CA7C549-5E83-AC00-F291-1417BCFAE4B2}"/>
              </a:ext>
            </a:extLst>
          </p:cNvPr>
          <p:cNvPicPr>
            <a:picLocks noChangeAspect="1"/>
          </p:cNvPicPr>
          <p:nvPr/>
        </p:nvPicPr>
        <p:blipFill>
          <a:blip r:embed="rId4"/>
          <a:stretch>
            <a:fillRect/>
          </a:stretch>
        </p:blipFill>
        <p:spPr>
          <a:xfrm>
            <a:off x="8934680" y="65518"/>
            <a:ext cx="2421874" cy="2161143"/>
          </a:xfrm>
          <a:prstGeom prst="rect">
            <a:avLst/>
          </a:prstGeom>
        </p:spPr>
      </p:pic>
    </p:spTree>
    <p:extLst>
      <p:ext uri="{BB962C8B-B14F-4D97-AF65-F5344CB8AC3E}">
        <p14:creationId xmlns:p14="http://schemas.microsoft.com/office/powerpoint/2010/main" val="36594196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ECE01-C209-67C0-E0AC-D8D03A8BF9C6}"/>
              </a:ext>
            </a:extLst>
          </p:cNvPr>
          <p:cNvSpPr>
            <a:spLocks noGrp="1"/>
          </p:cNvSpPr>
          <p:nvPr>
            <p:ph type="title"/>
          </p:nvPr>
        </p:nvSpPr>
        <p:spPr/>
        <p:txBody>
          <a:bodyPr/>
          <a:lstStyle/>
          <a:p>
            <a:r>
              <a:rPr lang="en-US" sz="3600" b="1" u="sng" dirty="0">
                <a:solidFill>
                  <a:srgbClr val="FF0000"/>
                </a:solidFill>
              </a:rPr>
              <a:t>Prosthodontic considerations</a:t>
            </a:r>
            <a:br>
              <a:rPr lang="en-IN" sz="3600" b="1" u="sng" dirty="0">
                <a:solidFill>
                  <a:srgbClr val="FF0000"/>
                </a:solidFill>
              </a:rPr>
            </a:br>
            <a:endParaRPr lang="en-IN" dirty="0"/>
          </a:p>
        </p:txBody>
      </p:sp>
      <p:sp>
        <p:nvSpPr>
          <p:cNvPr id="3" name="Content Placeholder 2">
            <a:extLst>
              <a:ext uri="{FF2B5EF4-FFF2-40B4-BE49-F238E27FC236}">
                <a16:creationId xmlns:a16="http://schemas.microsoft.com/office/drawing/2014/main" id="{237B0706-C579-4C49-49EA-F258D7C7ABE8}"/>
              </a:ext>
            </a:extLst>
          </p:cNvPr>
          <p:cNvSpPr>
            <a:spLocks noGrp="1"/>
          </p:cNvSpPr>
          <p:nvPr>
            <p:ph idx="1"/>
          </p:nvPr>
        </p:nvSpPr>
        <p:spPr/>
        <p:txBody>
          <a:bodyPr/>
          <a:lstStyle/>
          <a:p>
            <a:pPr marL="342900" indent="-342900" algn="just">
              <a:lnSpc>
                <a:spcPct val="150000"/>
              </a:lnSpc>
              <a:buFont typeface="Wingdings" panose="05000000000000000000" pitchFamily="2" charset="2"/>
              <a:buChar char="Ø"/>
            </a:pPr>
            <a:r>
              <a:rPr lang="en-IN" sz="1800" u="sng" dirty="0">
                <a:solidFill>
                  <a:schemeClr val="tx1"/>
                </a:solidFill>
              </a:rPr>
              <a:t>Poor wound healing</a:t>
            </a:r>
            <a:r>
              <a:rPr lang="en-IN" sz="1800" dirty="0">
                <a:solidFill>
                  <a:schemeClr val="tx1"/>
                </a:solidFill>
              </a:rPr>
              <a:t>: </a:t>
            </a:r>
            <a:r>
              <a:rPr lang="en-US" altLang="en-US" sz="1800" dirty="0">
                <a:solidFill>
                  <a:schemeClr val="tx1"/>
                </a:solidFill>
              </a:rPr>
              <a:t>Care should be taken as not to traumatize the tissues</a:t>
            </a:r>
          </a:p>
          <a:p>
            <a:pPr algn="just">
              <a:lnSpc>
                <a:spcPct val="150000"/>
              </a:lnSpc>
            </a:pPr>
            <a:endParaRPr lang="en-US" altLang="en-US" sz="1800" dirty="0">
              <a:solidFill>
                <a:schemeClr val="tx1"/>
              </a:solidFill>
            </a:endParaRPr>
          </a:p>
          <a:p>
            <a:pPr marL="342900" indent="-342900" algn="just">
              <a:lnSpc>
                <a:spcPct val="150000"/>
              </a:lnSpc>
              <a:buFont typeface="Wingdings" panose="05000000000000000000" pitchFamily="2" charset="2"/>
              <a:buChar char="Ø"/>
            </a:pPr>
            <a:r>
              <a:rPr lang="en-US" altLang="en-US" sz="1800" dirty="0">
                <a:solidFill>
                  <a:schemeClr val="tx1"/>
                </a:solidFill>
              </a:rPr>
              <a:t>Non- pressure impression should be used for maximum physiologic compatibility of denture base with supporting tissues. </a:t>
            </a:r>
          </a:p>
          <a:p>
            <a:pPr algn="just">
              <a:lnSpc>
                <a:spcPct val="150000"/>
              </a:lnSpc>
            </a:pPr>
            <a:endParaRPr lang="en-US" altLang="en-US" sz="1800" dirty="0">
              <a:solidFill>
                <a:schemeClr val="tx1"/>
              </a:solidFill>
            </a:endParaRPr>
          </a:p>
          <a:p>
            <a:pPr marL="342900" indent="-342900" algn="just">
              <a:lnSpc>
                <a:spcPct val="150000"/>
              </a:lnSpc>
              <a:buFont typeface="Wingdings" panose="05000000000000000000" pitchFamily="2" charset="2"/>
              <a:buChar char="Ø"/>
            </a:pPr>
            <a:r>
              <a:rPr lang="en-US" altLang="en-US" sz="1800" dirty="0">
                <a:solidFill>
                  <a:schemeClr val="tx1"/>
                </a:solidFill>
                <a:latin typeface="Arial" charset="0"/>
              </a:rPr>
              <a:t>To prevent insulin shock during dental appointments </a:t>
            </a:r>
            <a:r>
              <a:rPr lang="en-US" altLang="en-US" sz="1800" dirty="0">
                <a:solidFill>
                  <a:schemeClr val="tx1"/>
                </a:solidFill>
                <a:latin typeface="Arial" charset="0"/>
                <a:sym typeface="Wingdings" panose="05000000000000000000" pitchFamily="2" charset="2"/>
              </a:rPr>
              <a:t></a:t>
            </a:r>
            <a:r>
              <a:rPr lang="en-US" altLang="en-US" sz="1800" dirty="0">
                <a:solidFill>
                  <a:schemeClr val="tx1"/>
                </a:solidFill>
                <a:latin typeface="Arial" charset="0"/>
              </a:rPr>
              <a:t> patient should not skip meals.</a:t>
            </a:r>
          </a:p>
          <a:p>
            <a:endParaRPr lang="en-IN" dirty="0"/>
          </a:p>
        </p:txBody>
      </p:sp>
    </p:spTree>
    <p:extLst>
      <p:ext uri="{BB962C8B-B14F-4D97-AF65-F5344CB8AC3E}">
        <p14:creationId xmlns:p14="http://schemas.microsoft.com/office/powerpoint/2010/main" val="1287792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77C27B-FF2B-C0E6-1F75-3001A78C9E18}"/>
              </a:ext>
            </a:extLst>
          </p:cNvPr>
          <p:cNvSpPr>
            <a:spLocks noGrp="1"/>
          </p:cNvSpPr>
          <p:nvPr>
            <p:ph idx="1"/>
          </p:nvPr>
        </p:nvSpPr>
        <p:spPr>
          <a:xfrm>
            <a:off x="1613043" y="893852"/>
            <a:ext cx="9891569" cy="5496674"/>
          </a:xfrm>
        </p:spPr>
        <p:txBody>
          <a:bodyPr>
            <a:normAutofit/>
          </a:bodyPr>
          <a:lstStyle/>
          <a:p>
            <a:pPr marL="158750" lvl="0" indent="0" algn="just" latinLnBrk="1">
              <a:lnSpc>
                <a:spcPct val="120000"/>
              </a:lnSpc>
              <a:buClr>
                <a:srgbClr val="000000"/>
              </a:buClr>
              <a:buSzPts val="1100"/>
              <a:buNone/>
              <a:defRPr/>
            </a:pPr>
            <a:r>
              <a:rPr lang="en-US" altLang="en-US" sz="1800" dirty="0"/>
              <a:t>.</a:t>
            </a:r>
          </a:p>
          <a:p>
            <a:pPr marL="158750" indent="0" algn="just" latinLnBrk="1">
              <a:lnSpc>
                <a:spcPct val="120000"/>
              </a:lnSpc>
              <a:buFont typeface="Wingdings" panose="05000000000000000000" pitchFamily="2" charset="2"/>
              <a:buNone/>
            </a:pPr>
            <a:r>
              <a:rPr lang="en-US" altLang="en-US" sz="3200" dirty="0"/>
              <a:t>Most common complication like hypoglycemia </a:t>
            </a:r>
            <a:r>
              <a:rPr lang="en-US" altLang="en-US" sz="3200" dirty="0">
                <a:latin typeface="Arial" charset="0"/>
              </a:rPr>
              <a:t>:- </a:t>
            </a:r>
          </a:p>
          <a:p>
            <a:pPr marL="158750" indent="0" algn="just" latinLnBrk="1">
              <a:lnSpc>
                <a:spcPct val="120000"/>
              </a:lnSpc>
              <a:buFont typeface="Wingdings" panose="05000000000000000000" pitchFamily="2" charset="2"/>
              <a:buNone/>
            </a:pPr>
            <a:endParaRPr lang="en-US" altLang="en-US" sz="3200" dirty="0">
              <a:latin typeface="Arial" charset="0"/>
            </a:endParaRPr>
          </a:p>
          <a:p>
            <a:pPr>
              <a:buFont typeface="Wingdings" panose="05000000000000000000" pitchFamily="2" charset="2"/>
              <a:buChar char="Ø"/>
            </a:pPr>
            <a:r>
              <a:rPr lang="en-IN" sz="1800" u="sng" dirty="0">
                <a:solidFill>
                  <a:srgbClr val="000000"/>
                </a:solidFill>
                <a:ea typeface="Arial"/>
                <a:cs typeface="Arial"/>
                <a:sym typeface="Arial"/>
              </a:rPr>
              <a:t>Prevention</a:t>
            </a:r>
            <a:r>
              <a:rPr lang="en-IN" sz="1800" dirty="0">
                <a:solidFill>
                  <a:srgbClr val="000000"/>
                </a:solidFill>
                <a:ea typeface="Arial"/>
                <a:cs typeface="Arial"/>
                <a:sym typeface="Arial"/>
              </a:rPr>
              <a:t>-instruct the patient to take regular diet &amp; then insulin. </a:t>
            </a:r>
          </a:p>
          <a:p>
            <a:pPr>
              <a:buFont typeface="Wingdings" panose="05000000000000000000" pitchFamily="2" charset="2"/>
              <a:buChar char="Ø"/>
            </a:pPr>
            <a:r>
              <a:rPr lang="en-IN" sz="1800" dirty="0">
                <a:solidFill>
                  <a:srgbClr val="000000"/>
                </a:solidFill>
                <a:ea typeface="Arial"/>
                <a:cs typeface="Arial"/>
                <a:sym typeface="Arial"/>
              </a:rPr>
              <a:t>Schedule the appointment in morning.</a:t>
            </a:r>
          </a:p>
          <a:p>
            <a:pPr>
              <a:buFont typeface="Wingdings" panose="05000000000000000000" pitchFamily="2" charset="2"/>
              <a:buChar char="Ø"/>
            </a:pPr>
            <a:r>
              <a:rPr lang="en-IN" sz="1800" dirty="0">
                <a:solidFill>
                  <a:srgbClr val="000000"/>
                </a:solidFill>
                <a:ea typeface="Arial"/>
                <a:cs typeface="Arial"/>
                <a:sym typeface="Arial"/>
              </a:rPr>
              <a:t>Keep treatment visit short. </a:t>
            </a:r>
          </a:p>
          <a:p>
            <a:pPr marL="158750" indent="0" algn="just" latinLnBrk="1">
              <a:lnSpc>
                <a:spcPct val="120000"/>
              </a:lnSpc>
              <a:buFont typeface="Wingdings" panose="05000000000000000000" pitchFamily="2" charset="2"/>
              <a:buNone/>
            </a:pPr>
            <a:endParaRPr lang="en-US" altLang="en-US" sz="3200" dirty="0"/>
          </a:p>
          <a:p>
            <a:pPr marL="158750" indent="0" algn="just" latinLnBrk="1">
              <a:lnSpc>
                <a:spcPct val="120000"/>
              </a:lnSpc>
              <a:buFont typeface="Wingdings" panose="05000000000000000000" pitchFamily="2" charset="2"/>
              <a:buNone/>
            </a:pPr>
            <a:endParaRPr lang="en-US" altLang="en-US" sz="1800" dirty="0">
              <a:latin typeface="Arial" charset="0"/>
            </a:endParaRPr>
          </a:p>
          <a:p>
            <a:endParaRPr lang="en-IN" dirty="0"/>
          </a:p>
        </p:txBody>
      </p:sp>
    </p:spTree>
    <p:extLst>
      <p:ext uri="{BB962C8B-B14F-4D97-AF65-F5344CB8AC3E}">
        <p14:creationId xmlns:p14="http://schemas.microsoft.com/office/powerpoint/2010/main" val="24384442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D890E-2198-BB57-DCD0-1D14E370B3E0}"/>
              </a:ext>
            </a:extLst>
          </p:cNvPr>
          <p:cNvSpPr>
            <a:spLocks noGrp="1"/>
          </p:cNvSpPr>
          <p:nvPr>
            <p:ph type="title"/>
          </p:nvPr>
        </p:nvSpPr>
        <p:spPr/>
        <p:txBody>
          <a:bodyPr/>
          <a:lstStyle/>
          <a:p>
            <a:r>
              <a:rPr lang="en-US" dirty="0">
                <a:solidFill>
                  <a:srgbClr val="FF0000"/>
                </a:solidFill>
                <a:latin typeface="+mj-lt"/>
              </a:rPr>
              <a:t>Blood Dyscrasias</a:t>
            </a:r>
            <a:endParaRPr lang="en-IN" dirty="0"/>
          </a:p>
        </p:txBody>
      </p:sp>
      <p:sp>
        <p:nvSpPr>
          <p:cNvPr id="3" name="Content Placeholder 2">
            <a:extLst>
              <a:ext uri="{FF2B5EF4-FFF2-40B4-BE49-F238E27FC236}">
                <a16:creationId xmlns:a16="http://schemas.microsoft.com/office/drawing/2014/main" id="{1937EC08-2E21-2684-1E93-637AFD62BD90}"/>
              </a:ext>
            </a:extLst>
          </p:cNvPr>
          <p:cNvSpPr>
            <a:spLocks noGrp="1"/>
          </p:cNvSpPr>
          <p:nvPr>
            <p:ph idx="1"/>
          </p:nvPr>
        </p:nvSpPr>
        <p:spPr/>
        <p:txBody>
          <a:bodyPr/>
          <a:lstStyle/>
          <a:p>
            <a:pPr>
              <a:buFont typeface="Wingdings" panose="05000000000000000000" pitchFamily="2" charset="2"/>
              <a:buChar char="Ø"/>
            </a:pPr>
            <a:r>
              <a:rPr lang="en-US" sz="2000" dirty="0">
                <a:latin typeface="+mn-lt"/>
              </a:rPr>
              <a:t>Anemia- most commonly found.</a:t>
            </a:r>
          </a:p>
          <a:p>
            <a:pPr>
              <a:buFont typeface="Wingdings" panose="05000000000000000000" pitchFamily="2" charset="2"/>
              <a:buChar char="Ø"/>
            </a:pPr>
            <a:r>
              <a:rPr lang="en-US" sz="2000" dirty="0">
                <a:latin typeface="+mn-lt"/>
              </a:rPr>
              <a:t>Results in mucosal ulceration / infection.</a:t>
            </a:r>
          </a:p>
          <a:p>
            <a:pPr>
              <a:buFont typeface="Wingdings" panose="05000000000000000000" pitchFamily="2" charset="2"/>
              <a:buChar char="Ø"/>
            </a:pPr>
            <a:r>
              <a:rPr lang="en-US" sz="2000" dirty="0">
                <a:latin typeface="+mn-lt"/>
              </a:rPr>
              <a:t>Tongue becomes atrophic, inflamed &amp; sore.</a:t>
            </a:r>
          </a:p>
          <a:p>
            <a:pPr>
              <a:buFont typeface="Wingdings" panose="05000000000000000000" pitchFamily="2" charset="2"/>
              <a:buChar char="Ø"/>
            </a:pPr>
            <a:endParaRPr lang="en-US" sz="2000" dirty="0">
              <a:latin typeface="+mn-lt"/>
            </a:endParaRPr>
          </a:p>
          <a:p>
            <a:pPr marL="85724" indent="0">
              <a:buNone/>
            </a:pPr>
            <a:r>
              <a:rPr lang="en-US" sz="1800" b="1" u="sng" dirty="0">
                <a:solidFill>
                  <a:schemeClr val="tx1"/>
                </a:solidFill>
                <a:latin typeface="+mn-lt"/>
              </a:rPr>
              <a:t>Prosthodontic considerations</a:t>
            </a:r>
            <a:endParaRPr lang="en-IN" sz="1800" b="1" u="sng" dirty="0">
              <a:solidFill>
                <a:schemeClr val="tx1"/>
              </a:solidFill>
              <a:latin typeface="+mn-lt"/>
            </a:endParaRPr>
          </a:p>
          <a:p>
            <a:pPr>
              <a:buFont typeface="Wingdings" panose="05000000000000000000" pitchFamily="2" charset="2"/>
              <a:buChar char="Ø"/>
            </a:pPr>
            <a:r>
              <a:rPr lang="en-US" sz="1800" dirty="0">
                <a:latin typeface="+mn-lt"/>
              </a:rPr>
              <a:t>Other blood dyscrasias are like leukemia, neutropenia which may affect denture success.</a:t>
            </a:r>
          </a:p>
          <a:p>
            <a:pPr>
              <a:buFont typeface="Wingdings" panose="05000000000000000000" pitchFamily="2" charset="2"/>
              <a:buChar char="Ø"/>
            </a:pPr>
            <a:r>
              <a:rPr lang="en-US" sz="1800" dirty="0">
                <a:latin typeface="+mn-lt"/>
              </a:rPr>
              <a:t>In all cases care should be taken not to bruise oral mucosa</a:t>
            </a:r>
          </a:p>
          <a:p>
            <a:pPr marL="85724" indent="0">
              <a:buNone/>
            </a:pPr>
            <a:r>
              <a:rPr lang="en-US" sz="1800" dirty="0">
                <a:latin typeface="+mn-lt"/>
              </a:rPr>
              <a:t>    while extending or recording border tissues.</a:t>
            </a:r>
            <a:endParaRPr lang="en-IN" sz="1800" dirty="0">
              <a:latin typeface="+mn-lt"/>
            </a:endParaRPr>
          </a:p>
          <a:p>
            <a:endParaRPr lang="en-IN" dirty="0"/>
          </a:p>
        </p:txBody>
      </p:sp>
      <p:pic>
        <p:nvPicPr>
          <p:cNvPr id="5" name="Picture 4">
            <a:extLst>
              <a:ext uri="{FF2B5EF4-FFF2-40B4-BE49-F238E27FC236}">
                <a16:creationId xmlns:a16="http://schemas.microsoft.com/office/drawing/2014/main" id="{10EB5B6A-1B6D-3163-180F-1E78CA3F6B7E}"/>
              </a:ext>
            </a:extLst>
          </p:cNvPr>
          <p:cNvPicPr>
            <a:picLocks noChangeAspect="1"/>
          </p:cNvPicPr>
          <p:nvPr/>
        </p:nvPicPr>
        <p:blipFill>
          <a:blip r:embed="rId2"/>
          <a:stretch>
            <a:fillRect/>
          </a:stretch>
        </p:blipFill>
        <p:spPr>
          <a:xfrm>
            <a:off x="8460955" y="624110"/>
            <a:ext cx="2831334" cy="2049138"/>
          </a:xfrm>
          <a:prstGeom prst="rect">
            <a:avLst/>
          </a:prstGeom>
        </p:spPr>
      </p:pic>
    </p:spTree>
    <p:extLst>
      <p:ext uri="{BB962C8B-B14F-4D97-AF65-F5344CB8AC3E}">
        <p14:creationId xmlns:p14="http://schemas.microsoft.com/office/powerpoint/2010/main" val="17311766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61254-2D3D-536D-FEA4-5C306DC2356D}"/>
              </a:ext>
            </a:extLst>
          </p:cNvPr>
          <p:cNvSpPr>
            <a:spLocks noGrp="1"/>
          </p:cNvSpPr>
          <p:nvPr>
            <p:ph type="title"/>
          </p:nvPr>
        </p:nvSpPr>
        <p:spPr/>
        <p:txBody>
          <a:bodyPr/>
          <a:lstStyle/>
          <a:p>
            <a:r>
              <a:rPr lang="en-US" sz="3600" dirty="0">
                <a:solidFill>
                  <a:srgbClr val="FF0000"/>
                </a:solidFill>
                <a:latin typeface="+mn-lt"/>
              </a:rPr>
              <a:t>Cardiovascular disease</a:t>
            </a:r>
            <a:endParaRPr lang="en-IN" dirty="0"/>
          </a:p>
        </p:txBody>
      </p:sp>
      <p:sp>
        <p:nvSpPr>
          <p:cNvPr id="3" name="Content Placeholder 2">
            <a:extLst>
              <a:ext uri="{FF2B5EF4-FFF2-40B4-BE49-F238E27FC236}">
                <a16:creationId xmlns:a16="http://schemas.microsoft.com/office/drawing/2014/main" id="{2BFD1498-ED3A-A20F-0334-4A00FA56D19E}"/>
              </a:ext>
            </a:extLst>
          </p:cNvPr>
          <p:cNvSpPr>
            <a:spLocks noGrp="1"/>
          </p:cNvSpPr>
          <p:nvPr>
            <p:ph idx="1"/>
          </p:nvPr>
        </p:nvSpPr>
        <p:spPr/>
        <p:txBody>
          <a:bodyPr/>
          <a:lstStyle/>
          <a:p>
            <a:pPr lvl="0">
              <a:buNone/>
            </a:pPr>
            <a:r>
              <a:rPr lang="en-US" sz="1800" dirty="0"/>
              <a:t>Consult patient’s physician and take written approval.</a:t>
            </a:r>
          </a:p>
          <a:p>
            <a:pPr lvl="0">
              <a:buNone/>
            </a:pPr>
            <a:endParaRPr lang="en-US" sz="1800" dirty="0"/>
          </a:p>
          <a:p>
            <a:pPr lvl="0"/>
            <a:r>
              <a:rPr lang="en-US" sz="1800" i="1" u="sng" dirty="0"/>
              <a:t>Short appointments</a:t>
            </a:r>
            <a:r>
              <a:rPr lang="en-US" sz="1800" u="sng" dirty="0"/>
              <a:t> </a:t>
            </a:r>
            <a:r>
              <a:rPr lang="en-US" sz="1800" dirty="0"/>
              <a:t>with premedication - In patients with history of angina and cardiac arrest.</a:t>
            </a:r>
          </a:p>
          <a:p>
            <a:pPr marL="85724" lvl="0" indent="0">
              <a:buNone/>
            </a:pPr>
            <a:endParaRPr lang="en-US" sz="1800" dirty="0"/>
          </a:p>
          <a:p>
            <a:pPr lvl="0"/>
            <a:r>
              <a:rPr lang="en-US" sz="1800" i="1" u="sng" dirty="0"/>
              <a:t>Antibiotic prophylaxis</a:t>
            </a:r>
            <a:r>
              <a:rPr lang="en-US" sz="1800" u="sng" dirty="0"/>
              <a:t> </a:t>
            </a:r>
            <a:r>
              <a:rPr lang="en-US" sz="1800" dirty="0"/>
              <a:t>- In rheumatic heart disease, congenital value disorder, etc. if some kind of surgery required.</a:t>
            </a:r>
          </a:p>
          <a:p>
            <a:pPr lvl="0"/>
            <a:endParaRPr lang="en-US" sz="1800" dirty="0"/>
          </a:p>
          <a:p>
            <a:pPr lvl="0"/>
            <a:r>
              <a:rPr lang="en-US" sz="1800" i="1" u="sng" dirty="0"/>
              <a:t>Increased blood pressure</a:t>
            </a:r>
            <a:r>
              <a:rPr lang="en-US" sz="1800" u="sng" dirty="0"/>
              <a:t> -</a:t>
            </a:r>
            <a:r>
              <a:rPr lang="en-US" sz="1800" dirty="0"/>
              <a:t> Not a contraindication if </a:t>
            </a:r>
          </a:p>
          <a:p>
            <a:pPr marL="85724" lvl="0" indent="0">
              <a:buNone/>
            </a:pPr>
            <a:r>
              <a:rPr lang="en-US" sz="1800" dirty="0"/>
              <a:t>   patient is under medication.</a:t>
            </a:r>
          </a:p>
          <a:p>
            <a:endParaRPr lang="en-IN" dirty="0"/>
          </a:p>
        </p:txBody>
      </p:sp>
      <p:pic>
        <p:nvPicPr>
          <p:cNvPr id="5" name="Picture 4">
            <a:extLst>
              <a:ext uri="{FF2B5EF4-FFF2-40B4-BE49-F238E27FC236}">
                <a16:creationId xmlns:a16="http://schemas.microsoft.com/office/drawing/2014/main" id="{D981407F-79CD-88F4-8D26-49554CF02E1A}"/>
              </a:ext>
            </a:extLst>
          </p:cNvPr>
          <p:cNvPicPr>
            <a:picLocks noChangeAspect="1"/>
          </p:cNvPicPr>
          <p:nvPr/>
        </p:nvPicPr>
        <p:blipFill>
          <a:blip r:embed="rId2"/>
          <a:stretch>
            <a:fillRect/>
          </a:stretch>
        </p:blipFill>
        <p:spPr>
          <a:xfrm>
            <a:off x="8901629" y="385590"/>
            <a:ext cx="2908454" cy="2126256"/>
          </a:xfrm>
          <a:prstGeom prst="rect">
            <a:avLst/>
          </a:prstGeom>
        </p:spPr>
      </p:pic>
    </p:spTree>
    <p:extLst>
      <p:ext uri="{BB962C8B-B14F-4D97-AF65-F5344CB8AC3E}">
        <p14:creationId xmlns:p14="http://schemas.microsoft.com/office/powerpoint/2010/main" val="5579909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CE67-3ACD-B0E8-A39A-6F62A9A64BBE}"/>
              </a:ext>
            </a:extLst>
          </p:cNvPr>
          <p:cNvSpPr>
            <a:spLocks noGrp="1"/>
          </p:cNvSpPr>
          <p:nvPr>
            <p:ph type="title"/>
          </p:nvPr>
        </p:nvSpPr>
        <p:spPr/>
        <p:txBody>
          <a:bodyPr/>
          <a:lstStyle/>
          <a:p>
            <a:r>
              <a:rPr lang="en-US" altLang="en-US" sz="3600" dirty="0">
                <a:solidFill>
                  <a:srgbClr val="FF0000"/>
                </a:solidFill>
                <a:latin typeface="+mn-lt"/>
              </a:rPr>
              <a:t>Diseases of joints</a:t>
            </a:r>
            <a:endParaRPr lang="en-IN" dirty="0"/>
          </a:p>
        </p:txBody>
      </p:sp>
      <p:sp>
        <p:nvSpPr>
          <p:cNvPr id="3" name="Content Placeholder 2">
            <a:extLst>
              <a:ext uri="{FF2B5EF4-FFF2-40B4-BE49-F238E27FC236}">
                <a16:creationId xmlns:a16="http://schemas.microsoft.com/office/drawing/2014/main" id="{E13C280D-52B0-F7CA-718F-F1533A5354F0}"/>
              </a:ext>
            </a:extLst>
          </p:cNvPr>
          <p:cNvSpPr>
            <a:spLocks noGrp="1"/>
          </p:cNvSpPr>
          <p:nvPr>
            <p:ph idx="1"/>
          </p:nvPr>
        </p:nvSpPr>
        <p:spPr/>
        <p:txBody>
          <a:bodyPr/>
          <a:lstStyle/>
          <a:p>
            <a:pPr marL="85724" indent="0" algn="just">
              <a:buNone/>
            </a:pPr>
            <a:r>
              <a:rPr lang="en-US" sz="1800" u="sng" dirty="0">
                <a:latin typeface="+mn-lt"/>
              </a:rPr>
              <a:t>Osteoarthritis</a:t>
            </a:r>
            <a:r>
              <a:rPr lang="en-US" sz="1800" dirty="0">
                <a:latin typeface="+mn-lt"/>
              </a:rPr>
              <a:t>:</a:t>
            </a:r>
          </a:p>
          <a:p>
            <a:pPr algn="just">
              <a:buFont typeface="Wingdings" panose="05000000000000000000" pitchFamily="2" charset="2"/>
              <a:buChar char="Ø"/>
            </a:pPr>
            <a:r>
              <a:rPr lang="en-US" sz="1800" dirty="0">
                <a:latin typeface="+mn-lt"/>
              </a:rPr>
              <a:t>Normally affects weight bearing joints &amp; </a:t>
            </a:r>
          </a:p>
          <a:p>
            <a:pPr marL="85724" indent="0" algn="just">
              <a:buNone/>
            </a:pPr>
            <a:r>
              <a:rPr lang="en-US" sz="1800" dirty="0">
                <a:latin typeface="+mn-lt"/>
              </a:rPr>
              <a:t>   secondarily TMJ.</a:t>
            </a:r>
          </a:p>
          <a:p>
            <a:pPr marL="85724" indent="0" algn="just">
              <a:buNone/>
            </a:pPr>
            <a:endParaRPr lang="en-US" sz="1800" dirty="0">
              <a:latin typeface="+mn-lt"/>
            </a:endParaRPr>
          </a:p>
          <a:p>
            <a:pPr algn="just">
              <a:buFont typeface="Wingdings" panose="05000000000000000000" pitchFamily="2" charset="2"/>
              <a:buChar char="Ø"/>
            </a:pPr>
            <a:r>
              <a:rPr lang="en-US" sz="1800" dirty="0">
                <a:latin typeface="+mn-lt"/>
              </a:rPr>
              <a:t>Osteoarthritic TMJ </a:t>
            </a:r>
            <a:r>
              <a:rPr lang="en-US" sz="1800" dirty="0">
                <a:latin typeface="+mn-lt"/>
                <a:sym typeface="Wingdings" panose="05000000000000000000" pitchFamily="2" charset="2"/>
              </a:rPr>
              <a:t> </a:t>
            </a:r>
            <a:r>
              <a:rPr lang="en-US" sz="1800" dirty="0">
                <a:latin typeface="+mn-lt"/>
              </a:rPr>
              <a:t>problems in CD construction as mandibular movements are painful.</a:t>
            </a:r>
          </a:p>
          <a:p>
            <a:pPr algn="just">
              <a:buFont typeface="Wingdings" panose="05000000000000000000" pitchFamily="2" charset="2"/>
              <a:buChar char="Ø"/>
            </a:pPr>
            <a:endParaRPr lang="en-US" sz="1800" dirty="0">
              <a:latin typeface="+mn-lt"/>
            </a:endParaRPr>
          </a:p>
          <a:p>
            <a:pPr algn="just">
              <a:buFont typeface="Wingdings" panose="05000000000000000000" pitchFamily="2" charset="2"/>
              <a:buChar char="Ø"/>
            </a:pPr>
            <a:endParaRPr lang="en-US" sz="1800" dirty="0">
              <a:latin typeface="+mn-lt"/>
            </a:endParaRPr>
          </a:p>
          <a:p>
            <a:endParaRPr lang="en-IN" dirty="0"/>
          </a:p>
        </p:txBody>
      </p:sp>
      <p:pic>
        <p:nvPicPr>
          <p:cNvPr id="5" name="Picture 4">
            <a:extLst>
              <a:ext uri="{FF2B5EF4-FFF2-40B4-BE49-F238E27FC236}">
                <a16:creationId xmlns:a16="http://schemas.microsoft.com/office/drawing/2014/main" id="{5347248E-74C6-8999-D0C9-BF7615A67890}"/>
              </a:ext>
            </a:extLst>
          </p:cNvPr>
          <p:cNvPicPr>
            <a:picLocks noChangeAspect="1"/>
          </p:cNvPicPr>
          <p:nvPr/>
        </p:nvPicPr>
        <p:blipFill>
          <a:blip r:embed="rId2"/>
          <a:stretch>
            <a:fillRect/>
          </a:stretch>
        </p:blipFill>
        <p:spPr>
          <a:xfrm>
            <a:off x="8372819" y="703415"/>
            <a:ext cx="2897436" cy="2403169"/>
          </a:xfrm>
          <a:prstGeom prst="rect">
            <a:avLst/>
          </a:prstGeom>
        </p:spPr>
      </p:pic>
    </p:spTree>
    <p:extLst>
      <p:ext uri="{BB962C8B-B14F-4D97-AF65-F5344CB8AC3E}">
        <p14:creationId xmlns:p14="http://schemas.microsoft.com/office/powerpoint/2010/main" val="30699994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9E830-A1F7-48F0-D08A-F3C55CAFC7A8}"/>
              </a:ext>
            </a:extLst>
          </p:cNvPr>
          <p:cNvSpPr>
            <a:spLocks noGrp="1"/>
          </p:cNvSpPr>
          <p:nvPr>
            <p:ph type="title"/>
          </p:nvPr>
        </p:nvSpPr>
        <p:spPr/>
        <p:txBody>
          <a:bodyPr/>
          <a:lstStyle/>
          <a:p>
            <a:r>
              <a:rPr lang="en-US" u="sng" dirty="0">
                <a:solidFill>
                  <a:srgbClr val="FF0000"/>
                </a:solidFill>
                <a:latin typeface="+mn-lt"/>
              </a:rPr>
              <a:t>Prosthodontic consideration </a:t>
            </a:r>
            <a:endParaRPr lang="en-IN" dirty="0"/>
          </a:p>
        </p:txBody>
      </p:sp>
      <p:sp>
        <p:nvSpPr>
          <p:cNvPr id="3" name="Content Placeholder 2">
            <a:extLst>
              <a:ext uri="{FF2B5EF4-FFF2-40B4-BE49-F238E27FC236}">
                <a16:creationId xmlns:a16="http://schemas.microsoft.com/office/drawing/2014/main" id="{5807BA80-F7E5-A2DF-969A-2942A09A0E9C}"/>
              </a:ext>
            </a:extLst>
          </p:cNvPr>
          <p:cNvSpPr>
            <a:spLocks noGrp="1"/>
          </p:cNvSpPr>
          <p:nvPr>
            <p:ph idx="1"/>
          </p:nvPr>
        </p:nvSpPr>
        <p:spPr/>
        <p:txBody>
          <a:bodyPr/>
          <a:lstStyle/>
          <a:p>
            <a:pPr algn="just">
              <a:buFont typeface="Wingdings" panose="05000000000000000000" pitchFamily="2" charset="2"/>
              <a:buChar char="Ø"/>
            </a:pPr>
            <a:r>
              <a:rPr lang="en-US" sz="1800" dirty="0">
                <a:latin typeface="+mn-lt"/>
              </a:rPr>
              <a:t>Jaw relation records are difficult to record &amp; repeat.</a:t>
            </a:r>
          </a:p>
          <a:p>
            <a:pPr algn="just">
              <a:buFont typeface="Wingdings" panose="05000000000000000000" pitchFamily="2" charset="2"/>
              <a:buChar char="Ø"/>
            </a:pPr>
            <a:endParaRPr lang="en-US" sz="1800" dirty="0">
              <a:solidFill>
                <a:srgbClr val="FF0000"/>
              </a:solidFill>
              <a:latin typeface="+mn-lt"/>
            </a:endParaRPr>
          </a:p>
          <a:p>
            <a:pPr algn="just">
              <a:buFont typeface="Wingdings" panose="05000000000000000000" pitchFamily="2" charset="2"/>
              <a:buChar char="Ø"/>
            </a:pPr>
            <a:r>
              <a:rPr lang="en-US" sz="1800" dirty="0">
                <a:latin typeface="+mn-lt"/>
              </a:rPr>
              <a:t>If terminal finger joints become arthritic, it is difficult to clean or insert dentures.</a:t>
            </a:r>
            <a:endParaRPr lang="en-IN" sz="1800" dirty="0">
              <a:latin typeface="+mn-lt"/>
            </a:endParaRPr>
          </a:p>
          <a:p>
            <a:pPr algn="just">
              <a:buFont typeface="Wingdings" panose="05000000000000000000" pitchFamily="2" charset="2"/>
              <a:buChar char="Ø"/>
            </a:pPr>
            <a:endParaRPr lang="en-US" sz="1800" dirty="0">
              <a:latin typeface="+mn-lt"/>
            </a:endParaRPr>
          </a:p>
          <a:p>
            <a:pPr algn="just">
              <a:buFont typeface="Wingdings" panose="05000000000000000000" pitchFamily="2" charset="2"/>
              <a:buChar char="Ø"/>
            </a:pPr>
            <a:r>
              <a:rPr lang="en-US" sz="1800" dirty="0">
                <a:latin typeface="+mn-lt"/>
              </a:rPr>
              <a:t>Occlusion correction must be made often because of subsequent change in joint.</a:t>
            </a:r>
          </a:p>
          <a:p>
            <a:pPr algn="just">
              <a:buFont typeface="Wingdings" panose="05000000000000000000" pitchFamily="2" charset="2"/>
              <a:buChar char="Ø"/>
            </a:pPr>
            <a:endParaRPr lang="en-US" sz="1800" dirty="0">
              <a:latin typeface="+mn-lt"/>
            </a:endParaRPr>
          </a:p>
          <a:p>
            <a:endParaRPr lang="en-IN" dirty="0"/>
          </a:p>
        </p:txBody>
      </p:sp>
    </p:spTree>
    <p:extLst>
      <p:ext uri="{BB962C8B-B14F-4D97-AF65-F5344CB8AC3E}">
        <p14:creationId xmlns:p14="http://schemas.microsoft.com/office/powerpoint/2010/main" val="26158896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DA4CC-A593-3AC0-B4F4-DB2FC0F2A308}"/>
              </a:ext>
            </a:extLst>
          </p:cNvPr>
          <p:cNvSpPr>
            <a:spLocks noGrp="1"/>
          </p:cNvSpPr>
          <p:nvPr>
            <p:ph type="title"/>
          </p:nvPr>
        </p:nvSpPr>
        <p:spPr/>
        <p:txBody>
          <a:bodyPr/>
          <a:lstStyle/>
          <a:p>
            <a:r>
              <a:rPr lang="en-US" sz="3600" dirty="0">
                <a:solidFill>
                  <a:srgbClr val="FF0000"/>
                </a:solidFill>
                <a:latin typeface="+mj-lt"/>
              </a:rPr>
              <a:t>Disease of Skin</a:t>
            </a:r>
            <a:endParaRPr lang="en-IN" dirty="0"/>
          </a:p>
        </p:txBody>
      </p:sp>
      <p:sp>
        <p:nvSpPr>
          <p:cNvPr id="3" name="Content Placeholder 2">
            <a:extLst>
              <a:ext uri="{FF2B5EF4-FFF2-40B4-BE49-F238E27FC236}">
                <a16:creationId xmlns:a16="http://schemas.microsoft.com/office/drawing/2014/main" id="{2B6CE1E1-0321-8995-2ADE-56AEE5386708}"/>
              </a:ext>
            </a:extLst>
          </p:cNvPr>
          <p:cNvSpPr>
            <a:spLocks noGrp="1"/>
          </p:cNvSpPr>
          <p:nvPr>
            <p:ph idx="1"/>
          </p:nvPr>
        </p:nvSpPr>
        <p:spPr/>
        <p:txBody>
          <a:bodyPr/>
          <a:lstStyle/>
          <a:p>
            <a:pPr>
              <a:buFont typeface="Wingdings" panose="05000000000000000000" pitchFamily="2" charset="2"/>
              <a:buChar char="Ø"/>
            </a:pPr>
            <a:r>
              <a:rPr lang="en-US" sz="1800" dirty="0">
                <a:latin typeface="+mn-lt"/>
              </a:rPr>
              <a:t>Dermatological conditions like pemphigus, erosive oral lichen planus may make oral mucosa extremely painful.</a:t>
            </a:r>
          </a:p>
          <a:p>
            <a:pPr>
              <a:buFont typeface="Wingdings" panose="05000000000000000000" pitchFamily="2" charset="2"/>
              <a:buChar char="Ø"/>
            </a:pPr>
            <a:endParaRPr lang="en-US" sz="1800" dirty="0">
              <a:latin typeface="+mn-lt"/>
            </a:endParaRPr>
          </a:p>
          <a:p>
            <a:pPr>
              <a:buFont typeface="Wingdings" panose="05000000000000000000" pitchFamily="2" charset="2"/>
              <a:buChar char="Ø"/>
            </a:pPr>
            <a:r>
              <a:rPr lang="en-US" sz="1800" dirty="0">
                <a:latin typeface="+mn-lt"/>
              </a:rPr>
              <a:t> </a:t>
            </a:r>
            <a:r>
              <a:rPr lang="en-US" sz="1800" dirty="0">
                <a:latin typeface="Arial"/>
                <a:ea typeface="Arial"/>
                <a:cs typeface="Arial" pitchFamily="34" charset="0"/>
                <a:sym typeface="Arial"/>
              </a:rPr>
              <a:t>Establish smooth and well  polished contours &amp; borders</a:t>
            </a:r>
            <a:endParaRPr lang="en-IN" sz="1800" dirty="0"/>
          </a:p>
          <a:p>
            <a:endParaRPr lang="en-IN" dirty="0"/>
          </a:p>
        </p:txBody>
      </p:sp>
      <p:pic>
        <p:nvPicPr>
          <p:cNvPr id="5" name="Picture 4">
            <a:extLst>
              <a:ext uri="{FF2B5EF4-FFF2-40B4-BE49-F238E27FC236}">
                <a16:creationId xmlns:a16="http://schemas.microsoft.com/office/drawing/2014/main" id="{5C132353-E5A3-6C1D-38F6-56C1D7FA6F8A}"/>
              </a:ext>
            </a:extLst>
          </p:cNvPr>
          <p:cNvPicPr>
            <a:picLocks noChangeAspect="1"/>
          </p:cNvPicPr>
          <p:nvPr/>
        </p:nvPicPr>
        <p:blipFill>
          <a:blip r:embed="rId2"/>
          <a:stretch>
            <a:fillRect/>
          </a:stretch>
        </p:blipFill>
        <p:spPr>
          <a:xfrm>
            <a:off x="8229599" y="3701666"/>
            <a:ext cx="3360145" cy="3051673"/>
          </a:xfrm>
          <a:prstGeom prst="rect">
            <a:avLst/>
          </a:prstGeom>
        </p:spPr>
      </p:pic>
    </p:spTree>
    <p:extLst>
      <p:ext uri="{BB962C8B-B14F-4D97-AF65-F5344CB8AC3E}">
        <p14:creationId xmlns:p14="http://schemas.microsoft.com/office/powerpoint/2010/main" val="29975011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648A7-38E3-86B5-9B9B-E97017B292E3}"/>
              </a:ext>
            </a:extLst>
          </p:cNvPr>
          <p:cNvSpPr>
            <a:spLocks noGrp="1"/>
          </p:cNvSpPr>
          <p:nvPr>
            <p:ph type="title"/>
          </p:nvPr>
        </p:nvSpPr>
        <p:spPr/>
        <p:txBody>
          <a:bodyPr/>
          <a:lstStyle/>
          <a:p>
            <a:r>
              <a:rPr lang="en-IN" sz="3600" dirty="0">
                <a:solidFill>
                  <a:srgbClr val="FF0000"/>
                </a:solidFill>
                <a:latin typeface="+mj-lt"/>
              </a:rPr>
              <a:t>Neurological disorders</a:t>
            </a:r>
            <a:endParaRPr lang="en-IN" dirty="0"/>
          </a:p>
        </p:txBody>
      </p:sp>
      <p:sp>
        <p:nvSpPr>
          <p:cNvPr id="3" name="Content Placeholder 2">
            <a:extLst>
              <a:ext uri="{FF2B5EF4-FFF2-40B4-BE49-F238E27FC236}">
                <a16:creationId xmlns:a16="http://schemas.microsoft.com/office/drawing/2014/main" id="{9CC94B79-71BC-2DCD-5C3B-2BB5A13F7258}"/>
              </a:ext>
            </a:extLst>
          </p:cNvPr>
          <p:cNvSpPr>
            <a:spLocks noGrp="1"/>
          </p:cNvSpPr>
          <p:nvPr>
            <p:ph idx="1"/>
          </p:nvPr>
        </p:nvSpPr>
        <p:spPr/>
        <p:txBody>
          <a:bodyPr>
            <a:normAutofit/>
          </a:bodyPr>
          <a:lstStyle/>
          <a:p>
            <a:pPr marL="85724" indent="0" algn="just">
              <a:buNone/>
            </a:pPr>
            <a:r>
              <a:rPr lang="en-IN" u="sng" dirty="0">
                <a:latin typeface="+mn-lt"/>
              </a:rPr>
              <a:t>Bell's Palsy</a:t>
            </a:r>
          </a:p>
          <a:p>
            <a:pPr lvl="1" algn="just">
              <a:buFont typeface="Wingdings" panose="05000000000000000000" pitchFamily="2" charset="2"/>
              <a:buChar char="Ø"/>
            </a:pPr>
            <a:r>
              <a:rPr lang="en-US" sz="1800" dirty="0">
                <a:latin typeface="+mn-lt"/>
              </a:rPr>
              <a:t>Unilateral facial paralysis</a:t>
            </a:r>
          </a:p>
          <a:p>
            <a:pPr lvl="1" algn="just">
              <a:buFont typeface="Wingdings" panose="05000000000000000000" pitchFamily="2" charset="2"/>
              <a:buChar char="Ø"/>
            </a:pPr>
            <a:r>
              <a:rPr lang="en-US" sz="1800" dirty="0">
                <a:latin typeface="+mn-lt"/>
              </a:rPr>
              <a:t>Expression becomes very obvious when the patient attempts to smile.</a:t>
            </a:r>
          </a:p>
          <a:p>
            <a:pPr lvl="1" algn="just">
              <a:buFont typeface="Wingdings" panose="05000000000000000000" pitchFamily="2" charset="2"/>
              <a:buChar char="Ø"/>
            </a:pPr>
            <a:r>
              <a:rPr lang="en-US" sz="1800" dirty="0">
                <a:latin typeface="+mn-lt"/>
              </a:rPr>
              <a:t>The skin on the forehead does not wrinkle nor does the eyebrow rise, causing a masklike, expressionless appearance</a:t>
            </a:r>
            <a:endParaRPr lang="en-IN" sz="1800" dirty="0"/>
          </a:p>
        </p:txBody>
      </p:sp>
      <p:pic>
        <p:nvPicPr>
          <p:cNvPr id="5" name="Picture 4">
            <a:extLst>
              <a:ext uri="{FF2B5EF4-FFF2-40B4-BE49-F238E27FC236}">
                <a16:creationId xmlns:a16="http://schemas.microsoft.com/office/drawing/2014/main" id="{7F65604A-DE24-CE2C-8FA6-4B193E50A44F}"/>
              </a:ext>
            </a:extLst>
          </p:cNvPr>
          <p:cNvPicPr>
            <a:picLocks noChangeAspect="1"/>
          </p:cNvPicPr>
          <p:nvPr/>
        </p:nvPicPr>
        <p:blipFill>
          <a:blip r:embed="rId2"/>
          <a:stretch>
            <a:fillRect/>
          </a:stretch>
        </p:blipFill>
        <p:spPr>
          <a:xfrm>
            <a:off x="7287768" y="4022411"/>
            <a:ext cx="3883153" cy="2444496"/>
          </a:xfrm>
          <a:prstGeom prst="rect">
            <a:avLst/>
          </a:prstGeom>
        </p:spPr>
      </p:pic>
    </p:spTree>
    <p:extLst>
      <p:ext uri="{BB962C8B-B14F-4D97-AF65-F5344CB8AC3E}">
        <p14:creationId xmlns:p14="http://schemas.microsoft.com/office/powerpoint/2010/main" val="17619059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3F3DD0-2760-1FD9-82B0-274C18878E22}"/>
              </a:ext>
            </a:extLst>
          </p:cNvPr>
          <p:cNvSpPr>
            <a:spLocks noGrp="1"/>
          </p:cNvSpPr>
          <p:nvPr>
            <p:ph idx="1"/>
          </p:nvPr>
        </p:nvSpPr>
        <p:spPr>
          <a:xfrm>
            <a:off x="1318677" y="1684421"/>
            <a:ext cx="8915400" cy="4265302"/>
          </a:xfrm>
        </p:spPr>
        <p:txBody>
          <a:bodyPr/>
          <a:lstStyle/>
          <a:p>
            <a:pPr marL="85724" indent="0">
              <a:lnSpc>
                <a:spcPct val="150000"/>
              </a:lnSpc>
              <a:buNone/>
            </a:pPr>
            <a:r>
              <a:rPr lang="en-IN" sz="1800" u="sng" dirty="0">
                <a:latin typeface="+mn-lt"/>
              </a:rPr>
              <a:t>Parkinson's Disease</a:t>
            </a:r>
          </a:p>
          <a:p>
            <a:pPr algn="just">
              <a:lnSpc>
                <a:spcPct val="150000"/>
              </a:lnSpc>
              <a:buFont typeface="Wingdings" panose="05000000000000000000" pitchFamily="2" charset="2"/>
              <a:buChar char="Ø"/>
            </a:pPr>
            <a:r>
              <a:rPr lang="en-US" sz="1800" dirty="0">
                <a:latin typeface="+mn-lt"/>
              </a:rPr>
              <a:t>Oral manifestations include difficulty in swallowing and excess salivation.</a:t>
            </a:r>
          </a:p>
          <a:p>
            <a:pPr algn="just">
              <a:lnSpc>
                <a:spcPct val="150000"/>
              </a:lnSpc>
              <a:buFont typeface="Wingdings" panose="05000000000000000000" pitchFamily="2" charset="2"/>
              <a:buChar char="Ø"/>
            </a:pPr>
            <a:r>
              <a:rPr lang="en-US" sz="1800" dirty="0">
                <a:latin typeface="+mn-lt"/>
              </a:rPr>
              <a:t> Most muscles are involved so there is coarse </a:t>
            </a:r>
          </a:p>
          <a:p>
            <a:pPr marL="85724" indent="0" algn="just">
              <a:lnSpc>
                <a:spcPct val="150000"/>
              </a:lnSpc>
              <a:buNone/>
            </a:pPr>
            <a:r>
              <a:rPr lang="en-US" sz="1800" dirty="0">
                <a:latin typeface="+mn-lt"/>
              </a:rPr>
              <a:t>    tremor of the mandible and tongue even at rest.</a:t>
            </a:r>
            <a:endParaRPr lang="en-IN" sz="1800" dirty="0">
              <a:latin typeface="+mn-lt"/>
            </a:endParaRPr>
          </a:p>
          <a:p>
            <a:pPr algn="just">
              <a:lnSpc>
                <a:spcPct val="150000"/>
              </a:lnSpc>
              <a:buFont typeface="Wingdings" panose="05000000000000000000" pitchFamily="2" charset="2"/>
              <a:buChar char="Ø"/>
            </a:pPr>
            <a:r>
              <a:rPr lang="en-US" sz="1800" dirty="0">
                <a:latin typeface="+mn-lt"/>
              </a:rPr>
              <a:t>Denture treatment is complicated due to </a:t>
            </a:r>
          </a:p>
          <a:p>
            <a:pPr marL="85724" indent="0" algn="just">
              <a:lnSpc>
                <a:spcPct val="150000"/>
              </a:lnSpc>
              <a:buNone/>
            </a:pPr>
            <a:r>
              <a:rPr lang="en-US" sz="1800" dirty="0">
                <a:latin typeface="+mn-lt"/>
              </a:rPr>
              <a:t>    excessive flow of saliva </a:t>
            </a:r>
          </a:p>
          <a:p>
            <a:endParaRPr lang="en-IN" dirty="0"/>
          </a:p>
        </p:txBody>
      </p:sp>
    </p:spTree>
    <p:extLst>
      <p:ext uri="{BB962C8B-B14F-4D97-AF65-F5344CB8AC3E}">
        <p14:creationId xmlns:p14="http://schemas.microsoft.com/office/powerpoint/2010/main" val="20921642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6F7BB-59E2-5B06-F31E-9F66B545E27B}"/>
              </a:ext>
            </a:extLst>
          </p:cNvPr>
          <p:cNvSpPr>
            <a:spLocks noGrp="1"/>
          </p:cNvSpPr>
          <p:nvPr>
            <p:ph type="title"/>
          </p:nvPr>
        </p:nvSpPr>
        <p:spPr/>
        <p:txBody>
          <a:bodyPr/>
          <a:lstStyle/>
          <a:p>
            <a:r>
              <a:rPr lang="en-US" dirty="0">
                <a:solidFill>
                  <a:srgbClr val="FF0000"/>
                </a:solidFill>
                <a:latin typeface="+mn-lt"/>
              </a:rPr>
              <a:t>Prosthodontic consideration</a:t>
            </a:r>
            <a:endParaRPr lang="en-IN" dirty="0"/>
          </a:p>
        </p:txBody>
      </p:sp>
      <p:sp>
        <p:nvSpPr>
          <p:cNvPr id="3" name="Content Placeholder 2">
            <a:extLst>
              <a:ext uri="{FF2B5EF4-FFF2-40B4-BE49-F238E27FC236}">
                <a16:creationId xmlns:a16="http://schemas.microsoft.com/office/drawing/2014/main" id="{9C58B979-559A-7C6A-76C3-2AED2A02E129}"/>
              </a:ext>
            </a:extLst>
          </p:cNvPr>
          <p:cNvSpPr>
            <a:spLocks noGrp="1"/>
          </p:cNvSpPr>
          <p:nvPr>
            <p:ph idx="1"/>
          </p:nvPr>
        </p:nvSpPr>
        <p:spPr/>
        <p:txBody>
          <a:bodyPr/>
          <a:lstStyle/>
          <a:p>
            <a:pPr lvl="1" algn="just">
              <a:lnSpc>
                <a:spcPct val="200000"/>
              </a:lnSpc>
              <a:buFont typeface="Wingdings" panose="05000000000000000000" pitchFamily="2" charset="2"/>
              <a:buChar char="Ø"/>
            </a:pPr>
            <a:r>
              <a:rPr lang="en-US" sz="1800" dirty="0">
                <a:latin typeface="+mn-lt"/>
              </a:rPr>
              <a:t>Difficulty in making impression.</a:t>
            </a:r>
          </a:p>
          <a:p>
            <a:pPr lvl="1" algn="just">
              <a:lnSpc>
                <a:spcPct val="200000"/>
              </a:lnSpc>
              <a:buFont typeface="Wingdings" panose="05000000000000000000" pitchFamily="2" charset="2"/>
              <a:buChar char="Ø"/>
            </a:pPr>
            <a:r>
              <a:rPr lang="en-US" sz="1800" dirty="0">
                <a:latin typeface="+mn-lt"/>
              </a:rPr>
              <a:t>Cheek biting is a common complaint. </a:t>
            </a:r>
          </a:p>
          <a:p>
            <a:pPr lvl="1" algn="just">
              <a:lnSpc>
                <a:spcPct val="200000"/>
              </a:lnSpc>
              <a:buFont typeface="Wingdings" panose="05000000000000000000" pitchFamily="2" charset="2"/>
              <a:buChar char="Ø"/>
            </a:pPr>
            <a:r>
              <a:rPr lang="en-US" sz="1800" dirty="0">
                <a:latin typeface="+mn-lt"/>
              </a:rPr>
              <a:t>If patient wears dentures, speech and eating may become difficult. patient should be educated about it.</a:t>
            </a:r>
          </a:p>
          <a:p>
            <a:pPr lvl="1" algn="just">
              <a:lnSpc>
                <a:spcPct val="200000"/>
              </a:lnSpc>
              <a:buFont typeface="Wingdings" panose="05000000000000000000" pitchFamily="2" charset="2"/>
              <a:buChar char="Ø"/>
            </a:pPr>
            <a:r>
              <a:rPr lang="en-US" sz="1800" dirty="0">
                <a:latin typeface="+mn-lt"/>
              </a:rPr>
              <a:t>Reduced saliva secretion and a loss or decrease in the sense of taste on the paralyzed side of your mouth is experience</a:t>
            </a:r>
          </a:p>
          <a:p>
            <a:endParaRPr lang="en-IN" dirty="0"/>
          </a:p>
        </p:txBody>
      </p:sp>
    </p:spTree>
    <p:extLst>
      <p:ext uri="{BB962C8B-B14F-4D97-AF65-F5344CB8AC3E}">
        <p14:creationId xmlns:p14="http://schemas.microsoft.com/office/powerpoint/2010/main" val="29842567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C8D20-8782-522A-7657-17F3E5096EBD}"/>
              </a:ext>
            </a:extLst>
          </p:cNvPr>
          <p:cNvSpPr>
            <a:spLocks noGrp="1"/>
          </p:cNvSpPr>
          <p:nvPr>
            <p:ph type="title"/>
          </p:nvPr>
        </p:nvSpPr>
        <p:spPr/>
        <p:txBody>
          <a:bodyPr/>
          <a:lstStyle/>
          <a:p>
            <a:r>
              <a:rPr lang="en-IN" dirty="0">
                <a:solidFill>
                  <a:srgbClr val="FF0000"/>
                </a:solidFill>
              </a:rPr>
              <a:t>Oral  malignancies</a:t>
            </a:r>
            <a:endParaRPr lang="en-IN" dirty="0"/>
          </a:p>
        </p:txBody>
      </p:sp>
      <p:sp>
        <p:nvSpPr>
          <p:cNvPr id="3" name="Content Placeholder 2">
            <a:extLst>
              <a:ext uri="{FF2B5EF4-FFF2-40B4-BE49-F238E27FC236}">
                <a16:creationId xmlns:a16="http://schemas.microsoft.com/office/drawing/2014/main" id="{45037323-38FB-56BE-CD03-455DB82D5B89}"/>
              </a:ext>
            </a:extLst>
          </p:cNvPr>
          <p:cNvSpPr>
            <a:spLocks noGrp="1"/>
          </p:cNvSpPr>
          <p:nvPr>
            <p:ph idx="1"/>
          </p:nvPr>
        </p:nvSpPr>
        <p:spPr/>
        <p:txBody>
          <a:bodyPr/>
          <a:lstStyle/>
          <a:p>
            <a:pPr lvl="0">
              <a:buNone/>
            </a:pPr>
            <a:r>
              <a:rPr lang="en-US" sz="1800" dirty="0">
                <a:latin typeface="+mn-lt"/>
              </a:rPr>
              <a:t>Cancer of mouth not uncommon in India. </a:t>
            </a:r>
          </a:p>
          <a:p>
            <a:pPr lvl="0">
              <a:buNone/>
            </a:pPr>
            <a:r>
              <a:rPr lang="en-US" sz="1800" dirty="0">
                <a:latin typeface="+mn-lt"/>
              </a:rPr>
              <a:t> </a:t>
            </a:r>
          </a:p>
          <a:p>
            <a:r>
              <a:rPr lang="en-US" sz="1800" dirty="0">
                <a:latin typeface="+mn-lt"/>
              </a:rPr>
              <a:t>Surgical removal of affected parts makes it necessary to  construct a denture with an added obturator or maxillofacial prosthesis</a:t>
            </a:r>
          </a:p>
          <a:p>
            <a:endParaRPr lang="en-US" sz="1800" dirty="0">
              <a:latin typeface="+mn-lt"/>
            </a:endParaRPr>
          </a:p>
          <a:p>
            <a:r>
              <a:rPr lang="en-US" sz="1800" dirty="0">
                <a:latin typeface="+mn-lt"/>
              </a:rPr>
              <a:t>Malignancies  also treated using radiation therapy. Denture construction should  be delayed until tissue regain health.</a:t>
            </a:r>
          </a:p>
          <a:p>
            <a:pPr>
              <a:buNone/>
            </a:pPr>
            <a:endParaRPr lang="en-US" sz="1800" dirty="0">
              <a:latin typeface="+mn-lt"/>
            </a:endParaRPr>
          </a:p>
          <a:p>
            <a:endParaRPr lang="en-IN" dirty="0"/>
          </a:p>
        </p:txBody>
      </p:sp>
      <p:pic>
        <p:nvPicPr>
          <p:cNvPr id="5" name="Picture 4">
            <a:extLst>
              <a:ext uri="{FF2B5EF4-FFF2-40B4-BE49-F238E27FC236}">
                <a16:creationId xmlns:a16="http://schemas.microsoft.com/office/drawing/2014/main" id="{6165A300-2AC4-64AA-6ADB-B2E5B40B17ED}"/>
              </a:ext>
            </a:extLst>
          </p:cNvPr>
          <p:cNvPicPr>
            <a:picLocks noChangeAspect="1"/>
          </p:cNvPicPr>
          <p:nvPr/>
        </p:nvPicPr>
        <p:blipFill>
          <a:blip r:embed="rId2"/>
          <a:stretch>
            <a:fillRect/>
          </a:stretch>
        </p:blipFill>
        <p:spPr>
          <a:xfrm>
            <a:off x="8531352" y="146304"/>
            <a:ext cx="3063240" cy="2514600"/>
          </a:xfrm>
          <a:prstGeom prst="rect">
            <a:avLst/>
          </a:prstGeom>
        </p:spPr>
      </p:pic>
    </p:spTree>
    <p:extLst>
      <p:ext uri="{BB962C8B-B14F-4D97-AF65-F5344CB8AC3E}">
        <p14:creationId xmlns:p14="http://schemas.microsoft.com/office/powerpoint/2010/main" val="15045318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04B5E-2A2A-BE24-63D2-4AA365F93BC3}"/>
              </a:ext>
            </a:extLst>
          </p:cNvPr>
          <p:cNvSpPr>
            <a:spLocks noGrp="1"/>
          </p:cNvSpPr>
          <p:nvPr>
            <p:ph type="title"/>
          </p:nvPr>
        </p:nvSpPr>
        <p:spPr/>
        <p:txBody>
          <a:bodyPr/>
          <a:lstStyle/>
          <a:p>
            <a:r>
              <a:rPr lang="en-IN" sz="3600" dirty="0">
                <a:solidFill>
                  <a:srgbClr val="FF0000"/>
                </a:solidFill>
                <a:latin typeface="+mj-lt"/>
              </a:rPr>
              <a:t>Hormonal Disturbances</a:t>
            </a:r>
            <a:br>
              <a:rPr lang="en-IN" sz="3600" dirty="0">
                <a:solidFill>
                  <a:srgbClr val="FF0000"/>
                </a:solidFill>
                <a:latin typeface="+mj-lt"/>
              </a:rPr>
            </a:br>
            <a:endParaRPr lang="en-IN" dirty="0"/>
          </a:p>
        </p:txBody>
      </p:sp>
      <p:sp>
        <p:nvSpPr>
          <p:cNvPr id="3" name="Content Placeholder 2">
            <a:extLst>
              <a:ext uri="{FF2B5EF4-FFF2-40B4-BE49-F238E27FC236}">
                <a16:creationId xmlns:a16="http://schemas.microsoft.com/office/drawing/2014/main" id="{ECD32D2F-139B-4CCC-15B3-FA8A3FA2E50D}"/>
              </a:ext>
            </a:extLst>
          </p:cNvPr>
          <p:cNvSpPr>
            <a:spLocks noGrp="1"/>
          </p:cNvSpPr>
          <p:nvPr>
            <p:ph idx="1"/>
          </p:nvPr>
        </p:nvSpPr>
        <p:spPr/>
        <p:txBody>
          <a:bodyPr>
            <a:normAutofit lnSpcReduction="10000"/>
          </a:bodyPr>
          <a:lstStyle/>
          <a:p>
            <a:pPr lvl="0"/>
            <a:r>
              <a:rPr lang="en-IN" u="sng" dirty="0">
                <a:latin typeface="+mn-lt"/>
              </a:rPr>
              <a:t>Acromegaly</a:t>
            </a:r>
            <a:r>
              <a:rPr lang="en-IN" dirty="0">
                <a:latin typeface="+mn-lt"/>
              </a:rPr>
              <a:t>- </a:t>
            </a:r>
          </a:p>
          <a:p>
            <a:pPr marL="85724" lvl="0" indent="0">
              <a:buNone/>
            </a:pPr>
            <a:endParaRPr lang="en-IN" dirty="0">
              <a:latin typeface="+mn-lt"/>
            </a:endParaRPr>
          </a:p>
          <a:p>
            <a:pPr lvl="1"/>
            <a:r>
              <a:rPr lang="en-US" sz="1800" dirty="0"/>
              <a:t>Enlargement of mandible.</a:t>
            </a:r>
          </a:p>
          <a:p>
            <a:pPr lvl="1"/>
            <a:r>
              <a:rPr lang="en-US" sz="1800" dirty="0"/>
              <a:t>Observed frequently to evaluate the fit and occlusion of the prosthesis.</a:t>
            </a:r>
          </a:p>
          <a:p>
            <a:pPr marL="447664" lvl="1" indent="0">
              <a:buNone/>
            </a:pPr>
            <a:endParaRPr lang="en-US" sz="1800" dirty="0"/>
          </a:p>
          <a:p>
            <a:r>
              <a:rPr lang="en-US" u="sng" dirty="0"/>
              <a:t>Hyperparathyroidism</a:t>
            </a:r>
            <a:r>
              <a:rPr lang="en-US" dirty="0"/>
              <a:t> </a:t>
            </a:r>
            <a:r>
              <a:rPr lang="en-US" dirty="0">
                <a:sym typeface="Wingdings" panose="05000000000000000000" pitchFamily="2" charset="2"/>
              </a:rPr>
              <a:t> </a:t>
            </a:r>
            <a:r>
              <a:rPr lang="en-US" dirty="0"/>
              <a:t>Increased alveolar resorption.</a:t>
            </a:r>
          </a:p>
          <a:p>
            <a:pPr>
              <a:lnSpc>
                <a:spcPct val="150000"/>
              </a:lnSpc>
            </a:pPr>
            <a:r>
              <a:rPr lang="en-US" sz="1800" u="sng" dirty="0">
                <a:latin typeface="+mn-lt"/>
              </a:rPr>
              <a:t>Hypothyroidism</a:t>
            </a:r>
            <a:r>
              <a:rPr lang="en-US" sz="1800" dirty="0">
                <a:latin typeface="+mn-lt"/>
              </a:rPr>
              <a:t> </a:t>
            </a:r>
            <a:r>
              <a:rPr lang="en-US" sz="1800" dirty="0">
                <a:latin typeface="+mn-lt"/>
                <a:sym typeface="Wingdings" panose="05000000000000000000" pitchFamily="2" charset="2"/>
              </a:rPr>
              <a:t> </a:t>
            </a:r>
            <a:r>
              <a:rPr lang="en-US" sz="1800" dirty="0">
                <a:latin typeface="+mn-lt"/>
              </a:rPr>
              <a:t>may develop to hypothyroid coma under stress.</a:t>
            </a:r>
          </a:p>
          <a:p>
            <a:pPr marL="85724" indent="0">
              <a:lnSpc>
                <a:spcPct val="150000"/>
              </a:lnSpc>
              <a:buNone/>
            </a:pPr>
            <a:r>
              <a:rPr lang="en-US" sz="1800" dirty="0">
                <a:latin typeface="+mn-lt"/>
              </a:rPr>
              <a:t> decreased </a:t>
            </a:r>
            <a:r>
              <a:rPr lang="en-US" sz="1800">
                <a:latin typeface="+mn-lt"/>
              </a:rPr>
              <a:t>salivary flow Increase </a:t>
            </a:r>
            <a:r>
              <a:rPr lang="en-US" sz="1800" dirty="0">
                <a:latin typeface="+mn-lt"/>
              </a:rPr>
              <a:t>tongue size &amp; gingival edema leads to poor denture design </a:t>
            </a:r>
            <a:r>
              <a:rPr lang="en-US" sz="1800">
                <a:latin typeface="+mn-lt"/>
              </a:rPr>
              <a:t>stability.</a:t>
            </a:r>
            <a:endParaRPr lang="en-US" sz="1800" dirty="0">
              <a:latin typeface="+mn-lt"/>
            </a:endParaRPr>
          </a:p>
          <a:p>
            <a:endParaRPr lang="en-IN" dirty="0">
              <a:latin typeface="+mn-lt"/>
            </a:endParaRPr>
          </a:p>
          <a:p>
            <a:endParaRPr lang="en-IN" dirty="0"/>
          </a:p>
        </p:txBody>
      </p:sp>
      <p:pic>
        <p:nvPicPr>
          <p:cNvPr id="5" name="Picture 4">
            <a:extLst>
              <a:ext uri="{FF2B5EF4-FFF2-40B4-BE49-F238E27FC236}">
                <a16:creationId xmlns:a16="http://schemas.microsoft.com/office/drawing/2014/main" id="{0AA1C208-1C1C-7CE1-87E4-8E312C0BE775}"/>
              </a:ext>
            </a:extLst>
          </p:cNvPr>
          <p:cNvPicPr>
            <a:picLocks noChangeAspect="1"/>
          </p:cNvPicPr>
          <p:nvPr/>
        </p:nvPicPr>
        <p:blipFill>
          <a:blip r:embed="rId2"/>
          <a:stretch>
            <a:fillRect/>
          </a:stretch>
        </p:blipFill>
        <p:spPr>
          <a:xfrm>
            <a:off x="8869680" y="304800"/>
            <a:ext cx="2304288" cy="2502408"/>
          </a:xfrm>
          <a:prstGeom prst="rect">
            <a:avLst/>
          </a:prstGeom>
        </p:spPr>
      </p:pic>
    </p:spTree>
    <p:extLst>
      <p:ext uri="{BB962C8B-B14F-4D97-AF65-F5344CB8AC3E}">
        <p14:creationId xmlns:p14="http://schemas.microsoft.com/office/powerpoint/2010/main" val="41067363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E7FB1-E186-B415-4F46-729DA5B22B9E}"/>
              </a:ext>
            </a:extLst>
          </p:cNvPr>
          <p:cNvSpPr>
            <a:spLocks noGrp="1"/>
          </p:cNvSpPr>
          <p:nvPr>
            <p:ph type="title"/>
          </p:nvPr>
        </p:nvSpPr>
        <p:spPr/>
        <p:txBody>
          <a:bodyPr/>
          <a:lstStyle/>
          <a:p>
            <a:r>
              <a:rPr lang="en-IN" dirty="0">
                <a:solidFill>
                  <a:srgbClr val="FF0000"/>
                </a:solidFill>
                <a:latin typeface="+mj-lt"/>
              </a:rPr>
              <a:t>Disease Of Respiratory System</a:t>
            </a:r>
            <a:endParaRPr lang="en-IN" dirty="0"/>
          </a:p>
        </p:txBody>
      </p:sp>
      <p:sp>
        <p:nvSpPr>
          <p:cNvPr id="3" name="Content Placeholder 2">
            <a:extLst>
              <a:ext uri="{FF2B5EF4-FFF2-40B4-BE49-F238E27FC236}">
                <a16:creationId xmlns:a16="http://schemas.microsoft.com/office/drawing/2014/main" id="{E8819F52-A7FE-ACD7-F000-F8E8B4556369}"/>
              </a:ext>
            </a:extLst>
          </p:cNvPr>
          <p:cNvSpPr>
            <a:spLocks noGrp="1"/>
          </p:cNvSpPr>
          <p:nvPr>
            <p:ph idx="1"/>
          </p:nvPr>
        </p:nvSpPr>
        <p:spPr/>
        <p:txBody>
          <a:bodyPr/>
          <a:lstStyle/>
          <a:p>
            <a:pPr>
              <a:lnSpc>
                <a:spcPct val="150000"/>
              </a:lnSpc>
              <a:buFont typeface="Wingdings" panose="05000000000000000000" pitchFamily="2" charset="2"/>
              <a:buChar char="Ø"/>
            </a:pPr>
            <a:r>
              <a:rPr lang="en-IN" sz="1800" dirty="0">
                <a:latin typeface="+mn-lt"/>
              </a:rPr>
              <a:t>Asthma /COPD/ Pneumonia.</a:t>
            </a:r>
          </a:p>
          <a:p>
            <a:pPr>
              <a:lnSpc>
                <a:spcPct val="150000"/>
              </a:lnSpc>
              <a:buFont typeface="Wingdings" panose="05000000000000000000" pitchFamily="2" charset="2"/>
              <a:buChar char="Ø"/>
            </a:pPr>
            <a:r>
              <a:rPr lang="en-IN" sz="1800" dirty="0">
                <a:latin typeface="+mn-lt"/>
              </a:rPr>
              <a:t>Consult physician.</a:t>
            </a:r>
          </a:p>
          <a:p>
            <a:pPr>
              <a:lnSpc>
                <a:spcPct val="150000"/>
              </a:lnSpc>
              <a:buFont typeface="Wingdings" panose="05000000000000000000" pitchFamily="2" charset="2"/>
              <a:buChar char="Ø"/>
            </a:pPr>
            <a:r>
              <a:rPr lang="en-IN" sz="1800" dirty="0">
                <a:latin typeface="+mn-lt"/>
              </a:rPr>
              <a:t>Short morning appointments.</a:t>
            </a:r>
          </a:p>
          <a:p>
            <a:pPr>
              <a:lnSpc>
                <a:spcPct val="150000"/>
              </a:lnSpc>
              <a:buFont typeface="Wingdings" panose="05000000000000000000" pitchFamily="2" charset="2"/>
              <a:buChar char="Ø"/>
            </a:pPr>
            <a:r>
              <a:rPr lang="en-IN" sz="1800" dirty="0">
                <a:latin typeface="+mn-lt"/>
              </a:rPr>
              <a:t> Keep inhaler in handy.</a:t>
            </a:r>
          </a:p>
          <a:p>
            <a:pPr>
              <a:buFont typeface="Wingdings" panose="05000000000000000000" pitchFamily="2" charset="2"/>
              <a:buChar char="Ø"/>
            </a:pPr>
            <a:r>
              <a:rPr lang="en-US" sz="1800" dirty="0">
                <a:solidFill>
                  <a:schemeClr val="tx1"/>
                </a:solidFill>
              </a:rPr>
              <a:t>Allergy to any drug or denture material has to be noted</a:t>
            </a:r>
          </a:p>
          <a:p>
            <a:pPr>
              <a:buFont typeface="Wingdings" panose="05000000000000000000" pitchFamily="2" charset="2"/>
              <a:buChar char="Ø"/>
            </a:pPr>
            <a:r>
              <a:rPr lang="en-US" sz="1800" dirty="0">
                <a:solidFill>
                  <a:schemeClr val="tx1"/>
                </a:solidFill>
              </a:rPr>
              <a:t>Avoid all allergic factors</a:t>
            </a:r>
            <a:endParaRPr lang="en-IN" dirty="0"/>
          </a:p>
        </p:txBody>
      </p:sp>
      <p:pic>
        <p:nvPicPr>
          <p:cNvPr id="4" name="Picture 2" descr="See the source image">
            <a:extLst>
              <a:ext uri="{FF2B5EF4-FFF2-40B4-BE49-F238E27FC236}">
                <a16:creationId xmlns:a16="http://schemas.microsoft.com/office/drawing/2014/main" id="{91A10087-8A52-EA74-0EDE-E7476681DA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3320" y="1624527"/>
            <a:ext cx="3991292" cy="255412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6616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94ED1-20FD-1F58-227F-4E70FF6F81B8}"/>
              </a:ext>
            </a:extLst>
          </p:cNvPr>
          <p:cNvSpPr>
            <a:spLocks noGrp="1"/>
          </p:cNvSpPr>
          <p:nvPr>
            <p:ph type="title"/>
          </p:nvPr>
        </p:nvSpPr>
        <p:spPr/>
        <p:txBody>
          <a:bodyPr/>
          <a:lstStyle/>
          <a:p>
            <a:r>
              <a:rPr lang="en-IN" dirty="0">
                <a:solidFill>
                  <a:srgbClr val="FF0000"/>
                </a:solidFill>
              </a:rPr>
              <a:t>Drug history</a:t>
            </a:r>
            <a:endParaRPr lang="en-IN" dirty="0"/>
          </a:p>
        </p:txBody>
      </p:sp>
      <p:sp>
        <p:nvSpPr>
          <p:cNvPr id="3" name="Content Placeholder 2">
            <a:extLst>
              <a:ext uri="{FF2B5EF4-FFF2-40B4-BE49-F238E27FC236}">
                <a16:creationId xmlns:a16="http://schemas.microsoft.com/office/drawing/2014/main" id="{A3764FE2-A8AD-F653-5825-8BD6B54731A0}"/>
              </a:ext>
            </a:extLst>
          </p:cNvPr>
          <p:cNvSpPr>
            <a:spLocks noGrp="1"/>
          </p:cNvSpPr>
          <p:nvPr>
            <p:ph idx="1"/>
          </p:nvPr>
        </p:nvSpPr>
        <p:spPr/>
        <p:txBody>
          <a:bodyPr>
            <a:normAutofit/>
          </a:bodyPr>
          <a:lstStyle/>
          <a:p>
            <a:r>
              <a:rPr lang="en-IN" b="1" u="sng" dirty="0">
                <a:latin typeface="+mn-lt"/>
              </a:rPr>
              <a:t>INSULIN</a:t>
            </a:r>
          </a:p>
          <a:p>
            <a:pPr lvl="1"/>
            <a:r>
              <a:rPr lang="en-IN" sz="1800" dirty="0">
                <a:latin typeface="+mn-lt"/>
              </a:rPr>
              <a:t> </a:t>
            </a:r>
            <a:r>
              <a:rPr lang="en-IN" sz="1800" dirty="0" err="1">
                <a:latin typeface="+mn-lt"/>
              </a:rPr>
              <a:t>Hypoglycemic</a:t>
            </a:r>
            <a:r>
              <a:rPr lang="en-IN" sz="1800" dirty="0">
                <a:latin typeface="+mn-lt"/>
              </a:rPr>
              <a:t> shock when blood glucose levels  drops below normal. </a:t>
            </a:r>
          </a:p>
          <a:p>
            <a:pPr lvl="1"/>
            <a:r>
              <a:rPr lang="en-IN" sz="1800" dirty="0">
                <a:latin typeface="+mn-lt"/>
              </a:rPr>
              <a:t>Ask if patient has eaten his meals after his injections.</a:t>
            </a:r>
          </a:p>
          <a:p>
            <a:pPr lvl="1"/>
            <a:r>
              <a:rPr lang="en-IN" sz="1800" dirty="0">
                <a:latin typeface="+mn-lt"/>
              </a:rPr>
              <a:t>Give glucose immediately.</a:t>
            </a:r>
          </a:p>
          <a:p>
            <a:pPr marL="85724" indent="0">
              <a:buNone/>
            </a:pPr>
            <a:r>
              <a:rPr lang="en-IN" dirty="0">
                <a:latin typeface="+mn-lt"/>
              </a:rPr>
              <a:t> </a:t>
            </a:r>
            <a:endParaRPr lang="en-IN" b="1" dirty="0">
              <a:latin typeface="+mn-lt"/>
            </a:endParaRPr>
          </a:p>
          <a:p>
            <a:r>
              <a:rPr lang="en-IN" b="1" u="sng" dirty="0">
                <a:latin typeface="+mn-lt"/>
              </a:rPr>
              <a:t>ANTICOAGULANTS</a:t>
            </a:r>
          </a:p>
          <a:p>
            <a:pPr lvl="1"/>
            <a:r>
              <a:rPr lang="en-IN" sz="1800" dirty="0">
                <a:latin typeface="+mn-lt"/>
              </a:rPr>
              <a:t> Important consideration when pre-prosthetic surgery planned.</a:t>
            </a:r>
          </a:p>
          <a:p>
            <a:pPr lvl="1"/>
            <a:r>
              <a:rPr lang="en-IN" sz="1800" dirty="0">
                <a:latin typeface="+mn-lt"/>
              </a:rPr>
              <a:t>Consultation with physician is mandatory</a:t>
            </a:r>
            <a:endParaRPr lang="en-IN" sz="1800" dirty="0"/>
          </a:p>
        </p:txBody>
      </p:sp>
      <p:pic>
        <p:nvPicPr>
          <p:cNvPr id="5" name="Picture 4">
            <a:extLst>
              <a:ext uri="{FF2B5EF4-FFF2-40B4-BE49-F238E27FC236}">
                <a16:creationId xmlns:a16="http://schemas.microsoft.com/office/drawing/2014/main" id="{F3330078-395E-EF08-32B1-39109D8BC976}"/>
              </a:ext>
            </a:extLst>
          </p:cNvPr>
          <p:cNvPicPr>
            <a:picLocks noChangeAspect="1"/>
          </p:cNvPicPr>
          <p:nvPr/>
        </p:nvPicPr>
        <p:blipFill>
          <a:blip r:embed="rId2"/>
          <a:stretch>
            <a:fillRect/>
          </a:stretch>
        </p:blipFill>
        <p:spPr>
          <a:xfrm>
            <a:off x="8293609" y="107839"/>
            <a:ext cx="2916936" cy="2313432"/>
          </a:xfrm>
          <a:prstGeom prst="rect">
            <a:avLst/>
          </a:prstGeom>
        </p:spPr>
      </p:pic>
    </p:spTree>
    <p:extLst>
      <p:ext uri="{BB962C8B-B14F-4D97-AF65-F5344CB8AC3E}">
        <p14:creationId xmlns:p14="http://schemas.microsoft.com/office/powerpoint/2010/main" val="11749253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AC015-A103-3EFA-DC0B-B28DB12BF4EE}"/>
              </a:ext>
            </a:extLst>
          </p:cNvPr>
          <p:cNvSpPr>
            <a:spLocks noGrp="1"/>
          </p:cNvSpPr>
          <p:nvPr>
            <p:ph type="title"/>
          </p:nvPr>
        </p:nvSpPr>
        <p:spPr/>
        <p:txBody>
          <a:bodyPr/>
          <a:lstStyle/>
          <a:p>
            <a:r>
              <a:rPr lang="en-IN" sz="3600" dirty="0">
                <a:solidFill>
                  <a:srgbClr val="FF0000"/>
                </a:solidFill>
                <a:latin typeface="+mn-lt"/>
              </a:rPr>
              <a:t>Drug allergy</a:t>
            </a:r>
            <a:endParaRPr lang="en-IN" dirty="0"/>
          </a:p>
        </p:txBody>
      </p:sp>
      <p:sp>
        <p:nvSpPr>
          <p:cNvPr id="3" name="Content Placeholder 2">
            <a:extLst>
              <a:ext uri="{FF2B5EF4-FFF2-40B4-BE49-F238E27FC236}">
                <a16:creationId xmlns:a16="http://schemas.microsoft.com/office/drawing/2014/main" id="{F52E92D9-643B-A328-37E9-7A2A36FCA097}"/>
              </a:ext>
            </a:extLst>
          </p:cNvPr>
          <p:cNvSpPr>
            <a:spLocks noGrp="1"/>
          </p:cNvSpPr>
          <p:nvPr>
            <p:ph idx="1"/>
          </p:nvPr>
        </p:nvSpPr>
        <p:spPr/>
        <p:txBody>
          <a:bodyPr/>
          <a:lstStyle/>
          <a:p>
            <a:pPr marL="85724" indent="0">
              <a:buNone/>
            </a:pPr>
            <a:r>
              <a:rPr lang="en-US" sz="1800" dirty="0">
                <a:latin typeface="+mn-lt"/>
              </a:rPr>
              <a:t>Dentist should know all the medicines patient takes because:</a:t>
            </a:r>
          </a:p>
          <a:p>
            <a:pPr marL="85724" indent="0">
              <a:buNone/>
            </a:pPr>
            <a:endParaRPr lang="en-US" sz="1800" dirty="0">
              <a:latin typeface="+mn-lt"/>
            </a:endParaRPr>
          </a:p>
          <a:p>
            <a:pPr>
              <a:lnSpc>
                <a:spcPct val="150000"/>
              </a:lnSpc>
              <a:buFont typeface="Wingdings" panose="05000000000000000000" pitchFamily="2" charset="2"/>
              <a:buChar char="Ø"/>
            </a:pPr>
            <a:r>
              <a:rPr lang="en-US" sz="1800" dirty="0">
                <a:latin typeface="+mn-lt"/>
              </a:rPr>
              <a:t>It indicates systemic diseases the patient is suffering from &amp; this could alter dental treatment.</a:t>
            </a:r>
          </a:p>
          <a:p>
            <a:pPr>
              <a:lnSpc>
                <a:spcPct val="150000"/>
              </a:lnSpc>
              <a:buFont typeface="Wingdings" panose="05000000000000000000" pitchFamily="2" charset="2"/>
              <a:buChar char="Ø"/>
            </a:pPr>
            <a:r>
              <a:rPr lang="en-US" sz="1800" dirty="0">
                <a:latin typeface="+mn-lt"/>
              </a:rPr>
              <a:t>Compatibility of dentist's prescribed medicines &amp; physician should be there to avoid drug interaction.</a:t>
            </a:r>
            <a:endParaRPr lang="en-IN" sz="1800" dirty="0">
              <a:latin typeface="+mn-lt"/>
            </a:endParaRPr>
          </a:p>
          <a:p>
            <a:pPr marL="0" indent="0">
              <a:buNone/>
            </a:pPr>
            <a:endParaRPr lang="en-IN" dirty="0"/>
          </a:p>
        </p:txBody>
      </p:sp>
    </p:spTree>
    <p:extLst>
      <p:ext uri="{BB962C8B-B14F-4D97-AF65-F5344CB8AC3E}">
        <p14:creationId xmlns:p14="http://schemas.microsoft.com/office/powerpoint/2010/main" val="40938961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7DCF6-A42F-CA93-2409-A67EB5367FDA}"/>
              </a:ext>
            </a:extLst>
          </p:cNvPr>
          <p:cNvSpPr>
            <a:spLocks noGrp="1"/>
          </p:cNvSpPr>
          <p:nvPr>
            <p:ph type="title"/>
          </p:nvPr>
        </p:nvSpPr>
        <p:spPr/>
        <p:txBody>
          <a:bodyPr/>
          <a:lstStyle/>
          <a:p>
            <a:r>
              <a:rPr lang="en-IN" sz="3600" dirty="0">
                <a:solidFill>
                  <a:srgbClr val="FF0000"/>
                </a:solidFill>
                <a:latin typeface="+mn-lt"/>
              </a:rPr>
              <a:t>Dental history</a:t>
            </a:r>
            <a:endParaRPr lang="en-IN" dirty="0"/>
          </a:p>
        </p:txBody>
      </p:sp>
      <p:sp>
        <p:nvSpPr>
          <p:cNvPr id="3" name="Content Placeholder 2">
            <a:extLst>
              <a:ext uri="{FF2B5EF4-FFF2-40B4-BE49-F238E27FC236}">
                <a16:creationId xmlns:a16="http://schemas.microsoft.com/office/drawing/2014/main" id="{0E826106-7EBF-673C-7384-5F0C3153EDAD}"/>
              </a:ext>
            </a:extLst>
          </p:cNvPr>
          <p:cNvSpPr>
            <a:spLocks noGrp="1"/>
          </p:cNvSpPr>
          <p:nvPr>
            <p:ph idx="1"/>
          </p:nvPr>
        </p:nvSpPr>
        <p:spPr/>
        <p:txBody>
          <a:bodyPr/>
          <a:lstStyle/>
          <a:p>
            <a:pPr marL="85724" lvl="0" indent="0">
              <a:buNone/>
            </a:pPr>
            <a:r>
              <a:rPr lang="en-US" dirty="0">
                <a:latin typeface="+mn-lt"/>
              </a:rPr>
              <a:t>Past dental history</a:t>
            </a:r>
            <a:endParaRPr lang="en-IN" dirty="0">
              <a:latin typeface="+mn-lt"/>
            </a:endParaRPr>
          </a:p>
          <a:p>
            <a:pPr lvl="1">
              <a:buFont typeface="Wingdings" panose="05000000000000000000" pitchFamily="2" charset="2"/>
              <a:buChar char="Ø"/>
            </a:pPr>
            <a:endParaRPr lang="en-IN" sz="1800" dirty="0">
              <a:latin typeface="+mn-lt"/>
            </a:endParaRPr>
          </a:p>
          <a:p>
            <a:pPr lvl="1">
              <a:buFont typeface="Wingdings" panose="05000000000000000000" pitchFamily="2" charset="2"/>
              <a:buChar char="Ø"/>
            </a:pPr>
            <a:r>
              <a:rPr lang="en-IN" sz="1800" dirty="0"/>
              <a:t>Type of previous denture</a:t>
            </a:r>
            <a:endParaRPr lang="en-IN" sz="1800" dirty="0">
              <a:latin typeface="+mn-lt"/>
            </a:endParaRPr>
          </a:p>
          <a:p>
            <a:pPr marL="447664" lvl="1" indent="0">
              <a:buNone/>
            </a:pPr>
            <a:endParaRPr lang="en-IN" sz="1800" dirty="0">
              <a:latin typeface="+mn-lt"/>
            </a:endParaRPr>
          </a:p>
          <a:p>
            <a:pPr lvl="1">
              <a:buFont typeface="Wingdings" panose="05000000000000000000" pitchFamily="2" charset="2"/>
              <a:buChar char="Ø"/>
            </a:pPr>
            <a:r>
              <a:rPr lang="en-IN" sz="1800" dirty="0">
                <a:latin typeface="+mn-lt"/>
              </a:rPr>
              <a:t>Number of previous denture</a:t>
            </a:r>
          </a:p>
          <a:p>
            <a:pPr marL="447664" lvl="1" indent="0">
              <a:buNone/>
            </a:pPr>
            <a:endParaRPr lang="en-IN" sz="1800" dirty="0">
              <a:latin typeface="+mn-lt"/>
            </a:endParaRPr>
          </a:p>
          <a:p>
            <a:pPr lvl="1">
              <a:buFont typeface="Wingdings" panose="05000000000000000000" pitchFamily="2" charset="2"/>
              <a:buChar char="Ø"/>
            </a:pPr>
            <a:r>
              <a:rPr lang="en-IN" sz="1800" dirty="0">
                <a:latin typeface="+mn-lt"/>
              </a:rPr>
              <a:t>Experience with previous denture</a:t>
            </a:r>
          </a:p>
          <a:p>
            <a:endParaRPr lang="en-IN" dirty="0"/>
          </a:p>
        </p:txBody>
      </p:sp>
    </p:spTree>
    <p:extLst>
      <p:ext uri="{BB962C8B-B14F-4D97-AF65-F5344CB8AC3E}">
        <p14:creationId xmlns:p14="http://schemas.microsoft.com/office/powerpoint/2010/main" val="6142496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903ED-C130-3BBE-8032-E8DE550CF0F4}"/>
              </a:ext>
            </a:extLst>
          </p:cNvPr>
          <p:cNvSpPr>
            <a:spLocks noGrp="1"/>
          </p:cNvSpPr>
          <p:nvPr>
            <p:ph type="title"/>
          </p:nvPr>
        </p:nvSpPr>
        <p:spPr/>
        <p:txBody>
          <a:bodyPr/>
          <a:lstStyle/>
          <a:p>
            <a:r>
              <a:rPr lang="en-IN" sz="3600">
                <a:solidFill>
                  <a:srgbClr val="FF0000"/>
                </a:solidFill>
                <a:latin typeface="+mn-lt"/>
              </a:rPr>
              <a:t>History of present illness </a:t>
            </a:r>
            <a:br>
              <a:rPr lang="en-IN" sz="3600">
                <a:solidFill>
                  <a:srgbClr val="FF0000"/>
                </a:solidFill>
                <a:latin typeface="+mn-lt"/>
              </a:rPr>
            </a:br>
            <a:endParaRPr lang="en-IN"/>
          </a:p>
        </p:txBody>
      </p:sp>
      <p:sp>
        <p:nvSpPr>
          <p:cNvPr id="3" name="Content Placeholder 2">
            <a:extLst>
              <a:ext uri="{FF2B5EF4-FFF2-40B4-BE49-F238E27FC236}">
                <a16:creationId xmlns:a16="http://schemas.microsoft.com/office/drawing/2014/main" id="{F224EBAB-1B4B-45A6-427D-421FA2990139}"/>
              </a:ext>
            </a:extLst>
          </p:cNvPr>
          <p:cNvSpPr>
            <a:spLocks noGrp="1"/>
          </p:cNvSpPr>
          <p:nvPr>
            <p:ph idx="1"/>
          </p:nvPr>
        </p:nvSpPr>
        <p:spPr>
          <a:xfrm>
            <a:off x="2465923" y="1540189"/>
            <a:ext cx="8915400" cy="3777622"/>
          </a:xfrm>
        </p:spPr>
        <p:txBody>
          <a:bodyPr/>
          <a:lstStyle/>
          <a:p>
            <a:r>
              <a:rPr lang="en-US" dirty="0"/>
              <a:t>It’s a detail description of chief complaint.</a:t>
            </a:r>
          </a:p>
          <a:p>
            <a:r>
              <a:rPr lang="en-US" dirty="0"/>
              <a:t>It should include</a:t>
            </a:r>
          </a:p>
          <a:p>
            <a:pPr>
              <a:buFont typeface="Courier New" panose="02070309020205020404" pitchFamily="49" charset="0"/>
              <a:buChar char="o"/>
            </a:pPr>
            <a:r>
              <a:rPr lang="en-US" dirty="0"/>
              <a:t> reason for teeth loss.</a:t>
            </a:r>
          </a:p>
          <a:p>
            <a:pPr>
              <a:buFont typeface="Courier New" panose="02070309020205020404" pitchFamily="49" charset="0"/>
              <a:buChar char="o"/>
            </a:pPr>
            <a:r>
              <a:rPr lang="en-US" dirty="0"/>
              <a:t>Sequence of teeth loss</a:t>
            </a:r>
          </a:p>
          <a:p>
            <a:pPr>
              <a:buFont typeface="Courier New" panose="02070309020205020404" pitchFamily="49" charset="0"/>
              <a:buChar char="o"/>
            </a:pPr>
            <a:r>
              <a:rPr lang="en-US" dirty="0"/>
              <a:t>Duration of edentulousness</a:t>
            </a:r>
          </a:p>
          <a:p>
            <a:pPr>
              <a:buFont typeface="Courier New" panose="02070309020205020404" pitchFamily="49" charset="0"/>
              <a:buChar char="o"/>
            </a:pPr>
            <a:r>
              <a:rPr lang="en-US" dirty="0"/>
              <a:t>Previous denture experience</a:t>
            </a:r>
          </a:p>
          <a:p>
            <a:pPr>
              <a:buFont typeface="Courier New" panose="02070309020205020404" pitchFamily="49" charset="0"/>
              <a:buChar char="o"/>
            </a:pPr>
            <a:r>
              <a:rPr lang="en-US" dirty="0"/>
              <a:t>Evaluating existing denture</a:t>
            </a:r>
          </a:p>
          <a:p>
            <a:pPr>
              <a:buFont typeface="Courier New" panose="02070309020205020404" pitchFamily="49" charset="0"/>
              <a:buChar char="o"/>
            </a:pPr>
            <a:endParaRPr lang="en-IN" dirty="0"/>
          </a:p>
        </p:txBody>
      </p:sp>
    </p:spTree>
    <p:extLst>
      <p:ext uri="{BB962C8B-B14F-4D97-AF65-F5344CB8AC3E}">
        <p14:creationId xmlns:p14="http://schemas.microsoft.com/office/powerpoint/2010/main" val="21123810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6961B-F507-D602-AA38-228743ED7DF1}"/>
              </a:ext>
            </a:extLst>
          </p:cNvPr>
          <p:cNvSpPr>
            <a:spLocks noGrp="1"/>
          </p:cNvSpPr>
          <p:nvPr>
            <p:ph type="title"/>
          </p:nvPr>
        </p:nvSpPr>
        <p:spPr/>
        <p:txBody>
          <a:bodyPr/>
          <a:lstStyle/>
          <a:p>
            <a:r>
              <a:rPr lang="en-US" dirty="0">
                <a:solidFill>
                  <a:srgbClr val="FF0000"/>
                </a:solidFill>
                <a:latin typeface="+mn-lt"/>
              </a:rPr>
              <a:t>Reason for loss of tooth </a:t>
            </a:r>
            <a:endParaRPr lang="en-IN" dirty="0"/>
          </a:p>
        </p:txBody>
      </p:sp>
      <p:sp>
        <p:nvSpPr>
          <p:cNvPr id="3" name="Content Placeholder 2">
            <a:extLst>
              <a:ext uri="{FF2B5EF4-FFF2-40B4-BE49-F238E27FC236}">
                <a16:creationId xmlns:a16="http://schemas.microsoft.com/office/drawing/2014/main" id="{84AD2897-A510-B3B2-D47D-437AA6687F8F}"/>
              </a:ext>
            </a:extLst>
          </p:cNvPr>
          <p:cNvSpPr>
            <a:spLocks noGrp="1"/>
          </p:cNvSpPr>
          <p:nvPr>
            <p:ph idx="1"/>
          </p:nvPr>
        </p:nvSpPr>
        <p:spPr/>
        <p:txBody>
          <a:bodyPr/>
          <a:lstStyle/>
          <a:p>
            <a:pPr>
              <a:buFont typeface="Wingdings" panose="05000000000000000000" pitchFamily="2" charset="2"/>
              <a:buChar char="Ø"/>
            </a:pPr>
            <a:r>
              <a:rPr lang="en-US" sz="1800" dirty="0">
                <a:latin typeface="+mn-lt"/>
              </a:rPr>
              <a:t>lost because of periodontal problems </a:t>
            </a:r>
            <a:r>
              <a:rPr lang="en-US" sz="1800" dirty="0">
                <a:latin typeface="+mn-lt"/>
                <a:sym typeface="Wingdings" panose="05000000000000000000" pitchFamily="2" charset="2"/>
              </a:rPr>
              <a:t> </a:t>
            </a:r>
            <a:r>
              <a:rPr lang="en-US" sz="1800" dirty="0">
                <a:latin typeface="+mn-lt"/>
              </a:rPr>
              <a:t> the ridge resorption is more </a:t>
            </a:r>
          </a:p>
          <a:p>
            <a:pPr>
              <a:buFont typeface="Wingdings" panose="05000000000000000000" pitchFamily="2" charset="2"/>
              <a:buChar char="Ø"/>
            </a:pPr>
            <a:endParaRPr lang="en-US" sz="1800" dirty="0">
              <a:latin typeface="+mn-lt"/>
            </a:endParaRPr>
          </a:p>
          <a:p>
            <a:pPr>
              <a:buFont typeface="Wingdings" panose="05000000000000000000" pitchFamily="2" charset="2"/>
              <a:buChar char="Ø"/>
            </a:pPr>
            <a:r>
              <a:rPr lang="en-US" sz="1800" dirty="0">
                <a:latin typeface="+mn-lt"/>
              </a:rPr>
              <a:t>In  cases where teeth have been lost because of caries</a:t>
            </a:r>
            <a:r>
              <a:rPr lang="en-US" sz="1800" dirty="0">
                <a:latin typeface="+mn-lt"/>
                <a:sym typeface="Wingdings" panose="05000000000000000000" pitchFamily="2" charset="2"/>
              </a:rPr>
              <a:t> comparatively less resorption </a:t>
            </a:r>
            <a:endParaRPr lang="en-US" sz="1800" dirty="0">
              <a:latin typeface="+mn-lt"/>
            </a:endParaRPr>
          </a:p>
          <a:p>
            <a:pPr marL="0" indent="0">
              <a:buNone/>
            </a:pPr>
            <a:endParaRPr lang="en-IN" dirty="0"/>
          </a:p>
        </p:txBody>
      </p:sp>
      <p:pic>
        <p:nvPicPr>
          <p:cNvPr id="7" name="Picture 6">
            <a:extLst>
              <a:ext uri="{FF2B5EF4-FFF2-40B4-BE49-F238E27FC236}">
                <a16:creationId xmlns:a16="http://schemas.microsoft.com/office/drawing/2014/main" id="{FC96CE30-3227-BDE4-EB3A-64A444C567A8}"/>
              </a:ext>
            </a:extLst>
          </p:cNvPr>
          <p:cNvPicPr>
            <a:picLocks noChangeAspect="1"/>
          </p:cNvPicPr>
          <p:nvPr/>
        </p:nvPicPr>
        <p:blipFill>
          <a:blip r:embed="rId2"/>
          <a:stretch>
            <a:fillRect/>
          </a:stretch>
        </p:blipFill>
        <p:spPr>
          <a:xfrm>
            <a:off x="8074152" y="3865594"/>
            <a:ext cx="3008376" cy="2045628"/>
          </a:xfrm>
          <a:prstGeom prst="rect">
            <a:avLst/>
          </a:prstGeom>
        </p:spPr>
      </p:pic>
      <p:pic>
        <p:nvPicPr>
          <p:cNvPr id="9" name="Picture 8">
            <a:extLst>
              <a:ext uri="{FF2B5EF4-FFF2-40B4-BE49-F238E27FC236}">
                <a16:creationId xmlns:a16="http://schemas.microsoft.com/office/drawing/2014/main" id="{E4DC7D1F-1874-DFBF-9945-40BE6A5EA010}"/>
              </a:ext>
            </a:extLst>
          </p:cNvPr>
          <p:cNvPicPr>
            <a:picLocks noChangeAspect="1"/>
          </p:cNvPicPr>
          <p:nvPr/>
        </p:nvPicPr>
        <p:blipFill>
          <a:blip r:embed="rId3"/>
          <a:stretch>
            <a:fillRect/>
          </a:stretch>
        </p:blipFill>
        <p:spPr>
          <a:xfrm>
            <a:off x="3127248" y="3865594"/>
            <a:ext cx="3145536" cy="2045628"/>
          </a:xfrm>
          <a:prstGeom prst="rect">
            <a:avLst/>
          </a:prstGeom>
        </p:spPr>
      </p:pic>
    </p:spTree>
    <p:extLst>
      <p:ext uri="{BB962C8B-B14F-4D97-AF65-F5344CB8AC3E}">
        <p14:creationId xmlns:p14="http://schemas.microsoft.com/office/powerpoint/2010/main" val="9857591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17B9B-9786-7882-5A0E-8055B9597EC7}"/>
              </a:ext>
            </a:extLst>
          </p:cNvPr>
          <p:cNvSpPr>
            <a:spLocks noGrp="1"/>
          </p:cNvSpPr>
          <p:nvPr>
            <p:ph type="title"/>
          </p:nvPr>
        </p:nvSpPr>
        <p:spPr/>
        <p:txBody>
          <a:bodyPr/>
          <a:lstStyle/>
          <a:p>
            <a:r>
              <a:rPr lang="en-US" dirty="0">
                <a:solidFill>
                  <a:srgbClr val="FF0000"/>
                </a:solidFill>
                <a:latin typeface="+mn-lt"/>
              </a:rPr>
              <a:t>Period of Edentulousness</a:t>
            </a:r>
            <a:endParaRPr lang="en-IN" dirty="0"/>
          </a:p>
        </p:txBody>
      </p:sp>
      <p:sp>
        <p:nvSpPr>
          <p:cNvPr id="3" name="Content Placeholder 2">
            <a:extLst>
              <a:ext uri="{FF2B5EF4-FFF2-40B4-BE49-F238E27FC236}">
                <a16:creationId xmlns:a16="http://schemas.microsoft.com/office/drawing/2014/main" id="{80833760-CA31-289C-4C53-C74862FAF13A}"/>
              </a:ext>
            </a:extLst>
          </p:cNvPr>
          <p:cNvSpPr>
            <a:spLocks noGrp="1"/>
          </p:cNvSpPr>
          <p:nvPr>
            <p:ph idx="1"/>
          </p:nvPr>
        </p:nvSpPr>
        <p:spPr/>
        <p:txBody>
          <a:bodyPr/>
          <a:lstStyle/>
          <a:p>
            <a:r>
              <a:rPr lang="en-US" sz="1800" dirty="0">
                <a:latin typeface="+mn-lt"/>
              </a:rPr>
              <a:t>Indicate new denture wearer who will require more patient education.</a:t>
            </a:r>
          </a:p>
          <a:p>
            <a:endParaRPr lang="en-US" sz="1800" dirty="0">
              <a:latin typeface="+mn-lt"/>
            </a:endParaRPr>
          </a:p>
          <a:p>
            <a:r>
              <a:rPr lang="en-US" sz="1800" dirty="0">
                <a:latin typeface="+mn-lt"/>
              </a:rPr>
              <a:t> It provides information regarding bone resorption pattern &amp; progression as well as timing of tooth loss.</a:t>
            </a:r>
          </a:p>
          <a:p>
            <a:endParaRPr lang="en-US" sz="1800">
              <a:latin typeface="+mn-lt"/>
            </a:endParaRPr>
          </a:p>
          <a:p>
            <a:endParaRPr lang="en-IN"/>
          </a:p>
        </p:txBody>
      </p:sp>
    </p:spTree>
    <p:extLst>
      <p:ext uri="{BB962C8B-B14F-4D97-AF65-F5344CB8AC3E}">
        <p14:creationId xmlns:p14="http://schemas.microsoft.com/office/powerpoint/2010/main" val="18785496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3783E-5A78-7022-3DD4-0B17FF810528}"/>
              </a:ext>
            </a:extLst>
          </p:cNvPr>
          <p:cNvSpPr>
            <a:spLocks noGrp="1"/>
          </p:cNvSpPr>
          <p:nvPr>
            <p:ph type="title"/>
          </p:nvPr>
        </p:nvSpPr>
        <p:spPr/>
        <p:txBody>
          <a:bodyPr/>
          <a:lstStyle/>
          <a:p>
            <a:r>
              <a:rPr lang="en-US" sz="3600" dirty="0">
                <a:solidFill>
                  <a:srgbClr val="FF0000"/>
                </a:solidFill>
                <a:latin typeface="+mn-lt"/>
              </a:rPr>
              <a:t>EXISTING DENTURE</a:t>
            </a:r>
            <a:endParaRPr lang="en-IN" dirty="0"/>
          </a:p>
        </p:txBody>
      </p:sp>
      <p:sp>
        <p:nvSpPr>
          <p:cNvPr id="3" name="Content Placeholder 2">
            <a:extLst>
              <a:ext uri="{FF2B5EF4-FFF2-40B4-BE49-F238E27FC236}">
                <a16:creationId xmlns:a16="http://schemas.microsoft.com/office/drawing/2014/main" id="{0AFB1942-F49D-6701-071E-4A138B0CB742}"/>
              </a:ext>
            </a:extLst>
          </p:cNvPr>
          <p:cNvSpPr>
            <a:spLocks noGrp="1"/>
          </p:cNvSpPr>
          <p:nvPr>
            <p:ph idx="1"/>
          </p:nvPr>
        </p:nvSpPr>
        <p:spPr/>
        <p:txBody>
          <a:bodyPr/>
          <a:lstStyle/>
          <a:p>
            <a:r>
              <a:rPr lang="en-US" dirty="0"/>
              <a:t>Chief complaint</a:t>
            </a:r>
          </a:p>
          <a:p>
            <a:r>
              <a:rPr lang="en-US" dirty="0"/>
              <a:t>Phonetics</a:t>
            </a:r>
            <a:endParaRPr lang="en-IN" dirty="0"/>
          </a:p>
          <a:p>
            <a:r>
              <a:rPr lang="en-US" dirty="0"/>
              <a:t>Esthetics</a:t>
            </a:r>
            <a:endParaRPr lang="en-IN" dirty="0"/>
          </a:p>
          <a:p>
            <a:r>
              <a:rPr lang="en-US" dirty="0"/>
              <a:t>Retention and stability</a:t>
            </a:r>
          </a:p>
          <a:p>
            <a:r>
              <a:rPr lang="en-US" dirty="0"/>
              <a:t>Proper basal seat coverage </a:t>
            </a:r>
          </a:p>
          <a:p>
            <a:r>
              <a:rPr lang="en-US" dirty="0"/>
              <a:t>Occlusal vertical dimension  </a:t>
            </a:r>
          </a:p>
          <a:p>
            <a:r>
              <a:rPr lang="en-US" dirty="0"/>
              <a:t>Occlusion </a:t>
            </a:r>
          </a:p>
          <a:p>
            <a:endParaRPr lang="en-IN" dirty="0"/>
          </a:p>
        </p:txBody>
      </p:sp>
    </p:spTree>
    <p:extLst>
      <p:ext uri="{BB962C8B-B14F-4D97-AF65-F5344CB8AC3E}">
        <p14:creationId xmlns:p14="http://schemas.microsoft.com/office/powerpoint/2010/main" val="29674487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3D5A-6231-BEBC-42CC-FFA761E47D69}"/>
              </a:ext>
            </a:extLst>
          </p:cNvPr>
          <p:cNvSpPr>
            <a:spLocks noGrp="1"/>
          </p:cNvSpPr>
          <p:nvPr>
            <p:ph type="title"/>
          </p:nvPr>
        </p:nvSpPr>
        <p:spPr/>
        <p:txBody>
          <a:bodyPr/>
          <a:lstStyle/>
          <a:p>
            <a:r>
              <a:rPr lang="en-US" dirty="0">
                <a:solidFill>
                  <a:srgbClr val="FF0000"/>
                </a:solidFill>
                <a:latin typeface="+mn-lt"/>
              </a:rPr>
              <a:t>SEQUENCE OF LOSS OF TEETH</a:t>
            </a:r>
            <a:endParaRPr lang="en-IN" dirty="0"/>
          </a:p>
        </p:txBody>
      </p:sp>
      <p:sp>
        <p:nvSpPr>
          <p:cNvPr id="3" name="Content Placeholder 2">
            <a:extLst>
              <a:ext uri="{FF2B5EF4-FFF2-40B4-BE49-F238E27FC236}">
                <a16:creationId xmlns:a16="http://schemas.microsoft.com/office/drawing/2014/main" id="{E7495D32-1AB3-B207-90E0-F9B290587E1D}"/>
              </a:ext>
            </a:extLst>
          </p:cNvPr>
          <p:cNvSpPr>
            <a:spLocks noGrp="1"/>
          </p:cNvSpPr>
          <p:nvPr>
            <p:ph idx="1"/>
          </p:nvPr>
        </p:nvSpPr>
        <p:spPr/>
        <p:txBody>
          <a:bodyPr/>
          <a:lstStyle/>
          <a:p>
            <a:pPr>
              <a:lnSpc>
                <a:spcPct val="150000"/>
              </a:lnSpc>
              <a:buFont typeface="Wingdings" panose="05000000000000000000" pitchFamily="2" charset="2"/>
              <a:buChar char="Ø"/>
            </a:pPr>
            <a:r>
              <a:rPr lang="en-US" sz="1800" dirty="0">
                <a:latin typeface="+mn-lt"/>
              </a:rPr>
              <a:t>This would result in an overhanging tuberosity of posterior ridge when the upper teeth are lost at a later time.</a:t>
            </a:r>
          </a:p>
          <a:p>
            <a:pPr>
              <a:lnSpc>
                <a:spcPct val="150000"/>
              </a:lnSpc>
              <a:buFont typeface="Wingdings" panose="05000000000000000000" pitchFamily="2" charset="2"/>
              <a:buChar char="Ø"/>
            </a:pPr>
            <a:endParaRPr lang="en-US" sz="1800" dirty="0">
              <a:latin typeface="+mn-lt"/>
            </a:endParaRPr>
          </a:p>
          <a:p>
            <a:pPr>
              <a:lnSpc>
                <a:spcPct val="150000"/>
              </a:lnSpc>
              <a:buFont typeface="Wingdings" panose="05000000000000000000" pitchFamily="2" charset="2"/>
              <a:buChar char="Ø"/>
            </a:pPr>
            <a:r>
              <a:rPr lang="en-US" sz="1800" dirty="0">
                <a:latin typeface="+mn-lt"/>
              </a:rPr>
              <a:t>If all posteriors were extracted some years before </a:t>
            </a:r>
            <a:r>
              <a:rPr lang="en-US" sz="1800" dirty="0">
                <a:latin typeface="+mn-lt"/>
                <a:sym typeface="Wingdings" panose="05000000000000000000" pitchFamily="2" charset="2"/>
              </a:rPr>
              <a:t></a:t>
            </a:r>
            <a:r>
              <a:rPr lang="en-US" sz="1800" dirty="0">
                <a:latin typeface="+mn-lt"/>
              </a:rPr>
              <a:t> anterior ones </a:t>
            </a:r>
            <a:r>
              <a:rPr lang="en-US" sz="1800" dirty="0">
                <a:latin typeface="+mn-lt"/>
                <a:sym typeface="Wingdings" panose="05000000000000000000" pitchFamily="2" charset="2"/>
              </a:rPr>
              <a:t></a:t>
            </a:r>
            <a:r>
              <a:rPr lang="en-US" sz="1800" dirty="0">
                <a:latin typeface="+mn-lt"/>
              </a:rPr>
              <a:t>no partial dentures were worn </a:t>
            </a:r>
            <a:r>
              <a:rPr lang="en-US" sz="1800" dirty="0">
                <a:latin typeface="+mn-lt"/>
                <a:sym typeface="Wingdings" panose="05000000000000000000" pitchFamily="2" charset="2"/>
              </a:rPr>
              <a:t></a:t>
            </a:r>
            <a:r>
              <a:rPr lang="en-US" sz="1800" dirty="0">
                <a:latin typeface="+mn-lt"/>
              </a:rPr>
              <a:t>then a habit of eating with the front teeth will have been formed</a:t>
            </a:r>
            <a:endParaRPr lang="en-IN" sz="1800" dirty="0">
              <a:latin typeface="+mn-lt"/>
            </a:endParaRPr>
          </a:p>
          <a:p>
            <a:endParaRPr lang="en-IN" dirty="0"/>
          </a:p>
        </p:txBody>
      </p:sp>
    </p:spTree>
    <p:extLst>
      <p:ext uri="{BB962C8B-B14F-4D97-AF65-F5344CB8AC3E}">
        <p14:creationId xmlns:p14="http://schemas.microsoft.com/office/powerpoint/2010/main" val="34298016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D517E-0F23-3836-5238-7FE1093F9007}"/>
              </a:ext>
            </a:extLst>
          </p:cNvPr>
          <p:cNvSpPr>
            <a:spLocks noGrp="1"/>
          </p:cNvSpPr>
          <p:nvPr>
            <p:ph type="title"/>
          </p:nvPr>
        </p:nvSpPr>
        <p:spPr/>
        <p:txBody>
          <a:bodyPr/>
          <a:lstStyle/>
          <a:p>
            <a:r>
              <a:rPr lang="en-US" sz="3600" dirty="0">
                <a:solidFill>
                  <a:srgbClr val="FF0000"/>
                </a:solidFill>
                <a:latin typeface="+mj-lt"/>
              </a:rPr>
              <a:t>General Examination:</a:t>
            </a:r>
            <a:endParaRPr lang="en-IN" dirty="0"/>
          </a:p>
        </p:txBody>
      </p:sp>
      <p:sp>
        <p:nvSpPr>
          <p:cNvPr id="4" name="Content Placeholder 3">
            <a:extLst>
              <a:ext uri="{FF2B5EF4-FFF2-40B4-BE49-F238E27FC236}">
                <a16:creationId xmlns:a16="http://schemas.microsoft.com/office/drawing/2014/main" id="{D513EEE3-3C5F-E843-70A8-B006955DD9FC}"/>
              </a:ext>
            </a:extLst>
          </p:cNvPr>
          <p:cNvSpPr>
            <a:spLocks noGrp="1"/>
          </p:cNvSpPr>
          <p:nvPr>
            <p:ph idx="1"/>
          </p:nvPr>
        </p:nvSpPr>
        <p:spPr>
          <a:prstGeom prst="ellipse">
            <a:avLst/>
          </a:prstGeom>
          <a:scene3d>
            <a:camera prst="orthographicFront"/>
            <a:lightRig rig="flat" dir="t"/>
          </a:scene3d>
          <a:sp3d z="190500" extrusionH="12700" prstMaterial="plastic">
            <a:bevelT w="50800" h="50800"/>
          </a:sp3d>
        </p:spPr>
        <p:style>
          <a:lnRef idx="1">
            <a:schemeClr val="accent5">
              <a:hueOff val="0"/>
              <a:satOff val="0"/>
              <a:lumOff val="0"/>
              <a:alphaOff val="0"/>
            </a:schemeClr>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txBody>
          <a:bodyPr/>
          <a:lstStyle/>
          <a:p>
            <a:r>
              <a:rPr lang="en-US" sz="1800" b="1" dirty="0">
                <a:latin typeface="+mn-lt"/>
                <a:ea typeface="Times New Roman" panose="02020603050405020304" pitchFamily="18" charset="0"/>
              </a:rPr>
              <a:t>Built / gait of patient</a:t>
            </a:r>
            <a:endParaRPr lang="en-US" sz="1800" b="1" dirty="0"/>
          </a:p>
          <a:p>
            <a:r>
              <a:rPr lang="en-US" sz="1800" b="1" dirty="0"/>
              <a:t>Physical ability and motor skills</a:t>
            </a:r>
          </a:p>
          <a:p>
            <a:r>
              <a:rPr lang="en-US" sz="1800" b="1" dirty="0">
                <a:latin typeface="+mn-lt"/>
                <a:ea typeface="Times New Roman" panose="02020603050405020304" pitchFamily="18" charset="0"/>
              </a:rPr>
              <a:t>Nutritional status </a:t>
            </a:r>
            <a:endParaRPr lang="en-US" sz="1800" b="1" dirty="0"/>
          </a:p>
          <a:p>
            <a:endParaRPr lang="en-IN" dirty="0"/>
          </a:p>
        </p:txBody>
      </p:sp>
    </p:spTree>
    <p:extLst>
      <p:ext uri="{BB962C8B-B14F-4D97-AF65-F5344CB8AC3E}">
        <p14:creationId xmlns:p14="http://schemas.microsoft.com/office/powerpoint/2010/main" val="33901018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FC125-0701-A9EC-694D-378C8677C48E}"/>
              </a:ext>
            </a:extLst>
          </p:cNvPr>
          <p:cNvSpPr>
            <a:spLocks noGrp="1"/>
          </p:cNvSpPr>
          <p:nvPr>
            <p:ph type="title"/>
          </p:nvPr>
        </p:nvSpPr>
        <p:spPr/>
        <p:txBody>
          <a:bodyPr/>
          <a:lstStyle/>
          <a:p>
            <a:r>
              <a:rPr lang="en-US" sz="3600" dirty="0">
                <a:solidFill>
                  <a:srgbClr val="FF0000"/>
                </a:solidFill>
                <a:latin typeface="+mj-lt"/>
              </a:rPr>
              <a:t>Built / gait of patient:</a:t>
            </a:r>
            <a:endParaRPr lang="en-IN" dirty="0"/>
          </a:p>
        </p:txBody>
      </p:sp>
      <p:sp>
        <p:nvSpPr>
          <p:cNvPr id="3" name="Content Placeholder 2">
            <a:extLst>
              <a:ext uri="{FF2B5EF4-FFF2-40B4-BE49-F238E27FC236}">
                <a16:creationId xmlns:a16="http://schemas.microsoft.com/office/drawing/2014/main" id="{AE4F0DEE-8B42-CF11-8AC4-05855526575A}"/>
              </a:ext>
            </a:extLst>
          </p:cNvPr>
          <p:cNvSpPr>
            <a:spLocks noGrp="1"/>
          </p:cNvSpPr>
          <p:nvPr>
            <p:ph idx="1"/>
          </p:nvPr>
        </p:nvSpPr>
        <p:spPr/>
        <p:txBody>
          <a:bodyPr/>
          <a:lstStyle/>
          <a:p>
            <a:pPr>
              <a:buFont typeface="Wingdings" pitchFamily="2" charset="2"/>
              <a:buChar char="Ø"/>
            </a:pPr>
            <a:r>
              <a:rPr lang="en-US" sz="1800" dirty="0">
                <a:latin typeface="+mn-lt"/>
              </a:rPr>
              <a:t>The patient's walk level of coordination and steadiness should be noted </a:t>
            </a:r>
          </a:p>
          <a:p>
            <a:pPr>
              <a:buFont typeface="Wingdings" pitchFamily="2" charset="2"/>
              <a:buChar char="Ø"/>
            </a:pPr>
            <a:endParaRPr lang="en-US" sz="1800" dirty="0">
              <a:latin typeface="+mn-lt"/>
            </a:endParaRPr>
          </a:p>
          <a:p>
            <a:pPr>
              <a:buFont typeface="Wingdings" pitchFamily="2" charset="2"/>
              <a:buChar char="Ø"/>
            </a:pPr>
            <a:r>
              <a:rPr lang="en-US" sz="1800" dirty="0">
                <a:latin typeface="+mn-lt"/>
              </a:rPr>
              <a:t> Unusual gait can be the result of a</a:t>
            </a:r>
            <a:r>
              <a:rPr lang="en-US" sz="1800" dirty="0">
                <a:cs typeface="Arial" pitchFamily="34" charset="0"/>
              </a:rPr>
              <a:t> bone, muscle or joint problem neurological problem like Parkinson’s disease or severe arthritis</a:t>
            </a:r>
            <a:endParaRPr lang="en-US" sz="1800" dirty="0">
              <a:solidFill>
                <a:srgbClr val="000000"/>
              </a:solidFill>
              <a:latin typeface="Arial"/>
              <a:ea typeface="Arial"/>
              <a:cs typeface="Arial"/>
              <a:sym typeface="Arial"/>
            </a:endParaRPr>
          </a:p>
          <a:p>
            <a:endParaRPr lang="en-IN" dirty="0"/>
          </a:p>
        </p:txBody>
      </p:sp>
    </p:spTree>
    <p:extLst>
      <p:ext uri="{BB962C8B-B14F-4D97-AF65-F5344CB8AC3E}">
        <p14:creationId xmlns:p14="http://schemas.microsoft.com/office/powerpoint/2010/main" val="41064436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97423-475F-FD4F-46AF-8F2C798B3D4E}"/>
              </a:ext>
            </a:extLst>
          </p:cNvPr>
          <p:cNvSpPr>
            <a:spLocks noGrp="1"/>
          </p:cNvSpPr>
          <p:nvPr>
            <p:ph type="title"/>
          </p:nvPr>
        </p:nvSpPr>
        <p:spPr/>
        <p:txBody>
          <a:bodyPr/>
          <a:lstStyle/>
          <a:p>
            <a:r>
              <a:rPr lang="en-US" sz="3600" dirty="0">
                <a:solidFill>
                  <a:srgbClr val="FF0000"/>
                </a:solidFill>
                <a:latin typeface="+mn-lt"/>
              </a:rPr>
              <a:t>Physical ability and motor skills</a:t>
            </a:r>
            <a:endParaRPr lang="en-IN" dirty="0"/>
          </a:p>
        </p:txBody>
      </p:sp>
      <p:sp>
        <p:nvSpPr>
          <p:cNvPr id="3" name="Content Placeholder 2">
            <a:extLst>
              <a:ext uri="{FF2B5EF4-FFF2-40B4-BE49-F238E27FC236}">
                <a16:creationId xmlns:a16="http://schemas.microsoft.com/office/drawing/2014/main" id="{21FC1F06-B6D2-6BA0-991B-BC63BCFB606E}"/>
              </a:ext>
            </a:extLst>
          </p:cNvPr>
          <p:cNvSpPr>
            <a:spLocks noGrp="1"/>
          </p:cNvSpPr>
          <p:nvPr>
            <p:ph idx="1"/>
          </p:nvPr>
        </p:nvSpPr>
        <p:spPr/>
        <p:txBody>
          <a:bodyPr/>
          <a:lstStyle/>
          <a:p>
            <a:pPr algn="just">
              <a:buFont typeface="Wingdings" panose="05000000000000000000" pitchFamily="2" charset="2"/>
              <a:buChar char="Ø"/>
            </a:pPr>
            <a:r>
              <a:rPr lang="en-US" sz="1800" dirty="0">
                <a:latin typeface="+mn-lt"/>
              </a:rPr>
              <a:t>Difficulty to get out of the waiting room chair may be indicative of a bone, joint or  muscle problem.</a:t>
            </a:r>
          </a:p>
          <a:p>
            <a:pPr marL="85724" indent="0">
              <a:buNone/>
            </a:pPr>
            <a:endParaRPr lang="en-US" sz="1800" dirty="0">
              <a:latin typeface="+mn-lt"/>
            </a:endParaRPr>
          </a:p>
          <a:p>
            <a:pPr marL="85724" indent="0">
              <a:buNone/>
            </a:pPr>
            <a:r>
              <a:rPr lang="en-US" sz="1800" dirty="0">
                <a:latin typeface="+mn-lt"/>
              </a:rPr>
              <a:t> </a:t>
            </a:r>
          </a:p>
          <a:p>
            <a:pPr marL="0" indent="0">
              <a:buNone/>
            </a:pPr>
            <a:endParaRPr lang="en-IN" dirty="0"/>
          </a:p>
        </p:txBody>
      </p:sp>
    </p:spTree>
    <p:extLst>
      <p:ext uri="{BB962C8B-B14F-4D97-AF65-F5344CB8AC3E}">
        <p14:creationId xmlns:p14="http://schemas.microsoft.com/office/powerpoint/2010/main" val="21514430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14384-5921-D431-9946-6422F4918405}"/>
              </a:ext>
            </a:extLst>
          </p:cNvPr>
          <p:cNvSpPr>
            <a:spLocks noGrp="1"/>
          </p:cNvSpPr>
          <p:nvPr>
            <p:ph type="title"/>
          </p:nvPr>
        </p:nvSpPr>
        <p:spPr/>
        <p:txBody>
          <a:bodyPr/>
          <a:lstStyle/>
          <a:p>
            <a:r>
              <a:rPr lang="en-IN" sz="3600" dirty="0">
                <a:solidFill>
                  <a:srgbClr val="FF0000"/>
                </a:solidFill>
                <a:latin typeface="+mn-lt"/>
              </a:rPr>
              <a:t>Diet and nutrition</a:t>
            </a:r>
            <a:endParaRPr lang="en-IN" dirty="0"/>
          </a:p>
        </p:txBody>
      </p:sp>
      <p:sp>
        <p:nvSpPr>
          <p:cNvPr id="3" name="Content Placeholder 2">
            <a:extLst>
              <a:ext uri="{FF2B5EF4-FFF2-40B4-BE49-F238E27FC236}">
                <a16:creationId xmlns:a16="http://schemas.microsoft.com/office/drawing/2014/main" id="{55FA49C5-8902-B7EB-8796-9A9ECE0E40E3}"/>
              </a:ext>
            </a:extLst>
          </p:cNvPr>
          <p:cNvSpPr>
            <a:spLocks noGrp="1"/>
          </p:cNvSpPr>
          <p:nvPr>
            <p:ph idx="1"/>
          </p:nvPr>
        </p:nvSpPr>
        <p:spPr/>
        <p:txBody>
          <a:bodyPr/>
          <a:lstStyle/>
          <a:p>
            <a:pPr>
              <a:lnSpc>
                <a:spcPct val="100000"/>
              </a:lnSpc>
              <a:buFont typeface="Wingdings" panose="05000000000000000000" pitchFamily="2" charset="2"/>
              <a:buChar char="Ø"/>
            </a:pPr>
            <a:r>
              <a:rPr lang="en-US" sz="1800" dirty="0">
                <a:latin typeface="+mn-lt"/>
              </a:rPr>
              <a:t>Nutrition and diet are important factors with all edentulous patients, but particularly with the geriatric.</a:t>
            </a:r>
          </a:p>
          <a:p>
            <a:pPr>
              <a:lnSpc>
                <a:spcPct val="100000"/>
              </a:lnSpc>
              <a:buFont typeface="Wingdings" panose="05000000000000000000" pitchFamily="2" charset="2"/>
              <a:buChar char="Ø"/>
            </a:pPr>
            <a:endParaRPr lang="en-US" sz="1800" dirty="0">
              <a:latin typeface="+mn-lt"/>
            </a:endParaRPr>
          </a:p>
          <a:p>
            <a:pPr marL="342900" indent="-342900" algn="just">
              <a:lnSpc>
                <a:spcPct val="100000"/>
              </a:lnSpc>
              <a:buFont typeface="Wingdings" panose="05000000000000000000" pitchFamily="2" charset="2"/>
              <a:buChar char="Ø"/>
            </a:pPr>
            <a:r>
              <a:rPr lang="en-GB" sz="1800" dirty="0">
                <a:latin typeface="+mn-lt"/>
              </a:rPr>
              <a:t>Aged individual requires fewer calories than the young, the geriatric diet must include the proper amount of protein, fats, carbohydrate, vitamins and sufficient minerals in diet.</a:t>
            </a:r>
          </a:p>
          <a:p>
            <a:pPr marL="0" indent="0" algn="just">
              <a:lnSpc>
                <a:spcPct val="100000"/>
              </a:lnSpc>
              <a:buNone/>
            </a:pPr>
            <a:endParaRPr lang="en-GB" sz="1800" dirty="0">
              <a:latin typeface="+mn-lt"/>
            </a:endParaRPr>
          </a:p>
          <a:p>
            <a:pPr marL="342900" indent="-342900" algn="just">
              <a:lnSpc>
                <a:spcPct val="100000"/>
              </a:lnSpc>
              <a:buFont typeface="Wingdings" panose="05000000000000000000" pitchFamily="2" charset="2"/>
              <a:buChar char="Ø"/>
            </a:pPr>
            <a:endParaRPr lang="en-GB" sz="1800" dirty="0">
              <a:latin typeface="+mn-lt"/>
            </a:endParaRPr>
          </a:p>
          <a:p>
            <a:endParaRPr lang="en-IN" dirty="0"/>
          </a:p>
        </p:txBody>
      </p:sp>
    </p:spTree>
    <p:extLst>
      <p:ext uri="{BB962C8B-B14F-4D97-AF65-F5344CB8AC3E}">
        <p14:creationId xmlns:p14="http://schemas.microsoft.com/office/powerpoint/2010/main" val="5261340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A68D9-9D28-F16C-E0BE-0A39D168E451}"/>
              </a:ext>
            </a:extLst>
          </p:cNvPr>
          <p:cNvSpPr>
            <a:spLocks noGrp="1"/>
          </p:cNvSpPr>
          <p:nvPr>
            <p:ph type="title"/>
          </p:nvPr>
        </p:nvSpPr>
        <p:spPr/>
        <p:txBody>
          <a:bodyPr/>
          <a:lstStyle/>
          <a:p>
            <a:r>
              <a:rPr lang="en-IN" sz="3600" b="1" spc="-5" dirty="0">
                <a:solidFill>
                  <a:srgbClr val="FF0000"/>
                </a:solidFill>
                <a:uFill>
                  <a:solidFill>
                    <a:srgbClr val="92D050"/>
                  </a:solidFill>
                </a:uFill>
                <a:latin typeface="+mj-lt"/>
                <a:cs typeface="Arial"/>
              </a:rPr>
              <a:t>CLINICAL</a:t>
            </a:r>
            <a:r>
              <a:rPr lang="en-IN" sz="3600" b="1" spc="-30" dirty="0">
                <a:solidFill>
                  <a:srgbClr val="FF0000"/>
                </a:solidFill>
                <a:uFill>
                  <a:solidFill>
                    <a:srgbClr val="92D050"/>
                  </a:solidFill>
                </a:uFill>
                <a:latin typeface="+mj-lt"/>
                <a:cs typeface="Arial"/>
              </a:rPr>
              <a:t> </a:t>
            </a:r>
            <a:r>
              <a:rPr lang="en-IN" sz="3600" b="1" dirty="0">
                <a:solidFill>
                  <a:srgbClr val="FF0000"/>
                </a:solidFill>
                <a:uFill>
                  <a:solidFill>
                    <a:srgbClr val="92D050"/>
                  </a:solidFill>
                </a:uFill>
                <a:latin typeface="+mj-lt"/>
                <a:cs typeface="Arial"/>
              </a:rPr>
              <a:t>EXAMINATION:</a:t>
            </a:r>
            <a:endParaRPr lang="en-IN" dirty="0"/>
          </a:p>
        </p:txBody>
      </p:sp>
      <p:sp>
        <p:nvSpPr>
          <p:cNvPr id="3" name="Content Placeholder 2">
            <a:extLst>
              <a:ext uri="{FF2B5EF4-FFF2-40B4-BE49-F238E27FC236}">
                <a16:creationId xmlns:a16="http://schemas.microsoft.com/office/drawing/2014/main" id="{FA2B6BF6-1134-592E-7EC2-88193C3A6BA9}"/>
              </a:ext>
            </a:extLst>
          </p:cNvPr>
          <p:cNvSpPr>
            <a:spLocks noGrp="1"/>
          </p:cNvSpPr>
          <p:nvPr>
            <p:ph idx="1"/>
          </p:nvPr>
        </p:nvSpPr>
        <p:spPr/>
        <p:txBody>
          <a:bodyPr/>
          <a:lstStyle/>
          <a:p>
            <a:r>
              <a:rPr lang="en-US" sz="1800" b="0" i="0" u="none" strike="noStrike" cap="none" spc="-8" dirty="0">
                <a:latin typeface="Arial"/>
                <a:ea typeface="Arial"/>
                <a:cs typeface="Constantia"/>
                <a:sym typeface="Arial"/>
              </a:rPr>
              <a:t>Extraoral</a:t>
            </a:r>
          </a:p>
          <a:p>
            <a:r>
              <a:rPr lang="en-US" spc="-8" dirty="0">
                <a:latin typeface="Arial"/>
                <a:sym typeface="Arial"/>
              </a:rPr>
              <a:t>Intraoral </a:t>
            </a:r>
            <a:endParaRPr lang="en-US" sz="1800" b="0" dirty="0"/>
          </a:p>
          <a:p>
            <a:endParaRPr lang="en-IN" dirty="0"/>
          </a:p>
        </p:txBody>
      </p:sp>
    </p:spTree>
    <p:extLst>
      <p:ext uri="{BB962C8B-B14F-4D97-AF65-F5344CB8AC3E}">
        <p14:creationId xmlns:p14="http://schemas.microsoft.com/office/powerpoint/2010/main" val="8497710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3C95C-CE4F-DC10-4B3D-6DDCBC5B61CA}"/>
              </a:ext>
            </a:extLst>
          </p:cNvPr>
          <p:cNvSpPr>
            <a:spLocks noGrp="1"/>
          </p:cNvSpPr>
          <p:nvPr>
            <p:ph type="title"/>
          </p:nvPr>
        </p:nvSpPr>
        <p:spPr/>
        <p:txBody>
          <a:bodyPr/>
          <a:lstStyle/>
          <a:p>
            <a:r>
              <a:rPr lang="en-IN" b="1" dirty="0">
                <a:solidFill>
                  <a:srgbClr val="FF0000"/>
                </a:solidFill>
                <a:latin typeface="+mj-lt"/>
              </a:rPr>
              <a:t>EXTRA ORAL EXAMINATION</a:t>
            </a:r>
            <a:endParaRPr lang="en-IN" dirty="0"/>
          </a:p>
        </p:txBody>
      </p:sp>
      <p:sp>
        <p:nvSpPr>
          <p:cNvPr id="3" name="Content Placeholder 2">
            <a:extLst>
              <a:ext uri="{FF2B5EF4-FFF2-40B4-BE49-F238E27FC236}">
                <a16:creationId xmlns:a16="http://schemas.microsoft.com/office/drawing/2014/main" id="{21811714-87BA-4A55-C8E9-208D6FE9EBEE}"/>
              </a:ext>
            </a:extLst>
          </p:cNvPr>
          <p:cNvSpPr>
            <a:spLocks noGrp="1"/>
          </p:cNvSpPr>
          <p:nvPr>
            <p:ph idx="1"/>
          </p:nvPr>
        </p:nvSpPr>
        <p:spPr/>
        <p:txBody>
          <a:bodyPr>
            <a:normAutofit fontScale="92500" lnSpcReduction="20000"/>
          </a:bodyPr>
          <a:lstStyle/>
          <a:p>
            <a:pPr lvl="0">
              <a:buFont typeface="Wingdings" panose="05000000000000000000" pitchFamily="2" charset="2"/>
              <a:buChar char="Ø"/>
            </a:pPr>
            <a:r>
              <a:rPr lang="en-US" sz="2000" dirty="0"/>
              <a:t>Facial examination</a:t>
            </a:r>
            <a:endParaRPr lang="en-IN" sz="2000" dirty="0"/>
          </a:p>
          <a:p>
            <a:pPr marL="600065" lvl="1" indent="-171450">
              <a:buFont typeface="Courier New" panose="02070309020205020404" pitchFamily="49" charset="0"/>
              <a:buChar char="o"/>
            </a:pPr>
            <a:r>
              <a:rPr lang="en-US" sz="2000" dirty="0"/>
              <a:t>Form</a:t>
            </a:r>
            <a:endParaRPr lang="en-IN" sz="2000" dirty="0"/>
          </a:p>
          <a:p>
            <a:pPr marL="600065" lvl="1" indent="-171450">
              <a:buFont typeface="Courier New" panose="02070309020205020404" pitchFamily="49" charset="0"/>
              <a:buChar char="o"/>
            </a:pPr>
            <a:r>
              <a:rPr lang="en-US" sz="2000" dirty="0"/>
              <a:t>Asymmetry </a:t>
            </a:r>
            <a:endParaRPr lang="en-IN" sz="2000" dirty="0"/>
          </a:p>
          <a:p>
            <a:pPr marL="600065" lvl="1" indent="-171450">
              <a:buFont typeface="Courier New" panose="02070309020205020404" pitchFamily="49" charset="0"/>
              <a:buChar char="o"/>
            </a:pPr>
            <a:r>
              <a:rPr lang="en-US" sz="2000" dirty="0"/>
              <a:t>Profile</a:t>
            </a:r>
          </a:p>
          <a:p>
            <a:pPr marL="600065" lvl="1" indent="-171450">
              <a:buFont typeface="Courier New" panose="02070309020205020404" pitchFamily="49" charset="0"/>
              <a:buChar char="o"/>
            </a:pPr>
            <a:r>
              <a:rPr lang="en-US" sz="2000" dirty="0"/>
              <a:t>Complexion </a:t>
            </a:r>
          </a:p>
          <a:p>
            <a:pPr marL="600065" lvl="1" indent="-171450">
              <a:buFont typeface="Courier New" panose="02070309020205020404" pitchFamily="49" charset="0"/>
              <a:buChar char="o"/>
            </a:pPr>
            <a:endParaRPr lang="en-IN" sz="2000" dirty="0"/>
          </a:p>
          <a:p>
            <a:pPr lvl="0">
              <a:buFont typeface="Wingdings" panose="05000000000000000000" pitchFamily="2" charset="2"/>
              <a:buChar char="Ø"/>
            </a:pPr>
            <a:r>
              <a:rPr lang="en-US" sz="2000" dirty="0"/>
              <a:t>Temporomandibular joint</a:t>
            </a:r>
            <a:endParaRPr lang="en-IN" sz="2000" dirty="0"/>
          </a:p>
          <a:p>
            <a:pPr marL="600065" lvl="1" indent="-171450">
              <a:buFont typeface="Courier New" panose="02070309020205020404" pitchFamily="49" charset="0"/>
              <a:buChar char="o"/>
            </a:pPr>
            <a:r>
              <a:rPr lang="en-US" sz="2000" dirty="0"/>
              <a:t>Tenderness/discomfort</a:t>
            </a:r>
            <a:endParaRPr lang="en-IN" sz="2000" dirty="0"/>
          </a:p>
          <a:p>
            <a:pPr marL="600065" lvl="1" indent="-171450">
              <a:buFont typeface="Courier New" panose="02070309020205020404" pitchFamily="49" charset="0"/>
              <a:buChar char="o"/>
            </a:pPr>
            <a:r>
              <a:rPr lang="en-US" sz="2000" dirty="0"/>
              <a:t>Clicking/crepitus</a:t>
            </a:r>
            <a:endParaRPr lang="en-IN" sz="2000" dirty="0"/>
          </a:p>
          <a:p>
            <a:pPr marL="600065" lvl="1" indent="-171450">
              <a:buFont typeface="Courier New" panose="02070309020205020404" pitchFamily="49" charset="0"/>
              <a:buChar char="o"/>
            </a:pPr>
            <a:r>
              <a:rPr lang="en-US" sz="2000" dirty="0"/>
              <a:t>Mandibular movement</a:t>
            </a:r>
          </a:p>
          <a:p>
            <a:endParaRPr lang="en-IN" dirty="0"/>
          </a:p>
        </p:txBody>
      </p:sp>
    </p:spTree>
    <p:extLst>
      <p:ext uri="{BB962C8B-B14F-4D97-AF65-F5344CB8AC3E}">
        <p14:creationId xmlns:p14="http://schemas.microsoft.com/office/powerpoint/2010/main" val="16326357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0B20FB-9810-069F-0635-20E4BA016497}"/>
              </a:ext>
            </a:extLst>
          </p:cNvPr>
          <p:cNvSpPr>
            <a:spLocks noGrp="1"/>
          </p:cNvSpPr>
          <p:nvPr>
            <p:ph idx="1"/>
          </p:nvPr>
        </p:nvSpPr>
        <p:spPr/>
        <p:txBody>
          <a:bodyPr/>
          <a:lstStyle/>
          <a:p>
            <a:pPr lvl="0">
              <a:buFont typeface="Wingdings" panose="05000000000000000000" pitchFamily="2" charset="2"/>
              <a:buChar char="Ø"/>
            </a:pPr>
            <a:r>
              <a:rPr lang="en-US" sz="2000" dirty="0"/>
              <a:t>Lips :</a:t>
            </a:r>
            <a:endParaRPr lang="en-IN" sz="2000" dirty="0"/>
          </a:p>
          <a:p>
            <a:pPr marL="600065" lvl="1" indent="-171450">
              <a:buFont typeface="Courier New" panose="02070309020205020404" pitchFamily="49" charset="0"/>
              <a:buChar char="o"/>
            </a:pPr>
            <a:r>
              <a:rPr lang="en-US" sz="2000" dirty="0"/>
              <a:t>Length</a:t>
            </a:r>
            <a:endParaRPr lang="en-IN" sz="2000" dirty="0"/>
          </a:p>
          <a:p>
            <a:pPr marL="600065" lvl="1" indent="-171450">
              <a:buFont typeface="Courier New" panose="02070309020205020404" pitchFamily="49" charset="0"/>
              <a:buChar char="o"/>
            </a:pPr>
            <a:r>
              <a:rPr lang="en-US" sz="2000" dirty="0"/>
              <a:t>Tonicity </a:t>
            </a:r>
          </a:p>
          <a:p>
            <a:pPr marL="85724" lvl="0" indent="0">
              <a:buNone/>
            </a:pPr>
            <a:endParaRPr lang="en-IN" sz="2000" dirty="0"/>
          </a:p>
          <a:p>
            <a:pPr lvl="0">
              <a:buFont typeface="Wingdings" panose="05000000000000000000" pitchFamily="2" charset="2"/>
              <a:buChar char="Ø"/>
            </a:pPr>
            <a:r>
              <a:rPr lang="en-US" sz="2000" dirty="0"/>
              <a:t>Neuromuscular Evaluation</a:t>
            </a:r>
            <a:endParaRPr lang="en-IN" sz="2000" dirty="0"/>
          </a:p>
          <a:p>
            <a:pPr lvl="0">
              <a:buFont typeface="Wingdings" panose="05000000000000000000" pitchFamily="2" charset="2"/>
              <a:buChar char="Ø"/>
            </a:pPr>
            <a:endParaRPr lang="en-IN" sz="2000" dirty="0"/>
          </a:p>
          <a:p>
            <a:pPr lvl="0">
              <a:buFont typeface="Wingdings" panose="05000000000000000000" pitchFamily="2" charset="2"/>
              <a:buChar char="Ø"/>
            </a:pPr>
            <a:r>
              <a:rPr lang="en-US" sz="2000" dirty="0"/>
              <a:t>Facial muscle evaluation </a:t>
            </a:r>
            <a:endParaRPr lang="en-IN" sz="2000" dirty="0"/>
          </a:p>
          <a:p>
            <a:endParaRPr lang="en-IN" dirty="0"/>
          </a:p>
        </p:txBody>
      </p:sp>
    </p:spTree>
    <p:extLst>
      <p:ext uri="{BB962C8B-B14F-4D97-AF65-F5344CB8AC3E}">
        <p14:creationId xmlns:p14="http://schemas.microsoft.com/office/powerpoint/2010/main" val="27615223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5EBA7-535F-D25C-B09B-14C8F6253548}"/>
              </a:ext>
            </a:extLst>
          </p:cNvPr>
          <p:cNvSpPr>
            <a:spLocks noGrp="1"/>
          </p:cNvSpPr>
          <p:nvPr>
            <p:ph type="title"/>
          </p:nvPr>
        </p:nvSpPr>
        <p:spPr/>
        <p:txBody>
          <a:bodyPr/>
          <a:lstStyle/>
          <a:p>
            <a:r>
              <a:rPr lang="en-GB" dirty="0">
                <a:solidFill>
                  <a:srgbClr val="FF0000"/>
                </a:solidFill>
              </a:rPr>
              <a:t>Facial features </a:t>
            </a:r>
            <a:endParaRPr lang="en-IN" dirty="0"/>
          </a:p>
        </p:txBody>
      </p:sp>
      <p:sp>
        <p:nvSpPr>
          <p:cNvPr id="3" name="Content Placeholder 2">
            <a:extLst>
              <a:ext uri="{FF2B5EF4-FFF2-40B4-BE49-F238E27FC236}">
                <a16:creationId xmlns:a16="http://schemas.microsoft.com/office/drawing/2014/main" id="{0AAFDAA0-469F-8F1B-3069-957C38BE7F58}"/>
              </a:ext>
            </a:extLst>
          </p:cNvPr>
          <p:cNvSpPr>
            <a:spLocks noGrp="1"/>
          </p:cNvSpPr>
          <p:nvPr>
            <p:ph idx="1"/>
          </p:nvPr>
        </p:nvSpPr>
        <p:spPr/>
        <p:txBody>
          <a:bodyPr/>
          <a:lstStyle/>
          <a:p>
            <a:r>
              <a:rPr lang="en-US" sz="1800" dirty="0">
                <a:solidFill>
                  <a:schemeClr val="tx1"/>
                </a:solidFill>
              </a:rPr>
              <a:t>Observe length, fullness &amp; apparent support of lips</a:t>
            </a:r>
          </a:p>
          <a:p>
            <a:r>
              <a:rPr lang="en-US" sz="1800" dirty="0">
                <a:solidFill>
                  <a:schemeClr val="tx1"/>
                </a:solidFill>
              </a:rPr>
              <a:t>Observe philtrum, nasolabial fold&amp; </a:t>
            </a:r>
            <a:r>
              <a:rPr lang="en-US" sz="1800" dirty="0" err="1">
                <a:solidFill>
                  <a:schemeClr val="tx1"/>
                </a:solidFill>
              </a:rPr>
              <a:t>labio</a:t>
            </a:r>
            <a:r>
              <a:rPr lang="en-US" sz="1800" dirty="0">
                <a:solidFill>
                  <a:schemeClr val="tx1"/>
                </a:solidFill>
              </a:rPr>
              <a:t> mental groove for hollowness or puffiness</a:t>
            </a:r>
          </a:p>
          <a:p>
            <a:r>
              <a:rPr lang="en-US" sz="1800" dirty="0">
                <a:solidFill>
                  <a:schemeClr val="tx1"/>
                </a:solidFill>
              </a:rPr>
              <a:t>Texture of skin help  establish the tone of anterior setup</a:t>
            </a:r>
          </a:p>
          <a:p>
            <a:pPr lvl="0" algn="l"/>
            <a:r>
              <a:rPr lang="en-US" sz="1800" dirty="0">
                <a:solidFill>
                  <a:schemeClr val="tx1"/>
                </a:solidFill>
              </a:rPr>
              <a:t>Size of oral cavity  &amp; width of the vermilion border- related to degree of tooth display</a:t>
            </a:r>
            <a:endParaRPr lang="en-IN" dirty="0"/>
          </a:p>
          <a:p>
            <a:endParaRPr lang="en-IN" dirty="0"/>
          </a:p>
        </p:txBody>
      </p:sp>
    </p:spTree>
    <p:extLst>
      <p:ext uri="{BB962C8B-B14F-4D97-AF65-F5344CB8AC3E}">
        <p14:creationId xmlns:p14="http://schemas.microsoft.com/office/powerpoint/2010/main" val="14494887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14D11-303E-778E-3660-3E9C2231A4DA}"/>
              </a:ext>
            </a:extLst>
          </p:cNvPr>
          <p:cNvSpPr>
            <a:spLocks noGrp="1"/>
          </p:cNvSpPr>
          <p:nvPr>
            <p:ph type="title"/>
          </p:nvPr>
        </p:nvSpPr>
        <p:spPr/>
        <p:txBody>
          <a:bodyPr/>
          <a:lstStyle/>
          <a:p>
            <a:r>
              <a:rPr lang="en-US" sz="3600" dirty="0">
                <a:solidFill>
                  <a:srgbClr val="FF0000"/>
                </a:solidFill>
              </a:rPr>
              <a:t>Face Form </a:t>
            </a:r>
            <a:r>
              <a:rPr lang="en-US" sz="3600" dirty="0"/>
              <a:t>- according to House And Loop</a:t>
            </a:r>
            <a:endParaRPr lang="en-IN" dirty="0"/>
          </a:p>
        </p:txBody>
      </p:sp>
      <p:sp>
        <p:nvSpPr>
          <p:cNvPr id="3" name="Content Placeholder 2">
            <a:extLst>
              <a:ext uri="{FF2B5EF4-FFF2-40B4-BE49-F238E27FC236}">
                <a16:creationId xmlns:a16="http://schemas.microsoft.com/office/drawing/2014/main" id="{B2EEEA79-CDAD-9981-A26D-941226104716}"/>
              </a:ext>
            </a:extLst>
          </p:cNvPr>
          <p:cNvSpPr>
            <a:spLocks noGrp="1"/>
          </p:cNvSpPr>
          <p:nvPr>
            <p:ph idx="1"/>
          </p:nvPr>
        </p:nvSpPr>
        <p:spPr/>
        <p:txBody>
          <a:bodyPr/>
          <a:lstStyle/>
          <a:p>
            <a:r>
              <a:rPr lang="en-US" dirty="0"/>
              <a:t>Square</a:t>
            </a:r>
          </a:p>
          <a:p>
            <a:r>
              <a:rPr lang="en-US" dirty="0"/>
              <a:t>Tapered </a:t>
            </a:r>
          </a:p>
          <a:p>
            <a:r>
              <a:rPr lang="en-US" dirty="0"/>
              <a:t>ovoid</a:t>
            </a:r>
            <a:endParaRPr lang="en-IN" dirty="0"/>
          </a:p>
        </p:txBody>
      </p:sp>
      <p:pic>
        <p:nvPicPr>
          <p:cNvPr id="5" name="Picture 4">
            <a:extLst>
              <a:ext uri="{FF2B5EF4-FFF2-40B4-BE49-F238E27FC236}">
                <a16:creationId xmlns:a16="http://schemas.microsoft.com/office/drawing/2014/main" id="{9AC3D278-B418-44DD-FFEA-4AA0213C1D09}"/>
              </a:ext>
            </a:extLst>
          </p:cNvPr>
          <p:cNvPicPr>
            <a:picLocks noChangeAspect="1"/>
          </p:cNvPicPr>
          <p:nvPr/>
        </p:nvPicPr>
        <p:blipFill>
          <a:blip r:embed="rId2"/>
          <a:stretch>
            <a:fillRect/>
          </a:stretch>
        </p:blipFill>
        <p:spPr>
          <a:xfrm>
            <a:off x="6375844" y="3348609"/>
            <a:ext cx="3609975" cy="1733550"/>
          </a:xfrm>
          <a:prstGeom prst="rect">
            <a:avLst/>
          </a:prstGeom>
        </p:spPr>
      </p:pic>
    </p:spTree>
    <p:extLst>
      <p:ext uri="{BB962C8B-B14F-4D97-AF65-F5344CB8AC3E}">
        <p14:creationId xmlns:p14="http://schemas.microsoft.com/office/powerpoint/2010/main" val="5353922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43F8E-06F6-691D-FAAB-99E7B1DB29A4}"/>
              </a:ext>
            </a:extLst>
          </p:cNvPr>
          <p:cNvSpPr>
            <a:spLocks noGrp="1"/>
          </p:cNvSpPr>
          <p:nvPr>
            <p:ph type="title"/>
          </p:nvPr>
        </p:nvSpPr>
        <p:spPr/>
        <p:txBody>
          <a:bodyPr>
            <a:normAutofit fontScale="90000"/>
          </a:bodyPr>
          <a:lstStyle/>
          <a:p>
            <a:r>
              <a:rPr lang="en-US" sz="3600" dirty="0">
                <a:solidFill>
                  <a:srgbClr val="FF0000"/>
                </a:solidFill>
              </a:rPr>
              <a:t>Face Form </a:t>
            </a:r>
            <a:r>
              <a:rPr lang="en-US" sz="3600" dirty="0"/>
              <a:t>- House and Loop, Frush and Fisher and William’s classified face form as:</a:t>
            </a:r>
            <a:br>
              <a:rPr lang="en-US" sz="3600" dirty="0"/>
            </a:br>
            <a:endParaRPr lang="en-IN" dirty="0"/>
          </a:p>
        </p:txBody>
      </p:sp>
      <p:sp>
        <p:nvSpPr>
          <p:cNvPr id="3" name="Content Placeholder 2">
            <a:extLst>
              <a:ext uri="{FF2B5EF4-FFF2-40B4-BE49-F238E27FC236}">
                <a16:creationId xmlns:a16="http://schemas.microsoft.com/office/drawing/2014/main" id="{F55A506A-AB22-6AB6-D4FB-7624463E2807}"/>
              </a:ext>
            </a:extLst>
          </p:cNvPr>
          <p:cNvSpPr>
            <a:spLocks noGrp="1"/>
          </p:cNvSpPr>
          <p:nvPr>
            <p:ph idx="1"/>
          </p:nvPr>
        </p:nvSpPr>
        <p:spPr/>
        <p:txBody>
          <a:bodyPr/>
          <a:lstStyle/>
          <a:p>
            <a:r>
              <a:rPr lang="en-US" dirty="0"/>
              <a:t>Square</a:t>
            </a:r>
          </a:p>
          <a:p>
            <a:r>
              <a:rPr lang="en-US" dirty="0"/>
              <a:t>Tapered</a:t>
            </a:r>
          </a:p>
          <a:p>
            <a:r>
              <a:rPr lang="en-US" dirty="0"/>
              <a:t>Ovoid</a:t>
            </a:r>
          </a:p>
          <a:p>
            <a:r>
              <a:rPr lang="en-US" dirty="0"/>
              <a:t>Square tapered</a:t>
            </a:r>
            <a:endParaRPr lang="en-IN" dirty="0"/>
          </a:p>
        </p:txBody>
      </p:sp>
      <p:pic>
        <p:nvPicPr>
          <p:cNvPr id="4" name="Picture 3">
            <a:extLst>
              <a:ext uri="{FF2B5EF4-FFF2-40B4-BE49-F238E27FC236}">
                <a16:creationId xmlns:a16="http://schemas.microsoft.com/office/drawing/2014/main" id="{D90ACCFF-7F25-A022-3289-43EEE93BC2B9}"/>
              </a:ext>
            </a:extLst>
          </p:cNvPr>
          <p:cNvPicPr>
            <a:picLocks noChangeAspect="1"/>
          </p:cNvPicPr>
          <p:nvPr/>
        </p:nvPicPr>
        <p:blipFill rotWithShape="1">
          <a:blip r:embed="rId2"/>
          <a:srcRect l="1654" r="75546"/>
          <a:stretch/>
        </p:blipFill>
        <p:spPr>
          <a:xfrm>
            <a:off x="6293223" y="2142744"/>
            <a:ext cx="1002105" cy="1472047"/>
          </a:xfrm>
          <a:prstGeom prst="rect">
            <a:avLst/>
          </a:prstGeom>
        </p:spPr>
      </p:pic>
      <p:pic>
        <p:nvPicPr>
          <p:cNvPr id="5" name="Picture 4">
            <a:extLst>
              <a:ext uri="{FF2B5EF4-FFF2-40B4-BE49-F238E27FC236}">
                <a16:creationId xmlns:a16="http://schemas.microsoft.com/office/drawing/2014/main" id="{9CE36C77-9B62-A76D-32D9-201A92DD384B}"/>
              </a:ext>
            </a:extLst>
          </p:cNvPr>
          <p:cNvPicPr>
            <a:picLocks noChangeAspect="1"/>
          </p:cNvPicPr>
          <p:nvPr/>
        </p:nvPicPr>
        <p:blipFill rotWithShape="1">
          <a:blip r:embed="rId2"/>
          <a:srcRect l="24056" r="50524"/>
          <a:stretch/>
        </p:blipFill>
        <p:spPr>
          <a:xfrm>
            <a:off x="8821898" y="2091552"/>
            <a:ext cx="1156144" cy="1523239"/>
          </a:xfrm>
          <a:prstGeom prst="rect">
            <a:avLst/>
          </a:prstGeom>
        </p:spPr>
      </p:pic>
      <p:pic>
        <p:nvPicPr>
          <p:cNvPr id="6" name="Picture 5">
            <a:extLst>
              <a:ext uri="{FF2B5EF4-FFF2-40B4-BE49-F238E27FC236}">
                <a16:creationId xmlns:a16="http://schemas.microsoft.com/office/drawing/2014/main" id="{EF0F924C-389E-7ABA-E55B-DE1CE832B0DD}"/>
              </a:ext>
            </a:extLst>
          </p:cNvPr>
          <p:cNvPicPr>
            <a:picLocks noChangeAspect="1"/>
          </p:cNvPicPr>
          <p:nvPr/>
        </p:nvPicPr>
        <p:blipFill rotWithShape="1">
          <a:blip r:embed="rId2"/>
          <a:srcRect l="72800" r="4138"/>
          <a:stretch/>
        </p:blipFill>
        <p:spPr>
          <a:xfrm>
            <a:off x="6358460" y="4659728"/>
            <a:ext cx="1019164" cy="1480094"/>
          </a:xfrm>
          <a:prstGeom prst="rect">
            <a:avLst/>
          </a:prstGeom>
        </p:spPr>
      </p:pic>
      <p:pic>
        <p:nvPicPr>
          <p:cNvPr id="7" name="Picture 6">
            <a:extLst>
              <a:ext uri="{FF2B5EF4-FFF2-40B4-BE49-F238E27FC236}">
                <a16:creationId xmlns:a16="http://schemas.microsoft.com/office/drawing/2014/main" id="{701F7DC4-BCE4-0037-83A1-B6178F2F01A4}"/>
              </a:ext>
            </a:extLst>
          </p:cNvPr>
          <p:cNvPicPr>
            <a:picLocks noChangeAspect="1"/>
          </p:cNvPicPr>
          <p:nvPr/>
        </p:nvPicPr>
        <p:blipFill rotWithShape="1">
          <a:blip r:embed="rId2"/>
          <a:srcRect l="49214" r="26676"/>
          <a:stretch/>
        </p:blipFill>
        <p:spPr>
          <a:xfrm>
            <a:off x="8832414" y="4481142"/>
            <a:ext cx="1145628" cy="1591414"/>
          </a:xfrm>
          <a:prstGeom prst="rect">
            <a:avLst/>
          </a:prstGeom>
        </p:spPr>
      </p:pic>
      <p:sp>
        <p:nvSpPr>
          <p:cNvPr id="8" name="TextBox 7">
            <a:extLst>
              <a:ext uri="{FF2B5EF4-FFF2-40B4-BE49-F238E27FC236}">
                <a16:creationId xmlns:a16="http://schemas.microsoft.com/office/drawing/2014/main" id="{094CEC05-B249-A470-1FED-FFFCD69F38CB}"/>
              </a:ext>
            </a:extLst>
          </p:cNvPr>
          <p:cNvSpPr txBox="1"/>
          <p:nvPr/>
        </p:nvSpPr>
        <p:spPr>
          <a:xfrm>
            <a:off x="6375518" y="3794760"/>
            <a:ext cx="1002106" cy="369332"/>
          </a:xfrm>
          <a:prstGeom prst="rect">
            <a:avLst/>
          </a:prstGeom>
          <a:noFill/>
        </p:spPr>
        <p:txBody>
          <a:bodyPr wrap="square" rtlCol="0">
            <a:spAutoFit/>
          </a:bodyPr>
          <a:lstStyle/>
          <a:p>
            <a:r>
              <a:rPr lang="en-US" dirty="0"/>
              <a:t>square</a:t>
            </a:r>
            <a:endParaRPr lang="en-IN" dirty="0"/>
          </a:p>
        </p:txBody>
      </p:sp>
      <p:sp>
        <p:nvSpPr>
          <p:cNvPr id="10" name="TextBox 9">
            <a:extLst>
              <a:ext uri="{FF2B5EF4-FFF2-40B4-BE49-F238E27FC236}">
                <a16:creationId xmlns:a16="http://schemas.microsoft.com/office/drawing/2014/main" id="{5E4637D9-A1C0-FB2D-ED8A-A11DDFE2BB79}"/>
              </a:ext>
            </a:extLst>
          </p:cNvPr>
          <p:cNvSpPr txBox="1"/>
          <p:nvPr/>
        </p:nvSpPr>
        <p:spPr>
          <a:xfrm>
            <a:off x="8821898" y="3794760"/>
            <a:ext cx="1348740" cy="369332"/>
          </a:xfrm>
          <a:prstGeom prst="rect">
            <a:avLst/>
          </a:prstGeom>
          <a:noFill/>
        </p:spPr>
        <p:txBody>
          <a:bodyPr wrap="square" rtlCol="0">
            <a:spAutoFit/>
          </a:bodyPr>
          <a:lstStyle/>
          <a:p>
            <a:r>
              <a:rPr lang="en-US" dirty="0"/>
              <a:t>Tapered</a:t>
            </a:r>
            <a:endParaRPr lang="en-IN" dirty="0"/>
          </a:p>
        </p:txBody>
      </p:sp>
      <p:sp>
        <p:nvSpPr>
          <p:cNvPr id="12" name="TextBox 11">
            <a:extLst>
              <a:ext uri="{FF2B5EF4-FFF2-40B4-BE49-F238E27FC236}">
                <a16:creationId xmlns:a16="http://schemas.microsoft.com/office/drawing/2014/main" id="{E7972B73-ED34-8D80-8969-1EB7BD538F87}"/>
              </a:ext>
            </a:extLst>
          </p:cNvPr>
          <p:cNvSpPr txBox="1"/>
          <p:nvPr/>
        </p:nvSpPr>
        <p:spPr>
          <a:xfrm>
            <a:off x="6419371" y="6139822"/>
            <a:ext cx="914400" cy="646331"/>
          </a:xfrm>
          <a:prstGeom prst="rect">
            <a:avLst/>
          </a:prstGeom>
          <a:noFill/>
        </p:spPr>
        <p:txBody>
          <a:bodyPr wrap="square" rtlCol="0">
            <a:spAutoFit/>
          </a:bodyPr>
          <a:lstStyle/>
          <a:p>
            <a:r>
              <a:rPr lang="en-US" dirty="0"/>
              <a:t>Ovoid</a:t>
            </a:r>
          </a:p>
          <a:p>
            <a:endParaRPr lang="en-IN" dirty="0"/>
          </a:p>
        </p:txBody>
      </p:sp>
      <p:sp>
        <p:nvSpPr>
          <p:cNvPr id="14" name="TextBox 13">
            <a:extLst>
              <a:ext uri="{FF2B5EF4-FFF2-40B4-BE49-F238E27FC236}">
                <a16:creationId xmlns:a16="http://schemas.microsoft.com/office/drawing/2014/main" id="{721DBCE5-2063-0B97-CE5B-565D25FC6818}"/>
              </a:ext>
            </a:extLst>
          </p:cNvPr>
          <p:cNvSpPr txBox="1"/>
          <p:nvPr/>
        </p:nvSpPr>
        <p:spPr>
          <a:xfrm>
            <a:off x="8519574" y="6093655"/>
            <a:ext cx="2916936" cy="369332"/>
          </a:xfrm>
          <a:prstGeom prst="rect">
            <a:avLst/>
          </a:prstGeom>
          <a:noFill/>
        </p:spPr>
        <p:txBody>
          <a:bodyPr wrap="square" rtlCol="0">
            <a:spAutoFit/>
          </a:bodyPr>
          <a:lstStyle/>
          <a:p>
            <a:r>
              <a:rPr lang="en-US"/>
              <a:t>Square tapered</a:t>
            </a:r>
            <a:endParaRPr lang="en-IN" dirty="0"/>
          </a:p>
        </p:txBody>
      </p:sp>
    </p:spTree>
    <p:extLst>
      <p:ext uri="{BB962C8B-B14F-4D97-AF65-F5344CB8AC3E}">
        <p14:creationId xmlns:p14="http://schemas.microsoft.com/office/powerpoint/2010/main" val="23914349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ECF455-30BA-6C76-C2EF-9BA830204313}"/>
              </a:ext>
            </a:extLst>
          </p:cNvPr>
          <p:cNvSpPr>
            <a:spLocks noGrp="1"/>
          </p:cNvSpPr>
          <p:nvPr>
            <p:ph idx="1"/>
          </p:nvPr>
        </p:nvSpPr>
        <p:spPr/>
        <p:txBody>
          <a:bodyPr/>
          <a:lstStyle/>
          <a:p>
            <a:pPr>
              <a:buFont typeface="Wingdings" panose="05000000000000000000" pitchFamily="2" charset="2"/>
              <a:buChar char="Ø"/>
            </a:pPr>
            <a:r>
              <a:rPr lang="en-US" dirty="0">
                <a:solidFill>
                  <a:schemeClr val="tx1"/>
                </a:solidFill>
              </a:rPr>
              <a:t>Facial form is identified by contacting the following points </a:t>
            </a:r>
            <a:br>
              <a:rPr lang="en-IN" dirty="0">
                <a:solidFill>
                  <a:schemeClr val="tx1"/>
                </a:solidFill>
              </a:rPr>
            </a:br>
            <a:r>
              <a:rPr lang="en-US" dirty="0">
                <a:latin typeface="+mn-lt"/>
              </a:rPr>
              <a:t>Fore head</a:t>
            </a:r>
          </a:p>
          <a:p>
            <a:pPr>
              <a:buFont typeface="Wingdings" panose="05000000000000000000" pitchFamily="2" charset="2"/>
              <a:buChar char="Ø"/>
            </a:pPr>
            <a:r>
              <a:rPr lang="en-US" dirty="0">
                <a:latin typeface="+mn-lt"/>
              </a:rPr>
              <a:t>Zygomatic arch</a:t>
            </a:r>
          </a:p>
          <a:p>
            <a:pPr>
              <a:buFont typeface="Wingdings" panose="05000000000000000000" pitchFamily="2" charset="2"/>
              <a:buChar char="Ø"/>
            </a:pPr>
            <a:r>
              <a:rPr lang="en-US" dirty="0">
                <a:latin typeface="+mn-lt"/>
              </a:rPr>
              <a:t>Angle of mandible</a:t>
            </a:r>
          </a:p>
          <a:p>
            <a:pPr marL="0" indent="0">
              <a:buNone/>
            </a:pPr>
            <a:endParaRPr lang="en-US" dirty="0"/>
          </a:p>
          <a:p>
            <a:pPr marL="158750" indent="0">
              <a:buNone/>
            </a:pPr>
            <a:r>
              <a:rPr lang="en-US" sz="1600" b="1" u="sng" dirty="0">
                <a:solidFill>
                  <a:srgbClr val="FF0000"/>
                </a:solidFill>
                <a:latin typeface="+mn-lt"/>
              </a:rPr>
              <a:t>Prosthodontic consideration</a:t>
            </a:r>
            <a:r>
              <a:rPr lang="en-US" sz="1600" dirty="0">
                <a:solidFill>
                  <a:srgbClr val="FF0000"/>
                </a:solidFill>
                <a:latin typeface="+mn-lt"/>
              </a:rPr>
              <a:t>:</a:t>
            </a:r>
          </a:p>
          <a:p>
            <a:r>
              <a:rPr lang="en-US" sz="1800" dirty="0">
                <a:latin typeface="+mn-lt"/>
              </a:rPr>
              <a:t>Facial morphology has certain relationship to the shape of dental arch </a:t>
            </a:r>
          </a:p>
          <a:p>
            <a:r>
              <a:rPr lang="en-US" sz="1800" dirty="0">
                <a:latin typeface="+mn-lt"/>
              </a:rPr>
              <a:t>Facial form is a useful aid in teeth selection</a:t>
            </a:r>
          </a:p>
          <a:p>
            <a:pPr marL="0" indent="0">
              <a:buNone/>
            </a:pPr>
            <a:endParaRPr lang="en-US" dirty="0">
              <a:latin typeface="+mn-lt"/>
            </a:endParaRPr>
          </a:p>
          <a:p>
            <a:endParaRPr lang="en-US" dirty="0">
              <a:latin typeface="+mn-lt"/>
            </a:endParaRPr>
          </a:p>
          <a:p>
            <a:pPr marL="85724" indent="0">
              <a:buNone/>
            </a:pPr>
            <a:endParaRPr lang="en-US" dirty="0">
              <a:latin typeface="+mn-lt"/>
            </a:endParaRPr>
          </a:p>
          <a:p>
            <a:endParaRPr lang="en-US" dirty="0">
              <a:latin typeface="+mn-lt"/>
            </a:endParaRPr>
          </a:p>
          <a:p>
            <a:endParaRPr lang="en-IN" dirty="0"/>
          </a:p>
        </p:txBody>
      </p:sp>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F98CE6FE-79EE-A60F-98D3-78AE4180136C}"/>
                  </a:ext>
                </a:extLst>
              </p:cNvPr>
              <p:cNvGraphicFramePr>
                <a:graphicFrameLocks noChangeAspect="1"/>
              </p:cNvGraphicFramePr>
              <p:nvPr>
                <p:extLst>
                  <p:ext uri="{D42A27DB-BD31-4B8C-83A1-F6EECF244321}">
                    <p14:modId xmlns:p14="http://schemas.microsoft.com/office/powerpoint/2010/main" val="1612770421"/>
                  </p:ext>
                </p:extLst>
              </p:nvPr>
            </p:nvGraphicFramePr>
            <p:xfrm>
              <a:off x="11463727" y="5068062"/>
              <a:ext cx="3048000" cy="1714500"/>
            </p:xfrm>
            <a:graphic>
              <a:graphicData uri="http://schemas.microsoft.com/office/powerpoint/2016/slidezoom">
                <pslz:sldZm>
                  <pslz:sldZmObj sldId="318" cId="2657477771">
                    <pslz:zmPr id="{1FDE4BAC-8091-4D05-B0D4-ED5ED8545799}" returnToParent="0" transitionDur="1000">
                      <p166:blipFill xmlns:p166="http://schemas.microsoft.com/office/powerpoint/2016/6/main">
                        <a:blip r:embed="rId2"/>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4" name="Slide Zoom 3">
                <a:hlinkClick r:id="rId3" action="ppaction://hlinksldjump"/>
                <a:extLst>
                  <a:ext uri="{FF2B5EF4-FFF2-40B4-BE49-F238E27FC236}">
                    <a16:creationId xmlns:a16="http://schemas.microsoft.com/office/drawing/2014/main" id="{F98CE6FE-79EE-A60F-98D3-78AE4180136C}"/>
                  </a:ext>
                </a:extLst>
              </p:cNvPr>
              <p:cNvPicPr>
                <a:picLocks noGrp="1" noRot="1" noChangeAspect="1" noMove="1" noResize="1" noEditPoints="1" noAdjustHandles="1" noChangeArrowheads="1" noChangeShapeType="1"/>
              </p:cNvPicPr>
              <p:nvPr/>
            </p:nvPicPr>
            <p:blipFill>
              <a:blip r:embed="rId4"/>
              <a:stretch>
                <a:fillRect/>
              </a:stretch>
            </p:blipFill>
            <p:spPr>
              <a:xfrm>
                <a:off x="11463727" y="5068062"/>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26574777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A4163-0DD7-B36D-A737-3522B05F6F2F}"/>
              </a:ext>
            </a:extLst>
          </p:cNvPr>
          <p:cNvSpPr>
            <a:spLocks noGrp="1"/>
          </p:cNvSpPr>
          <p:nvPr>
            <p:ph type="title"/>
          </p:nvPr>
        </p:nvSpPr>
        <p:spPr/>
        <p:txBody>
          <a:bodyPr/>
          <a:lstStyle/>
          <a:p>
            <a:r>
              <a:rPr lang="en-US" dirty="0">
                <a:solidFill>
                  <a:srgbClr val="FF0000"/>
                </a:solidFill>
              </a:rPr>
              <a:t>Classification according to the shape of the head</a:t>
            </a:r>
            <a:endParaRPr lang="en-IN" dirty="0"/>
          </a:p>
        </p:txBody>
      </p:sp>
      <p:sp>
        <p:nvSpPr>
          <p:cNvPr id="3" name="Content Placeholder 2">
            <a:extLst>
              <a:ext uri="{FF2B5EF4-FFF2-40B4-BE49-F238E27FC236}">
                <a16:creationId xmlns:a16="http://schemas.microsoft.com/office/drawing/2014/main" id="{B8372B60-5861-DAF0-36CC-12EE9BABE7E3}"/>
              </a:ext>
            </a:extLst>
          </p:cNvPr>
          <p:cNvSpPr>
            <a:spLocks noGrp="1"/>
          </p:cNvSpPr>
          <p:nvPr>
            <p:ph idx="1"/>
          </p:nvPr>
        </p:nvSpPr>
        <p:spPr>
          <a:xfrm>
            <a:off x="455612" y="2095500"/>
            <a:ext cx="8915400" cy="3777622"/>
          </a:xfrm>
        </p:spPr>
        <p:txBody>
          <a:bodyPr>
            <a:normAutofit fontScale="92500" lnSpcReduction="20000"/>
          </a:bodyPr>
          <a:lstStyle/>
          <a:p>
            <a:r>
              <a:rPr lang="en-US" sz="2400" dirty="0">
                <a:solidFill>
                  <a:schemeClr val="tx1"/>
                </a:solidFill>
                <a:latin typeface="+mn-lt"/>
              </a:rPr>
              <a:t>Mesocephalic (</a:t>
            </a:r>
            <a:r>
              <a:rPr lang="en-US" sz="2400" dirty="0" err="1">
                <a:solidFill>
                  <a:schemeClr val="tx1"/>
                </a:solidFill>
                <a:latin typeface="+mn-lt"/>
              </a:rPr>
              <a:t>mesoprosopic</a:t>
            </a:r>
            <a:r>
              <a:rPr lang="en-US" sz="2400" dirty="0">
                <a:solidFill>
                  <a:schemeClr val="tx1"/>
                </a:solidFill>
                <a:latin typeface="+mn-lt"/>
              </a:rPr>
              <a:t>) - Average shape of head. </a:t>
            </a:r>
          </a:p>
          <a:p>
            <a:pPr marL="2847904" lvl="8" indent="0">
              <a:buNone/>
            </a:pPr>
            <a:r>
              <a:rPr lang="en-US" sz="2400" dirty="0">
                <a:solidFill>
                  <a:schemeClr val="tx1"/>
                </a:solidFill>
                <a:latin typeface="+mn-lt"/>
              </a:rPr>
              <a:t>             normal dental arches</a:t>
            </a:r>
          </a:p>
          <a:p>
            <a:pPr marL="2847904" lvl="8" indent="0">
              <a:buNone/>
            </a:pPr>
            <a:endParaRPr lang="en-US" sz="2400" dirty="0">
              <a:solidFill>
                <a:schemeClr val="tx1"/>
              </a:solidFill>
              <a:latin typeface="+mn-lt"/>
            </a:endParaRPr>
          </a:p>
          <a:p>
            <a:pPr marL="2847904" lvl="8" indent="0">
              <a:buNone/>
            </a:pPr>
            <a:endParaRPr lang="en-US" sz="2400" dirty="0">
              <a:solidFill>
                <a:schemeClr val="tx1"/>
              </a:solidFill>
              <a:latin typeface="+mn-lt"/>
            </a:endParaRPr>
          </a:p>
          <a:p>
            <a:r>
              <a:rPr lang="en-US" sz="2400" dirty="0">
                <a:solidFill>
                  <a:schemeClr val="tx1"/>
                </a:solidFill>
                <a:latin typeface="+mn-lt"/>
              </a:rPr>
              <a:t>Brachycephalic (</a:t>
            </a:r>
            <a:r>
              <a:rPr lang="en-US" sz="2400" dirty="0" err="1">
                <a:solidFill>
                  <a:schemeClr val="tx1"/>
                </a:solidFill>
                <a:latin typeface="+mn-lt"/>
              </a:rPr>
              <a:t>europrosopic</a:t>
            </a:r>
            <a:r>
              <a:rPr lang="en-US" sz="2400" dirty="0">
                <a:solidFill>
                  <a:schemeClr val="tx1"/>
                </a:solidFill>
                <a:latin typeface="+mn-lt"/>
              </a:rPr>
              <a:t>) – broad, square arches </a:t>
            </a:r>
          </a:p>
          <a:p>
            <a:endParaRPr lang="en-US" sz="2400" dirty="0">
              <a:solidFill>
                <a:schemeClr val="tx1"/>
              </a:solidFill>
              <a:latin typeface="+mn-lt"/>
            </a:endParaRPr>
          </a:p>
          <a:p>
            <a:endParaRPr lang="en-US" sz="2400" dirty="0">
              <a:solidFill>
                <a:schemeClr val="tx1"/>
              </a:solidFill>
              <a:latin typeface="+mn-lt"/>
            </a:endParaRPr>
          </a:p>
          <a:p>
            <a:r>
              <a:rPr lang="en-US" sz="2400" dirty="0" err="1">
                <a:solidFill>
                  <a:schemeClr val="tx1"/>
                </a:solidFill>
                <a:latin typeface="+mn-lt"/>
              </a:rPr>
              <a:t>Dolicocephalic</a:t>
            </a:r>
            <a:r>
              <a:rPr lang="en-US" sz="2400" dirty="0">
                <a:solidFill>
                  <a:schemeClr val="tx1"/>
                </a:solidFill>
                <a:latin typeface="+mn-lt"/>
              </a:rPr>
              <a:t> (</a:t>
            </a:r>
            <a:r>
              <a:rPr lang="en-US" sz="2400" dirty="0" err="1">
                <a:solidFill>
                  <a:schemeClr val="tx1"/>
                </a:solidFill>
                <a:latin typeface="+mn-lt"/>
              </a:rPr>
              <a:t>leptoprosopic</a:t>
            </a:r>
            <a:r>
              <a:rPr lang="en-US" sz="2400" dirty="0">
                <a:solidFill>
                  <a:schemeClr val="tx1"/>
                </a:solidFill>
                <a:latin typeface="+mn-lt"/>
              </a:rPr>
              <a:t>) - Long and narrow head. </a:t>
            </a:r>
          </a:p>
          <a:p>
            <a:pPr marL="85724" indent="0">
              <a:buNone/>
            </a:pPr>
            <a:r>
              <a:rPr lang="en-US" sz="2400" dirty="0">
                <a:solidFill>
                  <a:schemeClr val="tx1"/>
                </a:solidFill>
                <a:latin typeface="+mn-lt"/>
              </a:rPr>
              <a:t>			 	narrow dental arches</a:t>
            </a:r>
            <a:endParaRPr lang="en-IN" sz="2400" dirty="0">
              <a:solidFill>
                <a:schemeClr val="tx1"/>
              </a:solidFill>
              <a:latin typeface="+mn-lt"/>
            </a:endParaRPr>
          </a:p>
          <a:p>
            <a:endParaRPr lang="en-IN" dirty="0"/>
          </a:p>
        </p:txBody>
      </p:sp>
      <p:pic>
        <p:nvPicPr>
          <p:cNvPr id="5" name="Picture 4">
            <a:extLst>
              <a:ext uri="{FF2B5EF4-FFF2-40B4-BE49-F238E27FC236}">
                <a16:creationId xmlns:a16="http://schemas.microsoft.com/office/drawing/2014/main" id="{44D7CD89-20E7-F1E0-9EBC-38611F5A6CD4}"/>
              </a:ext>
            </a:extLst>
          </p:cNvPr>
          <p:cNvPicPr>
            <a:picLocks noChangeAspect="1"/>
          </p:cNvPicPr>
          <p:nvPr/>
        </p:nvPicPr>
        <p:blipFill>
          <a:blip r:embed="rId2"/>
          <a:stretch>
            <a:fillRect/>
          </a:stretch>
        </p:blipFill>
        <p:spPr>
          <a:xfrm>
            <a:off x="8667750" y="2628901"/>
            <a:ext cx="3248025" cy="2133600"/>
          </a:xfrm>
          <a:prstGeom prst="rect">
            <a:avLst/>
          </a:prstGeom>
        </p:spPr>
      </p:pic>
    </p:spTree>
    <p:extLst>
      <p:ext uri="{BB962C8B-B14F-4D97-AF65-F5344CB8AC3E}">
        <p14:creationId xmlns:p14="http://schemas.microsoft.com/office/powerpoint/2010/main" val="38485896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380AD-12F7-2CA0-90A2-F0AA028B6D6C}"/>
              </a:ext>
            </a:extLst>
          </p:cNvPr>
          <p:cNvSpPr>
            <a:spLocks noGrp="1"/>
          </p:cNvSpPr>
          <p:nvPr>
            <p:ph type="title"/>
          </p:nvPr>
        </p:nvSpPr>
        <p:spPr/>
        <p:txBody>
          <a:bodyPr/>
          <a:lstStyle/>
          <a:p>
            <a:r>
              <a:rPr lang="en-US" dirty="0">
                <a:solidFill>
                  <a:srgbClr val="FF0000"/>
                </a:solidFill>
                <a:latin typeface="+mn-lt"/>
              </a:rPr>
              <a:t>Facial profile - </a:t>
            </a:r>
            <a:r>
              <a:rPr lang="en-IN" dirty="0">
                <a:solidFill>
                  <a:srgbClr val="FF0000"/>
                </a:solidFill>
                <a:latin typeface="+mn-lt"/>
              </a:rPr>
              <a:t>According to Profitt</a:t>
            </a:r>
            <a:endParaRPr lang="en-IN" dirty="0"/>
          </a:p>
        </p:txBody>
      </p:sp>
      <p:sp>
        <p:nvSpPr>
          <p:cNvPr id="3" name="Content Placeholder 2">
            <a:extLst>
              <a:ext uri="{FF2B5EF4-FFF2-40B4-BE49-F238E27FC236}">
                <a16:creationId xmlns:a16="http://schemas.microsoft.com/office/drawing/2014/main" id="{A759DF86-70DB-5C20-8519-7B25638B8A41}"/>
              </a:ext>
            </a:extLst>
          </p:cNvPr>
          <p:cNvSpPr>
            <a:spLocks noGrp="1"/>
          </p:cNvSpPr>
          <p:nvPr>
            <p:ph idx="1"/>
          </p:nvPr>
        </p:nvSpPr>
        <p:spPr/>
        <p:txBody>
          <a:bodyPr/>
          <a:lstStyle/>
          <a:p>
            <a:pPr>
              <a:buFont typeface="Wingdings" panose="05000000000000000000" pitchFamily="2" charset="2"/>
              <a:buChar char="Ø"/>
            </a:pPr>
            <a:r>
              <a:rPr lang="en-IN" sz="1800" dirty="0"/>
              <a:t>3 points : </a:t>
            </a:r>
            <a:r>
              <a:rPr lang="en-IN" sz="1800" dirty="0" err="1"/>
              <a:t>Glabela</a:t>
            </a:r>
            <a:r>
              <a:rPr lang="en-IN" sz="1800" dirty="0"/>
              <a:t>, Sub-nasion &amp; Pogonion</a:t>
            </a:r>
            <a:endParaRPr lang="en-IN" sz="1800" dirty="0">
              <a:latin typeface="+mn-lt"/>
            </a:endParaRPr>
          </a:p>
          <a:p>
            <a:pPr>
              <a:buFont typeface="Wingdings" panose="05000000000000000000" pitchFamily="2" charset="2"/>
              <a:buChar char="Ø"/>
            </a:pPr>
            <a:r>
              <a:rPr lang="en-IN" sz="1800" dirty="0">
                <a:latin typeface="+mn-lt"/>
              </a:rPr>
              <a:t>Line joining the forehead, bridge of nose, &amp; border of upper lip.</a:t>
            </a:r>
          </a:p>
          <a:p>
            <a:pPr>
              <a:buFont typeface="Wingdings" panose="05000000000000000000" pitchFamily="2" charset="2"/>
              <a:buChar char="Ø"/>
            </a:pPr>
            <a:r>
              <a:rPr lang="en-IN" sz="1800" dirty="0">
                <a:latin typeface="+mn-lt"/>
              </a:rPr>
              <a:t>Line joining upper lip to chin (soft tissue pogonion ).. </a:t>
            </a:r>
          </a:p>
          <a:p>
            <a:pPr>
              <a:buFont typeface="Wingdings" panose="05000000000000000000" pitchFamily="2" charset="2"/>
              <a:buChar char="Ø"/>
            </a:pPr>
            <a:r>
              <a:rPr lang="en-IN" dirty="0"/>
              <a:t>When joined, if these 2 lines are</a:t>
            </a:r>
          </a:p>
          <a:p>
            <a:pPr marL="0" indent="0">
              <a:buNone/>
            </a:pPr>
            <a:endParaRPr lang="en-IN" dirty="0"/>
          </a:p>
          <a:p>
            <a:pPr marL="2143072" lvl="6" indent="0">
              <a:buNone/>
            </a:pPr>
            <a:r>
              <a:rPr lang="en-IN" sz="1800" dirty="0"/>
              <a:t>Straight- class 1</a:t>
            </a:r>
          </a:p>
          <a:p>
            <a:pPr marL="2143072" lvl="6" indent="0">
              <a:buNone/>
            </a:pPr>
            <a:r>
              <a:rPr lang="en-IN" sz="1800" dirty="0"/>
              <a:t>Convex- class 2</a:t>
            </a:r>
          </a:p>
          <a:p>
            <a:pPr marL="2143072" lvl="6" indent="0">
              <a:buNone/>
            </a:pPr>
            <a:r>
              <a:rPr lang="en-IN" sz="1800" dirty="0"/>
              <a:t>Concave-class 3</a:t>
            </a:r>
          </a:p>
          <a:p>
            <a:endParaRPr lang="en-IN" dirty="0"/>
          </a:p>
        </p:txBody>
      </p:sp>
      <p:pic>
        <p:nvPicPr>
          <p:cNvPr id="4" name="Picture 4" descr="RUABOMS DFD 2015 Flashcards | Quizlet">
            <a:extLst>
              <a:ext uri="{FF2B5EF4-FFF2-40B4-BE49-F238E27FC236}">
                <a16:creationId xmlns:a16="http://schemas.microsoft.com/office/drawing/2014/main" id="{997957A4-54A5-C9DF-F156-1680AC738C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8484" y="3876107"/>
            <a:ext cx="3149600" cy="2624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5346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5B508-84F2-C1B9-0BB4-262489F700FF}"/>
              </a:ext>
            </a:extLst>
          </p:cNvPr>
          <p:cNvSpPr>
            <a:spLocks noGrp="1"/>
          </p:cNvSpPr>
          <p:nvPr>
            <p:ph type="title"/>
          </p:nvPr>
        </p:nvSpPr>
        <p:spPr/>
        <p:txBody>
          <a:bodyPr/>
          <a:lstStyle/>
          <a:p>
            <a:r>
              <a:rPr lang="en-US" sz="3600" dirty="0">
                <a:solidFill>
                  <a:srgbClr val="FF0000"/>
                </a:solidFill>
                <a:latin typeface="+mn-lt"/>
              </a:rPr>
              <a:t>Facial profile : Classify according to Angle:</a:t>
            </a:r>
            <a:endParaRPr lang="en-IN" dirty="0"/>
          </a:p>
        </p:txBody>
      </p:sp>
      <p:pic>
        <p:nvPicPr>
          <p:cNvPr id="4" name="Content Placeholder 3">
            <a:extLst>
              <a:ext uri="{FF2B5EF4-FFF2-40B4-BE49-F238E27FC236}">
                <a16:creationId xmlns:a16="http://schemas.microsoft.com/office/drawing/2014/main" id="{7EDA3A2E-2BB0-1B1D-0C8A-8B520C7989DE}"/>
              </a:ext>
            </a:extLst>
          </p:cNvPr>
          <p:cNvPicPr>
            <a:picLocks noGrp="1" noChangeAspect="1"/>
          </p:cNvPicPr>
          <p:nvPr>
            <p:ph idx="1"/>
          </p:nvPr>
        </p:nvPicPr>
        <p:blipFill rotWithShape="1">
          <a:blip r:embed="rId2"/>
          <a:srcRect r="69963"/>
          <a:stretch/>
        </p:blipFill>
        <p:spPr>
          <a:xfrm>
            <a:off x="2308260" y="3099611"/>
            <a:ext cx="1339146" cy="2029108"/>
          </a:xfrm>
          <a:prstGeom prst="rect">
            <a:avLst/>
          </a:prstGeom>
        </p:spPr>
      </p:pic>
      <p:pic>
        <p:nvPicPr>
          <p:cNvPr id="5" name="Picture 4">
            <a:extLst>
              <a:ext uri="{FF2B5EF4-FFF2-40B4-BE49-F238E27FC236}">
                <a16:creationId xmlns:a16="http://schemas.microsoft.com/office/drawing/2014/main" id="{CEA90352-EF91-8D69-65D4-E47281798A1F}"/>
              </a:ext>
            </a:extLst>
          </p:cNvPr>
          <p:cNvPicPr>
            <a:picLocks noChangeAspect="1"/>
          </p:cNvPicPr>
          <p:nvPr/>
        </p:nvPicPr>
        <p:blipFill rotWithShape="1">
          <a:blip r:embed="rId2"/>
          <a:srcRect l="33592" r="35233"/>
          <a:stretch/>
        </p:blipFill>
        <p:spPr>
          <a:xfrm>
            <a:off x="4706111" y="3099611"/>
            <a:ext cx="1389889" cy="2029108"/>
          </a:xfrm>
          <a:prstGeom prst="rect">
            <a:avLst/>
          </a:prstGeom>
        </p:spPr>
      </p:pic>
      <p:pic>
        <p:nvPicPr>
          <p:cNvPr id="6" name="Picture 5">
            <a:extLst>
              <a:ext uri="{FF2B5EF4-FFF2-40B4-BE49-F238E27FC236}">
                <a16:creationId xmlns:a16="http://schemas.microsoft.com/office/drawing/2014/main" id="{7B86DE8F-9524-FC47-3ED0-3491FD5FE3EB}"/>
              </a:ext>
            </a:extLst>
          </p:cNvPr>
          <p:cNvPicPr>
            <a:picLocks noChangeAspect="1"/>
          </p:cNvPicPr>
          <p:nvPr/>
        </p:nvPicPr>
        <p:blipFill rotWithShape="1">
          <a:blip r:embed="rId2"/>
          <a:srcRect l="66681"/>
          <a:stretch/>
        </p:blipFill>
        <p:spPr>
          <a:xfrm>
            <a:off x="7220338" y="3099611"/>
            <a:ext cx="1485449" cy="2029108"/>
          </a:xfrm>
          <a:prstGeom prst="rect">
            <a:avLst/>
          </a:prstGeom>
        </p:spPr>
      </p:pic>
    </p:spTree>
    <p:extLst>
      <p:ext uri="{BB962C8B-B14F-4D97-AF65-F5344CB8AC3E}">
        <p14:creationId xmlns:p14="http://schemas.microsoft.com/office/powerpoint/2010/main" val="21303147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AD445-071D-97B8-1195-D0B708D38256}"/>
              </a:ext>
            </a:extLst>
          </p:cNvPr>
          <p:cNvSpPr>
            <a:spLocks noGrp="1"/>
          </p:cNvSpPr>
          <p:nvPr>
            <p:ph type="title"/>
          </p:nvPr>
        </p:nvSpPr>
        <p:spPr/>
        <p:txBody>
          <a:bodyPr/>
          <a:lstStyle/>
          <a:p>
            <a:r>
              <a:rPr lang="en-GB">
                <a:solidFill>
                  <a:srgbClr val="FF0000"/>
                </a:solidFill>
              </a:rPr>
              <a:t>Vertical face length</a:t>
            </a:r>
            <a:endParaRPr lang="en-IN"/>
          </a:p>
        </p:txBody>
      </p:sp>
      <p:sp>
        <p:nvSpPr>
          <p:cNvPr id="3" name="Content Placeholder 2">
            <a:extLst>
              <a:ext uri="{FF2B5EF4-FFF2-40B4-BE49-F238E27FC236}">
                <a16:creationId xmlns:a16="http://schemas.microsoft.com/office/drawing/2014/main" id="{DB0F7940-3136-50D1-AC81-E75478E9466A}"/>
              </a:ext>
            </a:extLst>
          </p:cNvPr>
          <p:cNvSpPr>
            <a:spLocks noGrp="1"/>
          </p:cNvSpPr>
          <p:nvPr>
            <p:ph idx="1"/>
          </p:nvPr>
        </p:nvSpPr>
        <p:spPr/>
        <p:txBody>
          <a:bodyPr>
            <a:normAutofit fontScale="85000" lnSpcReduction="20000"/>
          </a:bodyPr>
          <a:lstStyle/>
          <a:p>
            <a:pPr>
              <a:buFont typeface="Wingdings" panose="05000000000000000000" pitchFamily="2" charset="2"/>
              <a:buChar char="Ø"/>
            </a:pPr>
            <a:r>
              <a:rPr lang="en-GB" sz="1800" dirty="0">
                <a:latin typeface="+mn-lt"/>
              </a:rPr>
              <a:t>Length of the patient’s face should be observed as it is directly related to the vertical height of the denture.</a:t>
            </a:r>
          </a:p>
          <a:p>
            <a:pPr>
              <a:buFont typeface="Wingdings" panose="05000000000000000000" pitchFamily="2" charset="2"/>
              <a:buChar char="Ø"/>
            </a:pPr>
            <a:endParaRPr lang="en-GB" sz="1800" dirty="0">
              <a:latin typeface="+mn-lt"/>
            </a:endParaRPr>
          </a:p>
          <a:p>
            <a:pPr>
              <a:buFont typeface="Wingdings" panose="05000000000000000000" pitchFamily="2" charset="2"/>
              <a:buChar char="Ø"/>
            </a:pPr>
            <a:r>
              <a:rPr lang="en-GB" sz="1800" dirty="0">
                <a:latin typeface="+mn-lt"/>
              </a:rPr>
              <a:t>Patient’s occluding vertical facial  height can easily be seen in profile and judgement can be made about the occlusal vertical dimension of an existing denture.</a:t>
            </a:r>
          </a:p>
          <a:p>
            <a:endParaRPr lang="en-GB" sz="1800" dirty="0">
              <a:latin typeface="+mn-lt"/>
            </a:endParaRPr>
          </a:p>
          <a:p>
            <a:pPr marL="457200" lvl="0" indent="-298450">
              <a:buClr>
                <a:srgbClr val="000000"/>
              </a:buClr>
              <a:buSzPts val="1100"/>
              <a:buFont typeface="Arial"/>
              <a:buChar char="●"/>
              <a:defRPr/>
            </a:pPr>
            <a:r>
              <a:rPr lang="en-GB" sz="1800" dirty="0">
                <a:latin typeface="+mn-lt"/>
              </a:rPr>
              <a:t>Helpful in jaw relation </a:t>
            </a:r>
          </a:p>
          <a:p>
            <a:pPr marL="457200" lvl="0" indent="-298450">
              <a:buClr>
                <a:srgbClr val="000000"/>
              </a:buClr>
              <a:buSzPts val="1100"/>
              <a:buFont typeface="Arial"/>
              <a:buChar char="●"/>
              <a:defRPr/>
            </a:pPr>
            <a:endParaRPr lang="en-GB" dirty="0"/>
          </a:p>
          <a:p>
            <a:pPr marL="457200" lvl="0" indent="-298450">
              <a:buClr>
                <a:srgbClr val="000000"/>
              </a:buClr>
              <a:buSzPts val="1100"/>
              <a:buFont typeface="Arial"/>
              <a:buChar char="●"/>
              <a:defRPr/>
            </a:pPr>
            <a:r>
              <a:rPr lang="en-US" dirty="0"/>
              <a:t>A closed vertical dimension --.face to appear collapsed ,  excessive wrinkling around the mouth.</a:t>
            </a:r>
          </a:p>
          <a:p>
            <a:pPr marL="457200" lvl="0" indent="-298450">
              <a:buClr>
                <a:srgbClr val="000000"/>
              </a:buClr>
              <a:buSzPts val="1100"/>
              <a:buFont typeface="Arial"/>
              <a:buChar char="●"/>
              <a:defRPr/>
            </a:pPr>
            <a:endParaRPr lang="en-US" dirty="0"/>
          </a:p>
          <a:p>
            <a:pPr marL="457200" lvl="0" indent="-298450">
              <a:buClr>
                <a:srgbClr val="000000"/>
              </a:buClr>
              <a:buSzPts val="1100"/>
              <a:buFont typeface="Arial"/>
              <a:buChar char="●"/>
              <a:defRPr/>
            </a:pPr>
            <a:r>
              <a:rPr lang="en-US" dirty="0"/>
              <a:t>They are useful aids in tooth selection. The labial surfaces of the maxillary central incisors are to be kept generally parallel to the profile line of the face.</a:t>
            </a:r>
          </a:p>
          <a:p>
            <a:pPr>
              <a:buFont typeface="Wingdings" panose="05000000000000000000" pitchFamily="2" charset="2"/>
              <a:buChar char="Ø"/>
            </a:pPr>
            <a:endParaRPr lang="en-GB" sz="1800" dirty="0">
              <a:latin typeface="+mn-lt"/>
            </a:endParaRPr>
          </a:p>
          <a:p>
            <a:endParaRPr lang="en-IN" dirty="0"/>
          </a:p>
        </p:txBody>
      </p:sp>
    </p:spTree>
    <p:extLst>
      <p:ext uri="{BB962C8B-B14F-4D97-AF65-F5344CB8AC3E}">
        <p14:creationId xmlns:p14="http://schemas.microsoft.com/office/powerpoint/2010/main" val="24526559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072B-A49B-2F90-6D27-ACC8989DA641}"/>
              </a:ext>
            </a:extLst>
          </p:cNvPr>
          <p:cNvSpPr>
            <a:spLocks noGrp="1"/>
          </p:cNvSpPr>
          <p:nvPr>
            <p:ph type="title"/>
          </p:nvPr>
        </p:nvSpPr>
        <p:spPr/>
        <p:txBody>
          <a:bodyPr/>
          <a:lstStyle/>
          <a:p>
            <a:r>
              <a:rPr lang="en-US" dirty="0">
                <a:solidFill>
                  <a:srgbClr val="FF0000"/>
                </a:solidFill>
                <a:latin typeface="+mn-lt"/>
              </a:rPr>
              <a:t>Face - Asymmetry</a:t>
            </a:r>
            <a:endParaRPr lang="en-IN" dirty="0"/>
          </a:p>
        </p:txBody>
      </p:sp>
      <p:sp>
        <p:nvSpPr>
          <p:cNvPr id="3" name="Content Placeholder 2">
            <a:extLst>
              <a:ext uri="{FF2B5EF4-FFF2-40B4-BE49-F238E27FC236}">
                <a16:creationId xmlns:a16="http://schemas.microsoft.com/office/drawing/2014/main" id="{D4D4BFA6-7EBF-DAC8-4D3F-5F49385DF087}"/>
              </a:ext>
            </a:extLst>
          </p:cNvPr>
          <p:cNvSpPr>
            <a:spLocks noGrp="1"/>
          </p:cNvSpPr>
          <p:nvPr>
            <p:ph idx="1"/>
          </p:nvPr>
        </p:nvSpPr>
        <p:spPr/>
        <p:txBody>
          <a:bodyPr/>
          <a:lstStyle/>
          <a:p>
            <a:pPr marL="85724" indent="0">
              <a:buNone/>
            </a:pPr>
            <a:r>
              <a:rPr lang="en-US" sz="1800" dirty="0">
                <a:latin typeface="+mn-lt"/>
              </a:rPr>
              <a:t>To determine disproportions in transverse and vertical plane</a:t>
            </a:r>
          </a:p>
          <a:p>
            <a:endParaRPr lang="en-US" sz="1800" dirty="0">
              <a:latin typeface="+mn-lt"/>
            </a:endParaRPr>
          </a:p>
          <a:p>
            <a:r>
              <a:rPr lang="en-US" sz="1800" dirty="0">
                <a:latin typeface="+mn-lt"/>
              </a:rPr>
              <a:t>Some degree of asymmetry is acceptable as normal whereas gross asymmetry are recorded</a:t>
            </a:r>
          </a:p>
          <a:p>
            <a:pPr marL="85724" indent="0">
              <a:buNone/>
            </a:pPr>
            <a:endParaRPr lang="en-US" sz="1800" dirty="0">
              <a:latin typeface="+mn-lt"/>
            </a:endParaRPr>
          </a:p>
          <a:p>
            <a:pPr marL="158750" lvl="0" indent="0">
              <a:lnSpc>
                <a:spcPct val="100000"/>
              </a:lnSpc>
              <a:buClr>
                <a:srgbClr val="000000"/>
              </a:buClr>
              <a:buSzPts val="1100"/>
              <a:buNone/>
              <a:defRPr/>
            </a:pPr>
            <a:r>
              <a:rPr lang="en-US" sz="1800" dirty="0"/>
              <a:t>If asymmetry is due to ankyloses of joint it will affect the mandibular movements </a:t>
            </a:r>
          </a:p>
          <a:p>
            <a:endParaRPr lang="en-IN" dirty="0"/>
          </a:p>
        </p:txBody>
      </p:sp>
    </p:spTree>
    <p:extLst>
      <p:ext uri="{BB962C8B-B14F-4D97-AF65-F5344CB8AC3E}">
        <p14:creationId xmlns:p14="http://schemas.microsoft.com/office/powerpoint/2010/main" val="32294037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962C2-B6E3-5883-2909-5B32CC234C35}"/>
              </a:ext>
            </a:extLst>
          </p:cNvPr>
          <p:cNvSpPr>
            <a:spLocks noGrp="1"/>
          </p:cNvSpPr>
          <p:nvPr>
            <p:ph type="title"/>
          </p:nvPr>
        </p:nvSpPr>
        <p:spPr/>
        <p:txBody>
          <a:bodyPr/>
          <a:lstStyle/>
          <a:p>
            <a:r>
              <a:rPr lang="en-US" dirty="0">
                <a:solidFill>
                  <a:srgbClr val="FF0000"/>
                </a:solidFill>
                <a:latin typeface="+mn-lt"/>
              </a:rPr>
              <a:t>Complexion</a:t>
            </a:r>
            <a:endParaRPr lang="en-IN" dirty="0"/>
          </a:p>
        </p:txBody>
      </p:sp>
      <p:sp>
        <p:nvSpPr>
          <p:cNvPr id="3" name="Content Placeholder 2">
            <a:extLst>
              <a:ext uri="{FF2B5EF4-FFF2-40B4-BE49-F238E27FC236}">
                <a16:creationId xmlns:a16="http://schemas.microsoft.com/office/drawing/2014/main" id="{0AF27731-3DF2-4396-55EC-CB9190C3D4FD}"/>
              </a:ext>
            </a:extLst>
          </p:cNvPr>
          <p:cNvSpPr>
            <a:spLocks noGrp="1"/>
          </p:cNvSpPr>
          <p:nvPr>
            <p:ph idx="1"/>
          </p:nvPr>
        </p:nvSpPr>
        <p:spPr/>
        <p:txBody>
          <a:bodyPr/>
          <a:lstStyle/>
          <a:p>
            <a:pPr>
              <a:lnSpc>
                <a:spcPct val="150000"/>
              </a:lnSpc>
              <a:buFont typeface="Wingdings" panose="05000000000000000000" pitchFamily="2" charset="2"/>
              <a:buChar char="Ø"/>
            </a:pPr>
            <a:r>
              <a:rPr lang="en-US" sz="1800" dirty="0">
                <a:latin typeface="+mn-lt"/>
              </a:rPr>
              <a:t>Complexion with age, skin becomes thinner and melanin pigmentation accumulates in skin and hair leading to darker in shade with age. </a:t>
            </a:r>
          </a:p>
          <a:p>
            <a:pPr>
              <a:lnSpc>
                <a:spcPct val="150000"/>
              </a:lnSpc>
              <a:buFont typeface="Wingdings" panose="05000000000000000000" pitchFamily="2" charset="2"/>
              <a:buChar char="Ø"/>
            </a:pPr>
            <a:r>
              <a:rPr lang="en-US" sz="1800" dirty="0">
                <a:latin typeface="+mn-lt"/>
              </a:rPr>
              <a:t>Hair, eye, and skin color provide useful guides in shade selection. </a:t>
            </a:r>
          </a:p>
          <a:p>
            <a:pPr>
              <a:lnSpc>
                <a:spcPct val="150000"/>
              </a:lnSpc>
              <a:buFont typeface="Wingdings" panose="05000000000000000000" pitchFamily="2" charset="2"/>
              <a:buChar char="Ø"/>
            </a:pPr>
            <a:r>
              <a:rPr lang="en-US" sz="1800" dirty="0">
                <a:latin typeface="+mn-lt"/>
              </a:rPr>
              <a:t>Skin color also can reveal underlying disease and pathology.. </a:t>
            </a:r>
          </a:p>
          <a:p>
            <a:endParaRPr lang="en-IN" dirty="0"/>
          </a:p>
        </p:txBody>
      </p:sp>
    </p:spTree>
    <p:extLst>
      <p:ext uri="{BB962C8B-B14F-4D97-AF65-F5344CB8AC3E}">
        <p14:creationId xmlns:p14="http://schemas.microsoft.com/office/powerpoint/2010/main" val="31351601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39509-CF89-E221-3017-CFE711B431DE}"/>
              </a:ext>
            </a:extLst>
          </p:cNvPr>
          <p:cNvSpPr>
            <a:spLocks noGrp="1"/>
          </p:cNvSpPr>
          <p:nvPr>
            <p:ph type="title"/>
          </p:nvPr>
        </p:nvSpPr>
        <p:spPr/>
        <p:txBody>
          <a:bodyPr/>
          <a:lstStyle/>
          <a:p>
            <a:r>
              <a:rPr lang="en-US" sz="3600" dirty="0">
                <a:solidFill>
                  <a:srgbClr val="FF0000"/>
                </a:solidFill>
                <a:latin typeface="+mn-lt"/>
              </a:rPr>
              <a:t>Muscle Tone - House Classification</a:t>
            </a:r>
            <a:endParaRPr lang="en-IN" dirty="0"/>
          </a:p>
        </p:txBody>
      </p:sp>
      <p:sp>
        <p:nvSpPr>
          <p:cNvPr id="3" name="Content Placeholder 2">
            <a:extLst>
              <a:ext uri="{FF2B5EF4-FFF2-40B4-BE49-F238E27FC236}">
                <a16:creationId xmlns:a16="http://schemas.microsoft.com/office/drawing/2014/main" id="{50327245-374D-1CD1-F85D-3E947C6C58E3}"/>
              </a:ext>
            </a:extLst>
          </p:cNvPr>
          <p:cNvSpPr>
            <a:spLocks noGrp="1"/>
          </p:cNvSpPr>
          <p:nvPr>
            <p:ph idx="1"/>
          </p:nvPr>
        </p:nvSpPr>
        <p:spPr/>
        <p:txBody>
          <a:bodyPr>
            <a:normAutofit/>
          </a:bodyPr>
          <a:lstStyle/>
          <a:p>
            <a:pPr>
              <a:buFont typeface="Wingdings" panose="05000000000000000000" pitchFamily="2" charset="2"/>
              <a:buChar char="Ø"/>
            </a:pPr>
            <a:r>
              <a:rPr lang="en-US" sz="1900" dirty="0">
                <a:latin typeface="+mn-lt"/>
              </a:rPr>
              <a:t>Class 1 -  </a:t>
            </a:r>
          </a:p>
          <a:p>
            <a:pPr lvl="1">
              <a:buFont typeface="Courier New" panose="02070309020205020404" pitchFamily="49" charset="0"/>
              <a:buChar char="o"/>
            </a:pPr>
            <a:r>
              <a:rPr lang="en-US" sz="1900" dirty="0">
                <a:latin typeface="+mn-lt"/>
              </a:rPr>
              <a:t>Normal tension, tone, &amp; placement of muscles of mastication &amp; facial expression. </a:t>
            </a:r>
          </a:p>
          <a:p>
            <a:pPr lvl="1">
              <a:buFont typeface="Courier New" panose="02070309020205020404" pitchFamily="49" charset="0"/>
              <a:buChar char="o"/>
            </a:pPr>
            <a:r>
              <a:rPr lang="en-US" sz="1900" dirty="0">
                <a:solidFill>
                  <a:schemeClr val="tx1"/>
                </a:solidFill>
                <a:ea typeface="Arial"/>
                <a:cs typeface="Arial"/>
                <a:sym typeface="Arial"/>
              </a:rPr>
              <a:t>No degenerative changes. </a:t>
            </a:r>
          </a:p>
          <a:p>
            <a:pPr lvl="1">
              <a:buFont typeface="Courier New" panose="02070309020205020404" pitchFamily="49" charset="0"/>
              <a:buChar char="o"/>
            </a:pPr>
            <a:r>
              <a:rPr lang="en-US" sz="1900" dirty="0">
                <a:solidFill>
                  <a:schemeClr val="tx1"/>
                </a:solidFill>
                <a:ea typeface="Arial"/>
                <a:cs typeface="Arial"/>
                <a:sym typeface="Arial"/>
              </a:rPr>
              <a:t>Immediate edentulous patient </a:t>
            </a:r>
            <a:endParaRPr lang="en-US" sz="2400" dirty="0">
              <a:latin typeface="+mn-lt"/>
            </a:endParaRPr>
          </a:p>
          <a:p>
            <a:pPr marL="0" indent="0">
              <a:buNone/>
            </a:pPr>
            <a:endParaRPr lang="en-US" sz="1900" dirty="0"/>
          </a:p>
        </p:txBody>
      </p:sp>
    </p:spTree>
    <p:extLst>
      <p:ext uri="{BB962C8B-B14F-4D97-AF65-F5344CB8AC3E}">
        <p14:creationId xmlns:p14="http://schemas.microsoft.com/office/powerpoint/2010/main" val="1279710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394E9B-B11D-5101-737C-77CBE21A598C}"/>
              </a:ext>
            </a:extLst>
          </p:cNvPr>
          <p:cNvSpPr>
            <a:spLocks noGrp="1"/>
          </p:cNvSpPr>
          <p:nvPr>
            <p:ph idx="1"/>
          </p:nvPr>
        </p:nvSpPr>
        <p:spPr/>
        <p:txBody>
          <a:bodyPr/>
          <a:lstStyle/>
          <a:p>
            <a:pPr>
              <a:buFont typeface="Wingdings" pitchFamily="2" charset="2"/>
              <a:buChar char="Ø"/>
            </a:pPr>
            <a:r>
              <a:rPr lang="en-US" sz="1900" dirty="0"/>
              <a:t>Class 2-</a:t>
            </a:r>
          </a:p>
          <a:p>
            <a:pPr lvl="1">
              <a:buFont typeface="Courier New" panose="02070309020205020404" pitchFamily="49" charset="0"/>
              <a:buChar char="o"/>
            </a:pPr>
            <a:r>
              <a:rPr lang="en-US" sz="1900" dirty="0"/>
              <a:t>Slightly impaired tone. Seen in recently edentulous patient</a:t>
            </a:r>
            <a:endParaRPr lang="en-US" dirty="0"/>
          </a:p>
          <a:p>
            <a:pPr marL="0" indent="0">
              <a:buNone/>
            </a:pPr>
            <a:endParaRPr lang="en-US" dirty="0"/>
          </a:p>
          <a:p>
            <a:pPr>
              <a:buFont typeface="Wingdings" panose="05000000000000000000" pitchFamily="2" charset="2"/>
              <a:buChar char="Ø"/>
            </a:pPr>
            <a:r>
              <a:rPr lang="en-US" dirty="0"/>
              <a:t>Class 3- </a:t>
            </a:r>
          </a:p>
          <a:p>
            <a:pPr lvl="1"/>
            <a:r>
              <a:rPr lang="en-US" sz="1800" dirty="0"/>
              <a:t>Greatly impaired muscle tone &amp; function. </a:t>
            </a:r>
          </a:p>
          <a:p>
            <a:pPr lvl="1"/>
            <a:r>
              <a:rPr lang="en-US" sz="1800" dirty="0"/>
              <a:t>Associated with poor health, inefficient</a:t>
            </a:r>
            <a:endParaRPr lang="en-US" sz="1800" dirty="0">
              <a:latin typeface="+mn-lt"/>
            </a:endParaRPr>
          </a:p>
          <a:p>
            <a:endParaRPr lang="en-IN" dirty="0"/>
          </a:p>
        </p:txBody>
      </p:sp>
    </p:spTree>
    <p:extLst>
      <p:ext uri="{BB962C8B-B14F-4D97-AF65-F5344CB8AC3E}">
        <p14:creationId xmlns:p14="http://schemas.microsoft.com/office/powerpoint/2010/main" val="37002013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80E30-CDCF-3CFD-2391-42965C879BC6}"/>
              </a:ext>
            </a:extLst>
          </p:cNvPr>
          <p:cNvSpPr>
            <a:spLocks noGrp="1"/>
          </p:cNvSpPr>
          <p:nvPr>
            <p:ph type="title"/>
          </p:nvPr>
        </p:nvSpPr>
        <p:spPr/>
        <p:txBody>
          <a:bodyPr/>
          <a:lstStyle/>
          <a:p>
            <a:r>
              <a:rPr lang="en-US" dirty="0">
                <a:solidFill>
                  <a:srgbClr val="FF0000"/>
                </a:solidFill>
              </a:rPr>
              <a:t>Greatly impaired muscle tone and function</a:t>
            </a:r>
            <a:endParaRPr lang="en-IN" dirty="0"/>
          </a:p>
        </p:txBody>
      </p:sp>
      <p:sp>
        <p:nvSpPr>
          <p:cNvPr id="3" name="Content Placeholder 2">
            <a:extLst>
              <a:ext uri="{FF2B5EF4-FFF2-40B4-BE49-F238E27FC236}">
                <a16:creationId xmlns:a16="http://schemas.microsoft.com/office/drawing/2014/main" id="{C0870CD0-D8F0-9BE2-8C91-0F1ED29B2D22}"/>
              </a:ext>
            </a:extLst>
          </p:cNvPr>
          <p:cNvSpPr>
            <a:spLocks noGrp="1"/>
          </p:cNvSpPr>
          <p:nvPr>
            <p:ph idx="1"/>
          </p:nvPr>
        </p:nvSpPr>
        <p:spPr/>
        <p:txBody>
          <a:bodyPr/>
          <a:lstStyle/>
          <a:p>
            <a:r>
              <a:rPr lang="en-US" dirty="0">
                <a:solidFill>
                  <a:schemeClr val="tx1"/>
                </a:solidFill>
              </a:rPr>
              <a:t>Poor health</a:t>
            </a:r>
          </a:p>
          <a:p>
            <a:r>
              <a:rPr lang="en-US" dirty="0">
                <a:solidFill>
                  <a:schemeClr val="tx1"/>
                </a:solidFill>
              </a:rPr>
              <a:t>Loss of vertical dimension</a:t>
            </a:r>
          </a:p>
          <a:p>
            <a:r>
              <a:rPr lang="en-US" dirty="0">
                <a:solidFill>
                  <a:schemeClr val="tx1"/>
                </a:solidFill>
              </a:rPr>
              <a:t>Decreased biting force </a:t>
            </a:r>
          </a:p>
          <a:p>
            <a:r>
              <a:rPr lang="en-US" dirty="0">
                <a:solidFill>
                  <a:schemeClr val="tx1"/>
                </a:solidFill>
              </a:rPr>
              <a:t>Inefficient dentures</a:t>
            </a:r>
          </a:p>
          <a:p>
            <a:r>
              <a:rPr lang="en-US" dirty="0">
                <a:solidFill>
                  <a:schemeClr val="tx1"/>
                </a:solidFill>
              </a:rPr>
              <a:t>Wrinkles</a:t>
            </a:r>
            <a:endParaRPr lang="en-IN" dirty="0">
              <a:solidFill>
                <a:schemeClr val="tx1"/>
              </a:solidFill>
            </a:endParaRPr>
          </a:p>
          <a:p>
            <a:r>
              <a:rPr lang="en-US" dirty="0">
                <a:solidFill>
                  <a:schemeClr val="tx1"/>
                </a:solidFill>
              </a:rPr>
              <a:t>Drooping commissures</a:t>
            </a:r>
          </a:p>
          <a:p>
            <a:endParaRPr lang="en-US" dirty="0">
              <a:solidFill>
                <a:schemeClr val="tx1"/>
              </a:solidFill>
            </a:endParaRPr>
          </a:p>
          <a:p>
            <a:endParaRPr lang="en-US" dirty="0">
              <a:solidFill>
                <a:schemeClr val="tx1"/>
              </a:solidFill>
            </a:endParaRPr>
          </a:p>
          <a:p>
            <a:endParaRPr lang="en-IN" dirty="0"/>
          </a:p>
        </p:txBody>
      </p:sp>
    </p:spTree>
    <p:extLst>
      <p:ext uri="{BB962C8B-B14F-4D97-AF65-F5344CB8AC3E}">
        <p14:creationId xmlns:p14="http://schemas.microsoft.com/office/powerpoint/2010/main" val="7130635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09876-5090-2C9D-A5D7-2FD5E56F9184}"/>
              </a:ext>
            </a:extLst>
          </p:cNvPr>
          <p:cNvSpPr>
            <a:spLocks noGrp="1"/>
          </p:cNvSpPr>
          <p:nvPr>
            <p:ph type="title"/>
          </p:nvPr>
        </p:nvSpPr>
        <p:spPr/>
        <p:txBody>
          <a:bodyPr/>
          <a:lstStyle/>
          <a:p>
            <a:r>
              <a:rPr lang="en-US" sz="3600" dirty="0">
                <a:solidFill>
                  <a:srgbClr val="FF0000"/>
                </a:solidFill>
                <a:latin typeface="+mn-lt"/>
              </a:rPr>
              <a:t>Palpation Of Muscles Of Mastication</a:t>
            </a:r>
            <a:endParaRPr lang="en-IN" dirty="0"/>
          </a:p>
        </p:txBody>
      </p:sp>
      <p:sp>
        <p:nvSpPr>
          <p:cNvPr id="3" name="Content Placeholder 2">
            <a:extLst>
              <a:ext uri="{FF2B5EF4-FFF2-40B4-BE49-F238E27FC236}">
                <a16:creationId xmlns:a16="http://schemas.microsoft.com/office/drawing/2014/main" id="{62328DF7-E69D-3528-9752-B4FB03667CDD}"/>
              </a:ext>
            </a:extLst>
          </p:cNvPr>
          <p:cNvSpPr>
            <a:spLocks noGrp="1"/>
          </p:cNvSpPr>
          <p:nvPr>
            <p:ph idx="1"/>
          </p:nvPr>
        </p:nvSpPr>
        <p:spPr/>
        <p:txBody>
          <a:bodyPr/>
          <a:lstStyle/>
          <a:p>
            <a:pPr marL="85724" indent="0" algn="just">
              <a:buNone/>
            </a:pPr>
            <a:r>
              <a:rPr lang="en-US" sz="1600" b="1" u="sng" dirty="0">
                <a:latin typeface="+mn-lt"/>
              </a:rPr>
              <a:t>Temporalis </a:t>
            </a:r>
          </a:p>
          <a:p>
            <a:pPr algn="just">
              <a:buFont typeface="Wingdings" panose="05000000000000000000" pitchFamily="2" charset="2"/>
              <a:buChar char="Ø"/>
            </a:pPr>
            <a:r>
              <a:rPr lang="en-US" sz="1800" dirty="0">
                <a:latin typeface="+mn-lt"/>
              </a:rPr>
              <a:t>It is palpated bilaterally and extra orally in isometric contraction.</a:t>
            </a:r>
          </a:p>
          <a:p>
            <a:pPr algn="just">
              <a:buFont typeface="Wingdings" panose="05000000000000000000" pitchFamily="2" charset="2"/>
              <a:buChar char="Ø"/>
            </a:pPr>
            <a:endParaRPr lang="en-US" sz="1800" dirty="0">
              <a:latin typeface="+mn-lt"/>
            </a:endParaRPr>
          </a:p>
          <a:p>
            <a:pPr algn="just">
              <a:buFont typeface="Wingdings" panose="05000000000000000000" pitchFamily="2" charset="2"/>
              <a:buChar char="Ø"/>
            </a:pPr>
            <a:r>
              <a:rPr lang="en-US" sz="1800" dirty="0">
                <a:latin typeface="+mn-lt"/>
              </a:rPr>
              <a:t>Tendon of temporalis is palpated intraorally when mouth is half open in the posterolateral region of buccal vestibule near coronoid process</a:t>
            </a:r>
          </a:p>
          <a:p>
            <a:endParaRPr lang="en-IN" dirty="0"/>
          </a:p>
        </p:txBody>
      </p:sp>
      <p:pic>
        <p:nvPicPr>
          <p:cNvPr id="5" name="Picture 4">
            <a:extLst>
              <a:ext uri="{FF2B5EF4-FFF2-40B4-BE49-F238E27FC236}">
                <a16:creationId xmlns:a16="http://schemas.microsoft.com/office/drawing/2014/main" id="{D936C39D-117B-692A-5359-F26819F40FF2}"/>
              </a:ext>
            </a:extLst>
          </p:cNvPr>
          <p:cNvPicPr>
            <a:picLocks noChangeAspect="1"/>
          </p:cNvPicPr>
          <p:nvPr/>
        </p:nvPicPr>
        <p:blipFill>
          <a:blip r:embed="rId2"/>
          <a:stretch>
            <a:fillRect/>
          </a:stretch>
        </p:blipFill>
        <p:spPr>
          <a:xfrm>
            <a:off x="8953436" y="4160520"/>
            <a:ext cx="2551176" cy="2523744"/>
          </a:xfrm>
          <a:prstGeom prst="rect">
            <a:avLst/>
          </a:prstGeom>
        </p:spPr>
      </p:pic>
    </p:spTree>
    <p:extLst>
      <p:ext uri="{BB962C8B-B14F-4D97-AF65-F5344CB8AC3E}">
        <p14:creationId xmlns:p14="http://schemas.microsoft.com/office/powerpoint/2010/main" val="10469985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D6F6F4-5C96-C230-ABC4-75024917E3AF}"/>
              </a:ext>
            </a:extLst>
          </p:cNvPr>
          <p:cNvSpPr>
            <a:spLocks noGrp="1"/>
          </p:cNvSpPr>
          <p:nvPr>
            <p:ph idx="1"/>
          </p:nvPr>
        </p:nvSpPr>
        <p:spPr/>
        <p:txBody>
          <a:bodyPr/>
          <a:lstStyle/>
          <a:p>
            <a:pPr marL="85724" indent="0" algn="just">
              <a:lnSpc>
                <a:spcPct val="150000"/>
              </a:lnSpc>
              <a:buNone/>
            </a:pPr>
            <a:r>
              <a:rPr lang="en-US" sz="1800" b="1" u="sng" dirty="0">
                <a:latin typeface="+mn-lt"/>
              </a:rPr>
              <a:t>Lateral pterygoid </a:t>
            </a:r>
          </a:p>
          <a:p>
            <a:pPr algn="just">
              <a:lnSpc>
                <a:spcPct val="150000"/>
              </a:lnSpc>
              <a:buFont typeface="Wingdings" panose="05000000000000000000" pitchFamily="2" charset="2"/>
              <a:buChar char="Ø"/>
            </a:pPr>
            <a:r>
              <a:rPr lang="en-US" sz="1800" dirty="0">
                <a:latin typeface="+mn-lt"/>
              </a:rPr>
              <a:t>Palpated intraorally in close proximity to neck of condyle and joint capsule behind maxillary tuberosity.</a:t>
            </a:r>
          </a:p>
          <a:p>
            <a:pPr algn="just">
              <a:lnSpc>
                <a:spcPct val="150000"/>
              </a:lnSpc>
              <a:buFont typeface="Wingdings" panose="05000000000000000000" pitchFamily="2" charset="2"/>
              <a:buChar char="Ø"/>
            </a:pPr>
            <a:r>
              <a:rPr lang="en-US" sz="1800" dirty="0">
                <a:latin typeface="+mn-lt"/>
              </a:rPr>
              <a:t>Examination is carried out with mouth open and mandible displaced laterally.</a:t>
            </a:r>
            <a:endParaRPr lang="en-IN" sz="1800" dirty="0">
              <a:latin typeface="+mn-lt"/>
            </a:endParaRPr>
          </a:p>
          <a:p>
            <a:endParaRPr lang="en-IN" dirty="0"/>
          </a:p>
        </p:txBody>
      </p:sp>
      <p:pic>
        <p:nvPicPr>
          <p:cNvPr id="2" name="Picture 4" descr="Examining the Lateral Pterygoid Muscle - Chiropractic + Naturopathic Doctor">
            <a:extLst>
              <a:ext uri="{FF2B5EF4-FFF2-40B4-BE49-F238E27FC236}">
                <a16:creationId xmlns:a16="http://schemas.microsoft.com/office/drawing/2014/main" id="{B38BCBDE-EECC-C11E-02BC-F7B4528829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017"/>
          <a:stretch/>
        </p:blipFill>
        <p:spPr bwMode="auto">
          <a:xfrm>
            <a:off x="7389119" y="4177481"/>
            <a:ext cx="3352800" cy="2514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69870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F4D787-945E-1516-2E99-0D6F1E331C94}"/>
              </a:ext>
            </a:extLst>
          </p:cNvPr>
          <p:cNvSpPr>
            <a:spLocks noGrp="1"/>
          </p:cNvSpPr>
          <p:nvPr>
            <p:ph idx="1"/>
          </p:nvPr>
        </p:nvSpPr>
        <p:spPr/>
        <p:txBody>
          <a:bodyPr/>
          <a:lstStyle/>
          <a:p>
            <a:pPr marL="85724" indent="0" algn="just">
              <a:buNone/>
            </a:pPr>
            <a:r>
              <a:rPr lang="en-US" sz="1800" b="1" u="sng" dirty="0">
                <a:latin typeface="+mn-lt"/>
              </a:rPr>
              <a:t>Medial Pterygoid</a:t>
            </a:r>
          </a:p>
          <a:p>
            <a:pPr algn="just">
              <a:buFont typeface="Wingdings" panose="05000000000000000000" pitchFamily="2" charset="2"/>
              <a:buChar char="Ø"/>
            </a:pPr>
            <a:r>
              <a:rPr lang="en-US" sz="1800" dirty="0">
                <a:latin typeface="+mn-lt"/>
              </a:rPr>
              <a:t>Functional manipulation is done when the muscle becomes fatigued and symptomatic. </a:t>
            </a:r>
          </a:p>
          <a:p>
            <a:pPr marL="85724" indent="0" algn="just">
              <a:buNone/>
            </a:pPr>
            <a:endParaRPr lang="en-US" sz="1800" dirty="0">
              <a:latin typeface="+mn-lt"/>
            </a:endParaRPr>
          </a:p>
          <a:p>
            <a:pPr algn="just">
              <a:buFont typeface="Wingdings" panose="05000000000000000000" pitchFamily="2" charset="2"/>
              <a:buChar char="Ø"/>
            </a:pPr>
            <a:r>
              <a:rPr lang="en-US" sz="1800" dirty="0">
                <a:latin typeface="+mn-lt"/>
              </a:rPr>
              <a:t>The muscle contracts as the</a:t>
            </a:r>
          </a:p>
          <a:p>
            <a:pPr marL="85724" indent="0" algn="just">
              <a:buNone/>
            </a:pPr>
            <a:r>
              <a:rPr lang="en-US" sz="1800" dirty="0">
                <a:latin typeface="+mn-lt"/>
              </a:rPr>
              <a:t> teeth are coming in contact</a:t>
            </a:r>
          </a:p>
          <a:p>
            <a:pPr marL="85724" indent="0" algn="just">
              <a:buNone/>
            </a:pPr>
            <a:endParaRPr lang="en-US" sz="1800" dirty="0">
              <a:latin typeface="+mn-lt"/>
            </a:endParaRPr>
          </a:p>
          <a:p>
            <a:pPr algn="just">
              <a:buFont typeface="Wingdings" panose="05000000000000000000" pitchFamily="2" charset="2"/>
              <a:buChar char="Ø"/>
            </a:pPr>
            <a:r>
              <a:rPr lang="en-US" sz="1800" dirty="0">
                <a:latin typeface="+mn-lt"/>
              </a:rPr>
              <a:t> Also stretches when the mouth</a:t>
            </a:r>
          </a:p>
          <a:p>
            <a:pPr marL="85724" indent="0" algn="just">
              <a:buNone/>
            </a:pPr>
            <a:r>
              <a:rPr lang="en-US" sz="1800" dirty="0">
                <a:latin typeface="+mn-lt"/>
              </a:rPr>
              <a:t>    is opened  wide</a:t>
            </a:r>
          </a:p>
          <a:p>
            <a:endParaRPr lang="en-IN" dirty="0"/>
          </a:p>
        </p:txBody>
      </p:sp>
      <p:pic>
        <p:nvPicPr>
          <p:cNvPr id="2" name="Picture 2">
            <a:extLst>
              <a:ext uri="{FF2B5EF4-FFF2-40B4-BE49-F238E27FC236}">
                <a16:creationId xmlns:a16="http://schemas.microsoft.com/office/drawing/2014/main" id="{F60CAB6C-EACD-635C-C51D-3A6689845C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7207" y="3505971"/>
            <a:ext cx="4057405" cy="2405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69268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6C0911-546A-0400-5983-1BF7603D6661}"/>
              </a:ext>
            </a:extLst>
          </p:cNvPr>
          <p:cNvSpPr>
            <a:spLocks noGrp="1"/>
          </p:cNvSpPr>
          <p:nvPr>
            <p:ph idx="1"/>
          </p:nvPr>
        </p:nvSpPr>
        <p:spPr/>
        <p:txBody>
          <a:bodyPr/>
          <a:lstStyle/>
          <a:p>
            <a:pPr marL="85724" indent="0" algn="just">
              <a:buNone/>
            </a:pPr>
            <a:r>
              <a:rPr lang="en-US" sz="1800" b="1" u="sng" dirty="0">
                <a:latin typeface="+mn-lt"/>
              </a:rPr>
              <a:t>Masseter</a:t>
            </a:r>
          </a:p>
          <a:p>
            <a:pPr algn="just">
              <a:lnSpc>
                <a:spcPct val="150000"/>
              </a:lnSpc>
              <a:buFont typeface="Wingdings" panose="05000000000000000000" pitchFamily="2" charset="2"/>
              <a:buChar char="Ø"/>
            </a:pPr>
            <a:r>
              <a:rPr lang="en-US" sz="1800" dirty="0"/>
              <a:t>Examined extra orally in isometric contraction.</a:t>
            </a:r>
          </a:p>
          <a:p>
            <a:pPr algn="just">
              <a:lnSpc>
                <a:spcPct val="150000"/>
              </a:lnSpc>
              <a:buFont typeface="Wingdings" panose="05000000000000000000" pitchFamily="2" charset="2"/>
              <a:buChar char="Ø"/>
            </a:pPr>
            <a:r>
              <a:rPr lang="en-US" sz="1800" dirty="0"/>
              <a:t>Superficial muscles are palpated beneath the eye inferior to zygomatic arch.</a:t>
            </a:r>
          </a:p>
          <a:p>
            <a:pPr algn="just">
              <a:lnSpc>
                <a:spcPct val="150000"/>
              </a:lnSpc>
              <a:buFont typeface="Wingdings" panose="05000000000000000000" pitchFamily="2" charset="2"/>
              <a:buChar char="Ø"/>
            </a:pPr>
            <a:r>
              <a:rPr lang="en-US" sz="1800" dirty="0"/>
              <a:t>Deep portion is palpated two fingers width in front of the tragus</a:t>
            </a:r>
            <a:endParaRPr lang="en-IN" dirty="0"/>
          </a:p>
        </p:txBody>
      </p:sp>
      <p:pic>
        <p:nvPicPr>
          <p:cNvPr id="2" name="Picture 1">
            <a:extLst>
              <a:ext uri="{FF2B5EF4-FFF2-40B4-BE49-F238E27FC236}">
                <a16:creationId xmlns:a16="http://schemas.microsoft.com/office/drawing/2014/main" id="{328A501C-7A13-32AF-F5E6-4BD5396A8BBE}"/>
              </a:ext>
            </a:extLst>
          </p:cNvPr>
          <p:cNvPicPr>
            <a:picLocks noChangeAspect="1"/>
          </p:cNvPicPr>
          <p:nvPr/>
        </p:nvPicPr>
        <p:blipFill rotWithShape="1">
          <a:blip r:embed="rId2"/>
          <a:srcRect l="830" r="53418"/>
          <a:stretch/>
        </p:blipFill>
        <p:spPr>
          <a:xfrm>
            <a:off x="4604712" y="4816933"/>
            <a:ext cx="2982576" cy="1710078"/>
          </a:xfrm>
          <a:prstGeom prst="rect">
            <a:avLst/>
          </a:prstGeom>
        </p:spPr>
      </p:pic>
      <p:pic>
        <p:nvPicPr>
          <p:cNvPr id="4" name="Picture 3">
            <a:extLst>
              <a:ext uri="{FF2B5EF4-FFF2-40B4-BE49-F238E27FC236}">
                <a16:creationId xmlns:a16="http://schemas.microsoft.com/office/drawing/2014/main" id="{C9FAC5C8-52C0-7772-19D1-315CA90B3586}"/>
              </a:ext>
            </a:extLst>
          </p:cNvPr>
          <p:cNvPicPr>
            <a:picLocks noChangeAspect="1"/>
          </p:cNvPicPr>
          <p:nvPr/>
        </p:nvPicPr>
        <p:blipFill rotWithShape="1">
          <a:blip r:embed="rId2"/>
          <a:srcRect l="54207"/>
          <a:stretch/>
        </p:blipFill>
        <p:spPr>
          <a:xfrm>
            <a:off x="7928507" y="4820360"/>
            <a:ext cx="2979191" cy="1706651"/>
          </a:xfrm>
          <a:prstGeom prst="rect">
            <a:avLst/>
          </a:prstGeom>
        </p:spPr>
      </p:pic>
    </p:spTree>
    <p:extLst>
      <p:ext uri="{BB962C8B-B14F-4D97-AF65-F5344CB8AC3E}">
        <p14:creationId xmlns:p14="http://schemas.microsoft.com/office/powerpoint/2010/main" val="31286598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04D32-C3A1-B0A6-94BC-20FD0F7CDE01}"/>
              </a:ext>
            </a:extLst>
          </p:cNvPr>
          <p:cNvSpPr>
            <a:spLocks noGrp="1"/>
          </p:cNvSpPr>
          <p:nvPr>
            <p:ph type="title"/>
          </p:nvPr>
        </p:nvSpPr>
        <p:spPr/>
        <p:txBody>
          <a:bodyPr/>
          <a:lstStyle/>
          <a:p>
            <a:r>
              <a:rPr lang="en-US" u="sng" dirty="0">
                <a:solidFill>
                  <a:srgbClr val="FF0000"/>
                </a:solidFill>
              </a:rPr>
              <a:t>Temporomandibular Joint</a:t>
            </a:r>
            <a:br>
              <a:rPr lang="en-US" u="sng" dirty="0">
                <a:solidFill>
                  <a:srgbClr val="FF0000"/>
                </a:solidFill>
              </a:rPr>
            </a:br>
            <a:endParaRPr lang="en-IN" dirty="0">
              <a:solidFill>
                <a:srgbClr val="FF0000"/>
              </a:solidFill>
            </a:endParaRPr>
          </a:p>
        </p:txBody>
      </p:sp>
      <p:sp>
        <p:nvSpPr>
          <p:cNvPr id="3" name="Content Placeholder 2">
            <a:extLst>
              <a:ext uri="{FF2B5EF4-FFF2-40B4-BE49-F238E27FC236}">
                <a16:creationId xmlns:a16="http://schemas.microsoft.com/office/drawing/2014/main" id="{56830A54-E080-03EA-5A5B-4F11D91E148A}"/>
              </a:ext>
            </a:extLst>
          </p:cNvPr>
          <p:cNvSpPr>
            <a:spLocks noGrp="1"/>
          </p:cNvSpPr>
          <p:nvPr>
            <p:ph idx="1"/>
          </p:nvPr>
        </p:nvSpPr>
        <p:spPr/>
        <p:txBody>
          <a:bodyPr/>
          <a:lstStyle/>
          <a:p>
            <a:pPr>
              <a:buFont typeface="Wingdings" panose="05000000000000000000" pitchFamily="2" charset="2"/>
              <a:buChar char="Ø"/>
            </a:pPr>
            <a:r>
              <a:rPr lang="en-US" sz="1800" dirty="0">
                <a:latin typeface="+mn-lt"/>
              </a:rPr>
              <a:t>Inspection – Deviation/Deflection</a:t>
            </a:r>
          </a:p>
          <a:p>
            <a:pPr marL="85724" indent="0">
              <a:buNone/>
            </a:pPr>
            <a:endParaRPr lang="en-US" sz="1800" dirty="0">
              <a:latin typeface="+mn-lt"/>
            </a:endParaRPr>
          </a:p>
          <a:p>
            <a:pPr marL="85724" indent="0">
              <a:buNone/>
            </a:pPr>
            <a:endParaRPr lang="en-US" sz="1800" dirty="0">
              <a:latin typeface="+mn-lt"/>
            </a:endParaRPr>
          </a:p>
          <a:p>
            <a:pPr>
              <a:buFont typeface="Wingdings" panose="05000000000000000000" pitchFamily="2" charset="2"/>
              <a:buChar char="Ø"/>
            </a:pPr>
            <a:r>
              <a:rPr lang="en-US" sz="1800" dirty="0">
                <a:latin typeface="+mn-lt"/>
              </a:rPr>
              <a:t>Palpation - Pain &amp; Tenderness </a:t>
            </a:r>
          </a:p>
          <a:p>
            <a:pPr marL="85724" indent="0">
              <a:buNone/>
            </a:pPr>
            <a:endParaRPr lang="en-US" sz="1800" dirty="0">
              <a:latin typeface="+mn-lt"/>
            </a:endParaRPr>
          </a:p>
          <a:p>
            <a:pPr marL="85724" indent="0">
              <a:buNone/>
            </a:pPr>
            <a:endParaRPr lang="en-US" sz="1800" dirty="0">
              <a:latin typeface="+mn-lt"/>
            </a:endParaRPr>
          </a:p>
          <a:p>
            <a:pPr>
              <a:buFont typeface="Wingdings" panose="05000000000000000000" pitchFamily="2" charset="2"/>
              <a:buChar char="Ø"/>
            </a:pPr>
            <a:r>
              <a:rPr lang="en-US" sz="1800" dirty="0">
                <a:latin typeface="+mn-lt"/>
              </a:rPr>
              <a:t>Auscultation - Crepitus Or Clicking </a:t>
            </a:r>
          </a:p>
          <a:p>
            <a:pPr marL="85724" indent="0">
              <a:buNone/>
            </a:pPr>
            <a:endParaRPr lang="en-US" dirty="0">
              <a:latin typeface="+mn-lt"/>
            </a:endParaRPr>
          </a:p>
          <a:p>
            <a:pPr marL="85724" indent="0">
              <a:buNone/>
            </a:pPr>
            <a:endParaRPr lang="en-US" dirty="0">
              <a:latin typeface="+mn-lt"/>
            </a:endParaRPr>
          </a:p>
          <a:p>
            <a:endParaRPr lang="en-IN" dirty="0"/>
          </a:p>
        </p:txBody>
      </p:sp>
    </p:spTree>
    <p:extLst>
      <p:ext uri="{BB962C8B-B14F-4D97-AF65-F5344CB8AC3E}">
        <p14:creationId xmlns:p14="http://schemas.microsoft.com/office/powerpoint/2010/main" val="45922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C7527-0CEF-3437-A9E4-D06762E60A86}"/>
              </a:ext>
            </a:extLst>
          </p:cNvPr>
          <p:cNvSpPr>
            <a:spLocks noGrp="1"/>
          </p:cNvSpPr>
          <p:nvPr>
            <p:ph type="title"/>
          </p:nvPr>
        </p:nvSpPr>
        <p:spPr/>
        <p:txBody>
          <a:bodyPr/>
          <a:lstStyle/>
          <a:p>
            <a:r>
              <a:rPr lang="en-US" dirty="0">
                <a:solidFill>
                  <a:srgbClr val="FF0000"/>
                </a:solidFill>
              </a:rPr>
              <a:t>Inspection</a:t>
            </a:r>
            <a:r>
              <a:rPr lang="en-IN" dirty="0">
                <a:solidFill>
                  <a:srgbClr val="FF0000"/>
                </a:solidFill>
              </a:rPr>
              <a:t> </a:t>
            </a:r>
            <a:endParaRPr lang="en-IN" dirty="0"/>
          </a:p>
        </p:txBody>
      </p:sp>
      <p:sp>
        <p:nvSpPr>
          <p:cNvPr id="3" name="Content Placeholder 2">
            <a:extLst>
              <a:ext uri="{FF2B5EF4-FFF2-40B4-BE49-F238E27FC236}">
                <a16:creationId xmlns:a16="http://schemas.microsoft.com/office/drawing/2014/main" id="{8BA46CC6-BF34-BB6B-39CF-923E23FAB746}"/>
              </a:ext>
            </a:extLst>
          </p:cNvPr>
          <p:cNvSpPr>
            <a:spLocks noGrp="1"/>
          </p:cNvSpPr>
          <p:nvPr>
            <p:ph idx="1"/>
          </p:nvPr>
        </p:nvSpPr>
        <p:spPr/>
        <p:txBody>
          <a:bodyPr>
            <a:normAutofit/>
          </a:bodyPr>
          <a:lstStyle/>
          <a:p>
            <a:pPr>
              <a:buFont typeface="Wingdings" panose="05000000000000000000" pitchFamily="2" charset="2"/>
              <a:buChar char="Ø"/>
            </a:pPr>
            <a:r>
              <a:rPr lang="en-US" dirty="0">
                <a:latin typeface="+mn-lt"/>
              </a:rPr>
              <a:t>Assessment of range of mandibular movements:</a:t>
            </a:r>
          </a:p>
          <a:p>
            <a:pPr lvl="1">
              <a:lnSpc>
                <a:spcPct val="150000"/>
              </a:lnSpc>
              <a:buFont typeface="Courier New" panose="02070309020205020404" pitchFamily="49" charset="0"/>
              <a:buChar char="o"/>
            </a:pPr>
            <a:r>
              <a:rPr lang="en-US" sz="1800" dirty="0">
                <a:latin typeface="+mn-lt"/>
              </a:rPr>
              <a:t>Maximum Mouth Opening </a:t>
            </a:r>
          </a:p>
          <a:p>
            <a:pPr lvl="1">
              <a:lnSpc>
                <a:spcPct val="150000"/>
              </a:lnSpc>
              <a:buFont typeface="Courier New" panose="02070309020205020404" pitchFamily="49" charset="0"/>
              <a:buChar char="o"/>
            </a:pPr>
            <a:r>
              <a:rPr lang="en-US" sz="1800" dirty="0">
                <a:latin typeface="+mn-lt"/>
              </a:rPr>
              <a:t>Lateral Movement </a:t>
            </a:r>
          </a:p>
          <a:p>
            <a:pPr lvl="1">
              <a:lnSpc>
                <a:spcPct val="150000"/>
              </a:lnSpc>
              <a:buFont typeface="Courier New" panose="02070309020205020404" pitchFamily="49" charset="0"/>
              <a:buChar char="o"/>
            </a:pPr>
            <a:r>
              <a:rPr lang="en-US" sz="1800" dirty="0">
                <a:latin typeface="+mn-lt"/>
              </a:rPr>
              <a:t>Deviation While Opening </a:t>
            </a:r>
          </a:p>
          <a:p>
            <a:pPr lvl="1">
              <a:lnSpc>
                <a:spcPct val="150000"/>
              </a:lnSpc>
              <a:buFont typeface="Courier New" panose="02070309020205020404" pitchFamily="49" charset="0"/>
              <a:buChar char="o"/>
            </a:pPr>
            <a:r>
              <a:rPr lang="en-US" sz="1800" dirty="0">
                <a:latin typeface="+mn-lt"/>
              </a:rPr>
              <a:t>Protrusive Movement</a:t>
            </a:r>
            <a:endParaRPr lang="en-IN" sz="1800" dirty="0"/>
          </a:p>
        </p:txBody>
      </p:sp>
      <p:pic>
        <p:nvPicPr>
          <p:cNvPr id="7" name="Picture 6">
            <a:extLst>
              <a:ext uri="{FF2B5EF4-FFF2-40B4-BE49-F238E27FC236}">
                <a16:creationId xmlns:a16="http://schemas.microsoft.com/office/drawing/2014/main" id="{C648DD56-BDCD-37F1-47F5-4F832748D117}"/>
              </a:ext>
            </a:extLst>
          </p:cNvPr>
          <p:cNvPicPr>
            <a:picLocks noChangeAspect="1"/>
          </p:cNvPicPr>
          <p:nvPr/>
        </p:nvPicPr>
        <p:blipFill>
          <a:blip r:embed="rId2"/>
          <a:stretch>
            <a:fillRect/>
          </a:stretch>
        </p:blipFill>
        <p:spPr>
          <a:xfrm>
            <a:off x="8999156" y="4398264"/>
            <a:ext cx="2505456" cy="2459736"/>
          </a:xfrm>
          <a:prstGeom prst="rect">
            <a:avLst/>
          </a:prstGeom>
        </p:spPr>
      </p:pic>
      <p:pic>
        <p:nvPicPr>
          <p:cNvPr id="9" name="Picture 8">
            <a:extLst>
              <a:ext uri="{FF2B5EF4-FFF2-40B4-BE49-F238E27FC236}">
                <a16:creationId xmlns:a16="http://schemas.microsoft.com/office/drawing/2014/main" id="{4B70F3B4-147D-90D1-B178-C926D7A27D7D}"/>
              </a:ext>
            </a:extLst>
          </p:cNvPr>
          <p:cNvPicPr>
            <a:picLocks noChangeAspect="1"/>
          </p:cNvPicPr>
          <p:nvPr/>
        </p:nvPicPr>
        <p:blipFill>
          <a:blip r:embed="rId3"/>
          <a:stretch>
            <a:fillRect/>
          </a:stretch>
        </p:blipFill>
        <p:spPr>
          <a:xfrm>
            <a:off x="3063811" y="4930521"/>
            <a:ext cx="4619625" cy="1733550"/>
          </a:xfrm>
          <a:prstGeom prst="rect">
            <a:avLst/>
          </a:prstGeom>
        </p:spPr>
      </p:pic>
    </p:spTree>
    <p:extLst>
      <p:ext uri="{BB962C8B-B14F-4D97-AF65-F5344CB8AC3E}">
        <p14:creationId xmlns:p14="http://schemas.microsoft.com/office/powerpoint/2010/main" val="8621215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D18F3-C10C-4644-947C-4202DD523B2E}"/>
              </a:ext>
            </a:extLst>
          </p:cNvPr>
          <p:cNvSpPr>
            <a:spLocks noGrp="1"/>
          </p:cNvSpPr>
          <p:nvPr>
            <p:ph type="title"/>
          </p:nvPr>
        </p:nvSpPr>
        <p:spPr/>
        <p:txBody>
          <a:bodyPr/>
          <a:lstStyle/>
          <a:p>
            <a:r>
              <a:rPr lang="en-US" sz="3600" dirty="0">
                <a:solidFill>
                  <a:srgbClr val="FF0000"/>
                </a:solidFill>
                <a:latin typeface="+mj-lt"/>
              </a:rPr>
              <a:t>Pre-tragus palpation</a:t>
            </a:r>
            <a:endParaRPr lang="en-IN" dirty="0"/>
          </a:p>
        </p:txBody>
      </p:sp>
      <p:sp>
        <p:nvSpPr>
          <p:cNvPr id="3" name="Content Placeholder 2">
            <a:extLst>
              <a:ext uri="{FF2B5EF4-FFF2-40B4-BE49-F238E27FC236}">
                <a16:creationId xmlns:a16="http://schemas.microsoft.com/office/drawing/2014/main" id="{1D37919F-A3D7-E2BC-28C9-9EA802B919E5}"/>
              </a:ext>
            </a:extLst>
          </p:cNvPr>
          <p:cNvSpPr>
            <a:spLocks noGrp="1"/>
          </p:cNvSpPr>
          <p:nvPr>
            <p:ph idx="1"/>
          </p:nvPr>
        </p:nvSpPr>
        <p:spPr/>
        <p:txBody>
          <a:bodyPr/>
          <a:lstStyle/>
          <a:p>
            <a:pPr algn="just">
              <a:lnSpc>
                <a:spcPct val="150000"/>
              </a:lnSpc>
            </a:pPr>
            <a:r>
              <a:rPr lang="en-US" sz="1800" dirty="0">
                <a:latin typeface="+mn-lt"/>
              </a:rPr>
              <a:t>Exert slight pressure on condylar process with index figure.</a:t>
            </a:r>
          </a:p>
          <a:p>
            <a:pPr algn="just">
              <a:lnSpc>
                <a:spcPct val="150000"/>
              </a:lnSpc>
            </a:pPr>
            <a:r>
              <a:rPr lang="en-US" sz="1800" dirty="0">
                <a:latin typeface="+mn-lt"/>
              </a:rPr>
              <a:t>Register any pain/ tenderness</a:t>
            </a:r>
          </a:p>
          <a:p>
            <a:pPr marL="85724" indent="0" algn="just">
              <a:lnSpc>
                <a:spcPct val="150000"/>
              </a:lnSpc>
              <a:buNone/>
            </a:pPr>
            <a:r>
              <a:rPr lang="en-US" sz="1800" dirty="0">
                <a:latin typeface="+mn-lt"/>
              </a:rPr>
              <a:t>   /irregularity in movement</a:t>
            </a:r>
          </a:p>
          <a:p>
            <a:pPr marL="85724" indent="0" algn="just">
              <a:lnSpc>
                <a:spcPct val="150000"/>
              </a:lnSpc>
              <a:buNone/>
            </a:pPr>
            <a:r>
              <a:rPr lang="en-US" sz="1800" dirty="0">
                <a:latin typeface="+mn-lt"/>
              </a:rPr>
              <a:t>    while closing or opening </a:t>
            </a:r>
          </a:p>
          <a:p>
            <a:pPr algn="just">
              <a:lnSpc>
                <a:spcPct val="150000"/>
              </a:lnSpc>
            </a:pPr>
            <a:r>
              <a:rPr lang="en-US" sz="1800" dirty="0">
                <a:latin typeface="+mn-lt"/>
              </a:rPr>
              <a:t>Coordination between </a:t>
            </a:r>
          </a:p>
          <a:p>
            <a:pPr marL="85724" indent="0" algn="just">
              <a:lnSpc>
                <a:spcPct val="150000"/>
              </a:lnSpc>
              <a:buNone/>
            </a:pPr>
            <a:r>
              <a:rPr lang="en-US" sz="1800" dirty="0">
                <a:latin typeface="+mn-lt"/>
              </a:rPr>
              <a:t>left and right TMJ should be noted</a:t>
            </a:r>
            <a:endParaRPr lang="en-IN" sz="1800" dirty="0">
              <a:latin typeface="+mn-lt"/>
            </a:endParaRPr>
          </a:p>
          <a:p>
            <a:endParaRPr lang="en-IN" dirty="0"/>
          </a:p>
        </p:txBody>
      </p:sp>
      <p:pic>
        <p:nvPicPr>
          <p:cNvPr id="4" name="Picture 6" descr="tmd-fig6">
            <a:extLst>
              <a:ext uri="{FF2B5EF4-FFF2-40B4-BE49-F238E27FC236}">
                <a16:creationId xmlns:a16="http://schemas.microsoft.com/office/drawing/2014/main" id="{B5899B4C-069C-83E5-7203-1F3F82E0C9A1}"/>
              </a:ext>
            </a:extLst>
          </p:cNvPr>
          <p:cNvPicPr>
            <a:picLocks noChangeAspect="1" noChangeArrowheads="1"/>
          </p:cNvPicPr>
          <p:nvPr/>
        </p:nvPicPr>
        <p:blipFill>
          <a:blip r:embed="rId2" cstate="print"/>
          <a:srcRect/>
          <a:stretch>
            <a:fillRect/>
          </a:stretch>
        </p:blipFill>
        <p:spPr bwMode="auto">
          <a:xfrm>
            <a:off x="7656418" y="3244222"/>
            <a:ext cx="3747077" cy="2895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790377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667F4-2A4C-7E28-6294-C03BDB6147FD}"/>
              </a:ext>
            </a:extLst>
          </p:cNvPr>
          <p:cNvSpPr>
            <a:spLocks noGrp="1"/>
          </p:cNvSpPr>
          <p:nvPr>
            <p:ph type="title"/>
          </p:nvPr>
        </p:nvSpPr>
        <p:spPr/>
        <p:txBody>
          <a:bodyPr/>
          <a:lstStyle/>
          <a:p>
            <a:r>
              <a:rPr lang="en-US" sz="3600" dirty="0">
                <a:solidFill>
                  <a:srgbClr val="FF0000"/>
                </a:solidFill>
                <a:latin typeface="+mj-lt"/>
              </a:rPr>
              <a:t>Intra auricular palpation</a:t>
            </a:r>
            <a:endParaRPr lang="en-IN" dirty="0"/>
          </a:p>
        </p:txBody>
      </p:sp>
      <p:sp>
        <p:nvSpPr>
          <p:cNvPr id="3" name="Content Placeholder 2">
            <a:extLst>
              <a:ext uri="{FF2B5EF4-FFF2-40B4-BE49-F238E27FC236}">
                <a16:creationId xmlns:a16="http://schemas.microsoft.com/office/drawing/2014/main" id="{283B9471-BCED-9E37-26F2-CEFB0D51C712}"/>
              </a:ext>
            </a:extLst>
          </p:cNvPr>
          <p:cNvSpPr>
            <a:spLocks noGrp="1"/>
          </p:cNvSpPr>
          <p:nvPr>
            <p:ph idx="1"/>
          </p:nvPr>
        </p:nvSpPr>
        <p:spPr/>
        <p:txBody>
          <a:bodyPr/>
          <a:lstStyle/>
          <a:p>
            <a:r>
              <a:rPr lang="en-US" sz="1800" dirty="0">
                <a:latin typeface="+mn-lt"/>
              </a:rPr>
              <a:t>Position little finger in external auditory meatus and palpate posterior surface of condyle during opening and closure.</a:t>
            </a:r>
          </a:p>
          <a:p>
            <a:endParaRPr lang="en-IN" dirty="0"/>
          </a:p>
        </p:txBody>
      </p:sp>
      <p:pic>
        <p:nvPicPr>
          <p:cNvPr id="4" name="Picture 7" descr="tmd-fig7">
            <a:extLst>
              <a:ext uri="{FF2B5EF4-FFF2-40B4-BE49-F238E27FC236}">
                <a16:creationId xmlns:a16="http://schemas.microsoft.com/office/drawing/2014/main" id="{F76551E5-CC50-1972-D3C4-617A4B8958C6}"/>
              </a:ext>
            </a:extLst>
          </p:cNvPr>
          <p:cNvPicPr>
            <a:picLocks noChangeAspect="1" noChangeArrowheads="1"/>
          </p:cNvPicPr>
          <p:nvPr/>
        </p:nvPicPr>
        <p:blipFill>
          <a:blip r:embed="rId2" cstate="print"/>
          <a:srcRect/>
          <a:stretch>
            <a:fillRect/>
          </a:stretch>
        </p:blipFill>
        <p:spPr>
          <a:xfrm>
            <a:off x="4676289" y="3429000"/>
            <a:ext cx="3855063" cy="2895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622357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1238C-F74C-67FA-C973-522801ACF7D4}"/>
              </a:ext>
            </a:extLst>
          </p:cNvPr>
          <p:cNvSpPr>
            <a:spLocks noGrp="1"/>
          </p:cNvSpPr>
          <p:nvPr>
            <p:ph type="title"/>
          </p:nvPr>
        </p:nvSpPr>
        <p:spPr/>
        <p:txBody>
          <a:bodyPr/>
          <a:lstStyle/>
          <a:p>
            <a:r>
              <a:rPr lang="en-US" sz="3600" dirty="0">
                <a:solidFill>
                  <a:srgbClr val="FF0000"/>
                </a:solidFill>
                <a:latin typeface="+mn-lt"/>
              </a:rPr>
              <a:t>Auscultation</a:t>
            </a:r>
            <a:endParaRPr lang="en-IN" dirty="0"/>
          </a:p>
        </p:txBody>
      </p:sp>
      <p:sp>
        <p:nvSpPr>
          <p:cNvPr id="3" name="Content Placeholder 2">
            <a:extLst>
              <a:ext uri="{FF2B5EF4-FFF2-40B4-BE49-F238E27FC236}">
                <a16:creationId xmlns:a16="http://schemas.microsoft.com/office/drawing/2014/main" id="{53B01FEB-69F4-A930-7395-4B52A95A2483}"/>
              </a:ext>
            </a:extLst>
          </p:cNvPr>
          <p:cNvSpPr>
            <a:spLocks noGrp="1"/>
          </p:cNvSpPr>
          <p:nvPr>
            <p:ph idx="1"/>
          </p:nvPr>
        </p:nvSpPr>
        <p:spPr/>
        <p:txBody>
          <a:bodyPr>
            <a:normAutofit fontScale="85000" lnSpcReduction="20000"/>
          </a:bodyPr>
          <a:lstStyle/>
          <a:p>
            <a:r>
              <a:rPr lang="en-US" sz="2000" dirty="0">
                <a:latin typeface="+mn-lt"/>
              </a:rPr>
              <a:t>Auscultation done by stethoscope</a:t>
            </a:r>
          </a:p>
          <a:p>
            <a:endParaRPr lang="en-US" sz="2000" dirty="0">
              <a:latin typeface="+mn-lt"/>
            </a:endParaRPr>
          </a:p>
          <a:p>
            <a:r>
              <a:rPr lang="en-US" sz="2000" dirty="0">
                <a:latin typeface="+mn-lt"/>
              </a:rPr>
              <a:t>Types of clicking</a:t>
            </a:r>
          </a:p>
          <a:p>
            <a:pPr lvl="1">
              <a:lnSpc>
                <a:spcPct val="150000"/>
              </a:lnSpc>
            </a:pPr>
            <a:r>
              <a:rPr lang="en-US" sz="2000" dirty="0">
                <a:latin typeface="+mn-lt"/>
              </a:rPr>
              <a:t> Initial movement </a:t>
            </a:r>
            <a:r>
              <a:rPr lang="en-US" sz="2000" dirty="0">
                <a:latin typeface="+mn-lt"/>
                <a:sym typeface="Wingdings" panose="05000000000000000000" pitchFamily="2" charset="2"/>
              </a:rPr>
              <a:t> </a:t>
            </a:r>
            <a:r>
              <a:rPr lang="en-US" sz="2000" dirty="0">
                <a:latin typeface="+mn-lt"/>
              </a:rPr>
              <a:t>sign of retruded condyle in respect to disc</a:t>
            </a:r>
          </a:p>
          <a:p>
            <a:pPr lvl="1">
              <a:lnSpc>
                <a:spcPct val="150000"/>
              </a:lnSpc>
            </a:pPr>
            <a:r>
              <a:rPr lang="en-US" sz="2000" dirty="0">
                <a:latin typeface="+mn-lt"/>
              </a:rPr>
              <a:t> Intermediate </a:t>
            </a:r>
            <a:r>
              <a:rPr lang="en-US" sz="2000" dirty="0">
                <a:latin typeface="+mn-lt"/>
                <a:sym typeface="Wingdings" panose="05000000000000000000" pitchFamily="2" charset="2"/>
              </a:rPr>
              <a:t></a:t>
            </a:r>
            <a:r>
              <a:rPr lang="en-US" sz="2000" dirty="0">
                <a:latin typeface="+mn-lt"/>
              </a:rPr>
              <a:t> sign of unevenness of condyle and disc</a:t>
            </a:r>
          </a:p>
          <a:p>
            <a:pPr lvl="1">
              <a:lnSpc>
                <a:spcPct val="150000"/>
              </a:lnSpc>
            </a:pPr>
            <a:r>
              <a:rPr lang="en-US" sz="2000" dirty="0">
                <a:latin typeface="+mn-lt"/>
              </a:rPr>
              <a:t> Terminal </a:t>
            </a:r>
            <a:r>
              <a:rPr lang="en-US" sz="2000" dirty="0">
                <a:latin typeface="+mn-lt"/>
                <a:sym typeface="Wingdings" panose="05000000000000000000" pitchFamily="2" charset="2"/>
              </a:rPr>
              <a:t></a:t>
            </a:r>
            <a:r>
              <a:rPr lang="en-US" sz="2000" dirty="0">
                <a:latin typeface="+mn-lt"/>
              </a:rPr>
              <a:t> occurs most commonly results in condyle being moved too far anteriorly on maximum opening</a:t>
            </a:r>
          </a:p>
          <a:p>
            <a:pPr lvl="1">
              <a:lnSpc>
                <a:spcPct val="150000"/>
              </a:lnSpc>
            </a:pPr>
            <a:r>
              <a:rPr lang="en-US" sz="2000" dirty="0">
                <a:latin typeface="+mn-lt"/>
              </a:rPr>
              <a:t>Reciprocal </a:t>
            </a:r>
            <a:r>
              <a:rPr lang="en-US" sz="2000" dirty="0">
                <a:latin typeface="+mn-lt"/>
                <a:sym typeface="Wingdings" panose="05000000000000000000" pitchFamily="2" charset="2"/>
              </a:rPr>
              <a:t></a:t>
            </a:r>
            <a:r>
              <a:rPr lang="en-US" sz="2000" dirty="0">
                <a:latin typeface="+mn-lt"/>
              </a:rPr>
              <a:t> occurs during opening and coordination </a:t>
            </a:r>
          </a:p>
          <a:p>
            <a:pPr marL="447664" lvl="1" indent="0">
              <a:lnSpc>
                <a:spcPct val="150000"/>
              </a:lnSpc>
              <a:buNone/>
            </a:pPr>
            <a:r>
              <a:rPr lang="en-US" sz="2000" dirty="0">
                <a:latin typeface="+mn-lt"/>
              </a:rPr>
              <a:t>   between disc and condyle</a:t>
            </a:r>
            <a:endParaRPr lang="en-IN" sz="2000" dirty="0">
              <a:latin typeface="+mn-lt"/>
            </a:endParaRPr>
          </a:p>
          <a:p>
            <a:endParaRPr lang="en-IN" dirty="0"/>
          </a:p>
        </p:txBody>
      </p:sp>
    </p:spTree>
    <p:extLst>
      <p:ext uri="{BB962C8B-B14F-4D97-AF65-F5344CB8AC3E}">
        <p14:creationId xmlns:p14="http://schemas.microsoft.com/office/powerpoint/2010/main" val="29565496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D40FA-D8AA-4F8B-561B-0F3DBF266F93}"/>
              </a:ext>
            </a:extLst>
          </p:cNvPr>
          <p:cNvSpPr>
            <a:spLocks noGrp="1"/>
          </p:cNvSpPr>
          <p:nvPr>
            <p:ph type="title"/>
          </p:nvPr>
        </p:nvSpPr>
        <p:spPr/>
        <p:txBody>
          <a:bodyPr/>
          <a:lstStyle/>
          <a:p>
            <a:r>
              <a:rPr lang="en-US" dirty="0">
                <a:solidFill>
                  <a:srgbClr val="FF0000"/>
                </a:solidFill>
              </a:rPr>
              <a:t>Temporomandibular joint disorder symptoms</a:t>
            </a:r>
            <a:endParaRPr lang="en-IN" dirty="0"/>
          </a:p>
        </p:txBody>
      </p:sp>
      <p:sp>
        <p:nvSpPr>
          <p:cNvPr id="3" name="Content Placeholder 2">
            <a:extLst>
              <a:ext uri="{FF2B5EF4-FFF2-40B4-BE49-F238E27FC236}">
                <a16:creationId xmlns:a16="http://schemas.microsoft.com/office/drawing/2014/main" id="{D8F1AF9B-1C0B-9E1C-A513-285DAB5FDE94}"/>
              </a:ext>
            </a:extLst>
          </p:cNvPr>
          <p:cNvSpPr>
            <a:spLocks noGrp="1"/>
          </p:cNvSpPr>
          <p:nvPr>
            <p:ph idx="1"/>
          </p:nvPr>
        </p:nvSpPr>
        <p:spPr/>
        <p:txBody>
          <a:bodyPr>
            <a:normAutofit fontScale="92500" lnSpcReduction="20000"/>
          </a:bodyPr>
          <a:lstStyle/>
          <a:p>
            <a:pPr>
              <a:lnSpc>
                <a:spcPct val="150000"/>
              </a:lnSpc>
              <a:buFont typeface="Wingdings" panose="05000000000000000000" pitchFamily="2" charset="2"/>
              <a:buChar char="Ø"/>
            </a:pPr>
            <a:r>
              <a:rPr lang="en-US" sz="1800" dirty="0">
                <a:latin typeface="+mn-lt"/>
              </a:rPr>
              <a:t>Pain and tenderness at TMJ and muscles of mastication</a:t>
            </a:r>
          </a:p>
          <a:p>
            <a:pPr>
              <a:lnSpc>
                <a:spcPct val="150000"/>
              </a:lnSpc>
              <a:buFont typeface="Wingdings" panose="05000000000000000000" pitchFamily="2" charset="2"/>
              <a:buChar char="Ø"/>
            </a:pPr>
            <a:endParaRPr lang="en-US" sz="1800" dirty="0">
              <a:latin typeface="+mn-lt"/>
            </a:endParaRPr>
          </a:p>
          <a:p>
            <a:pPr>
              <a:lnSpc>
                <a:spcPct val="150000"/>
              </a:lnSpc>
              <a:buFont typeface="Wingdings" panose="05000000000000000000" pitchFamily="2" charset="2"/>
              <a:buChar char="Ø"/>
            </a:pPr>
            <a:r>
              <a:rPr lang="en-US" sz="1800" dirty="0"/>
              <a:t>Clicking or crepitus</a:t>
            </a:r>
            <a:r>
              <a:rPr lang="en-US" sz="1800" dirty="0">
                <a:latin typeface="+mn-lt"/>
              </a:rPr>
              <a:t> during condylar movement </a:t>
            </a:r>
          </a:p>
          <a:p>
            <a:pPr>
              <a:lnSpc>
                <a:spcPct val="150000"/>
              </a:lnSpc>
              <a:buFont typeface="Wingdings" panose="05000000000000000000" pitchFamily="2" charset="2"/>
              <a:buChar char="Ø"/>
            </a:pPr>
            <a:endParaRPr lang="en-US" sz="1800" dirty="0">
              <a:latin typeface="+mn-lt"/>
            </a:endParaRPr>
          </a:p>
          <a:p>
            <a:pPr>
              <a:lnSpc>
                <a:spcPct val="150000"/>
              </a:lnSpc>
              <a:buFont typeface="Wingdings" panose="05000000000000000000" pitchFamily="2" charset="2"/>
              <a:buChar char="Ø"/>
            </a:pPr>
            <a:r>
              <a:rPr lang="en-US" sz="1800" dirty="0">
                <a:latin typeface="+mn-lt"/>
              </a:rPr>
              <a:t> Limitation of mandibular movements</a:t>
            </a:r>
          </a:p>
          <a:p>
            <a:pPr>
              <a:lnSpc>
                <a:spcPct val="150000"/>
              </a:lnSpc>
              <a:buFont typeface="Wingdings" panose="05000000000000000000" pitchFamily="2" charset="2"/>
              <a:buChar char="Ø"/>
            </a:pPr>
            <a:endParaRPr lang="en-US" sz="1800" dirty="0">
              <a:latin typeface="+mn-lt"/>
            </a:endParaRPr>
          </a:p>
          <a:p>
            <a:pPr>
              <a:lnSpc>
                <a:spcPct val="150000"/>
              </a:lnSpc>
              <a:buFont typeface="Wingdings" panose="05000000000000000000" pitchFamily="2" charset="2"/>
              <a:buChar char="Ø"/>
            </a:pPr>
            <a:r>
              <a:rPr lang="en-US" sz="1800" dirty="0">
                <a:latin typeface="+mn-lt"/>
              </a:rPr>
              <a:t>TMJ problem affects mandibular movement and </a:t>
            </a:r>
          </a:p>
          <a:p>
            <a:pPr marL="85724" indent="0">
              <a:lnSpc>
                <a:spcPct val="150000"/>
              </a:lnSpc>
              <a:buNone/>
            </a:pPr>
            <a:r>
              <a:rPr lang="en-US" sz="1800" dirty="0">
                <a:latin typeface="+mn-lt"/>
              </a:rPr>
              <a:t>     masticating efficiency, difficult jaw relation recording .</a:t>
            </a:r>
          </a:p>
          <a:p>
            <a:endParaRPr lang="en-IN" dirty="0"/>
          </a:p>
        </p:txBody>
      </p:sp>
    </p:spTree>
    <p:extLst>
      <p:ext uri="{BB962C8B-B14F-4D97-AF65-F5344CB8AC3E}">
        <p14:creationId xmlns:p14="http://schemas.microsoft.com/office/powerpoint/2010/main" val="15922035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04316-AD78-3A53-951D-B44282E18EE0}"/>
              </a:ext>
            </a:extLst>
          </p:cNvPr>
          <p:cNvSpPr>
            <a:spLocks noGrp="1"/>
          </p:cNvSpPr>
          <p:nvPr>
            <p:ph type="title"/>
          </p:nvPr>
        </p:nvSpPr>
        <p:spPr/>
        <p:txBody>
          <a:bodyPr/>
          <a:lstStyle/>
          <a:p>
            <a:r>
              <a:rPr lang="en-US" sz="3600" dirty="0">
                <a:solidFill>
                  <a:srgbClr val="FF0000"/>
                </a:solidFill>
                <a:latin typeface="+mn-lt"/>
              </a:rPr>
              <a:t>Lips</a:t>
            </a:r>
            <a:endParaRPr lang="en-IN" dirty="0"/>
          </a:p>
        </p:txBody>
      </p:sp>
      <p:sp>
        <p:nvSpPr>
          <p:cNvPr id="3" name="Content Placeholder 2">
            <a:extLst>
              <a:ext uri="{FF2B5EF4-FFF2-40B4-BE49-F238E27FC236}">
                <a16:creationId xmlns:a16="http://schemas.microsoft.com/office/drawing/2014/main" id="{DF5BAE9C-DAD0-4939-D682-1FD3C9EB1286}"/>
              </a:ext>
            </a:extLst>
          </p:cNvPr>
          <p:cNvSpPr>
            <a:spLocks noGrp="1"/>
          </p:cNvSpPr>
          <p:nvPr>
            <p:ph idx="1"/>
          </p:nvPr>
        </p:nvSpPr>
        <p:spPr/>
        <p:txBody>
          <a:bodyPr/>
          <a:lstStyle/>
          <a:p>
            <a:r>
              <a:rPr lang="en-IN" dirty="0"/>
              <a:t>Lip support</a:t>
            </a:r>
          </a:p>
          <a:p>
            <a:r>
              <a:rPr lang="en-IN" dirty="0"/>
              <a:t>Lip length</a:t>
            </a:r>
          </a:p>
          <a:p>
            <a:r>
              <a:rPr lang="en-IN" dirty="0"/>
              <a:t>Lip tonicity</a:t>
            </a:r>
          </a:p>
          <a:p>
            <a:r>
              <a:rPr lang="en-IN" dirty="0"/>
              <a:t>Lip mobility</a:t>
            </a:r>
          </a:p>
          <a:p>
            <a:r>
              <a:rPr lang="en-IN" dirty="0"/>
              <a:t>Health of lips</a:t>
            </a:r>
          </a:p>
        </p:txBody>
      </p:sp>
    </p:spTree>
    <p:extLst>
      <p:ext uri="{BB962C8B-B14F-4D97-AF65-F5344CB8AC3E}">
        <p14:creationId xmlns:p14="http://schemas.microsoft.com/office/powerpoint/2010/main" val="33589375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2BFD3-E27F-DA0A-81F1-65FE1BAB837B}"/>
              </a:ext>
            </a:extLst>
          </p:cNvPr>
          <p:cNvSpPr>
            <a:spLocks noGrp="1"/>
          </p:cNvSpPr>
          <p:nvPr>
            <p:ph type="title"/>
          </p:nvPr>
        </p:nvSpPr>
        <p:spPr/>
        <p:txBody>
          <a:bodyPr/>
          <a:lstStyle/>
          <a:p>
            <a:r>
              <a:rPr lang="en-US" sz="3600" dirty="0">
                <a:solidFill>
                  <a:srgbClr val="FF0000"/>
                </a:solidFill>
                <a:latin typeface="+mn-lt"/>
              </a:rPr>
              <a:t>Lip support/ lip fullness </a:t>
            </a:r>
            <a:endParaRPr lang="en-IN" dirty="0"/>
          </a:p>
        </p:txBody>
      </p:sp>
      <p:sp>
        <p:nvSpPr>
          <p:cNvPr id="3" name="Content Placeholder 2">
            <a:extLst>
              <a:ext uri="{FF2B5EF4-FFF2-40B4-BE49-F238E27FC236}">
                <a16:creationId xmlns:a16="http://schemas.microsoft.com/office/drawing/2014/main" id="{018F4806-1872-52B0-7BF2-6B5E6C9707FD}"/>
              </a:ext>
            </a:extLst>
          </p:cNvPr>
          <p:cNvSpPr>
            <a:spLocks noGrp="1"/>
          </p:cNvSpPr>
          <p:nvPr>
            <p:ph idx="1"/>
          </p:nvPr>
        </p:nvSpPr>
        <p:spPr/>
        <p:txBody>
          <a:bodyPr/>
          <a:lstStyle/>
          <a:p>
            <a:pPr>
              <a:lnSpc>
                <a:spcPct val="90000"/>
              </a:lnSpc>
            </a:pPr>
            <a:r>
              <a:rPr lang="en-US" sz="1800" b="1" u="sng" dirty="0"/>
              <a:t>LIP SUPPORT </a:t>
            </a:r>
            <a:r>
              <a:rPr lang="en-US" sz="1800" b="1" dirty="0"/>
              <a:t> </a:t>
            </a:r>
            <a:r>
              <a:rPr lang="en-US" sz="1800" b="1" dirty="0">
                <a:sym typeface="Wingdings" pitchFamily="2" charset="2"/>
              </a:rPr>
              <a:t></a:t>
            </a:r>
            <a:r>
              <a:rPr lang="en-US" sz="1800" dirty="0"/>
              <a:t>Adequately supported</a:t>
            </a:r>
          </a:p>
          <a:p>
            <a:pPr>
              <a:lnSpc>
                <a:spcPct val="90000"/>
              </a:lnSpc>
              <a:buFont typeface="Wingdings" pitchFamily="2" charset="2"/>
              <a:buNone/>
            </a:pPr>
            <a:r>
              <a:rPr lang="en-US" sz="1800" b="1" dirty="0"/>
              <a:t>                               </a:t>
            </a:r>
            <a:r>
              <a:rPr lang="en-US" sz="1800" b="1" dirty="0">
                <a:sym typeface="Wingdings" pitchFamily="2" charset="2"/>
              </a:rPr>
              <a:t> </a:t>
            </a:r>
            <a:r>
              <a:rPr lang="en-US" sz="1800" dirty="0"/>
              <a:t>Unsupported</a:t>
            </a:r>
          </a:p>
          <a:p>
            <a:pPr>
              <a:lnSpc>
                <a:spcPct val="90000"/>
              </a:lnSpc>
              <a:buFont typeface="Wingdings" pitchFamily="2" charset="2"/>
              <a:buNone/>
            </a:pPr>
            <a:r>
              <a:rPr lang="en-US" sz="1800" dirty="0"/>
              <a:t>Contour and appearance of the vermillion border</a:t>
            </a:r>
          </a:p>
          <a:p>
            <a:pPr>
              <a:lnSpc>
                <a:spcPct val="90000"/>
              </a:lnSpc>
              <a:buFont typeface="Wingdings" pitchFamily="2" charset="2"/>
              <a:buNone/>
            </a:pPr>
            <a:r>
              <a:rPr lang="en-US" sz="1800" dirty="0"/>
              <a:t>          usually are altered by tooth loss</a:t>
            </a:r>
          </a:p>
          <a:p>
            <a:pPr>
              <a:lnSpc>
                <a:spcPct val="90000"/>
              </a:lnSpc>
              <a:buFont typeface="Wingdings" pitchFamily="2" charset="2"/>
              <a:buNone/>
            </a:pPr>
            <a:endParaRPr lang="en-US" sz="1800" dirty="0"/>
          </a:p>
          <a:p>
            <a:pPr>
              <a:lnSpc>
                <a:spcPct val="90000"/>
              </a:lnSpc>
              <a:buFont typeface="Wingdings" pitchFamily="2" charset="2"/>
              <a:buNone/>
            </a:pPr>
            <a:r>
              <a:rPr lang="en-US" sz="1800" dirty="0"/>
              <a:t>   </a:t>
            </a:r>
            <a:r>
              <a:rPr lang="en-US" sz="1800" dirty="0">
                <a:sym typeface="Wingdings" pitchFamily="2" charset="2"/>
              </a:rPr>
              <a:t></a:t>
            </a:r>
            <a:r>
              <a:rPr lang="en-US" sz="1800" dirty="0"/>
              <a:t> Restoration of  lip support and vermillion border </a:t>
            </a:r>
          </a:p>
          <a:p>
            <a:pPr>
              <a:lnSpc>
                <a:spcPct val="90000"/>
              </a:lnSpc>
              <a:buFont typeface="Wingdings" pitchFamily="2" charset="2"/>
              <a:buNone/>
            </a:pPr>
            <a:r>
              <a:rPr lang="en-US" sz="1800" dirty="0"/>
              <a:t>        width must be considered during</a:t>
            </a:r>
          </a:p>
          <a:p>
            <a:pPr>
              <a:lnSpc>
                <a:spcPct val="90000"/>
              </a:lnSpc>
              <a:buFont typeface="Wingdings" pitchFamily="2" charset="2"/>
              <a:buNone/>
            </a:pPr>
            <a:r>
              <a:rPr lang="en-US" sz="1800" dirty="0"/>
              <a:t>        placement of anterior teeth</a:t>
            </a:r>
          </a:p>
          <a:p>
            <a:pPr>
              <a:lnSpc>
                <a:spcPct val="90000"/>
              </a:lnSpc>
              <a:buFont typeface="Wingdings" pitchFamily="2" charset="2"/>
              <a:buNone/>
            </a:pPr>
            <a:r>
              <a:rPr lang="en-US" sz="1800" dirty="0"/>
              <a:t>    </a:t>
            </a:r>
          </a:p>
          <a:p>
            <a:pPr>
              <a:lnSpc>
                <a:spcPct val="90000"/>
              </a:lnSpc>
              <a:buFont typeface="Wingdings" pitchFamily="2" charset="2"/>
              <a:buNone/>
            </a:pPr>
            <a:r>
              <a:rPr lang="en-US" sz="1800" dirty="0"/>
              <a:t>   </a:t>
            </a:r>
          </a:p>
          <a:p>
            <a:endParaRPr lang="en-IN" dirty="0"/>
          </a:p>
        </p:txBody>
      </p:sp>
      <p:pic>
        <p:nvPicPr>
          <p:cNvPr id="5" name="Picture 4">
            <a:extLst>
              <a:ext uri="{FF2B5EF4-FFF2-40B4-BE49-F238E27FC236}">
                <a16:creationId xmlns:a16="http://schemas.microsoft.com/office/drawing/2014/main" id="{8A7D296B-152B-9527-69A9-D16CB3E2AEC9}"/>
              </a:ext>
            </a:extLst>
          </p:cNvPr>
          <p:cNvPicPr>
            <a:picLocks noChangeAspect="1"/>
          </p:cNvPicPr>
          <p:nvPr/>
        </p:nvPicPr>
        <p:blipFill>
          <a:blip r:embed="rId2"/>
          <a:stretch>
            <a:fillRect/>
          </a:stretch>
        </p:blipFill>
        <p:spPr>
          <a:xfrm>
            <a:off x="7434071" y="274320"/>
            <a:ext cx="4590289" cy="2551176"/>
          </a:xfrm>
          <a:prstGeom prst="rect">
            <a:avLst/>
          </a:prstGeom>
        </p:spPr>
      </p:pic>
    </p:spTree>
    <p:extLst>
      <p:ext uri="{BB962C8B-B14F-4D97-AF65-F5344CB8AC3E}">
        <p14:creationId xmlns:p14="http://schemas.microsoft.com/office/powerpoint/2010/main" val="42666499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3FF22-AAE5-9552-1DAE-41F495C13266}"/>
              </a:ext>
            </a:extLst>
          </p:cNvPr>
          <p:cNvSpPr>
            <a:spLocks noGrp="1"/>
          </p:cNvSpPr>
          <p:nvPr>
            <p:ph type="title"/>
          </p:nvPr>
        </p:nvSpPr>
        <p:spPr/>
        <p:txBody>
          <a:bodyPr/>
          <a:lstStyle/>
          <a:p>
            <a:r>
              <a:rPr lang="en-US" dirty="0">
                <a:solidFill>
                  <a:srgbClr val="FF0000"/>
                </a:solidFill>
                <a:latin typeface="+mn-lt"/>
              </a:rPr>
              <a:t>Lip support /Lip fullness</a:t>
            </a:r>
            <a:br>
              <a:rPr lang="en-US" dirty="0">
                <a:solidFill>
                  <a:srgbClr val="FF0000"/>
                </a:solidFill>
                <a:latin typeface="+mn-lt"/>
              </a:rPr>
            </a:br>
            <a:endParaRPr lang="en-IN" dirty="0"/>
          </a:p>
        </p:txBody>
      </p:sp>
      <p:sp>
        <p:nvSpPr>
          <p:cNvPr id="3" name="Content Placeholder 2">
            <a:extLst>
              <a:ext uri="{FF2B5EF4-FFF2-40B4-BE49-F238E27FC236}">
                <a16:creationId xmlns:a16="http://schemas.microsoft.com/office/drawing/2014/main" id="{90100931-9108-3B08-CCE5-1F22E59726CD}"/>
              </a:ext>
            </a:extLst>
          </p:cNvPr>
          <p:cNvSpPr>
            <a:spLocks noGrp="1"/>
          </p:cNvSpPr>
          <p:nvPr>
            <p:ph idx="1"/>
          </p:nvPr>
        </p:nvSpPr>
        <p:spPr/>
        <p:txBody>
          <a:bodyPr/>
          <a:lstStyle/>
          <a:p>
            <a:pPr algn="just">
              <a:buFont typeface="Wingdings" panose="05000000000000000000" pitchFamily="2" charset="2"/>
              <a:buChar char="Ø"/>
            </a:pPr>
            <a:r>
              <a:rPr lang="en-US" sz="1800" dirty="0">
                <a:latin typeface="+mn-lt"/>
              </a:rPr>
              <a:t>An obliterated philtrum or mento-labial fold suggests excessive support.</a:t>
            </a:r>
          </a:p>
          <a:p>
            <a:pPr algn="just">
              <a:buFont typeface="Wingdings" panose="05000000000000000000" pitchFamily="2" charset="2"/>
              <a:buChar char="Ø"/>
            </a:pPr>
            <a:endParaRPr lang="en-US" sz="1800" dirty="0">
              <a:latin typeface="+mn-lt"/>
            </a:endParaRPr>
          </a:p>
          <a:p>
            <a:pPr algn="just">
              <a:buFont typeface="Wingdings" panose="05000000000000000000" pitchFamily="2" charset="2"/>
              <a:buChar char="Ø"/>
            </a:pPr>
            <a:r>
              <a:rPr lang="en-US" sz="1800" dirty="0">
                <a:cs typeface="Arial" pitchFamily="34" charset="0"/>
              </a:rPr>
              <a:t>Poor lip support - a collapsed appearance and wrinkling around the modiolus of the mouth and the vermilion border of the lip will be weak, turned in, and not very visible.</a:t>
            </a:r>
          </a:p>
          <a:p>
            <a:pPr algn="just"/>
            <a:endParaRPr lang="en-US" sz="1800" dirty="0">
              <a:cs typeface="Arial" pitchFamily="34" charset="0"/>
            </a:endParaRPr>
          </a:p>
          <a:p>
            <a:endParaRPr lang="en-IN" dirty="0"/>
          </a:p>
        </p:txBody>
      </p:sp>
      <p:pic>
        <p:nvPicPr>
          <p:cNvPr id="4" name="Picture 3">
            <a:extLst>
              <a:ext uri="{FF2B5EF4-FFF2-40B4-BE49-F238E27FC236}">
                <a16:creationId xmlns:a16="http://schemas.microsoft.com/office/drawing/2014/main" id="{C547A831-AEEE-58E8-32A2-8AD3970F4E1B}"/>
              </a:ext>
            </a:extLst>
          </p:cNvPr>
          <p:cNvPicPr>
            <a:picLocks noChangeAspect="1"/>
          </p:cNvPicPr>
          <p:nvPr/>
        </p:nvPicPr>
        <p:blipFill rotWithShape="1">
          <a:blip r:embed="rId2"/>
          <a:srcRect l="4334" t="1710" r="55869" b="51509"/>
          <a:stretch/>
        </p:blipFill>
        <p:spPr>
          <a:xfrm>
            <a:off x="3383476" y="4520112"/>
            <a:ext cx="1117600" cy="1619710"/>
          </a:xfrm>
          <a:prstGeom prst="rect">
            <a:avLst/>
          </a:prstGeom>
        </p:spPr>
      </p:pic>
      <p:pic>
        <p:nvPicPr>
          <p:cNvPr id="5" name="Picture 4">
            <a:extLst>
              <a:ext uri="{FF2B5EF4-FFF2-40B4-BE49-F238E27FC236}">
                <a16:creationId xmlns:a16="http://schemas.microsoft.com/office/drawing/2014/main" id="{E3D518B2-FCB5-3B96-6319-75AE690EBDBF}"/>
              </a:ext>
            </a:extLst>
          </p:cNvPr>
          <p:cNvPicPr>
            <a:picLocks noChangeAspect="1"/>
          </p:cNvPicPr>
          <p:nvPr/>
        </p:nvPicPr>
        <p:blipFill rotWithShape="1">
          <a:blip r:embed="rId2"/>
          <a:srcRect l="48036" t="1346" r="6976" b="51404"/>
          <a:stretch/>
        </p:blipFill>
        <p:spPr>
          <a:xfrm>
            <a:off x="5758158" y="4520112"/>
            <a:ext cx="1124080" cy="1619710"/>
          </a:xfrm>
          <a:prstGeom prst="rect">
            <a:avLst/>
          </a:prstGeom>
        </p:spPr>
      </p:pic>
      <p:pic>
        <p:nvPicPr>
          <p:cNvPr id="6" name="Picture 5">
            <a:extLst>
              <a:ext uri="{FF2B5EF4-FFF2-40B4-BE49-F238E27FC236}">
                <a16:creationId xmlns:a16="http://schemas.microsoft.com/office/drawing/2014/main" id="{DF56684A-D584-9821-2144-608B5844B287}"/>
              </a:ext>
            </a:extLst>
          </p:cNvPr>
          <p:cNvPicPr>
            <a:picLocks noChangeAspect="1"/>
          </p:cNvPicPr>
          <p:nvPr/>
        </p:nvPicPr>
        <p:blipFill rotWithShape="1">
          <a:blip r:embed="rId2"/>
          <a:srcRect l="4202" t="49532" r="54848" b="2282"/>
          <a:stretch/>
        </p:blipFill>
        <p:spPr>
          <a:xfrm>
            <a:off x="7973214" y="4520112"/>
            <a:ext cx="1116499" cy="1619710"/>
          </a:xfrm>
          <a:prstGeom prst="rect">
            <a:avLst/>
          </a:prstGeom>
        </p:spPr>
      </p:pic>
    </p:spTree>
    <p:extLst>
      <p:ext uri="{BB962C8B-B14F-4D97-AF65-F5344CB8AC3E}">
        <p14:creationId xmlns:p14="http://schemas.microsoft.com/office/powerpoint/2010/main" val="25386389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CD0B3-CE4D-DA50-DF9C-7DA58001FD60}"/>
              </a:ext>
            </a:extLst>
          </p:cNvPr>
          <p:cNvSpPr>
            <a:spLocks noGrp="1"/>
          </p:cNvSpPr>
          <p:nvPr>
            <p:ph type="title"/>
          </p:nvPr>
        </p:nvSpPr>
        <p:spPr/>
        <p:txBody>
          <a:bodyPr/>
          <a:lstStyle/>
          <a:p>
            <a:r>
              <a:rPr lang="en-US" sz="3600" dirty="0">
                <a:solidFill>
                  <a:srgbClr val="FF0000"/>
                </a:solidFill>
                <a:latin typeface="+mn-lt"/>
              </a:rPr>
              <a:t>Lip tonicity</a:t>
            </a:r>
            <a:endParaRPr lang="en-IN" dirty="0"/>
          </a:p>
        </p:txBody>
      </p:sp>
      <p:sp>
        <p:nvSpPr>
          <p:cNvPr id="3" name="Content Placeholder 2">
            <a:extLst>
              <a:ext uri="{FF2B5EF4-FFF2-40B4-BE49-F238E27FC236}">
                <a16:creationId xmlns:a16="http://schemas.microsoft.com/office/drawing/2014/main" id="{7081D1B5-ABA1-F2C5-FEBF-4015687AC706}"/>
              </a:ext>
            </a:extLst>
          </p:cNvPr>
          <p:cNvSpPr>
            <a:spLocks noGrp="1"/>
          </p:cNvSpPr>
          <p:nvPr>
            <p:ph idx="1"/>
          </p:nvPr>
        </p:nvSpPr>
        <p:spPr/>
        <p:txBody>
          <a:bodyPr/>
          <a:lstStyle/>
          <a:p>
            <a:pPr>
              <a:spcBef>
                <a:spcPct val="50000"/>
              </a:spcBef>
              <a:buClr>
                <a:schemeClr val="hlink"/>
              </a:buClr>
              <a:buSzPct val="65000"/>
              <a:buFont typeface="Wingdings" pitchFamily="2" charset="2"/>
              <a:buChar char="Ø"/>
            </a:pPr>
            <a:r>
              <a:rPr lang="en-US" sz="1800" u="sng" dirty="0">
                <a:solidFill>
                  <a:schemeClr val="tx1"/>
                </a:solidFill>
                <a:effectLst>
                  <a:outerShdw blurRad="38100" dist="38100" dir="2700000" algn="tl">
                    <a:srgbClr val="FFFFFF"/>
                  </a:outerShdw>
                </a:effectLst>
              </a:rPr>
              <a:t>Thick lips</a:t>
            </a:r>
            <a:r>
              <a:rPr lang="en-US" sz="1800" dirty="0">
                <a:solidFill>
                  <a:schemeClr val="tx1"/>
                </a:solidFill>
                <a:effectLst>
                  <a:outerShdw blurRad="38100" dist="38100" dir="2700000" algn="tl">
                    <a:srgbClr val="FFFFFF"/>
                  </a:outerShdw>
                </a:effectLst>
              </a:rPr>
              <a:t> – need lesser support from the artificial teeth and the labial flange</a:t>
            </a:r>
          </a:p>
          <a:p>
            <a:pPr>
              <a:spcBef>
                <a:spcPct val="50000"/>
              </a:spcBef>
              <a:buClr>
                <a:schemeClr val="hlink"/>
              </a:buClr>
              <a:buSzPct val="65000"/>
              <a:buFont typeface="Wingdings" pitchFamily="2" charset="2"/>
              <a:buChar char="Ø"/>
            </a:pPr>
            <a:r>
              <a:rPr lang="en-US" sz="1800" u="sng" dirty="0">
                <a:solidFill>
                  <a:schemeClr val="tx1"/>
                </a:solidFill>
                <a:effectLst>
                  <a:outerShdw blurRad="38100" dist="38100" dir="2700000" algn="tl">
                    <a:srgbClr val="FFFFFF"/>
                  </a:outerShdw>
                </a:effectLst>
              </a:rPr>
              <a:t>Thin lips</a:t>
            </a:r>
            <a:r>
              <a:rPr lang="en-US" sz="1800" dirty="0">
                <a:solidFill>
                  <a:schemeClr val="tx1"/>
                </a:solidFill>
                <a:effectLst>
                  <a:outerShdw blurRad="38100" dist="38100" dir="2700000" algn="tl">
                    <a:srgbClr val="FFFFFF"/>
                  </a:outerShdw>
                </a:effectLst>
              </a:rPr>
              <a:t> – depend on the appropriate labiolingual position of the teeth, for their fullness and support</a:t>
            </a:r>
          </a:p>
          <a:p>
            <a:pPr>
              <a:spcBef>
                <a:spcPct val="50000"/>
              </a:spcBef>
              <a:buClr>
                <a:schemeClr val="hlink"/>
              </a:buClr>
              <a:buSzPct val="65000"/>
              <a:buFont typeface="Wingdings" pitchFamily="2" charset="2"/>
              <a:buChar char="Ø"/>
            </a:pPr>
            <a:endParaRPr lang="en-US" sz="1800" dirty="0">
              <a:solidFill>
                <a:schemeClr val="tx1"/>
              </a:solidFill>
              <a:effectLst>
                <a:outerShdw blurRad="38100" dist="38100" dir="2700000" algn="tl">
                  <a:srgbClr val="FFFFFF"/>
                </a:outerShdw>
              </a:effectLst>
            </a:endParaRPr>
          </a:p>
          <a:p>
            <a:pPr>
              <a:buFont typeface="Wingdings" pitchFamily="2" charset="2"/>
              <a:buChar char="Ø"/>
            </a:pPr>
            <a:r>
              <a:rPr lang="en-US" sz="1800" dirty="0"/>
              <a:t>Any slight change in the labiolingual tooth position makes an immediate change in the lip contour</a:t>
            </a:r>
          </a:p>
          <a:p>
            <a:pPr>
              <a:buFont typeface="Wingdings" pitchFamily="2" charset="2"/>
              <a:buChar char="Ø"/>
            </a:pPr>
            <a:endParaRPr lang="en-US" sz="1800" dirty="0"/>
          </a:p>
          <a:p>
            <a:endParaRPr lang="en-IN" dirty="0"/>
          </a:p>
        </p:txBody>
      </p:sp>
    </p:spTree>
    <p:extLst>
      <p:ext uri="{BB962C8B-B14F-4D97-AF65-F5344CB8AC3E}">
        <p14:creationId xmlns:p14="http://schemas.microsoft.com/office/powerpoint/2010/main" val="21670256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A926B-81A4-040F-3436-AB49FA8DB5FF}"/>
              </a:ext>
            </a:extLst>
          </p:cNvPr>
          <p:cNvSpPr>
            <a:spLocks noGrp="1"/>
          </p:cNvSpPr>
          <p:nvPr>
            <p:ph type="title"/>
          </p:nvPr>
        </p:nvSpPr>
        <p:spPr/>
        <p:txBody>
          <a:bodyPr/>
          <a:lstStyle/>
          <a:p>
            <a:r>
              <a:rPr lang="en-US" sz="3600" dirty="0">
                <a:solidFill>
                  <a:srgbClr val="FF0000"/>
                </a:solidFill>
                <a:latin typeface="+mj-lt"/>
              </a:rPr>
              <a:t>Lip </a:t>
            </a:r>
            <a:r>
              <a:rPr lang="en-IN" sz="3600" dirty="0">
                <a:solidFill>
                  <a:srgbClr val="FF0000"/>
                </a:solidFill>
                <a:latin typeface="+mj-lt"/>
              </a:rPr>
              <a:t>length</a:t>
            </a:r>
            <a:endParaRPr lang="en-IN" dirty="0"/>
          </a:p>
        </p:txBody>
      </p:sp>
      <p:sp>
        <p:nvSpPr>
          <p:cNvPr id="3" name="Content Placeholder 2">
            <a:extLst>
              <a:ext uri="{FF2B5EF4-FFF2-40B4-BE49-F238E27FC236}">
                <a16:creationId xmlns:a16="http://schemas.microsoft.com/office/drawing/2014/main" id="{F5145CC3-34BE-1016-285A-DAFA8F7FA2A1}"/>
              </a:ext>
            </a:extLst>
          </p:cNvPr>
          <p:cNvSpPr>
            <a:spLocks noGrp="1"/>
          </p:cNvSpPr>
          <p:nvPr>
            <p:ph idx="1"/>
          </p:nvPr>
        </p:nvSpPr>
        <p:spPr/>
        <p:txBody>
          <a:bodyPr>
            <a:normAutofit lnSpcReduction="10000"/>
          </a:bodyPr>
          <a:lstStyle/>
          <a:p>
            <a:pPr>
              <a:buFont typeface="Wingdings" panose="05000000000000000000" pitchFamily="2" charset="2"/>
              <a:buChar char="Ø"/>
            </a:pPr>
            <a:r>
              <a:rPr lang="en-IN" sz="2000" dirty="0"/>
              <a:t>Lip length: </a:t>
            </a:r>
            <a:r>
              <a:rPr lang="en-IN" sz="2000" dirty="0">
                <a:latin typeface="+mn-lt"/>
              </a:rPr>
              <a:t>Affect the amount of tooth exposure and the anterior tooth size</a:t>
            </a:r>
          </a:p>
          <a:p>
            <a:pPr>
              <a:buFont typeface="Wingdings" panose="05000000000000000000" pitchFamily="2" charset="2"/>
              <a:buChar char="Ø"/>
            </a:pPr>
            <a:endParaRPr lang="en-IN" sz="2000" dirty="0">
              <a:latin typeface="+mn-lt"/>
            </a:endParaRPr>
          </a:p>
          <a:p>
            <a:pPr>
              <a:buFont typeface="Wingdings" panose="05000000000000000000" pitchFamily="2" charset="2"/>
              <a:buChar char="Ø"/>
            </a:pPr>
            <a:r>
              <a:rPr lang="en-IN" sz="2000" dirty="0"/>
              <a:t> Classified as:</a:t>
            </a:r>
          </a:p>
          <a:p>
            <a:pPr marL="85724" indent="0">
              <a:buNone/>
            </a:pPr>
            <a:r>
              <a:rPr lang="en-IN" sz="2000" dirty="0">
                <a:sym typeface="Wingdings" pitchFamily="2" charset="2"/>
              </a:rPr>
              <a:t> </a:t>
            </a:r>
            <a:r>
              <a:rPr lang="en-IN" sz="2000" dirty="0"/>
              <a:t>Long                       </a:t>
            </a:r>
            <a:r>
              <a:rPr lang="en-IN" sz="2000" dirty="0">
                <a:sym typeface="Wingdings" pitchFamily="2" charset="2"/>
              </a:rPr>
              <a:t> </a:t>
            </a:r>
            <a:r>
              <a:rPr lang="en-IN" sz="2000" dirty="0"/>
              <a:t>Medium                     </a:t>
            </a:r>
            <a:r>
              <a:rPr lang="en-IN" sz="2000" dirty="0">
                <a:sym typeface="Wingdings" pitchFamily="2" charset="2"/>
              </a:rPr>
              <a:t> </a:t>
            </a:r>
            <a:r>
              <a:rPr lang="en-IN" sz="2000" dirty="0"/>
              <a:t>Short</a:t>
            </a:r>
          </a:p>
          <a:p>
            <a:pPr marL="790556" lvl="2" indent="0">
              <a:buNone/>
            </a:pPr>
            <a:r>
              <a:rPr lang="en-IN" sz="2000" dirty="0"/>
              <a:t>(26-36mm)           (16-25mm)                        (10-15mm)</a:t>
            </a:r>
          </a:p>
          <a:p>
            <a:pPr>
              <a:buFont typeface="Wingdings" panose="05000000000000000000" pitchFamily="2" charset="2"/>
              <a:buChar char="Ø"/>
            </a:pPr>
            <a:r>
              <a:rPr lang="en-US" sz="2000" dirty="0"/>
              <a:t>Length of the lip will affect how much the teeth will be exposed during rest and function</a:t>
            </a:r>
          </a:p>
          <a:p>
            <a:pPr>
              <a:buFont typeface="Wingdings" panose="05000000000000000000" pitchFamily="2" charset="2"/>
              <a:buChar char="Ø"/>
            </a:pPr>
            <a:endParaRPr lang="en-US" sz="2000" dirty="0"/>
          </a:p>
          <a:p>
            <a:pPr>
              <a:buFont typeface="Wingdings" panose="05000000000000000000" pitchFamily="2" charset="2"/>
              <a:buChar char="Ø"/>
            </a:pPr>
            <a:r>
              <a:rPr lang="en-US" sz="2000" dirty="0"/>
              <a:t>Lip length also plays an important role in esthetics.</a:t>
            </a:r>
            <a:endParaRPr lang="en-IN" sz="2000" dirty="0"/>
          </a:p>
          <a:p>
            <a:endParaRPr lang="en-IN" dirty="0"/>
          </a:p>
        </p:txBody>
      </p:sp>
    </p:spTree>
    <p:extLst>
      <p:ext uri="{BB962C8B-B14F-4D97-AF65-F5344CB8AC3E}">
        <p14:creationId xmlns:p14="http://schemas.microsoft.com/office/powerpoint/2010/main" val="27877794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316868-79C6-243A-C615-1F863B7B449A}"/>
              </a:ext>
            </a:extLst>
          </p:cNvPr>
          <p:cNvSpPr>
            <a:spLocks noGrp="1"/>
          </p:cNvSpPr>
          <p:nvPr>
            <p:ph idx="1"/>
          </p:nvPr>
        </p:nvSpPr>
        <p:spPr/>
        <p:txBody>
          <a:bodyPr/>
          <a:lstStyle/>
          <a:p>
            <a:pPr marL="0" indent="0">
              <a:buNone/>
            </a:pPr>
            <a:r>
              <a:rPr lang="en-US" sz="1800" dirty="0">
                <a:solidFill>
                  <a:srgbClr val="FF0000"/>
                </a:solidFill>
                <a:latin typeface="+mn-lt"/>
              </a:rPr>
              <a:t>How to check lip length</a:t>
            </a:r>
          </a:p>
          <a:p>
            <a:pPr algn="just">
              <a:lnSpc>
                <a:spcPct val="150000"/>
              </a:lnSpc>
              <a:buFont typeface="Wingdings" panose="05000000000000000000" pitchFamily="2" charset="2"/>
              <a:buChar char="Ø"/>
            </a:pPr>
            <a:r>
              <a:rPr lang="en-US" sz="2000" dirty="0"/>
              <a:t>Vertical lip relation:</a:t>
            </a:r>
          </a:p>
          <a:p>
            <a:pPr marL="85724" indent="0" algn="just">
              <a:lnSpc>
                <a:spcPct val="150000"/>
              </a:lnSpc>
              <a:buNone/>
            </a:pPr>
            <a:r>
              <a:rPr lang="en-US" sz="1800" dirty="0"/>
              <a:t>In lower facial height, length of upper lip is equal to one third. Length of lower lip plus chin should be two third.</a:t>
            </a:r>
            <a:endParaRPr lang="en-IN" sz="1800" dirty="0"/>
          </a:p>
          <a:p>
            <a:pPr marL="0" indent="0">
              <a:buNone/>
            </a:pPr>
            <a:endParaRPr lang="en-US" sz="1800" dirty="0"/>
          </a:p>
          <a:p>
            <a:endParaRPr lang="en-IN" dirty="0"/>
          </a:p>
        </p:txBody>
      </p:sp>
      <p:pic>
        <p:nvPicPr>
          <p:cNvPr id="4" name="Picture 3">
            <a:extLst>
              <a:ext uri="{FF2B5EF4-FFF2-40B4-BE49-F238E27FC236}">
                <a16:creationId xmlns:a16="http://schemas.microsoft.com/office/drawing/2014/main" id="{67FEBAF1-6734-59AD-6814-B6808F220D24}"/>
              </a:ext>
            </a:extLst>
          </p:cNvPr>
          <p:cNvPicPr>
            <a:picLocks noChangeAspect="1"/>
          </p:cNvPicPr>
          <p:nvPr/>
        </p:nvPicPr>
        <p:blipFill>
          <a:blip r:embed="rId2"/>
          <a:stretch>
            <a:fillRect/>
          </a:stretch>
        </p:blipFill>
        <p:spPr>
          <a:xfrm>
            <a:off x="7388352" y="158495"/>
            <a:ext cx="3191256" cy="2987041"/>
          </a:xfrm>
          <a:prstGeom prst="rect">
            <a:avLst/>
          </a:prstGeom>
        </p:spPr>
      </p:pic>
    </p:spTree>
    <p:extLst>
      <p:ext uri="{BB962C8B-B14F-4D97-AF65-F5344CB8AC3E}">
        <p14:creationId xmlns:p14="http://schemas.microsoft.com/office/powerpoint/2010/main" val="35621163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17A11-8831-77DF-4609-A26EE6C00F7A}"/>
              </a:ext>
            </a:extLst>
          </p:cNvPr>
          <p:cNvSpPr>
            <a:spLocks noGrp="1"/>
          </p:cNvSpPr>
          <p:nvPr>
            <p:ph type="title"/>
          </p:nvPr>
        </p:nvSpPr>
        <p:spPr/>
        <p:txBody>
          <a:bodyPr/>
          <a:lstStyle/>
          <a:p>
            <a:r>
              <a:rPr lang="en-GB" dirty="0">
                <a:solidFill>
                  <a:srgbClr val="FF0000"/>
                </a:solidFill>
              </a:rPr>
              <a:t>Lip mobility </a:t>
            </a:r>
            <a:br>
              <a:rPr lang="en-IN" dirty="0">
                <a:solidFill>
                  <a:srgbClr val="FF0000"/>
                </a:solidFill>
              </a:rPr>
            </a:br>
            <a:endParaRPr lang="en-IN" dirty="0"/>
          </a:p>
        </p:txBody>
      </p:sp>
      <p:sp>
        <p:nvSpPr>
          <p:cNvPr id="3" name="Content Placeholder 2">
            <a:extLst>
              <a:ext uri="{FF2B5EF4-FFF2-40B4-BE49-F238E27FC236}">
                <a16:creationId xmlns:a16="http://schemas.microsoft.com/office/drawing/2014/main" id="{6D5BBC56-7841-F20A-3EF4-45AFA7FA47DC}"/>
              </a:ext>
            </a:extLst>
          </p:cNvPr>
          <p:cNvSpPr>
            <a:spLocks noGrp="1"/>
          </p:cNvSpPr>
          <p:nvPr>
            <p:ph idx="1"/>
          </p:nvPr>
        </p:nvSpPr>
        <p:spPr/>
        <p:txBody>
          <a:bodyPr/>
          <a:lstStyle/>
          <a:p>
            <a:r>
              <a:rPr lang="en-IN" dirty="0"/>
              <a:t>Normal</a:t>
            </a:r>
          </a:p>
          <a:p>
            <a:r>
              <a:rPr lang="en-IN" dirty="0"/>
              <a:t>Reduced</a:t>
            </a:r>
          </a:p>
          <a:p>
            <a:r>
              <a:rPr lang="en-IN" dirty="0" err="1"/>
              <a:t>Paralysied</a:t>
            </a:r>
            <a:endParaRPr lang="en-IN" dirty="0"/>
          </a:p>
          <a:p>
            <a:pPr marL="342900" indent="-342900">
              <a:lnSpc>
                <a:spcPct val="90000"/>
              </a:lnSpc>
              <a:buFont typeface="Wingdings" panose="05000000000000000000" pitchFamily="2" charset="2"/>
              <a:buChar char="Ø"/>
            </a:pPr>
            <a:r>
              <a:rPr lang="en-US" sz="1800" dirty="0"/>
              <a:t>Patients with minimal  lip mobility show very little of the anterior teeth</a:t>
            </a:r>
          </a:p>
          <a:p>
            <a:pPr marL="342900" indent="-342900">
              <a:lnSpc>
                <a:spcPct val="90000"/>
              </a:lnSpc>
              <a:buFont typeface="Wingdings" panose="05000000000000000000" pitchFamily="2" charset="2"/>
              <a:buChar char="Ø"/>
            </a:pPr>
            <a:endParaRPr lang="en-US" sz="1800" dirty="0"/>
          </a:p>
          <a:p>
            <a:pPr marL="342900" indent="-342900">
              <a:lnSpc>
                <a:spcPct val="90000"/>
              </a:lnSpc>
              <a:buFont typeface="Wingdings" panose="05000000000000000000" pitchFamily="2" charset="2"/>
              <a:buChar char="Ø"/>
            </a:pPr>
            <a:r>
              <a:rPr lang="en-US" sz="1800" dirty="0"/>
              <a:t>Some stroke victims may have paralysis of half the lip, leading to unilateral mouth droop and facial asymmetry</a:t>
            </a:r>
          </a:p>
          <a:p>
            <a:pPr marL="0" indent="0">
              <a:buNone/>
            </a:pPr>
            <a:endParaRPr lang="en-IN" dirty="0"/>
          </a:p>
        </p:txBody>
      </p:sp>
    </p:spTree>
    <p:extLst>
      <p:ext uri="{BB962C8B-B14F-4D97-AF65-F5344CB8AC3E}">
        <p14:creationId xmlns:p14="http://schemas.microsoft.com/office/powerpoint/2010/main" val="26971070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55FF5-DC32-1542-C1CD-8EA1E50BB626}"/>
              </a:ext>
            </a:extLst>
          </p:cNvPr>
          <p:cNvSpPr>
            <a:spLocks noGrp="1"/>
          </p:cNvSpPr>
          <p:nvPr>
            <p:ph type="title"/>
          </p:nvPr>
        </p:nvSpPr>
        <p:spPr/>
        <p:txBody>
          <a:bodyPr/>
          <a:lstStyle/>
          <a:p>
            <a:r>
              <a:rPr lang="en-GB" dirty="0">
                <a:solidFill>
                  <a:srgbClr val="FF0000"/>
                </a:solidFill>
              </a:rPr>
              <a:t>Health of lip </a:t>
            </a:r>
            <a:endParaRPr lang="en-IN" dirty="0"/>
          </a:p>
        </p:txBody>
      </p:sp>
      <p:sp>
        <p:nvSpPr>
          <p:cNvPr id="3" name="Content Placeholder 2">
            <a:extLst>
              <a:ext uri="{FF2B5EF4-FFF2-40B4-BE49-F238E27FC236}">
                <a16:creationId xmlns:a16="http://schemas.microsoft.com/office/drawing/2014/main" id="{BAEF2646-A1C6-A586-7393-CB3B5CC3143E}"/>
              </a:ext>
            </a:extLst>
          </p:cNvPr>
          <p:cNvSpPr>
            <a:spLocks noGrp="1"/>
          </p:cNvSpPr>
          <p:nvPr>
            <p:ph idx="1"/>
          </p:nvPr>
        </p:nvSpPr>
        <p:spPr/>
        <p:txBody>
          <a:bodyPr/>
          <a:lstStyle/>
          <a:p>
            <a:pPr>
              <a:lnSpc>
                <a:spcPct val="150000"/>
              </a:lnSpc>
            </a:pPr>
            <a:r>
              <a:rPr lang="en-US" sz="1800" dirty="0">
                <a:latin typeface="+mn-lt"/>
              </a:rPr>
              <a:t>Lips should be examined for cracking, fissuring at the corners, and ulceration</a:t>
            </a:r>
          </a:p>
          <a:p>
            <a:pPr>
              <a:lnSpc>
                <a:spcPct val="150000"/>
              </a:lnSpc>
            </a:pPr>
            <a:r>
              <a:rPr lang="en-US" sz="1800" dirty="0">
                <a:latin typeface="+mn-lt"/>
              </a:rPr>
              <a:t>These changes can be caused by -      vitamin B-complex deficiency</a:t>
            </a:r>
          </a:p>
          <a:p>
            <a:pPr>
              <a:lnSpc>
                <a:spcPct val="150000"/>
              </a:lnSpc>
            </a:pPr>
            <a:r>
              <a:rPr lang="en-US" sz="1800" dirty="0">
                <a:latin typeface="+mn-lt"/>
              </a:rPr>
              <a:t>Candida albicans</a:t>
            </a:r>
          </a:p>
          <a:p>
            <a:pPr>
              <a:lnSpc>
                <a:spcPct val="150000"/>
              </a:lnSpc>
            </a:pPr>
            <a:r>
              <a:rPr lang="en-US" sz="1800" dirty="0">
                <a:latin typeface="+mn-lt"/>
              </a:rPr>
              <a:t>Excessive overclosure of an existing denture</a:t>
            </a:r>
          </a:p>
          <a:p>
            <a:pPr marL="85724" indent="0">
              <a:lnSpc>
                <a:spcPct val="150000"/>
              </a:lnSpc>
              <a:buNone/>
            </a:pPr>
            <a:endParaRPr lang="en-US" sz="1800" dirty="0">
              <a:latin typeface="+mn-lt"/>
            </a:endParaRPr>
          </a:p>
          <a:p>
            <a:endParaRPr lang="en-IN" dirty="0"/>
          </a:p>
        </p:txBody>
      </p:sp>
    </p:spTree>
    <p:extLst>
      <p:ext uri="{BB962C8B-B14F-4D97-AF65-F5344CB8AC3E}">
        <p14:creationId xmlns:p14="http://schemas.microsoft.com/office/powerpoint/2010/main" val="11150931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0AF98-F872-355C-D115-3CB7B0E1D70F}"/>
              </a:ext>
            </a:extLst>
          </p:cNvPr>
          <p:cNvSpPr>
            <a:spLocks noGrp="1"/>
          </p:cNvSpPr>
          <p:nvPr>
            <p:ph type="title"/>
          </p:nvPr>
        </p:nvSpPr>
        <p:spPr/>
        <p:txBody>
          <a:bodyPr/>
          <a:lstStyle/>
          <a:p>
            <a:r>
              <a:rPr lang="en-US" dirty="0">
                <a:solidFill>
                  <a:srgbClr val="FF0000"/>
                </a:solidFill>
              </a:rPr>
              <a:t>Nasolabial angle</a:t>
            </a:r>
            <a:endParaRPr lang="en-IN" dirty="0"/>
          </a:p>
        </p:txBody>
      </p:sp>
      <p:sp>
        <p:nvSpPr>
          <p:cNvPr id="3" name="Content Placeholder 2">
            <a:extLst>
              <a:ext uri="{FF2B5EF4-FFF2-40B4-BE49-F238E27FC236}">
                <a16:creationId xmlns:a16="http://schemas.microsoft.com/office/drawing/2014/main" id="{61BA831A-29EB-5639-8FB7-87C348CDF016}"/>
              </a:ext>
            </a:extLst>
          </p:cNvPr>
          <p:cNvSpPr>
            <a:spLocks noGrp="1"/>
          </p:cNvSpPr>
          <p:nvPr>
            <p:ph idx="1"/>
          </p:nvPr>
        </p:nvSpPr>
        <p:spPr/>
        <p:txBody>
          <a:bodyPr/>
          <a:lstStyle/>
          <a:p>
            <a:pPr>
              <a:lnSpc>
                <a:spcPct val="100000"/>
              </a:lnSpc>
              <a:buFont typeface="Wingdings" panose="05000000000000000000" pitchFamily="2" charset="2"/>
              <a:buChar char="Ø"/>
            </a:pPr>
            <a:r>
              <a:rPr lang="en-US" sz="1800" dirty="0"/>
              <a:t>Normal is 110 degree</a:t>
            </a:r>
          </a:p>
          <a:p>
            <a:pPr>
              <a:lnSpc>
                <a:spcPct val="100000"/>
              </a:lnSpc>
              <a:buFont typeface="Wingdings" panose="05000000000000000000" pitchFamily="2" charset="2"/>
              <a:buChar char="Ø"/>
            </a:pPr>
            <a:r>
              <a:rPr lang="en-US" sz="1800" dirty="0"/>
              <a:t>It is measured line joining </a:t>
            </a:r>
            <a:r>
              <a:rPr lang="en-US" sz="1800" dirty="0" err="1"/>
              <a:t>subnasale</a:t>
            </a:r>
            <a:r>
              <a:rPr lang="en-US" sz="1800" dirty="0"/>
              <a:t> and anterior most point of </a:t>
            </a:r>
            <a:r>
              <a:rPr lang="en-US" sz="1800" dirty="0" err="1"/>
              <a:t>collumella</a:t>
            </a:r>
            <a:r>
              <a:rPr lang="en-US" sz="1800" dirty="0"/>
              <a:t> and </a:t>
            </a:r>
            <a:r>
              <a:rPr lang="en-US" sz="1800" dirty="0" err="1"/>
              <a:t>subnasale</a:t>
            </a:r>
            <a:r>
              <a:rPr lang="en-US" sz="1800" dirty="0"/>
              <a:t> and upper lip border.</a:t>
            </a:r>
          </a:p>
          <a:p>
            <a:pPr>
              <a:lnSpc>
                <a:spcPct val="100000"/>
              </a:lnSpc>
              <a:buFont typeface="Wingdings" panose="05000000000000000000" pitchFamily="2" charset="2"/>
              <a:buChar char="Ø"/>
            </a:pPr>
            <a:endParaRPr lang="en-US" sz="1800" dirty="0"/>
          </a:p>
          <a:p>
            <a:pPr>
              <a:lnSpc>
                <a:spcPct val="100000"/>
              </a:lnSpc>
              <a:buFont typeface="Wingdings" panose="05000000000000000000" pitchFamily="2" charset="2"/>
              <a:buChar char="Ø"/>
            </a:pPr>
            <a:r>
              <a:rPr lang="en-US" sz="1800" dirty="0"/>
              <a:t>In class II or protrusion of upper lip angle is decreased.</a:t>
            </a:r>
          </a:p>
          <a:p>
            <a:pPr>
              <a:lnSpc>
                <a:spcPct val="100000"/>
              </a:lnSpc>
              <a:buFont typeface="Wingdings" panose="05000000000000000000" pitchFamily="2" charset="2"/>
              <a:buChar char="Ø"/>
            </a:pPr>
            <a:r>
              <a:rPr lang="en-US" sz="1800" dirty="0"/>
              <a:t>In class III or retrusive position of upper lip nasolabial angle increases.</a:t>
            </a:r>
            <a:endParaRPr lang="en-IN" sz="1800" dirty="0"/>
          </a:p>
          <a:p>
            <a:endParaRPr lang="en-IN" dirty="0"/>
          </a:p>
        </p:txBody>
      </p:sp>
      <p:pic>
        <p:nvPicPr>
          <p:cNvPr id="4" name="Picture 3">
            <a:extLst>
              <a:ext uri="{FF2B5EF4-FFF2-40B4-BE49-F238E27FC236}">
                <a16:creationId xmlns:a16="http://schemas.microsoft.com/office/drawing/2014/main" id="{80BE8673-4F50-BD80-660F-8CA6EA83D575}"/>
              </a:ext>
            </a:extLst>
          </p:cNvPr>
          <p:cNvPicPr>
            <a:picLocks noChangeAspect="1"/>
          </p:cNvPicPr>
          <p:nvPr/>
        </p:nvPicPr>
        <p:blipFill>
          <a:blip r:embed="rId2"/>
          <a:stretch>
            <a:fillRect/>
          </a:stretch>
        </p:blipFill>
        <p:spPr>
          <a:xfrm>
            <a:off x="9083543" y="441609"/>
            <a:ext cx="1565903" cy="1801301"/>
          </a:xfrm>
          <a:prstGeom prst="rect">
            <a:avLst/>
          </a:prstGeom>
        </p:spPr>
      </p:pic>
    </p:spTree>
    <p:extLst>
      <p:ext uri="{BB962C8B-B14F-4D97-AF65-F5344CB8AC3E}">
        <p14:creationId xmlns:p14="http://schemas.microsoft.com/office/powerpoint/2010/main" val="18850645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E54BF-06CA-71A8-31E1-DDDC3757ABB1}"/>
              </a:ext>
            </a:extLst>
          </p:cNvPr>
          <p:cNvSpPr>
            <a:spLocks noGrp="1"/>
          </p:cNvSpPr>
          <p:nvPr>
            <p:ph type="title"/>
          </p:nvPr>
        </p:nvSpPr>
        <p:spPr/>
        <p:txBody>
          <a:bodyPr/>
          <a:lstStyle/>
          <a:p>
            <a:r>
              <a:rPr lang="en-IN" b="1" u="sng" dirty="0">
                <a:solidFill>
                  <a:srgbClr val="FF0000"/>
                </a:solidFill>
                <a:latin typeface="+mn-lt"/>
              </a:rPr>
              <a:t>Neuromuscular evaluation</a:t>
            </a:r>
            <a:br>
              <a:rPr lang="en-IN" b="1" dirty="0">
                <a:solidFill>
                  <a:srgbClr val="FF0000"/>
                </a:solidFill>
                <a:latin typeface="+mn-lt"/>
              </a:rPr>
            </a:br>
            <a:endParaRPr lang="en-IN" dirty="0"/>
          </a:p>
        </p:txBody>
      </p:sp>
      <p:sp>
        <p:nvSpPr>
          <p:cNvPr id="3" name="Content Placeholder 2">
            <a:extLst>
              <a:ext uri="{FF2B5EF4-FFF2-40B4-BE49-F238E27FC236}">
                <a16:creationId xmlns:a16="http://schemas.microsoft.com/office/drawing/2014/main" id="{9A3A6D69-EA42-C5E8-2122-C3A686544AA9}"/>
              </a:ext>
            </a:extLst>
          </p:cNvPr>
          <p:cNvSpPr>
            <a:spLocks noGrp="1"/>
          </p:cNvSpPr>
          <p:nvPr>
            <p:ph idx="1"/>
          </p:nvPr>
        </p:nvSpPr>
        <p:spPr/>
        <p:txBody>
          <a:bodyPr>
            <a:normAutofit fontScale="85000" lnSpcReduction="20000"/>
          </a:bodyPr>
          <a:lstStyle/>
          <a:p>
            <a:pPr>
              <a:lnSpc>
                <a:spcPct val="150000"/>
              </a:lnSpc>
            </a:pPr>
            <a:r>
              <a:rPr lang="en-US" sz="2200" dirty="0">
                <a:latin typeface="+mn-lt"/>
              </a:rPr>
              <a:t>COORDINATION: -</a:t>
            </a:r>
          </a:p>
          <a:p>
            <a:pPr lvl="1">
              <a:lnSpc>
                <a:spcPct val="150000"/>
              </a:lnSpc>
            </a:pPr>
            <a:r>
              <a:rPr lang="en-US" sz="2200" u="sng" dirty="0">
                <a:latin typeface="+mn-lt"/>
              </a:rPr>
              <a:t>Good</a:t>
            </a:r>
            <a:r>
              <a:rPr lang="en-US" sz="2200" dirty="0">
                <a:latin typeface="+mn-lt"/>
              </a:rPr>
              <a:t>:- learn to manipulate dentures relatively quickly and likewise adapt readily to new dentures.</a:t>
            </a:r>
          </a:p>
          <a:p>
            <a:pPr lvl="1">
              <a:lnSpc>
                <a:spcPct val="150000"/>
              </a:lnSpc>
            </a:pPr>
            <a:r>
              <a:rPr lang="en-US" sz="2200" u="sng" dirty="0">
                <a:latin typeface="+mn-lt"/>
              </a:rPr>
              <a:t>Poor coordination:- </a:t>
            </a:r>
            <a:r>
              <a:rPr lang="en-US" sz="2200" dirty="0">
                <a:latin typeface="+mn-lt"/>
              </a:rPr>
              <a:t>or a neurologic deficit  may never adapt to a denture completely.</a:t>
            </a:r>
          </a:p>
          <a:p>
            <a:pPr lvl="1">
              <a:lnSpc>
                <a:spcPct val="150000"/>
              </a:lnSpc>
            </a:pPr>
            <a:r>
              <a:rPr lang="en-US" sz="2200" dirty="0">
                <a:latin typeface="+mn-lt"/>
              </a:rPr>
              <a:t> It also affects impression &amp; making jaw relation recording.</a:t>
            </a:r>
          </a:p>
          <a:p>
            <a:pPr lvl="1">
              <a:lnSpc>
                <a:spcPct val="150000"/>
              </a:lnSpc>
            </a:pPr>
            <a:r>
              <a:rPr lang="en-US" sz="2200" dirty="0">
                <a:latin typeface="+mn-lt"/>
              </a:rPr>
              <a:t>It is to be classified as: </a:t>
            </a:r>
          </a:p>
          <a:p>
            <a:pPr lvl="1">
              <a:lnSpc>
                <a:spcPct val="150000"/>
              </a:lnSpc>
              <a:buFont typeface="Wingdings" panose="05000000000000000000" pitchFamily="2" charset="2"/>
              <a:buChar char="§"/>
            </a:pPr>
            <a:r>
              <a:rPr lang="en-US" sz="2200" dirty="0">
                <a:latin typeface="+mn-lt"/>
              </a:rPr>
              <a:t>Excellent           Fair                 Poor </a:t>
            </a:r>
          </a:p>
          <a:p>
            <a:endParaRPr lang="en-IN" dirty="0"/>
          </a:p>
        </p:txBody>
      </p:sp>
    </p:spTree>
    <p:extLst>
      <p:ext uri="{BB962C8B-B14F-4D97-AF65-F5344CB8AC3E}">
        <p14:creationId xmlns:p14="http://schemas.microsoft.com/office/powerpoint/2010/main" val="18959629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F3095B-A250-8619-D05B-8CDD6C10D487}"/>
              </a:ext>
            </a:extLst>
          </p:cNvPr>
          <p:cNvSpPr>
            <a:spLocks noGrp="1"/>
          </p:cNvSpPr>
          <p:nvPr>
            <p:ph idx="1"/>
          </p:nvPr>
        </p:nvSpPr>
        <p:spPr/>
        <p:txBody>
          <a:bodyPr/>
          <a:lstStyle/>
          <a:p>
            <a:pPr>
              <a:buNone/>
            </a:pPr>
            <a:r>
              <a:rPr lang="en-US" sz="1800" b="1" u="sng" dirty="0"/>
              <a:t>SPEECH  EVALUATION</a:t>
            </a:r>
          </a:p>
          <a:p>
            <a:pPr>
              <a:buNone/>
            </a:pPr>
            <a:endParaRPr lang="en-US" sz="1800" dirty="0"/>
          </a:p>
          <a:p>
            <a:pPr>
              <a:buNone/>
            </a:pPr>
            <a:r>
              <a:rPr lang="en-US" sz="1800" dirty="0"/>
              <a:t>Patients with speech impairments require special attention  in setting of anterior  teeth and forming the palatal portions of the upper denture.</a:t>
            </a:r>
          </a:p>
          <a:p>
            <a:pPr>
              <a:buNone/>
            </a:pPr>
            <a:endParaRPr lang="en-US" sz="1800" dirty="0"/>
          </a:p>
          <a:p>
            <a:pPr>
              <a:buNone/>
            </a:pPr>
            <a:r>
              <a:rPr lang="en-US" sz="1800" dirty="0"/>
              <a:t>Speaking activity may be classified as </a:t>
            </a:r>
          </a:p>
          <a:p>
            <a:pPr lvl="0"/>
            <a:r>
              <a:rPr lang="en-US" sz="1800" dirty="0"/>
              <a:t>Normal</a:t>
            </a:r>
          </a:p>
          <a:p>
            <a:pPr lvl="0"/>
            <a:r>
              <a:rPr lang="en-US" sz="1800" dirty="0"/>
              <a:t>Affected </a:t>
            </a:r>
          </a:p>
          <a:p>
            <a:endParaRPr lang="en-IN" dirty="0"/>
          </a:p>
        </p:txBody>
      </p:sp>
    </p:spTree>
    <p:extLst>
      <p:ext uri="{BB962C8B-B14F-4D97-AF65-F5344CB8AC3E}">
        <p14:creationId xmlns:p14="http://schemas.microsoft.com/office/powerpoint/2010/main" val="12317170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89394-7561-0E9D-14D8-A010DCA854C6}"/>
              </a:ext>
            </a:extLst>
          </p:cNvPr>
          <p:cNvSpPr>
            <a:spLocks noGrp="1"/>
          </p:cNvSpPr>
          <p:nvPr>
            <p:ph type="title"/>
          </p:nvPr>
        </p:nvSpPr>
        <p:spPr/>
        <p:txBody>
          <a:bodyPr/>
          <a:lstStyle/>
          <a:p>
            <a:r>
              <a:rPr lang="en-US" sz="3600" b="1" u="sng" dirty="0">
                <a:solidFill>
                  <a:srgbClr val="FF0000"/>
                </a:solidFill>
                <a:latin typeface="Arial" panose="020B0604020202020204" pitchFamily="34" charset="0"/>
                <a:cs typeface="Arial" panose="020B0604020202020204" pitchFamily="34" charset="0"/>
              </a:rPr>
              <a:t>Intra oral examination</a:t>
            </a:r>
            <a:endParaRPr lang="en-IN" dirty="0"/>
          </a:p>
        </p:txBody>
      </p:sp>
      <p:sp>
        <p:nvSpPr>
          <p:cNvPr id="3" name="Content Placeholder 2">
            <a:extLst>
              <a:ext uri="{FF2B5EF4-FFF2-40B4-BE49-F238E27FC236}">
                <a16:creationId xmlns:a16="http://schemas.microsoft.com/office/drawing/2014/main" id="{F09BF0C0-6076-55AB-4193-BC0D16436DC3}"/>
              </a:ext>
            </a:extLst>
          </p:cNvPr>
          <p:cNvSpPr>
            <a:spLocks noGrp="1"/>
          </p:cNvSpPr>
          <p:nvPr>
            <p:ph idx="1"/>
          </p:nvPr>
        </p:nvSpPr>
        <p:spPr/>
        <p:txBody>
          <a:bodyPr/>
          <a:lstStyle/>
          <a:p>
            <a:r>
              <a:rPr lang="en-US" sz="1800" dirty="0">
                <a:latin typeface="Arial" panose="020B0604020202020204" pitchFamily="34" charset="0"/>
                <a:cs typeface="Arial" panose="020B0604020202020204" pitchFamily="34" charset="0"/>
              </a:rPr>
              <a:t>Mucosa</a:t>
            </a:r>
          </a:p>
          <a:p>
            <a:r>
              <a:rPr lang="en-US" sz="1800" dirty="0">
                <a:latin typeface="Arial" panose="020B0604020202020204" pitchFamily="34" charset="0"/>
                <a:cs typeface="Arial" panose="020B0604020202020204" pitchFamily="34" charset="0"/>
              </a:rPr>
              <a:t>Saliva</a:t>
            </a:r>
          </a:p>
          <a:p>
            <a:r>
              <a:rPr lang="en-US" sz="1800" dirty="0">
                <a:latin typeface="Arial" panose="020B0604020202020204" pitchFamily="34" charset="0"/>
                <a:cs typeface="Arial" panose="020B0604020202020204" pitchFamily="34" charset="0"/>
              </a:rPr>
              <a:t>Border attachment</a:t>
            </a:r>
          </a:p>
          <a:p>
            <a:r>
              <a:rPr lang="en-US" sz="1800" dirty="0">
                <a:latin typeface="Arial" panose="020B0604020202020204" pitchFamily="34" charset="0"/>
                <a:cs typeface="Arial" panose="020B0604020202020204" pitchFamily="34" charset="0"/>
              </a:rPr>
              <a:t>Frenal attachment</a:t>
            </a:r>
          </a:p>
          <a:p>
            <a:r>
              <a:rPr lang="en-US" sz="1800" dirty="0">
                <a:latin typeface="Arial" panose="020B0604020202020204" pitchFamily="34" charset="0"/>
                <a:cs typeface="Arial" panose="020B0604020202020204" pitchFamily="34" charset="0"/>
              </a:rPr>
              <a:t>Mylohyoid ridge</a:t>
            </a:r>
          </a:p>
          <a:p>
            <a:r>
              <a:rPr lang="en-US" sz="1800" dirty="0">
                <a:latin typeface="Arial" panose="020B0604020202020204" pitchFamily="34" charset="0"/>
                <a:cs typeface="Arial" panose="020B0604020202020204" pitchFamily="34" charset="0"/>
              </a:rPr>
              <a:t>Maxillary tuberosity</a:t>
            </a:r>
          </a:p>
          <a:p>
            <a:r>
              <a:rPr lang="en-US" sz="1800" dirty="0">
                <a:latin typeface="Arial" panose="020B0604020202020204" pitchFamily="34" charset="0"/>
                <a:cs typeface="Arial" panose="020B0604020202020204" pitchFamily="34" charset="0"/>
              </a:rPr>
              <a:t>Tongue</a:t>
            </a:r>
          </a:p>
          <a:p>
            <a:r>
              <a:rPr lang="en-US" sz="1800" dirty="0">
                <a:latin typeface="Arial" panose="020B0604020202020204" pitchFamily="34" charset="0"/>
                <a:cs typeface="Arial" panose="020B0604020202020204" pitchFamily="34" charset="0"/>
              </a:rPr>
              <a:t>Palatal tori</a:t>
            </a:r>
          </a:p>
          <a:p>
            <a:r>
              <a:rPr lang="en-US" sz="1800" dirty="0">
                <a:latin typeface="Arial" panose="020B0604020202020204" pitchFamily="34" charset="0"/>
                <a:cs typeface="Arial" panose="020B0604020202020204" pitchFamily="34" charset="0"/>
              </a:rPr>
              <a:t>Mandibular tori</a:t>
            </a:r>
          </a:p>
          <a:p>
            <a:endParaRPr lang="en-US" sz="1800" dirty="0">
              <a:latin typeface="Arial" panose="020B0604020202020204" pitchFamily="34" charset="0"/>
              <a:cs typeface="Arial" panose="020B0604020202020204" pitchFamily="34" charset="0"/>
            </a:endParaRPr>
          </a:p>
          <a:p>
            <a:endParaRPr lang="en-IN" dirty="0"/>
          </a:p>
        </p:txBody>
      </p:sp>
    </p:spTree>
    <p:extLst>
      <p:ext uri="{BB962C8B-B14F-4D97-AF65-F5344CB8AC3E}">
        <p14:creationId xmlns:p14="http://schemas.microsoft.com/office/powerpoint/2010/main" val="12422618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B4D84D-BA39-6E48-1F1E-847250ACAFA9}"/>
              </a:ext>
            </a:extLst>
          </p:cNvPr>
          <p:cNvSpPr>
            <a:spLocks noGrp="1"/>
          </p:cNvSpPr>
          <p:nvPr>
            <p:ph idx="1"/>
          </p:nvPr>
        </p:nvSpPr>
        <p:spPr/>
        <p:txBody>
          <a:bodyPr/>
          <a:lstStyle/>
          <a:p>
            <a:r>
              <a:rPr lang="en-US" sz="1800" dirty="0">
                <a:latin typeface="Arial" panose="020B0604020202020204" pitchFamily="34" charset="0"/>
                <a:cs typeface="Arial" panose="020B0604020202020204" pitchFamily="34" charset="0"/>
              </a:rPr>
              <a:t>Arch size</a:t>
            </a:r>
          </a:p>
          <a:p>
            <a:r>
              <a:rPr lang="en-US" sz="1800" dirty="0">
                <a:latin typeface="Arial" panose="020B0604020202020204" pitchFamily="34" charset="0"/>
                <a:cs typeface="Arial" panose="020B0604020202020204" pitchFamily="34" charset="0"/>
              </a:rPr>
              <a:t>Arch form</a:t>
            </a:r>
          </a:p>
          <a:p>
            <a:r>
              <a:rPr lang="en-US" sz="1800" dirty="0">
                <a:latin typeface="Arial" panose="020B0604020202020204" pitchFamily="34" charset="0"/>
                <a:cs typeface="Arial" panose="020B0604020202020204" pitchFamily="34" charset="0"/>
              </a:rPr>
              <a:t>Ridge mucosa</a:t>
            </a:r>
          </a:p>
          <a:p>
            <a:r>
              <a:rPr lang="en-US" sz="1800" dirty="0">
                <a:latin typeface="Arial" panose="020B0604020202020204" pitchFamily="34" charset="0"/>
                <a:cs typeface="Arial" panose="020B0604020202020204" pitchFamily="34" charset="0"/>
              </a:rPr>
              <a:t>Inter-arch space</a:t>
            </a:r>
          </a:p>
          <a:p>
            <a:r>
              <a:rPr lang="en-US" sz="1800" dirty="0">
                <a:latin typeface="Arial" panose="020B0604020202020204" pitchFamily="34" charset="0"/>
                <a:cs typeface="Arial" panose="020B0604020202020204" pitchFamily="34" charset="0"/>
              </a:rPr>
              <a:t>Ridge parallelism</a:t>
            </a:r>
          </a:p>
          <a:p>
            <a:r>
              <a:rPr lang="en-US" sz="1800" dirty="0">
                <a:latin typeface="Arial" panose="020B0604020202020204" pitchFamily="34" charset="0"/>
                <a:cs typeface="Arial" panose="020B0604020202020204" pitchFamily="34" charset="0"/>
              </a:rPr>
              <a:t>Ridge relation</a:t>
            </a:r>
          </a:p>
          <a:p>
            <a:r>
              <a:rPr lang="en-US" sz="1800" dirty="0">
                <a:latin typeface="Arial" panose="020B0604020202020204" pitchFamily="34" charset="0"/>
                <a:cs typeface="Arial" panose="020B0604020202020204" pitchFamily="34" charset="0"/>
              </a:rPr>
              <a:t>lateral throat form</a:t>
            </a:r>
          </a:p>
          <a:p>
            <a:r>
              <a:rPr lang="en-US" sz="1800" dirty="0">
                <a:latin typeface="Arial" panose="020B0604020202020204" pitchFamily="34" charset="0"/>
                <a:cs typeface="Arial" panose="020B0604020202020204" pitchFamily="34" charset="0"/>
              </a:rPr>
              <a:t>Hard palate</a:t>
            </a:r>
          </a:p>
          <a:p>
            <a:r>
              <a:rPr lang="en-US" sz="1800" dirty="0">
                <a:latin typeface="Arial" panose="020B0604020202020204" pitchFamily="34" charset="0"/>
                <a:cs typeface="Arial" panose="020B0604020202020204" pitchFamily="34" charset="0"/>
              </a:rPr>
              <a:t>Soft palate</a:t>
            </a:r>
          </a:p>
          <a:p>
            <a:endParaRPr lang="en-IN" dirty="0"/>
          </a:p>
        </p:txBody>
      </p:sp>
    </p:spTree>
    <p:extLst>
      <p:ext uri="{BB962C8B-B14F-4D97-AF65-F5344CB8AC3E}">
        <p14:creationId xmlns:p14="http://schemas.microsoft.com/office/powerpoint/2010/main" val="8032742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A564A-8308-3E26-69D0-64B419B5F801}"/>
              </a:ext>
            </a:extLst>
          </p:cNvPr>
          <p:cNvSpPr>
            <a:spLocks noGrp="1"/>
          </p:cNvSpPr>
          <p:nvPr>
            <p:ph type="title"/>
          </p:nvPr>
        </p:nvSpPr>
        <p:spPr/>
        <p:txBody>
          <a:bodyPr/>
          <a:lstStyle/>
          <a:p>
            <a:r>
              <a:rPr lang="en-US" dirty="0">
                <a:solidFill>
                  <a:srgbClr val="FF0000"/>
                </a:solidFill>
              </a:rPr>
              <a:t>Classification System for Complete Edentulism</a:t>
            </a:r>
            <a:endParaRPr lang="en-IN" dirty="0">
              <a:solidFill>
                <a:srgbClr val="FF0000"/>
              </a:solidFill>
            </a:endParaRPr>
          </a:p>
        </p:txBody>
      </p:sp>
      <p:sp>
        <p:nvSpPr>
          <p:cNvPr id="3" name="Content Placeholder 2">
            <a:extLst>
              <a:ext uri="{FF2B5EF4-FFF2-40B4-BE49-F238E27FC236}">
                <a16:creationId xmlns:a16="http://schemas.microsoft.com/office/drawing/2014/main" id="{FD462A73-F1D6-F0ED-3FE5-80E6B7CB1144}"/>
              </a:ext>
            </a:extLst>
          </p:cNvPr>
          <p:cNvSpPr>
            <a:spLocks noGrp="1"/>
          </p:cNvSpPr>
          <p:nvPr>
            <p:ph idx="1"/>
          </p:nvPr>
        </p:nvSpPr>
        <p:spPr/>
        <p:txBody>
          <a:bodyPr/>
          <a:lstStyle/>
          <a:p>
            <a:r>
              <a:rPr lang="en-US" dirty="0"/>
              <a:t>Based on diagnostic findings the American College of </a:t>
            </a:r>
            <a:r>
              <a:rPr lang="en-IN" dirty="0"/>
              <a:t>Prosthodontists developed </a:t>
            </a:r>
            <a:r>
              <a:rPr lang="en-US" dirty="0"/>
              <a:t>four categories  from Class I to Class IV, </a:t>
            </a:r>
          </a:p>
          <a:p>
            <a:r>
              <a:rPr lang="en-US" dirty="0"/>
              <a:t> Class I - uncomplicated clinical situation </a:t>
            </a:r>
          </a:p>
          <a:p>
            <a:r>
              <a:rPr lang="en-US" dirty="0"/>
              <a:t> Class IV - most complex and higher-risk situation.</a:t>
            </a:r>
          </a:p>
          <a:p>
            <a:pPr marL="0" indent="0">
              <a:buNone/>
            </a:pPr>
            <a:r>
              <a:rPr lang="en-IN" b="1" dirty="0"/>
              <a:t>Bone Height: mandible.</a:t>
            </a:r>
          </a:p>
          <a:p>
            <a:pPr marL="0" indent="0">
              <a:buNone/>
            </a:pPr>
            <a:r>
              <a:rPr lang="en-US" dirty="0"/>
              <a:t>Type I (most favorable): residual bone height of 21 mm </a:t>
            </a:r>
          </a:p>
          <a:p>
            <a:pPr marL="0" indent="0">
              <a:buNone/>
            </a:pPr>
            <a:r>
              <a:rPr lang="en-US" dirty="0"/>
              <a:t>Type II: residual bone height of 16 to 20 mm</a:t>
            </a:r>
          </a:p>
          <a:p>
            <a:pPr marL="0" indent="0">
              <a:buNone/>
            </a:pPr>
            <a:r>
              <a:rPr lang="en-US" dirty="0"/>
              <a:t> Type III: residual alveolar bone height of 11 to 15</a:t>
            </a:r>
          </a:p>
          <a:p>
            <a:pPr marL="0" indent="0">
              <a:buNone/>
            </a:pPr>
            <a:r>
              <a:rPr lang="en-US" dirty="0"/>
              <a:t>Type IV: residual vertical bone height of 10 mm or less</a:t>
            </a:r>
            <a:endParaRPr lang="en-IN" b="1" dirty="0"/>
          </a:p>
        </p:txBody>
      </p:sp>
    </p:spTree>
    <p:extLst>
      <p:ext uri="{BB962C8B-B14F-4D97-AF65-F5344CB8AC3E}">
        <p14:creationId xmlns:p14="http://schemas.microsoft.com/office/powerpoint/2010/main" val="5870330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9346CE-A3FE-C5F8-DDAD-15615A1F3E24}"/>
              </a:ext>
            </a:extLst>
          </p:cNvPr>
          <p:cNvSpPr>
            <a:spLocks noGrp="1"/>
          </p:cNvSpPr>
          <p:nvPr>
            <p:ph idx="1"/>
          </p:nvPr>
        </p:nvSpPr>
        <p:spPr>
          <a:xfrm>
            <a:off x="1807015" y="987846"/>
            <a:ext cx="8915400" cy="3777622"/>
          </a:xfrm>
        </p:spPr>
        <p:txBody>
          <a:bodyPr/>
          <a:lstStyle/>
          <a:p>
            <a:pPr marL="0" indent="0">
              <a:buNone/>
            </a:pPr>
            <a:r>
              <a:rPr lang="en-IN" b="1" dirty="0"/>
              <a:t>Residual Ridge Morphology: Maxilla</a:t>
            </a:r>
          </a:p>
          <a:p>
            <a:pPr marL="0" indent="0">
              <a:buNone/>
            </a:pPr>
            <a:r>
              <a:rPr lang="en-IN" dirty="0"/>
              <a:t>Type A (most favourable)</a:t>
            </a:r>
            <a:endParaRPr lang="en-IN" b="1" dirty="0"/>
          </a:p>
          <a:p>
            <a:pPr marL="0" indent="0">
              <a:buNone/>
            </a:pPr>
            <a:r>
              <a:rPr lang="en-US" dirty="0"/>
              <a:t>Anterior labial and posterior buccal vestibular depth that resists vertical and horizontal movement of the denture base.</a:t>
            </a:r>
          </a:p>
          <a:p>
            <a:pPr marL="0" indent="0">
              <a:buNone/>
            </a:pPr>
            <a:r>
              <a:rPr lang="en-IN" dirty="0"/>
              <a:t>Sufficient tuberosity</a:t>
            </a:r>
          </a:p>
          <a:p>
            <a:pPr marL="0" indent="0">
              <a:buNone/>
            </a:pPr>
            <a:r>
              <a:rPr lang="en-IN" dirty="0"/>
              <a:t>Hamular notch well defined </a:t>
            </a:r>
          </a:p>
          <a:p>
            <a:pPr marL="0" indent="0">
              <a:buNone/>
            </a:pPr>
            <a:r>
              <a:rPr lang="en-US" dirty="0"/>
              <a:t>Absence of tori or exostoses.</a:t>
            </a:r>
            <a:endParaRPr lang="en-IN" b="1" dirty="0"/>
          </a:p>
        </p:txBody>
      </p:sp>
      <p:pic>
        <p:nvPicPr>
          <p:cNvPr id="5" name="Picture 4">
            <a:extLst>
              <a:ext uri="{FF2B5EF4-FFF2-40B4-BE49-F238E27FC236}">
                <a16:creationId xmlns:a16="http://schemas.microsoft.com/office/drawing/2014/main" id="{FE80B3A2-051B-BB74-0025-685A78076941}"/>
              </a:ext>
            </a:extLst>
          </p:cNvPr>
          <p:cNvPicPr>
            <a:picLocks noChangeAspect="1"/>
          </p:cNvPicPr>
          <p:nvPr/>
        </p:nvPicPr>
        <p:blipFill>
          <a:blip r:embed="rId3"/>
          <a:stretch>
            <a:fillRect/>
          </a:stretch>
        </p:blipFill>
        <p:spPr>
          <a:xfrm>
            <a:off x="6556126" y="3003129"/>
            <a:ext cx="4257675" cy="2867025"/>
          </a:xfrm>
          <a:prstGeom prst="rect">
            <a:avLst/>
          </a:prstGeom>
        </p:spPr>
      </p:pic>
    </p:spTree>
    <p:extLst>
      <p:ext uri="{BB962C8B-B14F-4D97-AF65-F5344CB8AC3E}">
        <p14:creationId xmlns:p14="http://schemas.microsoft.com/office/powerpoint/2010/main" val="3106368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CF9279-A02B-8EBB-C831-066E4ADDEF22}"/>
              </a:ext>
            </a:extLst>
          </p:cNvPr>
          <p:cNvSpPr>
            <a:spLocks noGrp="1"/>
          </p:cNvSpPr>
          <p:nvPr>
            <p:ph idx="1"/>
          </p:nvPr>
        </p:nvSpPr>
        <p:spPr>
          <a:xfrm>
            <a:off x="1638300" y="811576"/>
            <a:ext cx="8915400" cy="3777622"/>
          </a:xfrm>
        </p:spPr>
        <p:txBody>
          <a:bodyPr/>
          <a:lstStyle/>
          <a:p>
            <a:r>
              <a:rPr lang="en-IN" dirty="0"/>
              <a:t>Type B</a:t>
            </a:r>
          </a:p>
          <a:p>
            <a:r>
              <a:rPr lang="en-US" dirty="0"/>
              <a:t>Loss of posterior buccal vestibule. </a:t>
            </a:r>
          </a:p>
          <a:p>
            <a:r>
              <a:rPr lang="en-US" dirty="0"/>
              <a:t> Palatal vault morphology resists vertical and horizontal movement of the denture base.</a:t>
            </a:r>
          </a:p>
          <a:p>
            <a:r>
              <a:rPr lang="en-US" dirty="0"/>
              <a:t> Tuberosity and hamular notch are poorly defined</a:t>
            </a:r>
          </a:p>
          <a:p>
            <a:r>
              <a:rPr lang="en-US" dirty="0"/>
              <a:t>tori are rounded</a:t>
            </a:r>
            <a:endParaRPr lang="en-IN" dirty="0"/>
          </a:p>
        </p:txBody>
      </p:sp>
      <p:pic>
        <p:nvPicPr>
          <p:cNvPr id="5" name="Picture 4">
            <a:extLst>
              <a:ext uri="{FF2B5EF4-FFF2-40B4-BE49-F238E27FC236}">
                <a16:creationId xmlns:a16="http://schemas.microsoft.com/office/drawing/2014/main" id="{F7D75CAD-8910-594A-623D-A2F835187949}"/>
              </a:ext>
            </a:extLst>
          </p:cNvPr>
          <p:cNvPicPr>
            <a:picLocks noChangeAspect="1"/>
          </p:cNvPicPr>
          <p:nvPr/>
        </p:nvPicPr>
        <p:blipFill>
          <a:blip r:embed="rId2"/>
          <a:stretch>
            <a:fillRect/>
          </a:stretch>
        </p:blipFill>
        <p:spPr>
          <a:xfrm>
            <a:off x="6604382" y="2938749"/>
            <a:ext cx="4381500" cy="2971800"/>
          </a:xfrm>
          <a:prstGeom prst="rect">
            <a:avLst/>
          </a:prstGeom>
        </p:spPr>
      </p:pic>
    </p:spTree>
    <p:extLst>
      <p:ext uri="{BB962C8B-B14F-4D97-AF65-F5344CB8AC3E}">
        <p14:creationId xmlns:p14="http://schemas.microsoft.com/office/powerpoint/2010/main" val="37317718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B7EA8E-EB77-9F06-A469-90DF141B34FC}"/>
              </a:ext>
            </a:extLst>
          </p:cNvPr>
          <p:cNvSpPr>
            <a:spLocks noGrp="1"/>
          </p:cNvSpPr>
          <p:nvPr>
            <p:ph idx="1"/>
          </p:nvPr>
        </p:nvSpPr>
        <p:spPr>
          <a:xfrm>
            <a:off x="1509559" y="899711"/>
            <a:ext cx="8915400" cy="3777622"/>
          </a:xfrm>
        </p:spPr>
        <p:txBody>
          <a:bodyPr/>
          <a:lstStyle/>
          <a:p>
            <a:r>
              <a:rPr lang="en-IN" dirty="0"/>
              <a:t>Type C </a:t>
            </a:r>
          </a:p>
          <a:p>
            <a:r>
              <a:rPr lang="en-IN" dirty="0"/>
              <a:t>Loss of anterior labial vestibule.</a:t>
            </a:r>
          </a:p>
          <a:p>
            <a:r>
              <a:rPr lang="en-IN" dirty="0"/>
              <a:t> Palatal vault minimal resistance to vertical and horizontal movement of the denture base. </a:t>
            </a:r>
          </a:p>
          <a:p>
            <a:r>
              <a:rPr lang="en-IN" dirty="0"/>
              <a:t> palatal tori with bony undercuts that do not affect the posterior extension of the denture base.</a:t>
            </a:r>
          </a:p>
          <a:p>
            <a:r>
              <a:rPr lang="en-IN" dirty="0"/>
              <a:t>Hyperplastic, mobile anterior ridge offer minimum support and stability.</a:t>
            </a:r>
          </a:p>
        </p:txBody>
      </p:sp>
      <p:pic>
        <p:nvPicPr>
          <p:cNvPr id="5" name="Picture 4">
            <a:extLst>
              <a:ext uri="{FF2B5EF4-FFF2-40B4-BE49-F238E27FC236}">
                <a16:creationId xmlns:a16="http://schemas.microsoft.com/office/drawing/2014/main" id="{D5ABF276-14EF-8963-49C6-F4275E6CD2AD}"/>
              </a:ext>
            </a:extLst>
          </p:cNvPr>
          <p:cNvPicPr>
            <a:picLocks noChangeAspect="1"/>
          </p:cNvPicPr>
          <p:nvPr/>
        </p:nvPicPr>
        <p:blipFill>
          <a:blip r:embed="rId2"/>
          <a:stretch>
            <a:fillRect/>
          </a:stretch>
        </p:blipFill>
        <p:spPr>
          <a:xfrm>
            <a:off x="6820244" y="3747169"/>
            <a:ext cx="4324350" cy="2867025"/>
          </a:xfrm>
          <a:prstGeom prst="rect">
            <a:avLst/>
          </a:prstGeom>
        </p:spPr>
      </p:pic>
    </p:spTree>
    <p:extLst>
      <p:ext uri="{BB962C8B-B14F-4D97-AF65-F5344CB8AC3E}">
        <p14:creationId xmlns:p14="http://schemas.microsoft.com/office/powerpoint/2010/main" val="31824014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E87613-E3A5-A106-1756-5AFDB9C06611}"/>
              </a:ext>
            </a:extLst>
          </p:cNvPr>
          <p:cNvSpPr>
            <a:spLocks noGrp="1"/>
          </p:cNvSpPr>
          <p:nvPr>
            <p:ph idx="1"/>
          </p:nvPr>
        </p:nvSpPr>
        <p:spPr>
          <a:xfrm>
            <a:off x="1638300" y="1131065"/>
            <a:ext cx="8915400" cy="3777622"/>
          </a:xfrm>
        </p:spPr>
        <p:txBody>
          <a:bodyPr/>
          <a:lstStyle/>
          <a:p>
            <a:r>
              <a:rPr lang="en-IN" dirty="0"/>
              <a:t>Type D </a:t>
            </a:r>
          </a:p>
          <a:p>
            <a:r>
              <a:rPr lang="en-IN" dirty="0"/>
              <a:t> Loss of anterior labial and posterior buccal vestibules. </a:t>
            </a:r>
          </a:p>
          <a:p>
            <a:r>
              <a:rPr lang="en-IN" dirty="0"/>
              <a:t>Palatal vault morphology does not resist vertical or horizontal movement of the denture base. </a:t>
            </a:r>
          </a:p>
          <a:p>
            <a:r>
              <a:rPr lang="en-IN" dirty="0"/>
              <a:t>Maxillary palatal tori and/or lateral exostoses" (rounded or undercut) that interfere with the posterior border of the denture.</a:t>
            </a:r>
          </a:p>
          <a:p>
            <a:r>
              <a:rPr lang="en-IN" dirty="0"/>
              <a:t> Hyperplastic, redundant anterior ridge. </a:t>
            </a:r>
          </a:p>
        </p:txBody>
      </p:sp>
      <p:pic>
        <p:nvPicPr>
          <p:cNvPr id="5" name="Picture 4">
            <a:extLst>
              <a:ext uri="{FF2B5EF4-FFF2-40B4-BE49-F238E27FC236}">
                <a16:creationId xmlns:a16="http://schemas.microsoft.com/office/drawing/2014/main" id="{93372DFA-7E49-2542-40E8-003B0134C127}"/>
              </a:ext>
            </a:extLst>
          </p:cNvPr>
          <p:cNvPicPr>
            <a:picLocks noChangeAspect="1"/>
          </p:cNvPicPr>
          <p:nvPr/>
        </p:nvPicPr>
        <p:blipFill>
          <a:blip r:embed="rId2"/>
          <a:stretch>
            <a:fillRect/>
          </a:stretch>
        </p:blipFill>
        <p:spPr>
          <a:xfrm>
            <a:off x="6751503" y="3584614"/>
            <a:ext cx="4572000" cy="2971800"/>
          </a:xfrm>
          <a:prstGeom prst="rect">
            <a:avLst/>
          </a:prstGeom>
        </p:spPr>
      </p:pic>
    </p:spTree>
    <p:extLst>
      <p:ext uri="{BB962C8B-B14F-4D97-AF65-F5344CB8AC3E}">
        <p14:creationId xmlns:p14="http://schemas.microsoft.com/office/powerpoint/2010/main" val="33899229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89F8F-E887-D96A-EEE2-89D23148D2D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48011B-12C1-332B-3BC3-73BF14A9E363}"/>
              </a:ext>
            </a:extLst>
          </p:cNvPr>
          <p:cNvSpPr>
            <a:spLocks noGrp="1"/>
          </p:cNvSpPr>
          <p:nvPr>
            <p:ph idx="1"/>
          </p:nvPr>
        </p:nvSpPr>
        <p:spPr>
          <a:xfrm>
            <a:off x="1928200" y="877678"/>
            <a:ext cx="8915400" cy="3777622"/>
          </a:xfrm>
        </p:spPr>
        <p:txBody>
          <a:bodyPr/>
          <a:lstStyle/>
          <a:p>
            <a:pPr marL="0" indent="0">
              <a:buNone/>
            </a:pPr>
            <a:r>
              <a:rPr lang="en-IN" dirty="0"/>
              <a:t>Muscle Attachments: Mandible only </a:t>
            </a:r>
          </a:p>
          <a:p>
            <a:r>
              <a:rPr lang="en-US" dirty="0"/>
              <a:t>Type A (most favorable)  Attached mucosal base without undue muscular impingement during normal function in all region</a:t>
            </a:r>
          </a:p>
          <a:p>
            <a:r>
              <a:rPr lang="en-IN" dirty="0"/>
              <a:t>Type B  Attached mucosal base in all regions except labial vestibule . Mentalis muscle attachment near crest of alveolar ridge</a:t>
            </a:r>
          </a:p>
          <a:p>
            <a:r>
              <a:rPr lang="en-US" dirty="0"/>
              <a:t>Type C Attached mucosal base in all regions except anterior buccal and lingual vestibules-canine to canine.</a:t>
            </a:r>
            <a:r>
              <a:rPr lang="en-IN" dirty="0"/>
              <a:t> </a:t>
            </a:r>
          </a:p>
          <a:p>
            <a:pPr marL="0" indent="0">
              <a:buNone/>
            </a:pPr>
            <a:r>
              <a:rPr lang="en-US" dirty="0"/>
              <a:t>Genioglossus and mentalis muscle attachments near crest of alveolar ridge.</a:t>
            </a:r>
          </a:p>
          <a:p>
            <a:pPr marL="0" indent="0">
              <a:buNone/>
            </a:pPr>
            <a:endParaRPr lang="en-IN" dirty="0"/>
          </a:p>
        </p:txBody>
      </p:sp>
      <p:pic>
        <p:nvPicPr>
          <p:cNvPr id="5" name="Picture 4">
            <a:extLst>
              <a:ext uri="{FF2B5EF4-FFF2-40B4-BE49-F238E27FC236}">
                <a16:creationId xmlns:a16="http://schemas.microsoft.com/office/drawing/2014/main" id="{2901612C-60F9-D4F5-B83C-9377AEF48CA0}"/>
              </a:ext>
            </a:extLst>
          </p:cNvPr>
          <p:cNvPicPr>
            <a:picLocks noChangeAspect="1"/>
          </p:cNvPicPr>
          <p:nvPr/>
        </p:nvPicPr>
        <p:blipFill>
          <a:blip r:embed="rId2"/>
          <a:stretch>
            <a:fillRect/>
          </a:stretch>
        </p:blipFill>
        <p:spPr>
          <a:xfrm>
            <a:off x="1156772" y="4043191"/>
            <a:ext cx="3955055" cy="2561422"/>
          </a:xfrm>
          <a:prstGeom prst="rect">
            <a:avLst/>
          </a:prstGeom>
        </p:spPr>
      </p:pic>
      <p:pic>
        <p:nvPicPr>
          <p:cNvPr id="7" name="Picture 6">
            <a:extLst>
              <a:ext uri="{FF2B5EF4-FFF2-40B4-BE49-F238E27FC236}">
                <a16:creationId xmlns:a16="http://schemas.microsoft.com/office/drawing/2014/main" id="{36BB6586-3259-EC5A-6533-AB2CADA60FA8}"/>
              </a:ext>
            </a:extLst>
          </p:cNvPr>
          <p:cNvPicPr>
            <a:picLocks noChangeAspect="1"/>
          </p:cNvPicPr>
          <p:nvPr/>
        </p:nvPicPr>
        <p:blipFill>
          <a:blip r:embed="rId3"/>
          <a:stretch>
            <a:fillRect/>
          </a:stretch>
        </p:blipFill>
        <p:spPr>
          <a:xfrm>
            <a:off x="5453350" y="4043189"/>
            <a:ext cx="3481329" cy="2561423"/>
          </a:xfrm>
          <a:prstGeom prst="rect">
            <a:avLst/>
          </a:prstGeom>
        </p:spPr>
      </p:pic>
    </p:spTree>
    <p:extLst>
      <p:ext uri="{BB962C8B-B14F-4D97-AF65-F5344CB8AC3E}">
        <p14:creationId xmlns:p14="http://schemas.microsoft.com/office/powerpoint/2010/main" val="27906673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B9BA0-FCAD-79DE-3685-E74A51789E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F5D7D2-DAE1-C8AA-FA09-3AAEE2D351E6}"/>
              </a:ext>
            </a:extLst>
          </p:cNvPr>
          <p:cNvSpPr>
            <a:spLocks noGrp="1"/>
          </p:cNvSpPr>
          <p:nvPr>
            <p:ph idx="1"/>
          </p:nvPr>
        </p:nvSpPr>
        <p:spPr>
          <a:xfrm>
            <a:off x="1818031" y="1077480"/>
            <a:ext cx="8915400" cy="3777622"/>
          </a:xfrm>
        </p:spPr>
        <p:txBody>
          <a:bodyPr/>
          <a:lstStyle/>
          <a:p>
            <a:r>
              <a:rPr lang="en-US" dirty="0"/>
              <a:t>Type D  -Attached mucosal base only in the posterior lingual region. </a:t>
            </a:r>
          </a:p>
          <a:p>
            <a:pPr marL="0" indent="0">
              <a:buNone/>
            </a:pPr>
            <a:r>
              <a:rPr lang="en-US" dirty="0"/>
              <a:t>    Mucosal base in all other regions is detached</a:t>
            </a:r>
          </a:p>
          <a:p>
            <a:pPr marL="0" indent="0">
              <a:buNone/>
            </a:pPr>
            <a:r>
              <a:rPr lang="en-US" dirty="0"/>
              <a:t> </a:t>
            </a:r>
          </a:p>
          <a:p>
            <a:r>
              <a:rPr lang="en-US" dirty="0"/>
              <a:t>Type E- No attached mucosa in any region. </a:t>
            </a:r>
            <a:endParaRPr lang="en-IN" dirty="0"/>
          </a:p>
        </p:txBody>
      </p:sp>
      <p:pic>
        <p:nvPicPr>
          <p:cNvPr id="5" name="Picture 4">
            <a:extLst>
              <a:ext uri="{FF2B5EF4-FFF2-40B4-BE49-F238E27FC236}">
                <a16:creationId xmlns:a16="http://schemas.microsoft.com/office/drawing/2014/main" id="{9729DA8F-E72C-97B3-03B9-57F14ACE6764}"/>
              </a:ext>
            </a:extLst>
          </p:cNvPr>
          <p:cNvPicPr>
            <a:picLocks noChangeAspect="1"/>
          </p:cNvPicPr>
          <p:nvPr/>
        </p:nvPicPr>
        <p:blipFill>
          <a:blip r:embed="rId2"/>
          <a:stretch>
            <a:fillRect/>
          </a:stretch>
        </p:blipFill>
        <p:spPr>
          <a:xfrm>
            <a:off x="874293" y="3588162"/>
            <a:ext cx="3437263" cy="2804890"/>
          </a:xfrm>
          <a:prstGeom prst="rect">
            <a:avLst/>
          </a:prstGeom>
        </p:spPr>
      </p:pic>
      <p:pic>
        <p:nvPicPr>
          <p:cNvPr id="7" name="Picture 6">
            <a:extLst>
              <a:ext uri="{FF2B5EF4-FFF2-40B4-BE49-F238E27FC236}">
                <a16:creationId xmlns:a16="http://schemas.microsoft.com/office/drawing/2014/main" id="{09BE63D5-E2BD-1831-A537-47460AA6F99A}"/>
              </a:ext>
            </a:extLst>
          </p:cNvPr>
          <p:cNvPicPr>
            <a:picLocks noChangeAspect="1"/>
          </p:cNvPicPr>
          <p:nvPr/>
        </p:nvPicPr>
        <p:blipFill>
          <a:blip r:embed="rId3"/>
          <a:stretch>
            <a:fillRect/>
          </a:stretch>
        </p:blipFill>
        <p:spPr>
          <a:xfrm>
            <a:off x="4640550" y="3588162"/>
            <a:ext cx="3635566" cy="2533879"/>
          </a:xfrm>
          <a:prstGeom prst="rect">
            <a:avLst/>
          </a:prstGeom>
        </p:spPr>
      </p:pic>
      <p:pic>
        <p:nvPicPr>
          <p:cNvPr id="9" name="Picture 8">
            <a:extLst>
              <a:ext uri="{FF2B5EF4-FFF2-40B4-BE49-F238E27FC236}">
                <a16:creationId xmlns:a16="http://schemas.microsoft.com/office/drawing/2014/main" id="{A73BC709-9968-7DF1-D8F8-C9D570C804B6}"/>
              </a:ext>
            </a:extLst>
          </p:cNvPr>
          <p:cNvPicPr>
            <a:picLocks noChangeAspect="1"/>
          </p:cNvPicPr>
          <p:nvPr/>
        </p:nvPicPr>
        <p:blipFill>
          <a:blip r:embed="rId4"/>
          <a:stretch>
            <a:fillRect/>
          </a:stretch>
        </p:blipFill>
        <p:spPr>
          <a:xfrm>
            <a:off x="8524825" y="3645921"/>
            <a:ext cx="3437263" cy="2418360"/>
          </a:xfrm>
          <a:prstGeom prst="rect">
            <a:avLst/>
          </a:prstGeom>
        </p:spPr>
      </p:pic>
    </p:spTree>
    <p:extLst>
      <p:ext uri="{BB962C8B-B14F-4D97-AF65-F5344CB8AC3E}">
        <p14:creationId xmlns:p14="http://schemas.microsoft.com/office/powerpoint/2010/main" val="256991341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68D46-F9F5-4422-511E-559AA784345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AAE2BE-25F7-FD36-3891-31C5BF766AC3}"/>
              </a:ext>
            </a:extLst>
          </p:cNvPr>
          <p:cNvSpPr>
            <a:spLocks noGrp="1"/>
          </p:cNvSpPr>
          <p:nvPr>
            <p:ph idx="1"/>
          </p:nvPr>
        </p:nvSpPr>
        <p:spPr>
          <a:xfrm>
            <a:off x="1079653" y="2133600"/>
            <a:ext cx="10424959" cy="3777622"/>
          </a:xfrm>
        </p:spPr>
        <p:txBody>
          <a:bodyPr/>
          <a:lstStyle/>
          <a:p>
            <a:pPr marL="0" indent="0">
              <a:buNone/>
            </a:pPr>
            <a:r>
              <a:rPr lang="en-IN" dirty="0"/>
              <a:t>Maxillomandibular Relationship</a:t>
            </a:r>
          </a:p>
          <a:p>
            <a:pPr marL="0" indent="0">
              <a:buNone/>
            </a:pPr>
            <a:r>
              <a:rPr lang="en-IN" dirty="0"/>
              <a:t>Class-1</a:t>
            </a:r>
          </a:p>
          <a:p>
            <a:r>
              <a:rPr lang="en-US" dirty="0"/>
              <a:t>Residual bone height of 21 mm or greater</a:t>
            </a:r>
            <a:endParaRPr lang="en-IN" dirty="0"/>
          </a:p>
          <a:p>
            <a:r>
              <a:rPr lang="en-IN" dirty="0"/>
              <a:t>Residual ridge morphology type A maxilla</a:t>
            </a:r>
          </a:p>
          <a:p>
            <a:r>
              <a:rPr lang="en-IN" dirty="0"/>
              <a:t>Location of muscle attachments </a:t>
            </a:r>
            <a:r>
              <a:rPr lang="en-US" dirty="0"/>
              <a:t>Type A or B mandible.</a:t>
            </a:r>
            <a:endParaRPr lang="en-IN" dirty="0"/>
          </a:p>
          <a:p>
            <a:r>
              <a:rPr lang="en-IN" dirty="0"/>
              <a:t>Class I maxillomandibular relationship.</a:t>
            </a:r>
          </a:p>
        </p:txBody>
      </p:sp>
      <p:pic>
        <p:nvPicPr>
          <p:cNvPr id="5" name="Picture 4">
            <a:extLst>
              <a:ext uri="{FF2B5EF4-FFF2-40B4-BE49-F238E27FC236}">
                <a16:creationId xmlns:a16="http://schemas.microsoft.com/office/drawing/2014/main" id="{E1C89046-4B40-B4B9-F5AC-D84F4CCB7C79}"/>
              </a:ext>
            </a:extLst>
          </p:cNvPr>
          <p:cNvPicPr>
            <a:picLocks noChangeAspect="1"/>
          </p:cNvPicPr>
          <p:nvPr/>
        </p:nvPicPr>
        <p:blipFill>
          <a:blip r:embed="rId2"/>
          <a:stretch>
            <a:fillRect/>
          </a:stretch>
        </p:blipFill>
        <p:spPr>
          <a:xfrm>
            <a:off x="8846544" y="1783814"/>
            <a:ext cx="2577948" cy="3559367"/>
          </a:xfrm>
          <a:prstGeom prst="rect">
            <a:avLst/>
          </a:prstGeom>
        </p:spPr>
      </p:pic>
    </p:spTree>
    <p:extLst>
      <p:ext uri="{BB962C8B-B14F-4D97-AF65-F5344CB8AC3E}">
        <p14:creationId xmlns:p14="http://schemas.microsoft.com/office/powerpoint/2010/main" val="25731114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5D2543-8F13-8782-187E-28790C3AC672}"/>
              </a:ext>
            </a:extLst>
          </p:cNvPr>
          <p:cNvSpPr>
            <a:spLocks noGrp="1"/>
          </p:cNvSpPr>
          <p:nvPr>
            <p:ph idx="1"/>
          </p:nvPr>
        </p:nvSpPr>
        <p:spPr>
          <a:xfrm>
            <a:off x="760164" y="1200839"/>
            <a:ext cx="7844009" cy="4710383"/>
          </a:xfrm>
        </p:spPr>
        <p:txBody>
          <a:bodyPr/>
          <a:lstStyle/>
          <a:p>
            <a:pPr marL="0" indent="0">
              <a:buNone/>
            </a:pPr>
            <a:r>
              <a:rPr lang="en-IN" dirty="0"/>
              <a:t>Class II</a:t>
            </a:r>
          </a:p>
          <a:p>
            <a:r>
              <a:rPr lang="en-US" dirty="0"/>
              <a:t>Residual bone height of 16 to 20 mm. </a:t>
            </a:r>
            <a:endParaRPr lang="en-IN" dirty="0"/>
          </a:p>
          <a:p>
            <a:r>
              <a:rPr lang="en-IN" dirty="0"/>
              <a:t>Residual ridge morphology Type A or B maxilla.</a:t>
            </a:r>
          </a:p>
          <a:p>
            <a:r>
              <a:rPr lang="en-IN" dirty="0"/>
              <a:t>Location of muscle attachments </a:t>
            </a:r>
            <a:r>
              <a:rPr lang="en-US" dirty="0"/>
              <a:t>; Type A or B mandible. </a:t>
            </a:r>
            <a:endParaRPr lang="en-IN" dirty="0"/>
          </a:p>
          <a:p>
            <a:r>
              <a:rPr lang="en-US" dirty="0"/>
              <a:t> Class I maxillomandibular relationship. </a:t>
            </a:r>
          </a:p>
          <a:p>
            <a:r>
              <a:rPr lang="en-US" dirty="0"/>
              <a:t>Minor modifiers, psychosocial considerations, mild systemic disease with oral manifestation.</a:t>
            </a:r>
            <a:endParaRPr lang="en-IN" dirty="0"/>
          </a:p>
          <a:p>
            <a:pPr marL="0" indent="0">
              <a:buNone/>
            </a:pPr>
            <a:endParaRPr lang="en-IN" dirty="0"/>
          </a:p>
          <a:p>
            <a:endParaRPr lang="en-IN" dirty="0"/>
          </a:p>
        </p:txBody>
      </p:sp>
      <p:pic>
        <p:nvPicPr>
          <p:cNvPr id="5" name="Picture 4">
            <a:extLst>
              <a:ext uri="{FF2B5EF4-FFF2-40B4-BE49-F238E27FC236}">
                <a16:creationId xmlns:a16="http://schemas.microsoft.com/office/drawing/2014/main" id="{0C5F5A01-9B93-887E-72C5-0EF21941A833}"/>
              </a:ext>
            </a:extLst>
          </p:cNvPr>
          <p:cNvPicPr>
            <a:picLocks noChangeAspect="1"/>
          </p:cNvPicPr>
          <p:nvPr/>
        </p:nvPicPr>
        <p:blipFill>
          <a:blip r:embed="rId2"/>
          <a:stretch>
            <a:fillRect/>
          </a:stretch>
        </p:blipFill>
        <p:spPr>
          <a:xfrm>
            <a:off x="8020279" y="1547197"/>
            <a:ext cx="3238959" cy="3763606"/>
          </a:xfrm>
          <a:prstGeom prst="rect">
            <a:avLst/>
          </a:prstGeom>
        </p:spPr>
      </p:pic>
    </p:spTree>
    <p:extLst>
      <p:ext uri="{BB962C8B-B14F-4D97-AF65-F5344CB8AC3E}">
        <p14:creationId xmlns:p14="http://schemas.microsoft.com/office/powerpoint/2010/main" val="4892399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E3DA66-6E3E-010C-AE63-DCB63FB52E78}"/>
              </a:ext>
            </a:extLst>
          </p:cNvPr>
          <p:cNvSpPr>
            <a:spLocks noGrp="1"/>
          </p:cNvSpPr>
          <p:nvPr>
            <p:ph idx="1"/>
          </p:nvPr>
        </p:nvSpPr>
        <p:spPr>
          <a:xfrm>
            <a:off x="892367" y="1377107"/>
            <a:ext cx="7656723" cy="5783855"/>
          </a:xfrm>
        </p:spPr>
        <p:txBody>
          <a:bodyPr/>
          <a:lstStyle/>
          <a:p>
            <a:pPr marL="0" indent="0">
              <a:buNone/>
            </a:pPr>
            <a:r>
              <a:rPr lang="en-IN" dirty="0"/>
              <a:t>Class III</a:t>
            </a:r>
          </a:p>
          <a:p>
            <a:r>
              <a:rPr lang="en-US" dirty="0"/>
              <a:t>Residual alveolar bone height of 11 to 15 mm </a:t>
            </a:r>
            <a:endParaRPr lang="en-IN" dirty="0"/>
          </a:p>
          <a:p>
            <a:r>
              <a:rPr lang="en-IN" dirty="0"/>
              <a:t>Residual ridge morphology Type C maxilla.</a:t>
            </a:r>
          </a:p>
          <a:p>
            <a:r>
              <a:rPr lang="en-IN" dirty="0"/>
              <a:t>Location of muscle attachments Type C mandible</a:t>
            </a:r>
          </a:p>
          <a:p>
            <a:r>
              <a:rPr lang="en-US" dirty="0"/>
              <a:t> Class I, II, or III maxillomandibular relationship</a:t>
            </a:r>
          </a:p>
          <a:p>
            <a:r>
              <a:rPr lang="en-IN" dirty="0"/>
              <a:t>Limited inter arch space (18-20 mm).</a:t>
            </a:r>
          </a:p>
          <a:p>
            <a:r>
              <a:rPr lang="en-IN" dirty="0"/>
              <a:t> Moderate psychosocial consideration </a:t>
            </a:r>
            <a:r>
              <a:rPr lang="en-US" dirty="0"/>
              <a:t>systemic diseases or conditions such as xerostomia.</a:t>
            </a:r>
          </a:p>
          <a:p>
            <a:r>
              <a:rPr lang="en-US" dirty="0"/>
              <a:t>TMD symptoms ,Large tongue, Hyperactive gag reflex.</a:t>
            </a:r>
            <a:endParaRPr lang="en-IN" dirty="0"/>
          </a:p>
        </p:txBody>
      </p:sp>
      <p:pic>
        <p:nvPicPr>
          <p:cNvPr id="5" name="Picture 4">
            <a:extLst>
              <a:ext uri="{FF2B5EF4-FFF2-40B4-BE49-F238E27FC236}">
                <a16:creationId xmlns:a16="http://schemas.microsoft.com/office/drawing/2014/main" id="{D1CCCDB3-6A83-FEF4-93DD-4C17B3BC0F76}"/>
              </a:ext>
            </a:extLst>
          </p:cNvPr>
          <p:cNvPicPr>
            <a:picLocks noChangeAspect="1"/>
          </p:cNvPicPr>
          <p:nvPr/>
        </p:nvPicPr>
        <p:blipFill>
          <a:blip r:embed="rId2"/>
          <a:stretch>
            <a:fillRect/>
          </a:stretch>
        </p:blipFill>
        <p:spPr>
          <a:xfrm>
            <a:off x="8284684" y="1269694"/>
            <a:ext cx="2900904" cy="4318612"/>
          </a:xfrm>
          <a:prstGeom prst="rect">
            <a:avLst/>
          </a:prstGeom>
        </p:spPr>
      </p:pic>
    </p:spTree>
    <p:extLst>
      <p:ext uri="{BB962C8B-B14F-4D97-AF65-F5344CB8AC3E}">
        <p14:creationId xmlns:p14="http://schemas.microsoft.com/office/powerpoint/2010/main" val="348907856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E6C146-3B20-1C2C-7724-85C45DE755F9}"/>
              </a:ext>
            </a:extLst>
          </p:cNvPr>
          <p:cNvSpPr>
            <a:spLocks noGrp="1"/>
          </p:cNvSpPr>
          <p:nvPr>
            <p:ph idx="1"/>
          </p:nvPr>
        </p:nvSpPr>
        <p:spPr>
          <a:xfrm>
            <a:off x="1046602" y="1608463"/>
            <a:ext cx="6918593" cy="4302759"/>
          </a:xfrm>
        </p:spPr>
        <p:txBody>
          <a:bodyPr>
            <a:normAutofit/>
          </a:bodyPr>
          <a:lstStyle/>
          <a:p>
            <a:r>
              <a:rPr lang="en-IN" dirty="0"/>
              <a:t>Class IV</a:t>
            </a:r>
          </a:p>
          <a:p>
            <a:r>
              <a:rPr lang="en-US" dirty="0"/>
              <a:t>residual vertical bone height of 10 mm </a:t>
            </a:r>
          </a:p>
          <a:p>
            <a:r>
              <a:rPr lang="en-IN" dirty="0"/>
              <a:t>Residual ridge Type D maxilla.</a:t>
            </a:r>
            <a:endParaRPr lang="en-US" dirty="0"/>
          </a:p>
          <a:p>
            <a:r>
              <a:rPr lang="en-IN" dirty="0"/>
              <a:t>Muscle attachment location</a:t>
            </a:r>
            <a:r>
              <a:rPr lang="en-US" dirty="0"/>
              <a:t> </a:t>
            </a:r>
            <a:r>
              <a:rPr lang="en-IN" dirty="0"/>
              <a:t>Type D or E mandible.</a:t>
            </a:r>
            <a:endParaRPr lang="en-US" dirty="0"/>
          </a:p>
          <a:p>
            <a:r>
              <a:rPr lang="en-US" dirty="0"/>
              <a:t>Class I, </a:t>
            </a:r>
            <a:r>
              <a:rPr lang="en-US" i="1" dirty="0"/>
              <a:t>II,III</a:t>
            </a:r>
            <a:r>
              <a:rPr lang="en-US" dirty="0"/>
              <a:t> maxillomandibular relationships. </a:t>
            </a:r>
          </a:p>
          <a:p>
            <a:r>
              <a:rPr lang="en-US" dirty="0"/>
              <a:t>Insufficient inter arch space with surgical correction.</a:t>
            </a:r>
          </a:p>
          <a:p>
            <a:r>
              <a:rPr lang="en-IN" dirty="0"/>
              <a:t>Maxillo-mandibular ataxia </a:t>
            </a:r>
          </a:p>
          <a:p>
            <a:r>
              <a:rPr lang="en-IN" dirty="0"/>
              <a:t>Hyperactivity of tongue </a:t>
            </a:r>
          </a:p>
          <a:p>
            <a:r>
              <a:rPr lang="en-IN" dirty="0"/>
              <a:t>Hyperactive gag reflex </a:t>
            </a:r>
          </a:p>
          <a:p>
            <a:r>
              <a:rPr lang="en-IN" dirty="0"/>
              <a:t>Psychosocial conditions warranting professional intervention </a:t>
            </a:r>
            <a:endParaRPr lang="en-US" dirty="0"/>
          </a:p>
        </p:txBody>
      </p:sp>
      <p:pic>
        <p:nvPicPr>
          <p:cNvPr id="5" name="Picture 4">
            <a:extLst>
              <a:ext uri="{FF2B5EF4-FFF2-40B4-BE49-F238E27FC236}">
                <a16:creationId xmlns:a16="http://schemas.microsoft.com/office/drawing/2014/main" id="{C68CD6F8-C369-96E1-BF72-FD68F804F3FC}"/>
              </a:ext>
            </a:extLst>
          </p:cNvPr>
          <p:cNvPicPr>
            <a:picLocks noChangeAspect="1"/>
          </p:cNvPicPr>
          <p:nvPr/>
        </p:nvPicPr>
        <p:blipFill>
          <a:blip r:embed="rId2"/>
          <a:stretch>
            <a:fillRect/>
          </a:stretch>
        </p:blipFill>
        <p:spPr>
          <a:xfrm>
            <a:off x="8527055" y="1608463"/>
            <a:ext cx="2820318" cy="4087258"/>
          </a:xfrm>
          <a:prstGeom prst="rect">
            <a:avLst/>
          </a:prstGeom>
        </p:spPr>
      </p:pic>
    </p:spTree>
    <p:extLst>
      <p:ext uri="{BB962C8B-B14F-4D97-AF65-F5344CB8AC3E}">
        <p14:creationId xmlns:p14="http://schemas.microsoft.com/office/powerpoint/2010/main" val="369575389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B3E8B0-ECE7-C574-E791-30D48DF5E29A}"/>
              </a:ext>
            </a:extLst>
          </p:cNvPr>
          <p:cNvSpPr>
            <a:spLocks noGrp="1"/>
          </p:cNvSpPr>
          <p:nvPr>
            <p:ph idx="1"/>
          </p:nvPr>
        </p:nvSpPr>
        <p:spPr/>
        <p:txBody>
          <a:bodyPr>
            <a:normAutofit fontScale="92500" lnSpcReduction="10000"/>
          </a:bodyPr>
          <a:lstStyle/>
          <a:p>
            <a:pPr>
              <a:buNone/>
            </a:pPr>
            <a:r>
              <a:rPr lang="en-US" sz="2100" b="1" u="sng" dirty="0">
                <a:cs typeface="Arial" panose="020B0604020202020204" pitchFamily="34" charset="0"/>
              </a:rPr>
              <a:t>CHEEKS</a:t>
            </a:r>
            <a:endParaRPr lang="en-US" sz="2100" u="sng" dirty="0">
              <a:cs typeface="Arial" panose="020B0604020202020204" pitchFamily="34" charset="0"/>
            </a:endParaRPr>
          </a:p>
          <a:p>
            <a:pPr lvl="2">
              <a:buFont typeface="Wingdings" panose="05000000000000000000" pitchFamily="2" charset="2"/>
              <a:buChar char="Ø"/>
            </a:pPr>
            <a:r>
              <a:rPr lang="en-US" sz="2100" dirty="0">
                <a:cs typeface="Arial" panose="020B0604020202020204" pitchFamily="34" charset="0"/>
              </a:rPr>
              <a:t>General contour of cheeks noted.</a:t>
            </a:r>
          </a:p>
          <a:p>
            <a:pPr lvl="2">
              <a:buFont typeface="Wingdings" panose="05000000000000000000" pitchFamily="2" charset="2"/>
              <a:buChar char="Ø"/>
            </a:pPr>
            <a:r>
              <a:rPr lang="en-US" sz="2100" dirty="0">
                <a:cs typeface="Arial" panose="020B0604020202020204" pitchFamily="34" charset="0"/>
              </a:rPr>
              <a:t>For filling buccal spaces- need concave buccal contours on  dentures</a:t>
            </a:r>
          </a:p>
          <a:p>
            <a:pPr>
              <a:buNone/>
            </a:pPr>
            <a:r>
              <a:rPr lang="en-US" sz="2100" b="1" u="sng" dirty="0">
                <a:cs typeface="Arial" panose="020B0604020202020204" pitchFamily="34" charset="0"/>
              </a:rPr>
              <a:t>MUCOSA-</a:t>
            </a:r>
          </a:p>
          <a:p>
            <a:pPr>
              <a:buNone/>
            </a:pPr>
            <a:endParaRPr lang="en-US" sz="2100" b="1" u="sng" dirty="0">
              <a:cs typeface="Arial" panose="020B0604020202020204" pitchFamily="34" charset="0"/>
            </a:endParaRPr>
          </a:p>
          <a:p>
            <a:pPr>
              <a:buNone/>
            </a:pPr>
            <a:r>
              <a:rPr lang="en-US" sz="2100" dirty="0">
                <a:cs typeface="Arial" panose="020B0604020202020204" pitchFamily="34" charset="0"/>
              </a:rPr>
              <a:t>Depending on its location</a:t>
            </a:r>
          </a:p>
          <a:p>
            <a:pPr lvl="2">
              <a:buFont typeface="Wingdings" panose="05000000000000000000" pitchFamily="2" charset="2"/>
              <a:buChar char="Ø"/>
            </a:pPr>
            <a:r>
              <a:rPr lang="en-US" sz="2100" dirty="0">
                <a:cs typeface="Arial" panose="020B0604020202020204" pitchFamily="34" charset="0"/>
              </a:rPr>
              <a:t>Masticatory</a:t>
            </a:r>
          </a:p>
          <a:p>
            <a:pPr lvl="2">
              <a:buFont typeface="Wingdings" panose="05000000000000000000" pitchFamily="2" charset="2"/>
              <a:buChar char="Ø"/>
            </a:pPr>
            <a:r>
              <a:rPr lang="en-US" sz="2100" dirty="0">
                <a:cs typeface="Arial" panose="020B0604020202020204" pitchFamily="34" charset="0"/>
              </a:rPr>
              <a:t>Lining</a:t>
            </a:r>
          </a:p>
          <a:p>
            <a:pPr lvl="2">
              <a:buFont typeface="Wingdings" panose="05000000000000000000" pitchFamily="2" charset="2"/>
              <a:buChar char="Ø"/>
            </a:pPr>
            <a:r>
              <a:rPr lang="en-US" sz="2100" dirty="0">
                <a:cs typeface="Arial" panose="020B0604020202020204" pitchFamily="34" charset="0"/>
              </a:rPr>
              <a:t>Specialized mucosa</a:t>
            </a:r>
            <a:endParaRPr lang="en-GB" sz="2100" dirty="0">
              <a:cs typeface="Arial" panose="020B0604020202020204" pitchFamily="34" charset="0"/>
            </a:endParaRPr>
          </a:p>
          <a:p>
            <a:endParaRPr lang="en-IN" dirty="0"/>
          </a:p>
        </p:txBody>
      </p:sp>
    </p:spTree>
    <p:extLst>
      <p:ext uri="{BB962C8B-B14F-4D97-AF65-F5344CB8AC3E}">
        <p14:creationId xmlns:p14="http://schemas.microsoft.com/office/powerpoint/2010/main" val="40489972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AEA84-544B-CC88-BBC5-D2CAEBB6F95D}"/>
              </a:ext>
            </a:extLst>
          </p:cNvPr>
          <p:cNvSpPr>
            <a:spLocks noGrp="1"/>
          </p:cNvSpPr>
          <p:nvPr>
            <p:ph type="title"/>
          </p:nvPr>
        </p:nvSpPr>
        <p:spPr/>
        <p:txBody>
          <a:bodyPr/>
          <a:lstStyle/>
          <a:p>
            <a:r>
              <a:rPr lang="en-US" b="1" dirty="0">
                <a:solidFill>
                  <a:srgbClr val="FF0000"/>
                </a:solidFill>
                <a:latin typeface="Arial" panose="020B0604020202020204" pitchFamily="34" charset="0"/>
                <a:cs typeface="Arial" panose="020B0604020202020204" pitchFamily="34" charset="0"/>
              </a:rPr>
              <a:t>MUCOSA</a:t>
            </a:r>
            <a:br>
              <a:rPr lang="en-US" b="1" dirty="0">
                <a:latin typeface="Arial" panose="020B0604020202020204" pitchFamily="34" charset="0"/>
                <a:cs typeface="Arial" panose="020B0604020202020204" pitchFamily="34" charset="0"/>
              </a:rPr>
            </a:br>
            <a:endParaRPr lang="en-IN" dirty="0"/>
          </a:p>
        </p:txBody>
      </p:sp>
      <p:sp>
        <p:nvSpPr>
          <p:cNvPr id="3" name="Content Placeholder 2">
            <a:extLst>
              <a:ext uri="{FF2B5EF4-FFF2-40B4-BE49-F238E27FC236}">
                <a16:creationId xmlns:a16="http://schemas.microsoft.com/office/drawing/2014/main" id="{C76E44F8-76A0-3BC9-16F1-FC12DA2F5EAE}"/>
              </a:ext>
            </a:extLst>
          </p:cNvPr>
          <p:cNvSpPr>
            <a:spLocks noGrp="1"/>
          </p:cNvSpPr>
          <p:nvPr>
            <p:ph idx="1"/>
          </p:nvPr>
        </p:nvSpPr>
        <p:spPr/>
        <p:txBody>
          <a:bodyPr>
            <a:normAutofit/>
          </a:bodyPr>
          <a:lstStyle/>
          <a:p>
            <a:pPr marL="0" marR="3082925" indent="0">
              <a:lnSpc>
                <a:spcPct val="120800"/>
              </a:lnSpc>
              <a:spcBef>
                <a:spcPts val="95"/>
              </a:spcBef>
              <a:buNone/>
            </a:pPr>
            <a:r>
              <a:rPr lang="en-US" sz="2000" spc="-20" dirty="0">
                <a:cs typeface="Arial" panose="020B0604020202020204" pitchFamily="34" charset="0"/>
              </a:rPr>
              <a:t>Mucosa is examined for:-</a:t>
            </a:r>
          </a:p>
          <a:p>
            <a:pPr marL="685791" marR="3082925" lvl="1" indent="-342900">
              <a:lnSpc>
                <a:spcPct val="120800"/>
              </a:lnSpc>
              <a:spcBef>
                <a:spcPts val="95"/>
              </a:spcBef>
              <a:buFont typeface="Wingdings" panose="05000000000000000000" pitchFamily="2" charset="2"/>
              <a:buChar char="Ø"/>
            </a:pPr>
            <a:r>
              <a:rPr lang="en-US" sz="2000" spc="-20" dirty="0">
                <a:cs typeface="Arial" panose="020B0604020202020204" pitchFamily="34" charset="0"/>
              </a:rPr>
              <a:t>Thickness</a:t>
            </a:r>
          </a:p>
          <a:p>
            <a:pPr marL="685791" marR="3082925" lvl="1" indent="-342900">
              <a:lnSpc>
                <a:spcPct val="120800"/>
              </a:lnSpc>
              <a:spcBef>
                <a:spcPts val="95"/>
              </a:spcBef>
              <a:buFont typeface="Wingdings" panose="05000000000000000000" pitchFamily="2" charset="2"/>
              <a:buChar char="Ø"/>
            </a:pPr>
            <a:r>
              <a:rPr lang="en-US" sz="2000" spc="-20" dirty="0" err="1">
                <a:cs typeface="Arial" panose="020B0604020202020204" pitchFamily="34" charset="0"/>
              </a:rPr>
              <a:t>Colour</a:t>
            </a:r>
            <a:endParaRPr lang="en-US" sz="2000" spc="-20" dirty="0">
              <a:cs typeface="Arial" panose="020B0604020202020204" pitchFamily="34" charset="0"/>
            </a:endParaRPr>
          </a:p>
          <a:p>
            <a:pPr marL="685791" marR="3082925" lvl="1" indent="-342900">
              <a:lnSpc>
                <a:spcPct val="120800"/>
              </a:lnSpc>
              <a:spcBef>
                <a:spcPts val="95"/>
              </a:spcBef>
              <a:buFont typeface="Wingdings" panose="05000000000000000000" pitchFamily="2" charset="2"/>
              <a:buChar char="Ø"/>
            </a:pPr>
            <a:r>
              <a:rPr lang="en-US" sz="2000" spc="-20" dirty="0">
                <a:cs typeface="Arial" panose="020B0604020202020204" pitchFamily="34" charset="0"/>
              </a:rPr>
              <a:t>Condition</a:t>
            </a:r>
            <a:endParaRPr lang="en-IN" sz="2000" dirty="0"/>
          </a:p>
        </p:txBody>
      </p:sp>
    </p:spTree>
    <p:extLst>
      <p:ext uri="{BB962C8B-B14F-4D97-AF65-F5344CB8AC3E}">
        <p14:creationId xmlns:p14="http://schemas.microsoft.com/office/powerpoint/2010/main" val="394629429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73DFB-0EF9-AF1C-E73E-43BE95AA1EED}"/>
              </a:ext>
            </a:extLst>
          </p:cNvPr>
          <p:cNvSpPr>
            <a:spLocks noGrp="1"/>
          </p:cNvSpPr>
          <p:nvPr>
            <p:ph type="title"/>
          </p:nvPr>
        </p:nvSpPr>
        <p:spPr/>
        <p:txBody>
          <a:bodyPr/>
          <a:lstStyle/>
          <a:p>
            <a:r>
              <a:rPr lang="en-US" b="1" u="sng" dirty="0">
                <a:solidFill>
                  <a:srgbClr val="FF0000"/>
                </a:solidFill>
                <a:latin typeface="Arial" panose="020B0604020202020204" pitchFamily="34" charset="0"/>
                <a:cs typeface="Arial" panose="020B0604020202020204" pitchFamily="34" charset="0"/>
              </a:rPr>
              <a:t>Mucosal Thickness </a:t>
            </a:r>
            <a:r>
              <a:rPr lang="en-IN" b="1" u="sng" dirty="0">
                <a:solidFill>
                  <a:srgbClr val="FF0000"/>
                </a:solidFill>
                <a:latin typeface="Arial" panose="020B0604020202020204" pitchFamily="34" charset="0"/>
                <a:cs typeface="Arial" panose="020B0604020202020204" pitchFamily="34" charset="0"/>
              </a:rPr>
              <a:t>– according to House</a:t>
            </a:r>
            <a:endParaRPr lang="en-IN" dirty="0">
              <a:solidFill>
                <a:srgbClr val="FF0000"/>
              </a:solidFill>
            </a:endParaRPr>
          </a:p>
        </p:txBody>
      </p:sp>
      <p:sp>
        <p:nvSpPr>
          <p:cNvPr id="3" name="Content Placeholder 2">
            <a:extLst>
              <a:ext uri="{FF2B5EF4-FFF2-40B4-BE49-F238E27FC236}">
                <a16:creationId xmlns:a16="http://schemas.microsoft.com/office/drawing/2014/main" id="{B5001426-209C-3826-7F75-B4A7DEFABE82}"/>
              </a:ext>
            </a:extLst>
          </p:cNvPr>
          <p:cNvSpPr>
            <a:spLocks noGrp="1"/>
          </p:cNvSpPr>
          <p:nvPr>
            <p:ph idx="1"/>
          </p:nvPr>
        </p:nvSpPr>
        <p:spPr/>
        <p:txBody>
          <a:bodyPr>
            <a:normAutofit lnSpcReduction="10000"/>
          </a:bodyPr>
          <a:lstStyle/>
          <a:p>
            <a:pPr marL="297815" marR="376555" indent="-285750" algn="just">
              <a:lnSpc>
                <a:spcPct val="100000"/>
              </a:lnSpc>
              <a:spcBef>
                <a:spcPts val="590"/>
              </a:spcBef>
            </a:pPr>
            <a:r>
              <a:rPr lang="en-US" sz="2400" spc="-5" dirty="0">
                <a:latin typeface="Arial" panose="020B0604020202020204" pitchFamily="34" charset="0"/>
                <a:cs typeface="Arial" panose="020B0604020202020204" pitchFamily="34" charset="0"/>
              </a:rPr>
              <a:t>Class</a:t>
            </a:r>
            <a:r>
              <a:rPr lang="en-US" sz="2400" spc="-75"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1</a:t>
            </a:r>
            <a:r>
              <a:rPr lang="en-US" sz="3200" dirty="0">
                <a:latin typeface="Arial" panose="020B0604020202020204" pitchFamily="34" charset="0"/>
                <a:cs typeface="Arial" panose="020B0604020202020204" pitchFamily="34" charset="0"/>
              </a:rPr>
              <a:t>:</a:t>
            </a:r>
            <a:r>
              <a:rPr lang="en-US" sz="3200" spc="-10" dirty="0">
                <a:latin typeface="Arial" panose="020B0604020202020204" pitchFamily="34" charset="0"/>
                <a:cs typeface="Arial" panose="020B0604020202020204" pitchFamily="34" charset="0"/>
              </a:rPr>
              <a:t> </a:t>
            </a:r>
          </a:p>
          <a:p>
            <a:pPr marL="640706" marR="376555" lvl="1" indent="-285750" algn="just">
              <a:lnSpc>
                <a:spcPct val="100000"/>
              </a:lnSpc>
              <a:spcBef>
                <a:spcPts val="590"/>
              </a:spcBef>
            </a:pPr>
            <a:r>
              <a:rPr lang="en-US" sz="2000" spc="-10" dirty="0">
                <a:latin typeface="Arial" panose="020B0604020202020204" pitchFamily="34" charset="0"/>
                <a:cs typeface="Arial" panose="020B0604020202020204" pitchFamily="34" charset="0"/>
              </a:rPr>
              <a:t>Normal</a:t>
            </a:r>
            <a:r>
              <a:rPr lang="en-US" sz="2000" spc="-55" dirty="0">
                <a:latin typeface="Arial" panose="020B0604020202020204" pitchFamily="34" charset="0"/>
                <a:cs typeface="Arial" panose="020B0604020202020204" pitchFamily="34" charset="0"/>
              </a:rPr>
              <a:t> </a:t>
            </a:r>
            <a:r>
              <a:rPr lang="en-US" sz="2000" spc="-10" dirty="0">
                <a:latin typeface="Arial" panose="020B0604020202020204" pitchFamily="34" charset="0"/>
                <a:cs typeface="Arial" panose="020B0604020202020204" pitchFamily="34" charset="0"/>
              </a:rPr>
              <a:t>uniform</a:t>
            </a:r>
            <a:r>
              <a:rPr lang="en-US" sz="2000" spc="-130"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density</a:t>
            </a:r>
            <a:r>
              <a:rPr lang="en-US" sz="2000" spc="-135"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of</a:t>
            </a:r>
            <a:r>
              <a:rPr lang="en-US" sz="2000" spc="50" dirty="0">
                <a:latin typeface="Arial" panose="020B0604020202020204" pitchFamily="34" charset="0"/>
                <a:cs typeface="Arial" panose="020B0604020202020204" pitchFamily="34" charset="0"/>
              </a:rPr>
              <a:t> </a:t>
            </a:r>
            <a:r>
              <a:rPr lang="en-US" sz="2000" spc="-10" dirty="0">
                <a:latin typeface="Arial" panose="020B0604020202020204" pitchFamily="34" charset="0"/>
                <a:cs typeface="Arial" panose="020B0604020202020204" pitchFamily="34" charset="0"/>
              </a:rPr>
              <a:t>mucosal</a:t>
            </a:r>
            <a:r>
              <a:rPr lang="en-US" sz="2000" spc="-60"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tissue </a:t>
            </a:r>
            <a:r>
              <a:rPr lang="en-US" sz="2000" spc="-635" dirty="0">
                <a:latin typeface="Arial" panose="020B0604020202020204" pitchFamily="34" charset="0"/>
                <a:cs typeface="Arial" panose="020B0604020202020204" pitchFamily="34" charset="0"/>
              </a:rPr>
              <a:t> </a:t>
            </a:r>
            <a:r>
              <a:rPr lang="en-US" sz="2000" spc="-15" dirty="0">
                <a:latin typeface="Arial" panose="020B0604020202020204" pitchFamily="34" charset="0"/>
                <a:cs typeface="Arial" panose="020B0604020202020204" pitchFamily="34" charset="0"/>
              </a:rPr>
              <a:t>(approximately</a:t>
            </a:r>
            <a:r>
              <a:rPr lang="en-US" sz="2000" spc="-1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1-mm</a:t>
            </a:r>
            <a:r>
              <a:rPr lang="en-US" sz="2000" spc="-75"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thick).</a:t>
            </a:r>
          </a:p>
          <a:p>
            <a:pPr marL="640706" marR="376555" lvl="1" indent="-285750" algn="just">
              <a:lnSpc>
                <a:spcPct val="100000"/>
              </a:lnSpc>
              <a:spcBef>
                <a:spcPts val="590"/>
              </a:spcBef>
            </a:pPr>
            <a:r>
              <a:rPr lang="en-US" sz="2000" spc="-10" dirty="0">
                <a:latin typeface="Arial" panose="020B0604020202020204" pitchFamily="34" charset="0"/>
                <a:cs typeface="Arial" panose="020B0604020202020204" pitchFamily="34" charset="0"/>
              </a:rPr>
              <a:t>Investing</a:t>
            </a:r>
            <a:r>
              <a:rPr lang="en-US" sz="2000" spc="-40"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membrane</a:t>
            </a:r>
            <a:r>
              <a:rPr lang="en-US" sz="2000" spc="-65"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is</a:t>
            </a:r>
            <a:r>
              <a:rPr lang="en-US" sz="2000" spc="-70" dirty="0">
                <a:latin typeface="Arial" panose="020B0604020202020204" pitchFamily="34" charset="0"/>
                <a:cs typeface="Arial" panose="020B0604020202020204" pitchFamily="34" charset="0"/>
              </a:rPr>
              <a:t> </a:t>
            </a:r>
            <a:r>
              <a:rPr lang="en-US" sz="2000" spc="10" dirty="0">
                <a:latin typeface="Arial" panose="020B0604020202020204" pitchFamily="34" charset="0"/>
                <a:cs typeface="Arial" panose="020B0604020202020204" pitchFamily="34" charset="0"/>
              </a:rPr>
              <a:t>firm</a:t>
            </a:r>
            <a:r>
              <a:rPr lang="en-US" sz="2000" spc="-40" dirty="0">
                <a:latin typeface="Arial" panose="020B0604020202020204" pitchFamily="34" charset="0"/>
                <a:cs typeface="Arial" panose="020B0604020202020204" pitchFamily="34" charset="0"/>
              </a:rPr>
              <a:t> </a:t>
            </a:r>
          </a:p>
          <a:p>
            <a:pPr marL="640706" marR="376555" lvl="1" indent="-285750" algn="just">
              <a:lnSpc>
                <a:spcPct val="100000"/>
              </a:lnSpc>
              <a:spcBef>
                <a:spcPts val="590"/>
              </a:spcBef>
            </a:pPr>
            <a:r>
              <a:rPr lang="en-US" sz="2000" spc="-5" dirty="0">
                <a:latin typeface="Arial" panose="020B0604020202020204" pitchFamily="34" charset="0"/>
                <a:cs typeface="Arial" panose="020B0604020202020204" pitchFamily="34" charset="0"/>
              </a:rPr>
              <a:t>forms </a:t>
            </a:r>
            <a:r>
              <a:rPr lang="en-US" sz="2000" spc="-635"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an</a:t>
            </a:r>
            <a:r>
              <a:rPr lang="en-US" sz="2000" spc="-50"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ideal</a:t>
            </a:r>
            <a:r>
              <a:rPr lang="en-US" sz="2000" spc="-70"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cushion</a:t>
            </a:r>
            <a:r>
              <a:rPr lang="en-US" sz="2000" spc="-75" dirty="0">
                <a:latin typeface="Arial" panose="020B0604020202020204" pitchFamily="34" charset="0"/>
                <a:cs typeface="Arial" panose="020B0604020202020204" pitchFamily="34" charset="0"/>
              </a:rPr>
              <a:t> </a:t>
            </a:r>
            <a:r>
              <a:rPr lang="en-US" sz="2000" spc="-10" dirty="0">
                <a:latin typeface="Arial" panose="020B0604020202020204" pitchFamily="34" charset="0"/>
                <a:cs typeface="Arial" panose="020B0604020202020204" pitchFamily="34" charset="0"/>
              </a:rPr>
              <a:t>for</a:t>
            </a:r>
            <a:r>
              <a:rPr lang="en-US" sz="2000" spc="-120"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the</a:t>
            </a:r>
            <a:r>
              <a:rPr lang="en-US" sz="2000" spc="-75"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basal</a:t>
            </a:r>
            <a:r>
              <a:rPr lang="en-US" sz="2000" spc="-65"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seat</a:t>
            </a:r>
            <a:r>
              <a:rPr lang="en-US" sz="2000" spc="-145"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of</a:t>
            </a:r>
            <a:r>
              <a:rPr lang="en-US" sz="2000" spc="-2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a:t>
            </a:r>
            <a:r>
              <a:rPr lang="en-US" sz="2000" spc="-140"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denture.</a:t>
            </a:r>
          </a:p>
          <a:p>
            <a:pPr marL="285750" indent="-285750" algn="just">
              <a:lnSpc>
                <a:spcPct val="150000"/>
              </a:lnSpc>
              <a:spcBef>
                <a:spcPts val="700"/>
              </a:spcBef>
            </a:pPr>
            <a:r>
              <a:rPr lang="en-US" sz="2400" spc="-5" dirty="0">
                <a:latin typeface="Arial" panose="020B0604020202020204" pitchFamily="34" charset="0"/>
                <a:cs typeface="Arial" panose="020B0604020202020204" pitchFamily="34" charset="0"/>
              </a:rPr>
              <a:t>Class</a:t>
            </a:r>
            <a:r>
              <a:rPr lang="en-US" sz="2400" spc="-110" dirty="0">
                <a:latin typeface="Arial" panose="020B0604020202020204" pitchFamily="34" charset="0"/>
                <a:cs typeface="Arial" panose="020B0604020202020204" pitchFamily="34" charset="0"/>
              </a:rPr>
              <a:t> </a:t>
            </a:r>
            <a:r>
              <a:rPr lang="en-US" sz="2400" spc="-5" dirty="0">
                <a:latin typeface="Arial" panose="020B0604020202020204" pitchFamily="34" charset="0"/>
                <a:cs typeface="Arial" panose="020B0604020202020204" pitchFamily="34" charset="0"/>
              </a:rPr>
              <a:t>2:</a:t>
            </a:r>
          </a:p>
          <a:p>
            <a:pPr marL="800091" lvl="1" indent="-457200" algn="just">
              <a:lnSpc>
                <a:spcPct val="150000"/>
              </a:lnSpc>
              <a:spcBef>
                <a:spcPts val="700"/>
              </a:spcBef>
              <a:buFont typeface="+mj-lt"/>
              <a:buAutoNum type="alphaLcPeriod"/>
            </a:pPr>
            <a:r>
              <a:rPr lang="en-US" sz="2000" dirty="0">
                <a:latin typeface="Arial" panose="020B0604020202020204" pitchFamily="34" charset="0"/>
                <a:cs typeface="Arial" panose="020B0604020202020204" pitchFamily="34" charset="0"/>
              </a:rPr>
              <a:t>Soft</a:t>
            </a:r>
            <a:r>
              <a:rPr lang="en-US" sz="2000" spc="-12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tissues</a:t>
            </a:r>
            <a:r>
              <a:rPr lang="en-US" sz="2000" spc="-80" dirty="0">
                <a:latin typeface="Arial" panose="020B0604020202020204" pitchFamily="34" charset="0"/>
                <a:cs typeface="Arial" panose="020B0604020202020204" pitchFamily="34" charset="0"/>
              </a:rPr>
              <a:t> </a:t>
            </a:r>
            <a:r>
              <a:rPr lang="en-US" sz="2000" spc="-30" dirty="0">
                <a:latin typeface="Arial" panose="020B0604020202020204" pitchFamily="34" charset="0"/>
                <a:cs typeface="Arial" panose="020B0604020202020204" pitchFamily="34" charset="0"/>
              </a:rPr>
              <a:t>have</a:t>
            </a:r>
            <a:r>
              <a:rPr lang="en-US" sz="2000" spc="-1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thin</a:t>
            </a:r>
            <a:r>
              <a:rPr lang="en-US" sz="2000" spc="-40" dirty="0">
                <a:latin typeface="Arial" panose="020B0604020202020204" pitchFamily="34" charset="0"/>
                <a:cs typeface="Arial" panose="020B0604020202020204" pitchFamily="34" charset="0"/>
              </a:rPr>
              <a:t> </a:t>
            </a:r>
            <a:r>
              <a:rPr lang="en-US" sz="2000" spc="-15" dirty="0">
                <a:latin typeface="Arial" panose="020B0604020202020204" pitchFamily="34" charset="0"/>
                <a:cs typeface="Arial" panose="020B0604020202020204" pitchFamily="34" charset="0"/>
              </a:rPr>
              <a:t>investing</a:t>
            </a:r>
            <a:r>
              <a:rPr lang="en-US" sz="2000" spc="-25"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membranes</a:t>
            </a:r>
            <a:r>
              <a:rPr lang="en-US" sz="2000" spc="-12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and </a:t>
            </a:r>
            <a:r>
              <a:rPr lang="en-US" sz="2000" spc="-640" dirty="0">
                <a:latin typeface="Arial" panose="020B0604020202020204" pitchFamily="34" charset="0"/>
                <a:cs typeface="Arial" panose="020B0604020202020204" pitchFamily="34" charset="0"/>
              </a:rPr>
              <a:t> </a:t>
            </a:r>
            <a:r>
              <a:rPr lang="en-US" sz="2000" spc="-15" dirty="0">
                <a:latin typeface="Arial" panose="020B0604020202020204" pitchFamily="34" charset="0"/>
                <a:cs typeface="Arial" panose="020B0604020202020204" pitchFamily="34" charset="0"/>
              </a:rPr>
              <a:t>are</a:t>
            </a:r>
            <a:r>
              <a:rPr lang="en-US" sz="2000" spc="-65" dirty="0">
                <a:latin typeface="Arial" panose="020B0604020202020204" pitchFamily="34" charset="0"/>
                <a:cs typeface="Arial" panose="020B0604020202020204" pitchFamily="34" charset="0"/>
              </a:rPr>
              <a:t> </a:t>
            </a:r>
            <a:r>
              <a:rPr lang="en-US" sz="2000" spc="-10" dirty="0">
                <a:latin typeface="Arial" panose="020B0604020202020204" pitchFamily="34" charset="0"/>
                <a:cs typeface="Arial" panose="020B0604020202020204" pitchFamily="34" charset="0"/>
              </a:rPr>
              <a:t>highly</a:t>
            </a:r>
            <a:r>
              <a:rPr lang="en-US" sz="2000" spc="-120"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susceptible</a:t>
            </a:r>
            <a:r>
              <a:rPr lang="en-US" sz="2000" spc="-130" dirty="0">
                <a:latin typeface="Arial" panose="020B0604020202020204" pitchFamily="34" charset="0"/>
                <a:cs typeface="Arial" panose="020B0604020202020204" pitchFamily="34" charset="0"/>
              </a:rPr>
              <a:t> </a:t>
            </a:r>
            <a:r>
              <a:rPr lang="en-US" sz="2000" spc="-20" dirty="0">
                <a:latin typeface="Arial" panose="020B0604020202020204" pitchFamily="34" charset="0"/>
                <a:cs typeface="Arial" panose="020B0604020202020204" pitchFamily="34" charset="0"/>
              </a:rPr>
              <a:t>to</a:t>
            </a:r>
            <a:r>
              <a:rPr lang="en-US" sz="2000" spc="-95"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irritation</a:t>
            </a:r>
            <a:r>
              <a:rPr lang="en-US" sz="2000" spc="-85"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under</a:t>
            </a:r>
            <a:r>
              <a:rPr lang="en-US" sz="2000" spc="-140" dirty="0">
                <a:latin typeface="Arial" panose="020B0604020202020204" pitchFamily="34" charset="0"/>
                <a:cs typeface="Arial" panose="020B0604020202020204" pitchFamily="34" charset="0"/>
              </a:rPr>
              <a:t> </a:t>
            </a:r>
            <a:r>
              <a:rPr lang="en-US" sz="2000" spc="-10" dirty="0">
                <a:latin typeface="Arial" panose="020B0604020202020204" pitchFamily="34" charset="0"/>
                <a:cs typeface="Arial" panose="020B0604020202020204" pitchFamily="34" charset="0"/>
              </a:rPr>
              <a:t>pressure</a:t>
            </a:r>
            <a:r>
              <a:rPr lang="en-US" sz="2000" dirty="0">
                <a:latin typeface="Arial" panose="020B0604020202020204" pitchFamily="34" charset="0"/>
                <a:cs typeface="Arial" panose="020B0604020202020204" pitchFamily="34" charset="0"/>
              </a:rPr>
              <a:t>.</a:t>
            </a:r>
          </a:p>
          <a:p>
            <a:pPr marL="800091" lvl="1" indent="-457200" algn="just">
              <a:lnSpc>
                <a:spcPct val="150000"/>
              </a:lnSpc>
              <a:spcBef>
                <a:spcPts val="700"/>
              </a:spcBef>
              <a:buFont typeface="+mj-lt"/>
              <a:buAutoNum type="alphaLcPeriod"/>
            </a:pPr>
            <a:r>
              <a:rPr lang="en-US" sz="2000" dirty="0">
                <a:latin typeface="Arial" panose="020B0604020202020204" pitchFamily="34" charset="0"/>
                <a:cs typeface="Arial" panose="020B0604020202020204" pitchFamily="34" charset="0"/>
              </a:rPr>
              <a:t>The </a:t>
            </a:r>
            <a:r>
              <a:rPr lang="en-US" sz="2000" spc="-10" dirty="0">
                <a:latin typeface="Arial" panose="020B0604020202020204" pitchFamily="34" charset="0"/>
                <a:cs typeface="Arial" panose="020B0604020202020204" pitchFamily="34" charset="0"/>
              </a:rPr>
              <a:t>mucous</a:t>
            </a:r>
            <a:r>
              <a:rPr lang="en-US" sz="2000" spc="-95"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membranes</a:t>
            </a:r>
            <a:r>
              <a:rPr lang="en-US" sz="2000" spc="-90" dirty="0">
                <a:latin typeface="Arial" panose="020B0604020202020204" pitchFamily="34" charset="0"/>
                <a:cs typeface="Arial" panose="020B0604020202020204" pitchFamily="34" charset="0"/>
              </a:rPr>
              <a:t> </a:t>
            </a:r>
            <a:r>
              <a:rPr lang="en-US" sz="2000" spc="-10" dirty="0">
                <a:latin typeface="Arial" panose="020B0604020202020204" pitchFamily="34" charset="0"/>
                <a:cs typeface="Arial" panose="020B0604020202020204" pitchFamily="34" charset="0"/>
              </a:rPr>
              <a:t>twice</a:t>
            </a:r>
            <a:r>
              <a:rPr lang="en-US" sz="2000" spc="-95"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the </a:t>
            </a:r>
            <a:r>
              <a:rPr lang="en-US" sz="2000" spc="-640"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normal</a:t>
            </a:r>
            <a:r>
              <a:rPr lang="en-US" sz="2000" spc="-50" dirty="0">
                <a:latin typeface="Arial" panose="020B0604020202020204" pitchFamily="34" charset="0"/>
                <a:cs typeface="Arial" panose="020B0604020202020204" pitchFamily="34" charset="0"/>
              </a:rPr>
              <a:t> </a:t>
            </a:r>
            <a:r>
              <a:rPr lang="en-US" sz="2000" spc="-10" dirty="0">
                <a:latin typeface="Arial" panose="020B0604020202020204" pitchFamily="34" charset="0"/>
                <a:cs typeface="Arial" panose="020B0604020202020204" pitchFamily="34" charset="0"/>
              </a:rPr>
              <a:t>thickness.</a:t>
            </a:r>
            <a:endParaRPr lang="en-US" sz="2000" dirty="0">
              <a:latin typeface="Arial" panose="020B0604020202020204" pitchFamily="34" charset="0"/>
              <a:cs typeface="Arial" panose="020B0604020202020204" pitchFamily="34" charset="0"/>
            </a:endParaRPr>
          </a:p>
          <a:p>
            <a:endParaRPr lang="en-IN" dirty="0"/>
          </a:p>
        </p:txBody>
      </p:sp>
    </p:spTree>
    <p:extLst>
      <p:ext uri="{BB962C8B-B14F-4D97-AF65-F5344CB8AC3E}">
        <p14:creationId xmlns:p14="http://schemas.microsoft.com/office/powerpoint/2010/main" val="316441806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CA8279-C0A4-88F2-7191-823040A82724}"/>
              </a:ext>
            </a:extLst>
          </p:cNvPr>
          <p:cNvSpPr>
            <a:spLocks noGrp="1"/>
          </p:cNvSpPr>
          <p:nvPr>
            <p:ph idx="1"/>
          </p:nvPr>
        </p:nvSpPr>
        <p:spPr>
          <a:xfrm>
            <a:off x="1948752" y="1238209"/>
            <a:ext cx="8915400" cy="3777622"/>
          </a:xfrm>
        </p:spPr>
        <p:txBody>
          <a:bodyPr/>
          <a:lstStyle/>
          <a:p>
            <a:pPr marL="297815" marR="118745" indent="-285750" algn="just">
              <a:lnSpc>
                <a:spcPct val="150000"/>
              </a:lnSpc>
              <a:spcBef>
                <a:spcPts val="590"/>
              </a:spcBef>
            </a:pPr>
            <a:r>
              <a:rPr lang="en-US" sz="2400" spc="-5" dirty="0">
                <a:latin typeface="Arial" panose="020B0604020202020204" pitchFamily="34" charset="0"/>
                <a:cs typeface="Arial" panose="020B0604020202020204" pitchFamily="34" charset="0"/>
              </a:rPr>
              <a:t>Class</a:t>
            </a:r>
            <a:r>
              <a:rPr lang="en-US" sz="2400" spc="-75"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3:</a:t>
            </a:r>
            <a:r>
              <a:rPr lang="en-US" sz="2400" spc="-10" dirty="0">
                <a:latin typeface="Arial" panose="020B0604020202020204" pitchFamily="34" charset="0"/>
                <a:cs typeface="Arial" panose="020B0604020202020204" pitchFamily="34" charset="0"/>
              </a:rPr>
              <a:t> </a:t>
            </a:r>
          </a:p>
          <a:p>
            <a:pPr marL="640706" marR="118745" lvl="1" indent="-285750" algn="just">
              <a:lnSpc>
                <a:spcPct val="100000"/>
              </a:lnSpc>
              <a:spcBef>
                <a:spcPts val="590"/>
              </a:spcBef>
            </a:pPr>
            <a:r>
              <a:rPr lang="en-US" sz="2400" dirty="0">
                <a:latin typeface="Arial" panose="020B0604020202020204" pitchFamily="34" charset="0"/>
                <a:cs typeface="Arial" panose="020B0604020202020204" pitchFamily="34" charset="0"/>
              </a:rPr>
              <a:t>Soft</a:t>
            </a:r>
            <a:r>
              <a:rPr lang="en-US" sz="2400" spc="-1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tissues</a:t>
            </a:r>
            <a:r>
              <a:rPr lang="en-US" sz="2400" spc="-85" dirty="0">
                <a:latin typeface="Arial" panose="020B0604020202020204" pitchFamily="34" charset="0"/>
                <a:cs typeface="Arial" panose="020B0604020202020204" pitchFamily="34" charset="0"/>
              </a:rPr>
              <a:t> </a:t>
            </a:r>
            <a:r>
              <a:rPr lang="en-US" sz="2400" spc="-30" dirty="0">
                <a:latin typeface="Arial" panose="020B0604020202020204" pitchFamily="34" charset="0"/>
                <a:cs typeface="Arial" panose="020B0604020202020204" pitchFamily="34" charset="0"/>
              </a:rPr>
              <a:t>have</a:t>
            </a:r>
            <a:r>
              <a:rPr lang="en-US" sz="2400" spc="-130" dirty="0">
                <a:latin typeface="Arial" panose="020B0604020202020204" pitchFamily="34" charset="0"/>
                <a:cs typeface="Arial" panose="020B0604020202020204" pitchFamily="34" charset="0"/>
              </a:rPr>
              <a:t> </a:t>
            </a:r>
            <a:r>
              <a:rPr lang="en-US" sz="2400" spc="-20" dirty="0">
                <a:latin typeface="Arial" panose="020B0604020202020204" pitchFamily="34" charset="0"/>
                <a:cs typeface="Arial" panose="020B0604020202020204" pitchFamily="34" charset="0"/>
              </a:rPr>
              <a:t>excessively</a:t>
            </a:r>
            <a:r>
              <a:rPr lang="en-US" sz="2400" spc="-125"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thick</a:t>
            </a:r>
            <a:r>
              <a:rPr lang="en-US" sz="2400" spc="-40" dirty="0">
                <a:latin typeface="Arial" panose="020B0604020202020204" pitchFamily="34" charset="0"/>
                <a:cs typeface="Arial" panose="020B0604020202020204" pitchFamily="34" charset="0"/>
              </a:rPr>
              <a:t> </a:t>
            </a:r>
            <a:r>
              <a:rPr lang="en-US" sz="2400" spc="-15" dirty="0">
                <a:latin typeface="Arial" panose="020B0604020202020204" pitchFamily="34" charset="0"/>
                <a:cs typeface="Arial" panose="020B0604020202020204" pitchFamily="34" charset="0"/>
              </a:rPr>
              <a:t>investing </a:t>
            </a:r>
            <a:r>
              <a:rPr lang="en-US" sz="2400" spc="-640" dirty="0">
                <a:latin typeface="Arial" panose="020B0604020202020204" pitchFamily="34" charset="0"/>
                <a:cs typeface="Arial" panose="020B0604020202020204" pitchFamily="34" charset="0"/>
              </a:rPr>
              <a:t> </a:t>
            </a:r>
            <a:r>
              <a:rPr lang="en-US" sz="2400" spc="-5" dirty="0">
                <a:latin typeface="Arial" panose="020B0604020202020204" pitchFamily="34" charset="0"/>
                <a:cs typeface="Arial" panose="020B0604020202020204" pitchFamily="34" charset="0"/>
              </a:rPr>
              <a:t>membranes.</a:t>
            </a:r>
          </a:p>
          <a:p>
            <a:pPr marL="640706" marR="118745" lvl="1" indent="-285750" algn="just">
              <a:lnSpc>
                <a:spcPct val="100000"/>
              </a:lnSpc>
              <a:spcBef>
                <a:spcPts val="590"/>
              </a:spcBef>
            </a:pPr>
            <a:r>
              <a:rPr lang="en-US" sz="2400" dirty="0">
                <a:latin typeface="Arial" panose="020B0604020202020204" pitchFamily="34" charset="0"/>
                <a:cs typeface="Arial" panose="020B0604020202020204" pitchFamily="34" charset="0"/>
              </a:rPr>
              <a:t>This</a:t>
            </a:r>
            <a:r>
              <a:rPr lang="en-US" sz="2400" spc="-110" dirty="0">
                <a:latin typeface="Arial" panose="020B0604020202020204" pitchFamily="34" charset="0"/>
                <a:cs typeface="Arial" panose="020B0604020202020204" pitchFamily="34" charset="0"/>
              </a:rPr>
              <a:t> may </a:t>
            </a:r>
            <a:r>
              <a:rPr lang="en-US" sz="2400" spc="-10" dirty="0">
                <a:latin typeface="Arial" panose="020B0604020202020204" pitchFamily="34" charset="0"/>
                <a:cs typeface="Arial" panose="020B0604020202020204" pitchFamily="34" charset="0"/>
              </a:rPr>
              <a:t>requires</a:t>
            </a:r>
            <a:r>
              <a:rPr lang="en-US" sz="2400" spc="-75"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tissue</a:t>
            </a:r>
            <a:r>
              <a:rPr lang="en-US" sz="2400" spc="-110" dirty="0">
                <a:latin typeface="Arial" panose="020B0604020202020204" pitchFamily="34" charset="0"/>
                <a:cs typeface="Arial" panose="020B0604020202020204" pitchFamily="34" charset="0"/>
              </a:rPr>
              <a:t> </a:t>
            </a:r>
            <a:r>
              <a:rPr lang="en-US" sz="2400" spc="-5" dirty="0">
                <a:latin typeface="Arial" panose="020B0604020202020204" pitchFamily="34" charset="0"/>
                <a:cs typeface="Arial" panose="020B0604020202020204" pitchFamily="34" charset="0"/>
              </a:rPr>
              <a:t>treatment</a:t>
            </a:r>
            <a:r>
              <a:rPr lang="en-US" sz="2400" spc="-135"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such </a:t>
            </a:r>
            <a:r>
              <a:rPr lang="en-US" sz="2400" spc="-64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as</a:t>
            </a:r>
            <a:r>
              <a:rPr lang="en-US" sz="2400" spc="-120" dirty="0">
                <a:latin typeface="Arial" panose="020B0604020202020204" pitchFamily="34" charset="0"/>
                <a:cs typeface="Arial" panose="020B0604020202020204" pitchFamily="34" charset="0"/>
              </a:rPr>
              <a:t> </a:t>
            </a:r>
            <a:r>
              <a:rPr lang="en-US" sz="2400" spc="-5" dirty="0">
                <a:latin typeface="Arial" panose="020B0604020202020204" pitchFamily="34" charset="0"/>
                <a:cs typeface="Arial" panose="020B0604020202020204" pitchFamily="34" charset="0"/>
              </a:rPr>
              <a:t>surgical</a:t>
            </a:r>
            <a:r>
              <a:rPr lang="en-US" sz="2400" spc="-80" dirty="0">
                <a:latin typeface="Arial" panose="020B0604020202020204" pitchFamily="34" charset="0"/>
                <a:cs typeface="Arial" panose="020B0604020202020204" pitchFamily="34" charset="0"/>
              </a:rPr>
              <a:t> </a:t>
            </a:r>
            <a:r>
              <a:rPr lang="en-US" sz="2400" spc="-10" dirty="0">
                <a:latin typeface="Arial" panose="020B0604020202020204" pitchFamily="34" charset="0"/>
                <a:cs typeface="Arial" panose="020B0604020202020204" pitchFamily="34" charset="0"/>
              </a:rPr>
              <a:t>correction.</a:t>
            </a:r>
            <a:endParaRPr lang="en-US" sz="2400" dirty="0">
              <a:latin typeface="Arial" panose="020B0604020202020204" pitchFamily="34" charset="0"/>
              <a:cs typeface="Arial" panose="020B0604020202020204" pitchFamily="34" charset="0"/>
            </a:endParaRPr>
          </a:p>
          <a:p>
            <a:endParaRPr lang="en-IN" dirty="0"/>
          </a:p>
        </p:txBody>
      </p:sp>
      <p:pic>
        <p:nvPicPr>
          <p:cNvPr id="4" name="Picture 3" descr="C:\Documents and Settings\Narendra\Desktop\mucosa.jpg">
            <a:extLst>
              <a:ext uri="{FF2B5EF4-FFF2-40B4-BE49-F238E27FC236}">
                <a16:creationId xmlns:a16="http://schemas.microsoft.com/office/drawing/2014/main" id="{9B30E23A-DF06-DBB2-CCED-8FA0B80ADAD0}"/>
              </a:ext>
            </a:extLst>
          </p:cNvPr>
          <p:cNvPicPr>
            <a:picLocks noChangeAspect="1" noChangeArrowheads="1"/>
          </p:cNvPicPr>
          <p:nvPr/>
        </p:nvPicPr>
        <p:blipFill rotWithShape="1">
          <a:blip r:embed="rId2" cstate="print"/>
          <a:srcRect l="7053" t="17113" r="19122"/>
          <a:stretch/>
        </p:blipFill>
        <p:spPr bwMode="auto">
          <a:xfrm>
            <a:off x="1308896" y="4435228"/>
            <a:ext cx="2303709" cy="1184563"/>
          </a:xfrm>
          <a:prstGeom prst="rect">
            <a:avLst/>
          </a:prstGeom>
          <a:noFill/>
        </p:spPr>
      </p:pic>
      <p:pic>
        <p:nvPicPr>
          <p:cNvPr id="5" name="Picture 4" descr="C:\Documents and Settings\Narendra\Desktop\scan0180.jpg">
            <a:extLst>
              <a:ext uri="{FF2B5EF4-FFF2-40B4-BE49-F238E27FC236}">
                <a16:creationId xmlns:a16="http://schemas.microsoft.com/office/drawing/2014/main" id="{BD4AF6FF-0274-EBCD-832C-61BDBAE19FFB}"/>
              </a:ext>
            </a:extLst>
          </p:cNvPr>
          <p:cNvPicPr>
            <a:picLocks noChangeAspect="1" noChangeArrowheads="1"/>
          </p:cNvPicPr>
          <p:nvPr/>
        </p:nvPicPr>
        <p:blipFill rotWithShape="1">
          <a:blip r:embed="rId3" cstate="print"/>
          <a:srcRect l="14630" t="10557" r="20597"/>
          <a:stretch/>
        </p:blipFill>
        <p:spPr bwMode="auto">
          <a:xfrm>
            <a:off x="5258681" y="4428289"/>
            <a:ext cx="2102069" cy="1191502"/>
          </a:xfrm>
          <a:prstGeom prst="rect">
            <a:avLst/>
          </a:prstGeom>
          <a:noFill/>
        </p:spPr>
      </p:pic>
      <p:pic>
        <p:nvPicPr>
          <p:cNvPr id="6" name="Picture 5" descr="C:\Documents and Settings\Narendra\Desktop\SCAN0180 (2).JPG">
            <a:extLst>
              <a:ext uri="{FF2B5EF4-FFF2-40B4-BE49-F238E27FC236}">
                <a16:creationId xmlns:a16="http://schemas.microsoft.com/office/drawing/2014/main" id="{9D2986D6-5C84-96FF-591D-7D10BD07D19A}"/>
              </a:ext>
            </a:extLst>
          </p:cNvPr>
          <p:cNvPicPr>
            <a:picLocks noChangeAspect="1" noChangeArrowheads="1"/>
          </p:cNvPicPr>
          <p:nvPr/>
        </p:nvPicPr>
        <p:blipFill rotWithShape="1">
          <a:blip r:embed="rId4" cstate="print"/>
          <a:srcRect l="17080" r="21918"/>
          <a:stretch/>
        </p:blipFill>
        <p:spPr bwMode="auto">
          <a:xfrm>
            <a:off x="8712607" y="4443886"/>
            <a:ext cx="2170497" cy="1167245"/>
          </a:xfrm>
          <a:prstGeom prst="rect">
            <a:avLst/>
          </a:prstGeom>
          <a:noFill/>
        </p:spPr>
      </p:pic>
      <p:sp>
        <p:nvSpPr>
          <p:cNvPr id="7" name="TextBox 6">
            <a:extLst>
              <a:ext uri="{FF2B5EF4-FFF2-40B4-BE49-F238E27FC236}">
                <a16:creationId xmlns:a16="http://schemas.microsoft.com/office/drawing/2014/main" id="{981ADEAF-00C8-3C6D-9D0B-0E445C6496FA}"/>
              </a:ext>
            </a:extLst>
          </p:cNvPr>
          <p:cNvSpPr txBox="1"/>
          <p:nvPr/>
        </p:nvSpPr>
        <p:spPr>
          <a:xfrm>
            <a:off x="1963926" y="5857032"/>
            <a:ext cx="993648" cy="369332"/>
          </a:xfrm>
          <a:prstGeom prst="rect">
            <a:avLst/>
          </a:prstGeom>
          <a:noFill/>
        </p:spPr>
        <p:txBody>
          <a:bodyPr wrap="square" rtlCol="0">
            <a:spAutoFit/>
          </a:bodyPr>
          <a:lstStyle/>
          <a:p>
            <a:r>
              <a:rPr lang="en-IN" dirty="0"/>
              <a:t>Class-1</a:t>
            </a:r>
          </a:p>
        </p:txBody>
      </p:sp>
      <p:sp>
        <p:nvSpPr>
          <p:cNvPr id="8" name="TextBox 7">
            <a:extLst>
              <a:ext uri="{FF2B5EF4-FFF2-40B4-BE49-F238E27FC236}">
                <a16:creationId xmlns:a16="http://schemas.microsoft.com/office/drawing/2014/main" id="{CE57500D-A86D-2F6B-9AF5-4C6461B8AD27}"/>
              </a:ext>
            </a:extLst>
          </p:cNvPr>
          <p:cNvSpPr txBox="1"/>
          <p:nvPr/>
        </p:nvSpPr>
        <p:spPr>
          <a:xfrm>
            <a:off x="5926193" y="5857032"/>
            <a:ext cx="960519" cy="369332"/>
          </a:xfrm>
          <a:prstGeom prst="rect">
            <a:avLst/>
          </a:prstGeom>
          <a:noFill/>
        </p:spPr>
        <p:txBody>
          <a:bodyPr wrap="square" rtlCol="0">
            <a:spAutoFit/>
          </a:bodyPr>
          <a:lstStyle/>
          <a:p>
            <a:r>
              <a:rPr lang="en-IN" dirty="0"/>
              <a:t>Class-2</a:t>
            </a:r>
          </a:p>
        </p:txBody>
      </p:sp>
      <p:sp>
        <p:nvSpPr>
          <p:cNvPr id="9" name="TextBox 8">
            <a:extLst>
              <a:ext uri="{FF2B5EF4-FFF2-40B4-BE49-F238E27FC236}">
                <a16:creationId xmlns:a16="http://schemas.microsoft.com/office/drawing/2014/main" id="{258B0ECC-A82A-FFEC-E8DC-299A17F182B6}"/>
              </a:ext>
            </a:extLst>
          </p:cNvPr>
          <p:cNvSpPr txBox="1"/>
          <p:nvPr/>
        </p:nvSpPr>
        <p:spPr>
          <a:xfrm rot="10800000" flipH="1" flipV="1">
            <a:off x="9483916" y="5825936"/>
            <a:ext cx="2968619" cy="369332"/>
          </a:xfrm>
          <a:prstGeom prst="rect">
            <a:avLst/>
          </a:prstGeom>
          <a:noFill/>
        </p:spPr>
        <p:txBody>
          <a:bodyPr wrap="square" rtlCol="0">
            <a:spAutoFit/>
          </a:bodyPr>
          <a:lstStyle/>
          <a:p>
            <a:r>
              <a:rPr lang="en-IN" dirty="0"/>
              <a:t>Class-3</a:t>
            </a:r>
          </a:p>
        </p:txBody>
      </p:sp>
    </p:spTree>
    <p:extLst>
      <p:ext uri="{BB962C8B-B14F-4D97-AF65-F5344CB8AC3E}">
        <p14:creationId xmlns:p14="http://schemas.microsoft.com/office/powerpoint/2010/main" val="378537887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CFA31-1928-889B-A9B8-DEAF4FB4EB6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4FAE4CA-73EC-BEC1-45AA-99FDAA5B419F}"/>
              </a:ext>
            </a:extLst>
          </p:cNvPr>
          <p:cNvSpPr>
            <a:spLocks noGrp="1"/>
          </p:cNvSpPr>
          <p:nvPr>
            <p:ph idx="1"/>
          </p:nvPr>
        </p:nvSpPr>
        <p:spPr/>
        <p:txBody>
          <a:bodyPr>
            <a:normAutofit fontScale="77500" lnSpcReduction="20000"/>
          </a:bodyPr>
          <a:lstStyle/>
          <a:p>
            <a:r>
              <a:rPr lang="en-US" sz="2100" dirty="0"/>
              <a:t>Mucosa Atrophy </a:t>
            </a:r>
          </a:p>
          <a:p>
            <a:pPr marL="85724" indent="0" algn="ctr">
              <a:buNone/>
            </a:pPr>
            <a:r>
              <a:rPr lang="en-US" sz="2100" dirty="0"/>
              <a:t> Epithelial atrophy</a:t>
            </a:r>
          </a:p>
          <a:p>
            <a:pPr marL="85724" indent="0" algn="ctr">
              <a:buNone/>
            </a:pPr>
            <a:endParaRPr lang="en-US" sz="2100" dirty="0"/>
          </a:p>
          <a:p>
            <a:pPr marL="85724" indent="0" algn="ctr">
              <a:buNone/>
            </a:pPr>
            <a:endParaRPr lang="en-US" sz="2100" dirty="0"/>
          </a:p>
          <a:p>
            <a:pPr marL="85724" indent="0" algn="ctr">
              <a:buNone/>
            </a:pPr>
            <a:r>
              <a:rPr lang="en-US" sz="2100" dirty="0"/>
              <a:t>Reduction in no. of epithelial cell layers and thickness of the underlying connective tissues</a:t>
            </a:r>
          </a:p>
          <a:p>
            <a:pPr marL="85724" indent="0" algn="ctr">
              <a:buNone/>
            </a:pPr>
            <a:endParaRPr lang="en-US" sz="2100" dirty="0"/>
          </a:p>
          <a:p>
            <a:pPr marL="85724" indent="0" algn="ctr">
              <a:buNone/>
            </a:pPr>
            <a:endParaRPr lang="en-US" sz="2100" dirty="0"/>
          </a:p>
          <a:p>
            <a:pPr marL="85724" indent="0" algn="ctr">
              <a:buNone/>
            </a:pPr>
            <a:r>
              <a:rPr lang="en-US" sz="2100" dirty="0"/>
              <a:t>Reduction of the surface area of the oral mucosa (shortening of collagen </a:t>
            </a:r>
            <a:r>
              <a:rPr lang="en-US" sz="2100" dirty="0" err="1"/>
              <a:t>fibres</a:t>
            </a:r>
            <a:r>
              <a:rPr lang="en-US" sz="2100" dirty="0"/>
              <a:t> )</a:t>
            </a:r>
          </a:p>
          <a:p>
            <a:pPr marL="85724" indent="0" algn="ctr">
              <a:buNone/>
            </a:pPr>
            <a:endParaRPr lang="en-US" sz="2100" dirty="0"/>
          </a:p>
          <a:p>
            <a:pPr marL="85724" indent="0" algn="ctr">
              <a:buNone/>
            </a:pPr>
            <a:endParaRPr lang="en-US" sz="2100" dirty="0"/>
          </a:p>
          <a:p>
            <a:pPr marL="85724" indent="0" algn="ctr">
              <a:buNone/>
            </a:pPr>
            <a:r>
              <a:rPr lang="en-US" sz="2100" dirty="0"/>
              <a:t>Applies pressure to the underlying ridge</a:t>
            </a:r>
            <a:endParaRPr lang="en-IN" sz="2100" dirty="0"/>
          </a:p>
          <a:p>
            <a:endParaRPr lang="en-IN" dirty="0"/>
          </a:p>
        </p:txBody>
      </p:sp>
      <p:sp>
        <p:nvSpPr>
          <p:cNvPr id="4" name="Arrow: Down 3">
            <a:extLst>
              <a:ext uri="{FF2B5EF4-FFF2-40B4-BE49-F238E27FC236}">
                <a16:creationId xmlns:a16="http://schemas.microsoft.com/office/drawing/2014/main" id="{6BC771FF-792C-A64D-9F31-B02B529908C7}"/>
              </a:ext>
            </a:extLst>
          </p:cNvPr>
          <p:cNvSpPr/>
          <p:nvPr/>
        </p:nvSpPr>
        <p:spPr>
          <a:xfrm>
            <a:off x="6873176" y="2807208"/>
            <a:ext cx="131128" cy="62179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Arrow: Down 4">
            <a:extLst>
              <a:ext uri="{FF2B5EF4-FFF2-40B4-BE49-F238E27FC236}">
                <a16:creationId xmlns:a16="http://schemas.microsoft.com/office/drawing/2014/main" id="{F8105D09-B349-1ED0-8C33-CD46FEA70397}"/>
              </a:ext>
            </a:extLst>
          </p:cNvPr>
          <p:cNvSpPr/>
          <p:nvPr/>
        </p:nvSpPr>
        <p:spPr>
          <a:xfrm>
            <a:off x="6873176" y="3877056"/>
            <a:ext cx="131128" cy="70408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Arrow: Down 5">
            <a:extLst>
              <a:ext uri="{FF2B5EF4-FFF2-40B4-BE49-F238E27FC236}">
                <a16:creationId xmlns:a16="http://schemas.microsoft.com/office/drawing/2014/main" id="{C649A96D-3A2F-13A0-4F91-6085BD60D733}"/>
              </a:ext>
            </a:extLst>
          </p:cNvPr>
          <p:cNvSpPr/>
          <p:nvPr/>
        </p:nvSpPr>
        <p:spPr>
          <a:xfrm>
            <a:off x="6824344" y="4809744"/>
            <a:ext cx="131128" cy="77724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4918290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7F59B0-180B-6133-32F4-5CE21E414840}"/>
              </a:ext>
            </a:extLst>
          </p:cNvPr>
          <p:cNvSpPr>
            <a:spLocks noGrp="1"/>
          </p:cNvSpPr>
          <p:nvPr>
            <p:ph idx="1"/>
          </p:nvPr>
        </p:nvSpPr>
        <p:spPr/>
        <p:txBody>
          <a:bodyPr>
            <a:normAutofit fontScale="92500" lnSpcReduction="10000"/>
          </a:bodyPr>
          <a:lstStyle/>
          <a:p>
            <a:pPr marL="85724" indent="0">
              <a:buNone/>
            </a:pPr>
            <a:r>
              <a:rPr lang="en-US" sz="1800" b="1" u="sng" dirty="0">
                <a:latin typeface="Arial" panose="020B0604020202020204" pitchFamily="34" charset="0"/>
                <a:cs typeface="Arial" panose="020B0604020202020204" pitchFamily="34" charset="0"/>
              </a:rPr>
              <a:t>Significance : </a:t>
            </a:r>
          </a:p>
          <a:p>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Variation in tissue thickness   make it difficult to equalize pressure under the denture and to avoid soreness.</a:t>
            </a:r>
          </a:p>
          <a:p>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Thin mucosa gets ulcerated easily </a:t>
            </a:r>
          </a:p>
          <a:p>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Thick mucosa leads to lack of stability, less tissue tolerance and jaw relation will be difficult to obtained. </a:t>
            </a:r>
          </a:p>
          <a:p>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Inflamed and abused mucosa </a:t>
            </a:r>
            <a:r>
              <a:rPr lang="en-US" sz="1800" dirty="0">
                <a:latin typeface="Arial" panose="020B0604020202020204" pitchFamily="34" charset="0"/>
                <a:cs typeface="Arial" panose="020B0604020202020204" pitchFamily="34" charset="0"/>
                <a:sym typeface="Wingdings" panose="05000000000000000000" pitchFamily="2" charset="2"/>
              </a:rPr>
              <a:t> </a:t>
            </a:r>
            <a:r>
              <a:rPr lang="en-US" sz="1800" dirty="0">
                <a:latin typeface="Arial" panose="020B0604020202020204" pitchFamily="34" charset="0"/>
                <a:cs typeface="Arial" panose="020B0604020202020204" pitchFamily="34" charset="0"/>
              </a:rPr>
              <a:t>etiology should be </a:t>
            </a:r>
            <a:r>
              <a:rPr lang="en-US" sz="1800" dirty="0">
                <a:latin typeface="Arial" panose="020B0604020202020204" pitchFamily="34" charset="0"/>
                <a:cs typeface="Arial" panose="020B0604020202020204" pitchFamily="34" charset="0"/>
                <a:sym typeface="Wingdings" panose="05000000000000000000" pitchFamily="2" charset="2"/>
              </a:rPr>
              <a:t> treated  before impression</a:t>
            </a:r>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IN" dirty="0"/>
          </a:p>
        </p:txBody>
      </p:sp>
    </p:spTree>
    <p:extLst>
      <p:ext uri="{BB962C8B-B14F-4D97-AF65-F5344CB8AC3E}">
        <p14:creationId xmlns:p14="http://schemas.microsoft.com/office/powerpoint/2010/main" val="314779759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C9F31E-F058-E42F-14F5-69468AC7EBB7}"/>
              </a:ext>
            </a:extLst>
          </p:cNvPr>
          <p:cNvSpPr>
            <a:spLocks noGrp="1"/>
          </p:cNvSpPr>
          <p:nvPr>
            <p:ph idx="1"/>
          </p:nvPr>
        </p:nvSpPr>
        <p:spPr>
          <a:xfrm>
            <a:off x="2592925" y="1753456"/>
            <a:ext cx="8915400" cy="3777622"/>
          </a:xfrm>
        </p:spPr>
        <p:txBody>
          <a:bodyPr/>
          <a:lstStyle/>
          <a:p>
            <a:r>
              <a:rPr lang="en-US" b="1" u="sng" dirty="0">
                <a:cs typeface="Arial" panose="020B0604020202020204" pitchFamily="34" charset="0"/>
              </a:rPr>
              <a:t>Mucosa Condition</a:t>
            </a:r>
          </a:p>
          <a:p>
            <a:pPr>
              <a:lnSpc>
                <a:spcPct val="150000"/>
              </a:lnSpc>
              <a:buFont typeface="Wingdings" panose="05000000000000000000" pitchFamily="2" charset="2"/>
              <a:buChar char="Ø"/>
            </a:pPr>
            <a:r>
              <a:rPr lang="en-US" dirty="0">
                <a:cs typeface="Arial" panose="020B0604020202020204" pitchFamily="34" charset="0"/>
              </a:rPr>
              <a:t> Classified according to House: </a:t>
            </a:r>
          </a:p>
          <a:p>
            <a:pPr lvl="3">
              <a:lnSpc>
                <a:spcPct val="150000"/>
              </a:lnSpc>
              <a:buFont typeface="Courier New" panose="02070309020205020404" pitchFamily="49" charset="0"/>
              <a:buChar char="o"/>
            </a:pPr>
            <a:r>
              <a:rPr lang="en-US" sz="1800" dirty="0">
                <a:cs typeface="Arial" panose="020B0604020202020204" pitchFamily="34" charset="0"/>
              </a:rPr>
              <a:t> Class 1: Healthy</a:t>
            </a:r>
          </a:p>
          <a:p>
            <a:pPr lvl="3">
              <a:lnSpc>
                <a:spcPct val="150000"/>
              </a:lnSpc>
              <a:buFont typeface="Courier New" panose="02070309020205020404" pitchFamily="49" charset="0"/>
              <a:buChar char="o"/>
            </a:pPr>
            <a:r>
              <a:rPr lang="en-US" sz="1800" dirty="0">
                <a:cs typeface="Arial" panose="020B0604020202020204" pitchFamily="34" charset="0"/>
              </a:rPr>
              <a:t> Class 2 : Irritated </a:t>
            </a:r>
          </a:p>
          <a:p>
            <a:pPr lvl="3">
              <a:lnSpc>
                <a:spcPct val="150000"/>
              </a:lnSpc>
              <a:buFont typeface="Courier New" panose="02070309020205020404" pitchFamily="49" charset="0"/>
              <a:buChar char="o"/>
            </a:pPr>
            <a:r>
              <a:rPr lang="en-US" sz="1800" dirty="0">
                <a:cs typeface="Arial" panose="020B0604020202020204" pitchFamily="34" charset="0"/>
              </a:rPr>
              <a:t> Class 3 : Pathologic</a:t>
            </a:r>
          </a:p>
          <a:p>
            <a:endParaRPr lang="en-IN" dirty="0"/>
          </a:p>
        </p:txBody>
      </p:sp>
    </p:spTree>
    <p:extLst>
      <p:ext uri="{BB962C8B-B14F-4D97-AF65-F5344CB8AC3E}">
        <p14:creationId xmlns:p14="http://schemas.microsoft.com/office/powerpoint/2010/main" val="406579863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5A45AD-3CCB-A96C-BD57-643CDDF4DFD4}"/>
              </a:ext>
            </a:extLst>
          </p:cNvPr>
          <p:cNvSpPr>
            <a:spLocks noGrp="1"/>
          </p:cNvSpPr>
          <p:nvPr>
            <p:ph idx="1"/>
          </p:nvPr>
        </p:nvSpPr>
        <p:spPr/>
        <p:txBody>
          <a:bodyPr>
            <a:normAutofit fontScale="85000" lnSpcReduction="20000"/>
          </a:bodyPr>
          <a:lstStyle/>
          <a:p>
            <a:r>
              <a:rPr lang="en-IN" b="1" u="sng" dirty="0">
                <a:cs typeface="Arial" panose="020B0604020202020204" pitchFamily="34" charset="0"/>
              </a:rPr>
              <a:t>Common prosthetic cause of irritation of mucosa</a:t>
            </a:r>
          </a:p>
          <a:p>
            <a:pPr>
              <a:lnSpc>
                <a:spcPct val="150000"/>
              </a:lnSpc>
              <a:buFont typeface="Wingdings" panose="05000000000000000000" pitchFamily="2" charset="2"/>
              <a:buChar char="Ø"/>
            </a:pPr>
            <a:r>
              <a:rPr lang="en-IN" sz="1800" dirty="0">
                <a:latin typeface="Arial" panose="020B0604020202020204" pitchFamily="34" charset="0"/>
                <a:cs typeface="Arial" panose="020B0604020202020204" pitchFamily="34" charset="0"/>
              </a:rPr>
              <a:t>Overextension of denture border</a:t>
            </a:r>
          </a:p>
          <a:p>
            <a:pPr>
              <a:lnSpc>
                <a:spcPct val="150000"/>
              </a:lnSpc>
              <a:buFont typeface="Wingdings" panose="05000000000000000000" pitchFamily="2" charset="2"/>
              <a:buChar char="Ø"/>
            </a:pPr>
            <a:r>
              <a:rPr lang="en-IN" sz="1800" dirty="0">
                <a:latin typeface="Arial" panose="020B0604020202020204" pitchFamily="34" charset="0"/>
                <a:cs typeface="Arial" panose="020B0604020202020204" pitchFamily="34" charset="0"/>
              </a:rPr>
              <a:t>Dry ill fitting denture</a:t>
            </a:r>
          </a:p>
          <a:p>
            <a:pPr>
              <a:lnSpc>
                <a:spcPct val="150000"/>
              </a:lnSpc>
              <a:buFont typeface="Wingdings" panose="05000000000000000000" pitchFamily="2" charset="2"/>
              <a:buChar char="Ø"/>
            </a:pPr>
            <a:r>
              <a:rPr lang="en-IN" sz="1800" dirty="0">
                <a:latin typeface="Arial" panose="020B0604020202020204" pitchFamily="34" charset="0"/>
                <a:cs typeface="Arial" panose="020B0604020202020204" pitchFamily="34" charset="0"/>
              </a:rPr>
              <a:t>Continuous wearing of denture </a:t>
            </a:r>
          </a:p>
          <a:p>
            <a:pPr>
              <a:lnSpc>
                <a:spcPct val="150000"/>
              </a:lnSpc>
              <a:buFont typeface="Wingdings" panose="05000000000000000000" pitchFamily="2" charset="2"/>
              <a:buChar char="Ø"/>
            </a:pPr>
            <a:r>
              <a:rPr lang="en-IN" sz="1800" dirty="0">
                <a:latin typeface="Arial" panose="020B0604020202020204" pitchFamily="34" charset="0"/>
                <a:cs typeface="Arial" panose="020B0604020202020204" pitchFamily="34" charset="0"/>
              </a:rPr>
              <a:t>Faulty occlusion of denture</a:t>
            </a:r>
          </a:p>
          <a:p>
            <a:pPr>
              <a:lnSpc>
                <a:spcPct val="150000"/>
              </a:lnSpc>
              <a:buFont typeface="Wingdings" panose="05000000000000000000" pitchFamily="2" charset="2"/>
              <a:buChar char="Ø"/>
            </a:pPr>
            <a:r>
              <a:rPr lang="en-IN" sz="1800" dirty="0">
                <a:latin typeface="Arial" panose="020B0604020202020204" pitchFamily="34" charset="0"/>
                <a:cs typeface="Arial" panose="020B0604020202020204" pitchFamily="34" charset="0"/>
              </a:rPr>
              <a:t>Rubber suction discs </a:t>
            </a:r>
          </a:p>
          <a:p>
            <a:pPr>
              <a:lnSpc>
                <a:spcPct val="150000"/>
              </a:lnSpc>
              <a:buFont typeface="Wingdings" panose="05000000000000000000" pitchFamily="2" charset="2"/>
              <a:buChar char="Ø"/>
            </a:pPr>
            <a:r>
              <a:rPr lang="en-IN" sz="1800" dirty="0">
                <a:latin typeface="Arial" panose="020B0604020202020204" pitchFamily="34" charset="0"/>
                <a:cs typeface="Arial" panose="020B0604020202020204" pitchFamily="34" charset="0"/>
              </a:rPr>
              <a:t>Traumatic injury</a:t>
            </a:r>
          </a:p>
          <a:p>
            <a:pPr>
              <a:lnSpc>
                <a:spcPct val="150000"/>
              </a:lnSpc>
              <a:buFont typeface="Wingdings" panose="05000000000000000000" pitchFamily="2" charset="2"/>
              <a:buChar char="Ø"/>
            </a:pPr>
            <a:r>
              <a:rPr lang="en-IN" sz="1800" dirty="0">
                <a:latin typeface="Arial" panose="020B0604020202020204" pitchFamily="34" charset="0"/>
                <a:cs typeface="Arial" panose="020B0604020202020204" pitchFamily="34" charset="0"/>
              </a:rPr>
              <a:t>Small spicules of alveolar ridge</a:t>
            </a:r>
          </a:p>
          <a:p>
            <a:pPr>
              <a:lnSpc>
                <a:spcPct val="150000"/>
              </a:lnSpc>
              <a:buFont typeface="Wingdings" panose="05000000000000000000" pitchFamily="2" charset="2"/>
              <a:buChar char="Ø"/>
            </a:pPr>
            <a:r>
              <a:rPr lang="en-IN" sz="1800" dirty="0">
                <a:latin typeface="Arial" panose="020B0604020202020204" pitchFamily="34" charset="0"/>
                <a:cs typeface="Arial" panose="020B0604020202020204" pitchFamily="34" charset="0"/>
              </a:rPr>
              <a:t> Denture stomatitis</a:t>
            </a:r>
            <a:endParaRPr lang="en-IN" dirty="0"/>
          </a:p>
        </p:txBody>
      </p:sp>
    </p:spTree>
    <p:extLst>
      <p:ext uri="{BB962C8B-B14F-4D97-AF65-F5344CB8AC3E}">
        <p14:creationId xmlns:p14="http://schemas.microsoft.com/office/powerpoint/2010/main" val="194591967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A634C-9F59-4E41-9BC7-1845CD6BEC4A}"/>
              </a:ext>
            </a:extLst>
          </p:cNvPr>
          <p:cNvSpPr>
            <a:spLocks noGrp="1"/>
          </p:cNvSpPr>
          <p:nvPr>
            <p:ph type="title"/>
          </p:nvPr>
        </p:nvSpPr>
        <p:spPr/>
        <p:txBody>
          <a:bodyPr/>
          <a:lstStyle/>
          <a:p>
            <a:r>
              <a:rPr lang="en-US" b="1" u="sng" dirty="0">
                <a:solidFill>
                  <a:srgbClr val="FF0000"/>
                </a:solidFill>
                <a:latin typeface="Arial" panose="020B0604020202020204" pitchFamily="34" charset="0"/>
                <a:cs typeface="Arial" panose="020B0604020202020204" pitchFamily="34" charset="0"/>
              </a:rPr>
              <a:t>Saliva</a:t>
            </a:r>
            <a:endParaRPr lang="en-IN" dirty="0">
              <a:solidFill>
                <a:srgbClr val="FF0000"/>
              </a:solidFill>
            </a:endParaRPr>
          </a:p>
        </p:txBody>
      </p:sp>
      <p:sp>
        <p:nvSpPr>
          <p:cNvPr id="3" name="Content Placeholder 2">
            <a:extLst>
              <a:ext uri="{FF2B5EF4-FFF2-40B4-BE49-F238E27FC236}">
                <a16:creationId xmlns:a16="http://schemas.microsoft.com/office/drawing/2014/main" id="{66E1A66D-FEC0-4029-C19A-5CA53E9D12C0}"/>
              </a:ext>
            </a:extLst>
          </p:cNvPr>
          <p:cNvSpPr>
            <a:spLocks noGrp="1"/>
          </p:cNvSpPr>
          <p:nvPr>
            <p:ph idx="1"/>
          </p:nvPr>
        </p:nvSpPr>
        <p:spPr/>
        <p:txBody>
          <a:bodyPr/>
          <a:lstStyle/>
          <a:p>
            <a:pPr marL="287020" marR="5080" indent="-274955">
              <a:lnSpc>
                <a:spcPts val="2810"/>
              </a:lnSpc>
              <a:spcBef>
                <a:spcPts val="455"/>
              </a:spcBef>
            </a:pPr>
            <a:r>
              <a:rPr lang="en-IN" sz="1800" spc="-5" dirty="0">
                <a:latin typeface="+mn-lt"/>
                <a:cs typeface="Constantia"/>
              </a:rPr>
              <a:t>Clas</a:t>
            </a:r>
            <a:r>
              <a:rPr lang="en-IN" sz="1800" dirty="0">
                <a:latin typeface="+mn-lt"/>
                <a:cs typeface="Constantia"/>
              </a:rPr>
              <a:t>s</a:t>
            </a:r>
            <a:r>
              <a:rPr lang="en-IN" sz="1800" spc="-80" dirty="0">
                <a:latin typeface="+mn-lt"/>
                <a:cs typeface="Constantia"/>
              </a:rPr>
              <a:t> </a:t>
            </a:r>
            <a:r>
              <a:rPr lang="en-IN" sz="1800" dirty="0">
                <a:latin typeface="+mn-lt"/>
                <a:cs typeface="Constantia"/>
              </a:rPr>
              <a:t>1:</a:t>
            </a:r>
            <a:r>
              <a:rPr lang="en-IN" sz="1800" spc="-10" dirty="0">
                <a:latin typeface="+mn-lt"/>
                <a:cs typeface="Constantia"/>
              </a:rPr>
              <a:t> </a:t>
            </a:r>
            <a:r>
              <a:rPr lang="en-IN" sz="1800" spc="-30" dirty="0">
                <a:latin typeface="+mn-lt"/>
                <a:cs typeface="Constantia"/>
              </a:rPr>
              <a:t>N</a:t>
            </a:r>
            <a:r>
              <a:rPr lang="en-IN" sz="1800" dirty="0">
                <a:latin typeface="+mn-lt"/>
                <a:cs typeface="Constantia"/>
              </a:rPr>
              <a:t>ormal</a:t>
            </a:r>
            <a:r>
              <a:rPr lang="en-IN" sz="1800" spc="-80" dirty="0">
                <a:latin typeface="+mn-lt"/>
                <a:cs typeface="Constantia"/>
              </a:rPr>
              <a:t> </a:t>
            </a:r>
            <a:r>
              <a:rPr lang="en-IN" sz="1800" spc="-5" dirty="0">
                <a:latin typeface="+mn-lt"/>
                <a:cs typeface="Constantia"/>
              </a:rPr>
              <a:t>q</a:t>
            </a:r>
            <a:r>
              <a:rPr lang="en-IN" sz="1800" spc="5" dirty="0">
                <a:latin typeface="+mn-lt"/>
                <a:cs typeface="Constantia"/>
              </a:rPr>
              <a:t>u</a:t>
            </a:r>
            <a:r>
              <a:rPr lang="en-IN" sz="1800" dirty="0">
                <a:latin typeface="+mn-lt"/>
                <a:cs typeface="Constantia"/>
              </a:rPr>
              <a:t>ality</a:t>
            </a:r>
            <a:r>
              <a:rPr lang="en-IN" sz="1800" spc="-170" dirty="0">
                <a:latin typeface="+mn-lt"/>
                <a:cs typeface="Constantia"/>
              </a:rPr>
              <a:t> </a:t>
            </a:r>
            <a:r>
              <a:rPr lang="en-IN" sz="1800" dirty="0">
                <a:latin typeface="+mn-lt"/>
                <a:cs typeface="Constantia"/>
              </a:rPr>
              <a:t>and</a:t>
            </a:r>
            <a:r>
              <a:rPr lang="en-IN" sz="1800" spc="-70" dirty="0">
                <a:latin typeface="+mn-lt"/>
                <a:cs typeface="Constantia"/>
              </a:rPr>
              <a:t> </a:t>
            </a:r>
            <a:r>
              <a:rPr lang="en-IN" sz="1800" spc="-5" dirty="0">
                <a:latin typeface="+mn-lt"/>
                <a:cs typeface="Constantia"/>
              </a:rPr>
              <a:t>q</a:t>
            </a:r>
            <a:r>
              <a:rPr lang="en-IN" sz="1800" spc="5" dirty="0">
                <a:latin typeface="+mn-lt"/>
                <a:cs typeface="Constantia"/>
              </a:rPr>
              <a:t>u</a:t>
            </a:r>
            <a:r>
              <a:rPr lang="en-IN" sz="1800" dirty="0">
                <a:latin typeface="+mn-lt"/>
                <a:cs typeface="Constantia"/>
              </a:rPr>
              <a:t>antity</a:t>
            </a:r>
            <a:r>
              <a:rPr lang="en-IN" sz="1800" spc="-165" dirty="0">
                <a:latin typeface="+mn-lt"/>
                <a:cs typeface="Constantia"/>
              </a:rPr>
              <a:t> </a:t>
            </a:r>
            <a:r>
              <a:rPr lang="en-IN" sz="1800" dirty="0">
                <a:latin typeface="+mn-lt"/>
                <a:cs typeface="Constantia"/>
              </a:rPr>
              <a:t>of</a:t>
            </a:r>
            <a:r>
              <a:rPr lang="en-IN" sz="1800" spc="-5" dirty="0">
                <a:latin typeface="+mn-lt"/>
                <a:cs typeface="Constantia"/>
              </a:rPr>
              <a:t> </a:t>
            </a:r>
            <a:r>
              <a:rPr lang="en-IN" sz="1800" dirty="0">
                <a:latin typeface="+mn-lt"/>
                <a:cs typeface="Constantia"/>
              </a:rPr>
              <a:t>sal</a:t>
            </a:r>
            <a:r>
              <a:rPr lang="en-IN" sz="1800" spc="-30" dirty="0">
                <a:latin typeface="+mn-lt"/>
                <a:cs typeface="Constantia"/>
              </a:rPr>
              <a:t>i</a:t>
            </a:r>
            <a:r>
              <a:rPr lang="en-IN" sz="1800" spc="-25" dirty="0">
                <a:latin typeface="+mn-lt"/>
                <a:cs typeface="Constantia"/>
              </a:rPr>
              <a:t>v</a:t>
            </a:r>
            <a:r>
              <a:rPr lang="en-IN" sz="1800" dirty="0">
                <a:latin typeface="+mn-lt"/>
                <a:cs typeface="Constantia"/>
              </a:rPr>
              <a:t>a.</a:t>
            </a:r>
          </a:p>
          <a:p>
            <a:pPr marL="12065" marR="5080" indent="0">
              <a:lnSpc>
                <a:spcPts val="2810"/>
              </a:lnSpc>
              <a:spcBef>
                <a:spcPts val="455"/>
              </a:spcBef>
              <a:buNone/>
            </a:pPr>
            <a:r>
              <a:rPr lang="en-IN" sz="1800" spc="-10" dirty="0">
                <a:latin typeface="+mn-lt"/>
                <a:cs typeface="Constantia"/>
              </a:rPr>
              <a:t>                </a:t>
            </a:r>
            <a:r>
              <a:rPr lang="en-IN" sz="1800" spc="-45" dirty="0">
                <a:latin typeface="+mn-lt"/>
                <a:cs typeface="Constantia"/>
              </a:rPr>
              <a:t>C</a:t>
            </a:r>
            <a:r>
              <a:rPr lang="en-IN" sz="1800" dirty="0">
                <a:latin typeface="+mn-lt"/>
                <a:cs typeface="Constantia"/>
              </a:rPr>
              <a:t>ohes</a:t>
            </a:r>
            <a:r>
              <a:rPr lang="en-IN" sz="1800" spc="-30" dirty="0">
                <a:latin typeface="+mn-lt"/>
                <a:cs typeface="Constantia"/>
              </a:rPr>
              <a:t>i</a:t>
            </a:r>
            <a:r>
              <a:rPr lang="en-IN" sz="1800" spc="-60" dirty="0">
                <a:latin typeface="+mn-lt"/>
                <a:cs typeface="Constantia"/>
              </a:rPr>
              <a:t>v</a:t>
            </a:r>
            <a:r>
              <a:rPr lang="en-IN" sz="1800" dirty="0">
                <a:latin typeface="+mn-lt"/>
                <a:cs typeface="Constantia"/>
              </a:rPr>
              <a:t>e</a:t>
            </a:r>
            <a:r>
              <a:rPr lang="en-IN" sz="1800" spc="-150" dirty="0">
                <a:latin typeface="+mn-lt"/>
                <a:cs typeface="Constantia"/>
              </a:rPr>
              <a:t> </a:t>
            </a:r>
            <a:r>
              <a:rPr lang="en-IN" sz="1800" dirty="0">
                <a:latin typeface="+mn-lt"/>
                <a:cs typeface="Constantia"/>
              </a:rPr>
              <a:t>and</a:t>
            </a:r>
            <a:r>
              <a:rPr lang="en-IN" sz="1800" spc="-70" dirty="0">
                <a:latin typeface="+mn-lt"/>
                <a:cs typeface="Constantia"/>
              </a:rPr>
              <a:t> </a:t>
            </a:r>
            <a:r>
              <a:rPr lang="en-IN" sz="1800" dirty="0">
                <a:latin typeface="+mn-lt"/>
                <a:cs typeface="Constantia"/>
              </a:rPr>
              <a:t>adhes</a:t>
            </a:r>
            <a:r>
              <a:rPr lang="en-IN" sz="1800" spc="-30" dirty="0">
                <a:latin typeface="+mn-lt"/>
                <a:cs typeface="Constantia"/>
              </a:rPr>
              <a:t>i</a:t>
            </a:r>
            <a:r>
              <a:rPr lang="en-IN" sz="1800" spc="-60" dirty="0">
                <a:latin typeface="+mn-lt"/>
                <a:cs typeface="Constantia"/>
              </a:rPr>
              <a:t>v</a:t>
            </a:r>
            <a:r>
              <a:rPr lang="en-IN" sz="1800" dirty="0">
                <a:latin typeface="+mn-lt"/>
                <a:cs typeface="Constantia"/>
              </a:rPr>
              <a:t>e</a:t>
            </a:r>
            <a:r>
              <a:rPr lang="en-IN" sz="1800" spc="-114" dirty="0">
                <a:latin typeface="+mn-lt"/>
                <a:cs typeface="Constantia"/>
              </a:rPr>
              <a:t> </a:t>
            </a:r>
            <a:r>
              <a:rPr lang="en-IN" sz="1800" dirty="0">
                <a:latin typeface="+mn-lt"/>
                <a:cs typeface="Constantia"/>
              </a:rPr>
              <a:t>p</a:t>
            </a:r>
            <a:r>
              <a:rPr lang="en-IN" sz="1800" spc="-45" dirty="0">
                <a:latin typeface="+mn-lt"/>
                <a:cs typeface="Constantia"/>
              </a:rPr>
              <a:t>r</a:t>
            </a:r>
            <a:r>
              <a:rPr lang="en-IN" sz="1800" dirty="0">
                <a:latin typeface="+mn-lt"/>
                <a:cs typeface="Constantia"/>
              </a:rPr>
              <a:t>o</a:t>
            </a:r>
            <a:r>
              <a:rPr lang="en-IN" sz="1800" spc="-10" dirty="0">
                <a:latin typeface="+mn-lt"/>
                <a:cs typeface="Constantia"/>
              </a:rPr>
              <a:t>p</a:t>
            </a:r>
            <a:r>
              <a:rPr lang="en-IN" sz="1800" dirty="0">
                <a:latin typeface="+mn-lt"/>
                <a:cs typeface="Constantia"/>
              </a:rPr>
              <a:t>erties</a:t>
            </a:r>
            <a:r>
              <a:rPr lang="en-IN" sz="1800" spc="-130" dirty="0">
                <a:latin typeface="+mn-lt"/>
                <a:cs typeface="Constantia"/>
              </a:rPr>
              <a:t> </a:t>
            </a:r>
            <a:r>
              <a:rPr lang="en-IN" sz="1800" dirty="0">
                <a:latin typeface="+mn-lt"/>
                <a:cs typeface="Constantia"/>
              </a:rPr>
              <a:t>of</a:t>
            </a:r>
            <a:r>
              <a:rPr lang="en-IN" sz="1800" spc="-5" dirty="0">
                <a:latin typeface="+mn-lt"/>
                <a:cs typeface="Constantia"/>
              </a:rPr>
              <a:t> </a:t>
            </a:r>
            <a:r>
              <a:rPr lang="en-IN" sz="1800" dirty="0">
                <a:latin typeface="+mn-lt"/>
                <a:cs typeface="Constantia"/>
              </a:rPr>
              <a:t>sal</a:t>
            </a:r>
            <a:r>
              <a:rPr lang="en-IN" sz="1800" spc="-35" dirty="0">
                <a:latin typeface="+mn-lt"/>
                <a:cs typeface="Constantia"/>
              </a:rPr>
              <a:t>i</a:t>
            </a:r>
            <a:r>
              <a:rPr lang="en-IN" sz="1800" spc="-25" dirty="0">
                <a:latin typeface="+mn-lt"/>
                <a:cs typeface="Constantia"/>
              </a:rPr>
              <a:t>v</a:t>
            </a:r>
            <a:r>
              <a:rPr lang="en-IN" sz="1800" dirty="0">
                <a:latin typeface="+mn-lt"/>
                <a:cs typeface="Constantia"/>
              </a:rPr>
              <a:t>a</a:t>
            </a:r>
            <a:r>
              <a:rPr lang="en-IN" sz="1800" spc="-155" dirty="0">
                <a:latin typeface="+mn-lt"/>
                <a:cs typeface="Constantia"/>
              </a:rPr>
              <a:t> </a:t>
            </a:r>
            <a:r>
              <a:rPr lang="en-IN" sz="1800" dirty="0">
                <a:latin typeface="+mn-lt"/>
                <a:cs typeface="Constantia"/>
              </a:rPr>
              <a:t>a</a:t>
            </a:r>
            <a:r>
              <a:rPr lang="en-IN" sz="1800" spc="-45" dirty="0">
                <a:latin typeface="+mn-lt"/>
                <a:cs typeface="Constantia"/>
              </a:rPr>
              <a:t>r</a:t>
            </a:r>
            <a:r>
              <a:rPr lang="en-IN" sz="1800" dirty="0">
                <a:latin typeface="+mn-lt"/>
                <a:cs typeface="Constantia"/>
              </a:rPr>
              <a:t>e</a:t>
            </a:r>
            <a:r>
              <a:rPr lang="en-IN" sz="1800" spc="-60" dirty="0">
                <a:latin typeface="+mn-lt"/>
                <a:cs typeface="Constantia"/>
              </a:rPr>
              <a:t> </a:t>
            </a:r>
            <a:r>
              <a:rPr lang="en-IN" sz="1800" spc="-15" dirty="0">
                <a:latin typeface="+mn-lt"/>
                <a:cs typeface="Constantia"/>
              </a:rPr>
              <a:t>i</a:t>
            </a:r>
            <a:r>
              <a:rPr lang="en-IN" sz="1800" spc="-5" dirty="0">
                <a:latin typeface="+mn-lt"/>
                <a:cs typeface="Constantia"/>
              </a:rPr>
              <a:t>deal.  </a:t>
            </a:r>
          </a:p>
          <a:p>
            <a:pPr marL="12700" marR="106680">
              <a:lnSpc>
                <a:spcPts val="3410"/>
              </a:lnSpc>
              <a:spcBef>
                <a:spcPts val="114"/>
              </a:spcBef>
            </a:pPr>
            <a:r>
              <a:rPr lang="en-IN" sz="1800" spc="-5" dirty="0">
                <a:latin typeface="+mn-lt"/>
                <a:cs typeface="Constantia"/>
              </a:rPr>
              <a:t>Clas</a:t>
            </a:r>
            <a:r>
              <a:rPr lang="en-IN" sz="1800" dirty="0">
                <a:latin typeface="+mn-lt"/>
                <a:cs typeface="Constantia"/>
              </a:rPr>
              <a:t>s</a:t>
            </a:r>
            <a:r>
              <a:rPr lang="en-IN" sz="1800" spc="-80" dirty="0">
                <a:latin typeface="+mn-lt"/>
                <a:cs typeface="Constantia"/>
              </a:rPr>
              <a:t> </a:t>
            </a:r>
            <a:r>
              <a:rPr lang="en-IN" sz="1800" spc="-5" dirty="0">
                <a:latin typeface="+mn-lt"/>
                <a:cs typeface="Constantia"/>
              </a:rPr>
              <a:t>2</a:t>
            </a:r>
            <a:r>
              <a:rPr lang="en-IN" sz="1800" dirty="0">
                <a:latin typeface="+mn-lt"/>
                <a:cs typeface="Constantia"/>
              </a:rPr>
              <a:t>:</a:t>
            </a:r>
            <a:r>
              <a:rPr lang="en-IN" sz="1800" spc="-5" dirty="0">
                <a:latin typeface="+mn-lt"/>
                <a:cs typeface="Constantia"/>
              </a:rPr>
              <a:t> </a:t>
            </a:r>
            <a:r>
              <a:rPr lang="en-IN" sz="1800" dirty="0">
                <a:latin typeface="+mn-lt"/>
                <a:cs typeface="Constantia"/>
              </a:rPr>
              <a:t>E</a:t>
            </a:r>
            <a:r>
              <a:rPr lang="en-IN" sz="1800" spc="-60" dirty="0">
                <a:latin typeface="+mn-lt"/>
                <a:cs typeface="Constantia"/>
              </a:rPr>
              <a:t>x</a:t>
            </a:r>
            <a:r>
              <a:rPr lang="en-IN" sz="1800" spc="-55" dirty="0">
                <a:latin typeface="+mn-lt"/>
                <a:cs typeface="Constantia"/>
              </a:rPr>
              <a:t>c</a:t>
            </a:r>
            <a:r>
              <a:rPr lang="en-IN" sz="1800" dirty="0">
                <a:latin typeface="+mn-lt"/>
                <a:cs typeface="Constantia"/>
              </a:rPr>
              <a:t>ess</a:t>
            </a:r>
            <a:r>
              <a:rPr lang="en-IN" sz="1800" spc="-30" dirty="0">
                <a:latin typeface="+mn-lt"/>
                <a:cs typeface="Constantia"/>
              </a:rPr>
              <a:t>i</a:t>
            </a:r>
            <a:r>
              <a:rPr lang="en-IN" sz="1800" spc="-60" dirty="0">
                <a:latin typeface="+mn-lt"/>
                <a:cs typeface="Constantia"/>
              </a:rPr>
              <a:t>v</a:t>
            </a:r>
            <a:r>
              <a:rPr lang="en-IN" sz="1800" dirty="0">
                <a:latin typeface="+mn-lt"/>
                <a:cs typeface="Constantia"/>
              </a:rPr>
              <a:t>e</a:t>
            </a:r>
            <a:r>
              <a:rPr lang="en-IN" sz="1800" spc="-140" dirty="0">
                <a:latin typeface="+mn-lt"/>
                <a:cs typeface="Constantia"/>
              </a:rPr>
              <a:t> </a:t>
            </a:r>
            <a:r>
              <a:rPr lang="en-IN" sz="1800" dirty="0">
                <a:latin typeface="+mn-lt"/>
                <a:cs typeface="Constantia"/>
              </a:rPr>
              <a:t>sal</a:t>
            </a:r>
            <a:r>
              <a:rPr lang="en-IN" sz="1800" spc="-30" dirty="0">
                <a:latin typeface="+mn-lt"/>
                <a:cs typeface="Constantia"/>
              </a:rPr>
              <a:t>i</a:t>
            </a:r>
            <a:r>
              <a:rPr lang="en-IN" sz="1800" spc="-25" dirty="0">
                <a:latin typeface="+mn-lt"/>
                <a:cs typeface="Constantia"/>
              </a:rPr>
              <a:t>v</a:t>
            </a:r>
            <a:r>
              <a:rPr lang="en-IN" sz="1800" dirty="0">
                <a:latin typeface="+mn-lt"/>
                <a:cs typeface="Constantia"/>
              </a:rPr>
              <a:t>a</a:t>
            </a:r>
          </a:p>
          <a:p>
            <a:pPr marL="12700">
              <a:lnSpc>
                <a:spcPct val="100000"/>
              </a:lnSpc>
              <a:spcBef>
                <a:spcPts val="125"/>
              </a:spcBef>
            </a:pPr>
            <a:r>
              <a:rPr lang="en-IN" sz="1800" spc="-5" dirty="0">
                <a:latin typeface="+mn-lt"/>
                <a:cs typeface="Constantia"/>
              </a:rPr>
              <a:t>Class</a:t>
            </a:r>
            <a:r>
              <a:rPr lang="en-IN" sz="1800" spc="-80" dirty="0">
                <a:latin typeface="+mn-lt"/>
                <a:cs typeface="Constantia"/>
              </a:rPr>
              <a:t> </a:t>
            </a:r>
            <a:r>
              <a:rPr lang="en-IN" sz="1800" dirty="0">
                <a:latin typeface="+mn-lt"/>
                <a:cs typeface="Constantia"/>
              </a:rPr>
              <a:t>3:</a:t>
            </a:r>
            <a:r>
              <a:rPr lang="en-IN" sz="1800" spc="-55" dirty="0">
                <a:latin typeface="+mn-lt"/>
                <a:cs typeface="Constantia"/>
              </a:rPr>
              <a:t> </a:t>
            </a:r>
            <a:r>
              <a:rPr lang="en-IN" sz="1800" spc="-10" dirty="0">
                <a:latin typeface="+mn-lt"/>
                <a:cs typeface="Constantia"/>
              </a:rPr>
              <a:t>Xerostomia;</a:t>
            </a:r>
            <a:r>
              <a:rPr lang="en-IN" sz="1800" spc="-75" dirty="0">
                <a:latin typeface="+mn-lt"/>
                <a:cs typeface="Constantia"/>
              </a:rPr>
              <a:t> </a:t>
            </a:r>
            <a:r>
              <a:rPr lang="en-IN" sz="1800" spc="-10" dirty="0">
                <a:latin typeface="+mn-lt"/>
                <a:cs typeface="Constantia"/>
              </a:rPr>
              <a:t>remaining</a:t>
            </a:r>
            <a:r>
              <a:rPr lang="en-IN" sz="1800" spc="-40" dirty="0">
                <a:latin typeface="+mn-lt"/>
                <a:cs typeface="Constantia"/>
              </a:rPr>
              <a:t> </a:t>
            </a:r>
            <a:r>
              <a:rPr lang="en-IN" sz="1800" spc="-10" dirty="0">
                <a:latin typeface="+mn-lt"/>
                <a:cs typeface="Constantia"/>
              </a:rPr>
              <a:t>saliva</a:t>
            </a:r>
            <a:r>
              <a:rPr lang="en-IN" sz="1800" spc="-80" dirty="0">
                <a:latin typeface="+mn-lt"/>
                <a:cs typeface="Constantia"/>
              </a:rPr>
              <a:t> </a:t>
            </a:r>
            <a:r>
              <a:rPr lang="en-IN" sz="1800" spc="-5" dirty="0">
                <a:latin typeface="+mn-lt"/>
                <a:cs typeface="Constantia"/>
              </a:rPr>
              <a:t>is</a:t>
            </a:r>
            <a:r>
              <a:rPr lang="en-IN" sz="1800" spc="-55" dirty="0">
                <a:latin typeface="+mn-lt"/>
                <a:cs typeface="Constantia"/>
              </a:rPr>
              <a:t> </a:t>
            </a:r>
            <a:r>
              <a:rPr lang="en-IN" sz="1800" spc="-10" dirty="0">
                <a:latin typeface="+mn-lt"/>
                <a:cs typeface="Constantia"/>
              </a:rPr>
              <a:t>mucinous.</a:t>
            </a:r>
          </a:p>
          <a:p>
            <a:pPr marL="0" indent="0">
              <a:lnSpc>
                <a:spcPct val="100000"/>
              </a:lnSpc>
              <a:spcBef>
                <a:spcPts val="125"/>
              </a:spcBef>
              <a:buNone/>
            </a:pPr>
            <a:endParaRPr lang="en-IN" spc="-10" dirty="0">
              <a:cs typeface="Constantia"/>
            </a:endParaRPr>
          </a:p>
          <a:p>
            <a:pPr marL="85724" indent="0">
              <a:lnSpc>
                <a:spcPct val="150000"/>
              </a:lnSpc>
              <a:buFont typeface="Roboto"/>
              <a:buNone/>
            </a:pPr>
            <a:r>
              <a:rPr lang="en-US" sz="1800" b="1" u="sng" dirty="0">
                <a:solidFill>
                  <a:schemeClr val="tx1"/>
                </a:solidFill>
                <a:latin typeface="+mn-lt"/>
              </a:rPr>
              <a:t>Character of Saliva</a:t>
            </a:r>
          </a:p>
          <a:p>
            <a:pPr>
              <a:buFont typeface="Wingdings" pitchFamily="2" charset="2"/>
              <a:buChar char="q"/>
            </a:pPr>
            <a:r>
              <a:rPr lang="en-US" sz="1800" dirty="0">
                <a:solidFill>
                  <a:schemeClr val="tx1"/>
                </a:solidFill>
              </a:rPr>
              <a:t>   Thin serous  :  more favorable for denture retention. </a:t>
            </a:r>
          </a:p>
          <a:p>
            <a:pPr>
              <a:buFont typeface="Wingdings" pitchFamily="2" charset="2"/>
              <a:buChar char="q"/>
            </a:pPr>
            <a:r>
              <a:rPr lang="en-US" sz="1800" dirty="0">
                <a:solidFill>
                  <a:schemeClr val="tx1"/>
                </a:solidFill>
              </a:rPr>
              <a:t>   Thick mucus :  difficult to work with and tends to displace the denture. </a:t>
            </a:r>
          </a:p>
          <a:p>
            <a:pPr>
              <a:buFont typeface="Wingdings" pitchFamily="2" charset="2"/>
              <a:buChar char="q"/>
            </a:pPr>
            <a:r>
              <a:rPr lang="en-US" sz="1800" dirty="0">
                <a:solidFill>
                  <a:schemeClr val="tx1"/>
                </a:solidFill>
              </a:rPr>
              <a:t>    Mixed            : Contains equal quantities of both kinds</a:t>
            </a:r>
          </a:p>
          <a:p>
            <a:pPr marL="85724" indent="0">
              <a:buFont typeface="Roboto"/>
              <a:buNone/>
            </a:pPr>
            <a:endParaRPr lang="en-US" sz="1800" dirty="0">
              <a:solidFill>
                <a:schemeClr val="tx1"/>
              </a:solidFill>
              <a:latin typeface="+mn-lt"/>
            </a:endParaRPr>
          </a:p>
          <a:p>
            <a:pPr marL="0" indent="0">
              <a:lnSpc>
                <a:spcPct val="100000"/>
              </a:lnSpc>
              <a:spcBef>
                <a:spcPts val="125"/>
              </a:spcBef>
              <a:buNone/>
            </a:pPr>
            <a:endParaRPr lang="en-IN" sz="1800" dirty="0">
              <a:latin typeface="+mn-lt"/>
              <a:cs typeface="Constantia"/>
            </a:endParaRPr>
          </a:p>
          <a:p>
            <a:pPr marL="0" indent="0">
              <a:buNone/>
            </a:pPr>
            <a:endParaRPr lang="en-IN" dirty="0"/>
          </a:p>
        </p:txBody>
      </p:sp>
    </p:spTree>
    <p:extLst>
      <p:ext uri="{BB962C8B-B14F-4D97-AF65-F5344CB8AC3E}">
        <p14:creationId xmlns:p14="http://schemas.microsoft.com/office/powerpoint/2010/main" val="7583218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B78B97-B04D-AC27-384F-1ED559E4399E}"/>
              </a:ext>
            </a:extLst>
          </p:cNvPr>
          <p:cNvSpPr>
            <a:spLocks noGrp="1"/>
          </p:cNvSpPr>
          <p:nvPr>
            <p:ph idx="1"/>
          </p:nvPr>
        </p:nvSpPr>
        <p:spPr/>
        <p:txBody>
          <a:bodyPr/>
          <a:lstStyle/>
          <a:p>
            <a:pPr marL="85724" indent="0">
              <a:buNone/>
            </a:pPr>
            <a:r>
              <a:rPr lang="en-US" sz="1800" b="1" u="sng" dirty="0">
                <a:latin typeface="Arial" panose="020B0604020202020204" pitchFamily="34" charset="0"/>
                <a:cs typeface="Arial" panose="020B0604020202020204" pitchFamily="34" charset="0"/>
              </a:rPr>
              <a:t>The physical forces in which saliva is involved are:</a:t>
            </a:r>
          </a:p>
          <a:p>
            <a:pPr>
              <a:buFont typeface="Courier New" panose="02070309020205020404" pitchFamily="49" charset="0"/>
              <a:buChar char="o"/>
            </a:pPr>
            <a:r>
              <a:rPr lang="en-US" sz="1800" dirty="0">
                <a:latin typeface="Arial" panose="020B0604020202020204" pitchFamily="34" charset="0"/>
                <a:cs typeface="Arial" panose="020B0604020202020204" pitchFamily="34" charset="0"/>
              </a:rPr>
              <a:t>Adhesion</a:t>
            </a:r>
          </a:p>
          <a:p>
            <a:pPr>
              <a:buFont typeface="Courier New" panose="02070309020205020404" pitchFamily="49" charset="0"/>
              <a:buChar char="o"/>
            </a:pPr>
            <a:r>
              <a:rPr lang="en-US" sz="1800" dirty="0">
                <a:latin typeface="Arial" panose="020B0604020202020204" pitchFamily="34" charset="0"/>
                <a:cs typeface="Arial" panose="020B0604020202020204" pitchFamily="34" charset="0"/>
              </a:rPr>
              <a:t> Cohesion</a:t>
            </a:r>
          </a:p>
          <a:p>
            <a:pPr>
              <a:buFont typeface="Courier New" panose="02070309020205020404" pitchFamily="49" charset="0"/>
              <a:buChar char="o"/>
            </a:pPr>
            <a:r>
              <a:rPr lang="en-US" sz="1800" dirty="0">
                <a:latin typeface="Arial" panose="020B0604020202020204" pitchFamily="34" charset="0"/>
                <a:cs typeface="Arial" panose="020B0604020202020204" pitchFamily="34" charset="0"/>
              </a:rPr>
              <a:t>Atmospheric pressure</a:t>
            </a:r>
          </a:p>
          <a:p>
            <a:pPr>
              <a:buFont typeface="Courier New" panose="02070309020205020404" pitchFamily="49" charset="0"/>
              <a:buChar char="o"/>
            </a:pPr>
            <a:r>
              <a:rPr lang="en-US" sz="1800" dirty="0">
                <a:latin typeface="Arial" panose="020B0604020202020204" pitchFamily="34" charset="0"/>
                <a:cs typeface="Arial" panose="020B0604020202020204" pitchFamily="34" charset="0"/>
              </a:rPr>
              <a:t>Capillary attraction </a:t>
            </a:r>
          </a:p>
          <a:p>
            <a:pPr>
              <a:buFont typeface="Courier New" panose="02070309020205020404" pitchFamily="49" charset="0"/>
              <a:buChar char="o"/>
            </a:pPr>
            <a:r>
              <a:rPr lang="en-US" sz="1800" dirty="0">
                <a:latin typeface="Arial" panose="020B0604020202020204" pitchFamily="34" charset="0"/>
                <a:cs typeface="Arial" panose="020B0604020202020204" pitchFamily="34" charset="0"/>
              </a:rPr>
              <a:t>Peripheral seal</a:t>
            </a:r>
          </a:p>
          <a:p>
            <a:pPr>
              <a:buFont typeface="Courier New" panose="02070309020205020404" pitchFamily="49" charset="0"/>
              <a:buChar char="o"/>
            </a:pPr>
            <a:r>
              <a:rPr lang="en-US" sz="1800" dirty="0">
                <a:latin typeface="Arial" panose="020B0604020202020204" pitchFamily="34" charset="0"/>
                <a:cs typeface="Arial" panose="020B0604020202020204" pitchFamily="34" charset="0"/>
              </a:rPr>
              <a:t>Viscosity of saliva </a:t>
            </a:r>
          </a:p>
          <a:p>
            <a:pPr>
              <a:buFont typeface="Courier New" panose="02070309020205020404" pitchFamily="49" charset="0"/>
              <a:buChar char="o"/>
            </a:pPr>
            <a:r>
              <a:rPr lang="en-US" sz="1800" dirty="0">
                <a:latin typeface="Arial" panose="020B0604020202020204" pitchFamily="34" charset="0"/>
                <a:cs typeface="Arial" panose="020B0604020202020204" pitchFamily="34" charset="0"/>
              </a:rPr>
              <a:t>Surface tension</a:t>
            </a:r>
          </a:p>
        </p:txBody>
      </p:sp>
    </p:spTree>
    <p:extLst>
      <p:ext uri="{BB962C8B-B14F-4D97-AF65-F5344CB8AC3E}">
        <p14:creationId xmlns:p14="http://schemas.microsoft.com/office/powerpoint/2010/main" val="405986001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82D3769-AE58-4D65-003D-E1744345F1D4}"/>
              </a:ext>
            </a:extLst>
          </p:cNvPr>
          <p:cNvSpPr txBox="1"/>
          <p:nvPr/>
        </p:nvSpPr>
        <p:spPr>
          <a:xfrm>
            <a:off x="2774022" y="1957479"/>
            <a:ext cx="9417978" cy="2117183"/>
          </a:xfrm>
          <a:prstGeom prst="rect">
            <a:avLst/>
          </a:prstGeom>
          <a:noFill/>
        </p:spPr>
        <p:txBody>
          <a:bodyPr wrap="square">
            <a:spAutoFit/>
          </a:bodyPr>
          <a:lstStyle/>
          <a:p>
            <a:pPr>
              <a:lnSpc>
                <a:spcPct val="150000"/>
              </a:lnSpc>
            </a:pPr>
            <a:r>
              <a:rPr lang="en-US" sz="1800" b="1" u="sng" dirty="0">
                <a:solidFill>
                  <a:schemeClr val="tx1"/>
                </a:solidFill>
              </a:rPr>
              <a:t>In new denture patients </a:t>
            </a:r>
          </a:p>
          <a:p>
            <a:pPr>
              <a:lnSpc>
                <a:spcPct val="150000"/>
              </a:lnSpc>
            </a:pPr>
            <a:r>
              <a:rPr lang="en-US" sz="1800" dirty="0">
                <a:solidFill>
                  <a:schemeClr val="tx1"/>
                </a:solidFill>
              </a:rPr>
              <a:t>- The insertion of dentures has a tendency to create an increased flow of saliva for the first few days or weeks of their use.</a:t>
            </a:r>
          </a:p>
          <a:p>
            <a:pPr>
              <a:lnSpc>
                <a:spcPct val="150000"/>
              </a:lnSpc>
            </a:pPr>
            <a:r>
              <a:rPr lang="en-US" sz="1800" dirty="0">
                <a:solidFill>
                  <a:schemeClr val="tx1"/>
                </a:solidFill>
              </a:rPr>
              <a:t>- This excess saliva frequently goes under the  denture and </a:t>
            </a:r>
          </a:p>
          <a:p>
            <a:pPr>
              <a:lnSpc>
                <a:spcPct val="150000"/>
              </a:lnSpc>
            </a:pPr>
            <a:r>
              <a:rPr lang="en-US" sz="1800" dirty="0">
                <a:solidFill>
                  <a:schemeClr val="tx1"/>
                </a:solidFill>
              </a:rPr>
              <a:t>     dislodges it. </a:t>
            </a:r>
          </a:p>
        </p:txBody>
      </p:sp>
    </p:spTree>
    <p:extLst>
      <p:ext uri="{BB962C8B-B14F-4D97-AF65-F5344CB8AC3E}">
        <p14:creationId xmlns:p14="http://schemas.microsoft.com/office/powerpoint/2010/main" val="294329898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85C5F-2853-33DC-3A72-D4085483094C}"/>
              </a:ext>
            </a:extLst>
          </p:cNvPr>
          <p:cNvSpPr>
            <a:spLocks noGrp="1"/>
          </p:cNvSpPr>
          <p:nvPr>
            <p:ph type="title"/>
          </p:nvPr>
        </p:nvSpPr>
        <p:spPr/>
        <p:txBody>
          <a:bodyPr/>
          <a:lstStyle/>
          <a:p>
            <a:r>
              <a:rPr lang="en-US" b="1" u="sng" dirty="0">
                <a:solidFill>
                  <a:srgbClr val="FF0000"/>
                </a:solidFill>
                <a:latin typeface="Arial" panose="020B0604020202020204" pitchFamily="34" charset="0"/>
                <a:cs typeface="Arial" panose="020B0604020202020204" pitchFamily="34" charset="0"/>
              </a:rPr>
              <a:t>Border Attachments</a:t>
            </a:r>
            <a:endParaRPr lang="en-IN" dirty="0">
              <a:solidFill>
                <a:srgbClr val="FF0000"/>
              </a:solidFill>
            </a:endParaRPr>
          </a:p>
        </p:txBody>
      </p:sp>
      <p:sp>
        <p:nvSpPr>
          <p:cNvPr id="3" name="Content Placeholder 2">
            <a:extLst>
              <a:ext uri="{FF2B5EF4-FFF2-40B4-BE49-F238E27FC236}">
                <a16:creationId xmlns:a16="http://schemas.microsoft.com/office/drawing/2014/main" id="{E609053F-98AA-14E4-5651-ED03D77377A7}"/>
              </a:ext>
            </a:extLst>
          </p:cNvPr>
          <p:cNvSpPr>
            <a:spLocks noGrp="1"/>
          </p:cNvSpPr>
          <p:nvPr>
            <p:ph idx="1"/>
          </p:nvPr>
        </p:nvSpPr>
        <p:spPr/>
        <p:txBody>
          <a:bodyPr/>
          <a:lstStyle/>
          <a:p>
            <a:pPr>
              <a:lnSpc>
                <a:spcPct val="150000"/>
              </a:lnSpc>
              <a:buFont typeface="Wingdings" panose="05000000000000000000" pitchFamily="2" charset="2"/>
              <a:buChar char="Ø"/>
            </a:pPr>
            <a:r>
              <a:rPr lang="en-US" sz="1800" dirty="0">
                <a:latin typeface="+mn-lt"/>
              </a:rPr>
              <a:t>They should be examined for favorable and unfavorable position in relation to the crest of the ridge.</a:t>
            </a:r>
          </a:p>
          <a:p>
            <a:pPr marL="85724" indent="0">
              <a:lnSpc>
                <a:spcPct val="150000"/>
              </a:lnSpc>
              <a:buNone/>
            </a:pPr>
            <a:endParaRPr lang="en-US" sz="1800" dirty="0">
              <a:latin typeface="+mn-lt"/>
            </a:endParaRPr>
          </a:p>
          <a:p>
            <a:pPr>
              <a:lnSpc>
                <a:spcPct val="150000"/>
              </a:lnSpc>
              <a:buFont typeface="Wingdings" panose="05000000000000000000" pitchFamily="2" charset="2"/>
              <a:buChar char="Ø"/>
            </a:pPr>
            <a:r>
              <a:rPr lang="en-US" sz="1800" dirty="0">
                <a:latin typeface="+mn-lt"/>
              </a:rPr>
              <a:t>It the attachment is close enough to the ridge then surgical correction is required to ensure border seal.</a:t>
            </a:r>
            <a:endParaRPr lang="en-IN" sz="1800" dirty="0">
              <a:latin typeface="+mn-lt"/>
            </a:endParaRPr>
          </a:p>
          <a:p>
            <a:endParaRPr lang="en-IN" dirty="0"/>
          </a:p>
        </p:txBody>
      </p:sp>
      <p:pic>
        <p:nvPicPr>
          <p:cNvPr id="4" name="Picture 5" descr="C:\Documents and Settings\Narendra\Desktop\BOR ATTCH.jpg">
            <a:extLst>
              <a:ext uri="{FF2B5EF4-FFF2-40B4-BE49-F238E27FC236}">
                <a16:creationId xmlns:a16="http://schemas.microsoft.com/office/drawing/2014/main" id="{F64FD424-EFEF-A193-23FC-A1913E5F8DAB}"/>
              </a:ext>
            </a:extLst>
          </p:cNvPr>
          <p:cNvPicPr>
            <a:picLocks noChangeAspect="1" noChangeArrowheads="1"/>
          </p:cNvPicPr>
          <p:nvPr/>
        </p:nvPicPr>
        <p:blipFill rotWithShape="1">
          <a:blip r:embed="rId2" cstate="print"/>
          <a:srcRect l="6643" t="5673" r="2612"/>
          <a:stretch/>
        </p:blipFill>
        <p:spPr bwMode="auto">
          <a:xfrm>
            <a:off x="1961761" y="4848261"/>
            <a:ext cx="1768641" cy="1568509"/>
          </a:xfrm>
          <a:prstGeom prst="rect">
            <a:avLst/>
          </a:prstGeom>
          <a:noFill/>
          <a:ln w="9525">
            <a:noFill/>
            <a:miter lim="800000"/>
            <a:headEnd/>
            <a:tailEnd/>
          </a:ln>
        </p:spPr>
      </p:pic>
      <p:pic>
        <p:nvPicPr>
          <p:cNvPr id="5" name="Picture 1028" descr="C:\Documents and Settings\Narendra\Desktop\BOR ATT.jpg">
            <a:extLst>
              <a:ext uri="{FF2B5EF4-FFF2-40B4-BE49-F238E27FC236}">
                <a16:creationId xmlns:a16="http://schemas.microsoft.com/office/drawing/2014/main" id="{16E93304-F0B4-5EB6-785A-21CC36642E71}"/>
              </a:ext>
            </a:extLst>
          </p:cNvPr>
          <p:cNvPicPr>
            <a:picLocks noChangeAspect="1" noChangeArrowheads="1"/>
          </p:cNvPicPr>
          <p:nvPr/>
        </p:nvPicPr>
        <p:blipFill rotWithShape="1">
          <a:blip r:embed="rId3" cstate="print"/>
          <a:srcRect l="2906" t="3454" r="3080"/>
          <a:stretch/>
        </p:blipFill>
        <p:spPr bwMode="auto">
          <a:xfrm>
            <a:off x="4838209" y="4948845"/>
            <a:ext cx="1852865" cy="1550412"/>
          </a:xfrm>
          <a:prstGeom prst="rect">
            <a:avLst/>
          </a:prstGeom>
          <a:noFill/>
          <a:ln w="9525">
            <a:noFill/>
            <a:miter lim="800000"/>
            <a:headEnd/>
            <a:tailEnd/>
          </a:ln>
        </p:spPr>
      </p:pic>
      <p:pic>
        <p:nvPicPr>
          <p:cNvPr id="6" name="Picture 1029" descr="C:\Documents and Settings\Narendra\Desktop\BOR ATT3.jpg">
            <a:extLst>
              <a:ext uri="{FF2B5EF4-FFF2-40B4-BE49-F238E27FC236}">
                <a16:creationId xmlns:a16="http://schemas.microsoft.com/office/drawing/2014/main" id="{60920D06-E60A-91DE-E803-4E1E0BCEEEE2}"/>
              </a:ext>
            </a:extLst>
          </p:cNvPr>
          <p:cNvPicPr>
            <a:picLocks noChangeAspect="1" noChangeArrowheads="1"/>
          </p:cNvPicPr>
          <p:nvPr/>
        </p:nvPicPr>
        <p:blipFill rotWithShape="1">
          <a:blip r:embed="rId4" cstate="print"/>
          <a:srcRect t="1543" r="3503" b="-1"/>
          <a:stretch/>
        </p:blipFill>
        <p:spPr bwMode="auto">
          <a:xfrm>
            <a:off x="8477554" y="4813262"/>
            <a:ext cx="1884783" cy="1603508"/>
          </a:xfrm>
          <a:prstGeom prst="rect">
            <a:avLst/>
          </a:prstGeom>
          <a:noFill/>
          <a:ln w="9525">
            <a:noFill/>
            <a:miter lim="800000"/>
            <a:headEnd/>
            <a:tailEnd/>
          </a:ln>
        </p:spPr>
      </p:pic>
    </p:spTree>
    <p:extLst>
      <p:ext uri="{BB962C8B-B14F-4D97-AF65-F5344CB8AC3E}">
        <p14:creationId xmlns:p14="http://schemas.microsoft.com/office/powerpoint/2010/main" val="232024181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4A96C8-B325-0F58-6B68-A86236476FB0}"/>
              </a:ext>
            </a:extLst>
          </p:cNvPr>
          <p:cNvSpPr>
            <a:spLocks noGrp="1"/>
          </p:cNvSpPr>
          <p:nvPr>
            <p:ph idx="1"/>
          </p:nvPr>
        </p:nvSpPr>
        <p:spPr>
          <a:xfrm>
            <a:off x="1428108" y="1387012"/>
            <a:ext cx="10076504" cy="5013788"/>
          </a:xfrm>
        </p:spPr>
        <p:txBody>
          <a:bodyPr>
            <a:normAutofit lnSpcReduction="10000"/>
          </a:bodyPr>
          <a:lstStyle/>
          <a:p>
            <a:r>
              <a:rPr lang="en-US" sz="1900" u="sng" dirty="0">
                <a:cs typeface="Arial" panose="020B0604020202020204" pitchFamily="34" charset="0"/>
              </a:rPr>
              <a:t>Labial frenum attachment - according to House</a:t>
            </a:r>
          </a:p>
          <a:p>
            <a:pPr lvl="1"/>
            <a:r>
              <a:rPr lang="en-US" sz="1900" dirty="0"/>
              <a:t>Class 1: High in the maxilla or low in the mandible with respect to the crest of the ridge. </a:t>
            </a:r>
          </a:p>
          <a:p>
            <a:pPr lvl="1"/>
            <a:endParaRPr lang="en-US" sz="1900" dirty="0"/>
          </a:p>
          <a:p>
            <a:pPr lvl="1"/>
            <a:r>
              <a:rPr lang="en-US" sz="1900" dirty="0"/>
              <a:t>Class 2: Medium </a:t>
            </a:r>
          </a:p>
          <a:p>
            <a:pPr lvl="1"/>
            <a:endParaRPr lang="en-US" sz="1900" dirty="0"/>
          </a:p>
          <a:p>
            <a:pPr lvl="1"/>
            <a:r>
              <a:rPr lang="en-US" sz="1900" dirty="0"/>
              <a:t>Class 3: Freni encroach on the crest of the ridge and may interfere with the denture seal. </a:t>
            </a:r>
          </a:p>
          <a:p>
            <a:pPr lvl="1"/>
            <a:r>
              <a:rPr lang="en-US" sz="1900" dirty="0"/>
              <a:t>Muscle fibers – orbicularis </a:t>
            </a:r>
            <a:r>
              <a:rPr lang="en-US" sz="1900" dirty="0" err="1"/>
              <a:t>oris</a:t>
            </a:r>
            <a:r>
              <a:rPr lang="en-US" sz="1900" dirty="0"/>
              <a:t>.</a:t>
            </a:r>
          </a:p>
          <a:p>
            <a:pPr marL="447664" lvl="1" indent="0">
              <a:buNone/>
            </a:pPr>
            <a:endParaRPr lang="en-US" sz="1900" b="1" u="sng" dirty="0"/>
          </a:p>
          <a:p>
            <a:pPr marL="447664" lvl="1" indent="0">
              <a:buNone/>
            </a:pPr>
            <a:endParaRPr lang="en-US" sz="1900" b="1" u="sng" dirty="0"/>
          </a:p>
          <a:p>
            <a:pPr marL="447664" lvl="1" indent="0">
              <a:buNone/>
            </a:pPr>
            <a:r>
              <a:rPr lang="en-US" sz="1900" b="1" u="sng" dirty="0"/>
              <a:t>Significance</a:t>
            </a:r>
            <a:r>
              <a:rPr lang="en-US" sz="1900" dirty="0"/>
              <a:t>: Superficial </a:t>
            </a:r>
            <a:r>
              <a:rPr lang="en-US" sz="1900" dirty="0" err="1"/>
              <a:t>freni</a:t>
            </a:r>
            <a:r>
              <a:rPr lang="en-US" sz="1900" dirty="0"/>
              <a:t> produces denture instability </a:t>
            </a:r>
          </a:p>
          <a:p>
            <a:pPr marL="158750" indent="0">
              <a:buNone/>
            </a:pPr>
            <a:r>
              <a:rPr lang="en-US" sz="1900" dirty="0"/>
              <a:t>				and </a:t>
            </a:r>
            <a:r>
              <a:rPr lang="en-US" sz="1900" dirty="0" err="1"/>
              <a:t>freni</a:t>
            </a:r>
            <a:r>
              <a:rPr lang="en-US" sz="1900" dirty="0"/>
              <a:t> may also get ulcerated</a:t>
            </a:r>
          </a:p>
          <a:p>
            <a:endParaRPr lang="en-IN" dirty="0"/>
          </a:p>
        </p:txBody>
      </p:sp>
      <p:pic>
        <p:nvPicPr>
          <p:cNvPr id="4" name="Picture 3">
            <a:extLst>
              <a:ext uri="{FF2B5EF4-FFF2-40B4-BE49-F238E27FC236}">
                <a16:creationId xmlns:a16="http://schemas.microsoft.com/office/drawing/2014/main" id="{EF57C110-3C65-8BBE-FFC4-F04F8432F7B4}"/>
              </a:ext>
            </a:extLst>
          </p:cNvPr>
          <p:cNvPicPr>
            <a:picLocks noChangeAspect="1"/>
          </p:cNvPicPr>
          <p:nvPr/>
        </p:nvPicPr>
        <p:blipFill>
          <a:blip r:embed="rId2"/>
          <a:stretch>
            <a:fillRect/>
          </a:stretch>
        </p:blipFill>
        <p:spPr>
          <a:xfrm>
            <a:off x="8686800" y="109728"/>
            <a:ext cx="2414016" cy="1572768"/>
          </a:xfrm>
          <a:prstGeom prst="rect">
            <a:avLst/>
          </a:prstGeom>
        </p:spPr>
      </p:pic>
    </p:spTree>
    <p:extLst>
      <p:ext uri="{BB962C8B-B14F-4D97-AF65-F5344CB8AC3E}">
        <p14:creationId xmlns:p14="http://schemas.microsoft.com/office/powerpoint/2010/main" val="36487163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B639D-FB90-5C5C-B414-E53495C7BA4B}"/>
              </a:ext>
            </a:extLst>
          </p:cNvPr>
          <p:cNvSpPr>
            <a:spLocks noGrp="1"/>
          </p:cNvSpPr>
          <p:nvPr>
            <p:ph type="title"/>
          </p:nvPr>
        </p:nvSpPr>
        <p:spPr/>
        <p:txBody>
          <a:bodyPr/>
          <a:lstStyle/>
          <a:p>
            <a:r>
              <a:rPr lang="en-US" b="1" u="sng" dirty="0">
                <a:solidFill>
                  <a:schemeClr val="tx1">
                    <a:lumMod val="75000"/>
                    <a:lumOff val="25000"/>
                  </a:schemeClr>
                </a:solidFill>
                <a:latin typeface="Arial" panose="020B0604020202020204" pitchFamily="34" charset="0"/>
                <a:cs typeface="Arial" panose="020B0604020202020204" pitchFamily="34" charset="0"/>
              </a:rPr>
              <a:t>BUCCAL FRENUM</a:t>
            </a:r>
            <a:endParaRPr lang="en-IN" dirty="0">
              <a:solidFill>
                <a:schemeClr val="tx1">
                  <a:lumMod val="75000"/>
                  <a:lumOff val="25000"/>
                </a:schemeClr>
              </a:solidFill>
            </a:endParaRPr>
          </a:p>
        </p:txBody>
      </p:sp>
      <p:sp>
        <p:nvSpPr>
          <p:cNvPr id="3" name="Content Placeholder 2">
            <a:extLst>
              <a:ext uri="{FF2B5EF4-FFF2-40B4-BE49-F238E27FC236}">
                <a16:creationId xmlns:a16="http://schemas.microsoft.com/office/drawing/2014/main" id="{773F239C-8F36-3C2C-48A3-C2CDC58F42B3}"/>
              </a:ext>
            </a:extLst>
          </p:cNvPr>
          <p:cNvSpPr>
            <a:spLocks noGrp="1"/>
          </p:cNvSpPr>
          <p:nvPr>
            <p:ph idx="1"/>
          </p:nvPr>
        </p:nvSpPr>
        <p:spPr/>
        <p:txBody>
          <a:bodyPr>
            <a:normAutofit fontScale="70000" lnSpcReduction="20000"/>
          </a:bodyPr>
          <a:lstStyle/>
          <a:p>
            <a:pPr>
              <a:lnSpc>
                <a:spcPct val="150000"/>
              </a:lnSpc>
              <a:buFont typeface="Wingdings" panose="05000000000000000000" pitchFamily="2" charset="2"/>
              <a:buChar char="Ø"/>
            </a:pPr>
            <a:r>
              <a:rPr lang="en-US" sz="2400" dirty="0">
                <a:latin typeface="+mn-lt"/>
              </a:rPr>
              <a:t>Buccal frenum is a fold of mucous membrane</a:t>
            </a:r>
          </a:p>
          <a:p>
            <a:pPr>
              <a:lnSpc>
                <a:spcPct val="150000"/>
              </a:lnSpc>
              <a:buFont typeface="Wingdings" panose="05000000000000000000" pitchFamily="2" charset="2"/>
              <a:buChar char="Ø"/>
            </a:pPr>
            <a:r>
              <a:rPr lang="en-US" sz="2400" dirty="0">
                <a:latin typeface="+mn-lt"/>
              </a:rPr>
              <a:t>It can be single or multiple </a:t>
            </a:r>
          </a:p>
          <a:p>
            <a:pPr>
              <a:lnSpc>
                <a:spcPct val="150000"/>
              </a:lnSpc>
              <a:buFont typeface="Wingdings" panose="05000000000000000000" pitchFamily="2" charset="2"/>
              <a:buChar char="Ø"/>
            </a:pPr>
            <a:r>
              <a:rPr lang="en-US" sz="2400" dirty="0">
                <a:latin typeface="+mn-lt"/>
              </a:rPr>
              <a:t>Muscle fibers – orbicularis </a:t>
            </a:r>
            <a:r>
              <a:rPr lang="en-US" sz="2400" dirty="0" err="1">
                <a:latin typeface="+mn-lt"/>
              </a:rPr>
              <a:t>oris</a:t>
            </a:r>
            <a:endParaRPr lang="en-US" sz="2400" dirty="0">
              <a:latin typeface="+mn-lt"/>
            </a:endParaRPr>
          </a:p>
          <a:p>
            <a:pPr marL="0" indent="0">
              <a:lnSpc>
                <a:spcPct val="150000"/>
              </a:lnSpc>
              <a:buNone/>
            </a:pPr>
            <a:r>
              <a:rPr lang="en-US" sz="2400" dirty="0">
                <a:latin typeface="+mn-lt"/>
              </a:rPr>
              <a:t>                                </a:t>
            </a:r>
            <a:r>
              <a:rPr lang="en-US" sz="2400" dirty="0" err="1">
                <a:latin typeface="+mn-lt"/>
              </a:rPr>
              <a:t>levator</a:t>
            </a:r>
            <a:r>
              <a:rPr lang="en-US" sz="2400" dirty="0">
                <a:latin typeface="+mn-lt"/>
              </a:rPr>
              <a:t> </a:t>
            </a:r>
            <a:r>
              <a:rPr lang="en-US" sz="2400" dirty="0" err="1">
                <a:latin typeface="+mn-lt"/>
              </a:rPr>
              <a:t>anguli</a:t>
            </a:r>
            <a:r>
              <a:rPr lang="en-US" sz="2400" dirty="0">
                <a:latin typeface="+mn-lt"/>
              </a:rPr>
              <a:t> </a:t>
            </a:r>
            <a:r>
              <a:rPr lang="en-US" sz="2400" dirty="0" err="1">
                <a:latin typeface="+mn-lt"/>
              </a:rPr>
              <a:t>oris</a:t>
            </a:r>
            <a:endParaRPr lang="en-US" sz="2400" dirty="0">
              <a:latin typeface="+mn-lt"/>
            </a:endParaRPr>
          </a:p>
          <a:p>
            <a:pPr marL="0" indent="0">
              <a:lnSpc>
                <a:spcPct val="150000"/>
              </a:lnSpc>
              <a:buNone/>
            </a:pPr>
            <a:r>
              <a:rPr lang="en-US" sz="2400" dirty="0">
                <a:latin typeface="+mn-lt"/>
              </a:rPr>
              <a:t>                                buccinator</a:t>
            </a:r>
          </a:p>
          <a:p>
            <a:pPr>
              <a:lnSpc>
                <a:spcPct val="150000"/>
              </a:lnSpc>
              <a:buFont typeface="Wingdings" panose="05000000000000000000" pitchFamily="2" charset="2"/>
              <a:buChar char="Ø"/>
            </a:pPr>
            <a:r>
              <a:rPr lang="en-US" sz="2400" b="1" u="sng" dirty="0">
                <a:latin typeface="+mn-lt"/>
              </a:rPr>
              <a:t>Significance:</a:t>
            </a:r>
          </a:p>
          <a:p>
            <a:pPr marL="447664" lvl="1" indent="0">
              <a:lnSpc>
                <a:spcPct val="150000"/>
              </a:lnSpc>
              <a:buNone/>
            </a:pPr>
            <a:r>
              <a:rPr lang="en-US" sz="2400" dirty="0">
                <a:latin typeface="+mn-lt"/>
              </a:rPr>
              <a:t>Because of muscle attachments, it requires more clearance for its action (in both horizontal and vertical direction) than the labial frenum.</a:t>
            </a:r>
            <a:endParaRPr lang="en-IN" sz="2400" dirty="0">
              <a:latin typeface="+mn-lt"/>
            </a:endParaRPr>
          </a:p>
          <a:p>
            <a:endParaRPr lang="en-IN" sz="1900" dirty="0"/>
          </a:p>
        </p:txBody>
      </p:sp>
      <p:pic>
        <p:nvPicPr>
          <p:cNvPr id="5" name="Picture 4">
            <a:extLst>
              <a:ext uri="{FF2B5EF4-FFF2-40B4-BE49-F238E27FC236}">
                <a16:creationId xmlns:a16="http://schemas.microsoft.com/office/drawing/2014/main" id="{C05E5BE1-0CCE-5DDB-3E9B-B76B96D44DBB}"/>
              </a:ext>
            </a:extLst>
          </p:cNvPr>
          <p:cNvPicPr>
            <a:picLocks noChangeAspect="1"/>
          </p:cNvPicPr>
          <p:nvPr/>
        </p:nvPicPr>
        <p:blipFill>
          <a:blip r:embed="rId2"/>
          <a:stretch>
            <a:fillRect/>
          </a:stretch>
        </p:blipFill>
        <p:spPr>
          <a:xfrm>
            <a:off x="8816276" y="391668"/>
            <a:ext cx="2688336" cy="1741932"/>
          </a:xfrm>
          <a:prstGeom prst="rect">
            <a:avLst/>
          </a:prstGeom>
        </p:spPr>
      </p:pic>
    </p:spTree>
    <p:extLst>
      <p:ext uri="{BB962C8B-B14F-4D97-AF65-F5344CB8AC3E}">
        <p14:creationId xmlns:p14="http://schemas.microsoft.com/office/powerpoint/2010/main" val="393401135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B28F86-9B5F-05D9-12A2-77FC459A1CB0}"/>
              </a:ext>
            </a:extLst>
          </p:cNvPr>
          <p:cNvSpPr>
            <a:spLocks noGrp="1"/>
          </p:cNvSpPr>
          <p:nvPr>
            <p:ph idx="1"/>
          </p:nvPr>
        </p:nvSpPr>
        <p:spPr/>
        <p:txBody>
          <a:bodyPr/>
          <a:lstStyle/>
          <a:p>
            <a:r>
              <a:rPr lang="en-US" b="1" u="sng" dirty="0">
                <a:latin typeface="Arial" panose="020B0604020202020204" pitchFamily="34" charset="0"/>
                <a:cs typeface="Arial" panose="020B0604020202020204" pitchFamily="34" charset="0"/>
              </a:rPr>
              <a:t>Mylohyoid ridge</a:t>
            </a:r>
          </a:p>
          <a:p>
            <a:pPr marL="12700" indent="0" algn="just">
              <a:lnSpc>
                <a:spcPct val="100000"/>
              </a:lnSpc>
              <a:spcBef>
                <a:spcPts val="695"/>
              </a:spcBef>
              <a:buClr>
                <a:srgbClr val="E30058"/>
              </a:buClr>
              <a:buSzPct val="83928"/>
              <a:buNone/>
              <a:tabLst>
                <a:tab pos="286385" algn="l"/>
                <a:tab pos="287020" algn="l"/>
              </a:tabLst>
            </a:pPr>
            <a:r>
              <a:rPr lang="en-US" sz="1800" dirty="0">
                <a:latin typeface="+mn-lt"/>
              </a:rPr>
              <a:t>It is an oblique ridge on the lingual side of the mandible extending from the third molar region to the lower border of the mandible in the region of the chin.</a:t>
            </a:r>
          </a:p>
          <a:p>
            <a:pPr marL="12700" indent="0" algn="just">
              <a:lnSpc>
                <a:spcPct val="100000"/>
              </a:lnSpc>
              <a:spcBef>
                <a:spcPts val="695"/>
              </a:spcBef>
              <a:buClr>
                <a:srgbClr val="E30058"/>
              </a:buClr>
              <a:buSzPct val="83928"/>
              <a:buNone/>
              <a:tabLst>
                <a:tab pos="286385" algn="l"/>
                <a:tab pos="287020" algn="l"/>
              </a:tabLst>
            </a:pPr>
            <a:endParaRPr lang="en-US" sz="1800" dirty="0">
              <a:latin typeface="+mn-lt"/>
            </a:endParaRPr>
          </a:p>
          <a:p>
            <a:pPr marL="12700" indent="0" algn="just">
              <a:lnSpc>
                <a:spcPct val="100000"/>
              </a:lnSpc>
              <a:spcBef>
                <a:spcPts val="695"/>
              </a:spcBef>
              <a:buClr>
                <a:srgbClr val="E30058"/>
              </a:buClr>
              <a:buSzPct val="83928"/>
              <a:buNone/>
              <a:tabLst>
                <a:tab pos="286385" algn="l"/>
                <a:tab pos="287020" algn="l"/>
              </a:tabLst>
            </a:pPr>
            <a:r>
              <a:rPr lang="en-US" sz="1800" dirty="0">
                <a:latin typeface="+mn-lt"/>
              </a:rPr>
              <a:t>Undercut that can pose a real problem is prominent, sharp mylohyoid ridge</a:t>
            </a:r>
          </a:p>
          <a:p>
            <a:pPr marL="12700" indent="0" algn="just">
              <a:lnSpc>
                <a:spcPct val="100000"/>
              </a:lnSpc>
              <a:spcBef>
                <a:spcPts val="695"/>
              </a:spcBef>
              <a:buClr>
                <a:srgbClr val="E30058"/>
              </a:buClr>
              <a:buSzPct val="83928"/>
              <a:buNone/>
              <a:tabLst>
                <a:tab pos="286385" algn="l"/>
                <a:tab pos="287020" algn="l"/>
              </a:tabLst>
            </a:pPr>
            <a:endParaRPr lang="en-US" sz="1800" dirty="0">
              <a:latin typeface="+mn-lt"/>
            </a:endParaRPr>
          </a:p>
          <a:p>
            <a:pPr algn="just"/>
            <a:endParaRPr lang="en-US" sz="1800" dirty="0">
              <a:latin typeface="+mn-lt"/>
            </a:endParaRPr>
          </a:p>
          <a:p>
            <a:endParaRPr lang="en-IN" dirty="0"/>
          </a:p>
        </p:txBody>
      </p:sp>
      <p:pic>
        <p:nvPicPr>
          <p:cNvPr id="4" name="Picture 2" descr="Complete Denture – Anatomical Landmarks – My Dental Technology Notes">
            <a:extLst>
              <a:ext uri="{FF2B5EF4-FFF2-40B4-BE49-F238E27FC236}">
                <a16:creationId xmlns:a16="http://schemas.microsoft.com/office/drawing/2014/main" id="{3064A2C6-CCA6-BF6D-2B1B-49D5FE84D8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7331" y="4331516"/>
            <a:ext cx="3014056" cy="2290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31309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22A077-58A6-47BD-BB2C-90474B8753DD}"/>
              </a:ext>
            </a:extLst>
          </p:cNvPr>
          <p:cNvSpPr>
            <a:spLocks noGrp="1"/>
          </p:cNvSpPr>
          <p:nvPr>
            <p:ph idx="1"/>
          </p:nvPr>
        </p:nvSpPr>
        <p:spPr/>
        <p:txBody>
          <a:bodyPr/>
          <a:lstStyle/>
          <a:p>
            <a:pPr marL="12700" indent="0" algn="just">
              <a:lnSpc>
                <a:spcPct val="150000"/>
              </a:lnSpc>
              <a:spcBef>
                <a:spcPts val="605"/>
              </a:spcBef>
              <a:buClr>
                <a:srgbClr val="E30058"/>
              </a:buClr>
              <a:buSzPct val="83928"/>
              <a:buNone/>
              <a:tabLst>
                <a:tab pos="286385" algn="l"/>
                <a:tab pos="287020" algn="l"/>
              </a:tabLst>
            </a:pPr>
            <a:r>
              <a:rPr lang="en-US" sz="1800" u="sng" spc="-5" dirty="0">
                <a:latin typeface="+mn-lt"/>
                <a:cs typeface="Constantia"/>
              </a:rPr>
              <a:t>Significance: </a:t>
            </a:r>
          </a:p>
          <a:p>
            <a:pPr marL="355600" indent="-342900" algn="just">
              <a:lnSpc>
                <a:spcPct val="150000"/>
              </a:lnSpc>
              <a:spcBef>
                <a:spcPts val="605"/>
              </a:spcBef>
              <a:buClr>
                <a:srgbClr val="E30058"/>
              </a:buClr>
              <a:buSzPct val="83928"/>
              <a:buFont typeface="Wingdings" panose="05000000000000000000" pitchFamily="2" charset="2"/>
              <a:buChar char="Ø"/>
              <a:tabLst>
                <a:tab pos="286385" algn="l"/>
                <a:tab pos="287020" algn="l"/>
              </a:tabLst>
            </a:pPr>
            <a:r>
              <a:rPr lang="en-US" sz="1800" spc="-5" dirty="0">
                <a:latin typeface="+mn-lt"/>
                <a:cs typeface="Constantia"/>
              </a:rPr>
              <a:t>The lingual flange of the mandibular denture should extend inferior but not lateral to the mylohyoid line. </a:t>
            </a:r>
          </a:p>
          <a:p>
            <a:pPr marL="355600" indent="-342900" algn="just">
              <a:lnSpc>
                <a:spcPct val="150000"/>
              </a:lnSpc>
              <a:spcBef>
                <a:spcPts val="605"/>
              </a:spcBef>
              <a:buClr>
                <a:srgbClr val="E30058"/>
              </a:buClr>
              <a:buSzPct val="83928"/>
              <a:buFont typeface="Wingdings" panose="05000000000000000000" pitchFamily="2" charset="2"/>
              <a:buChar char="Ø"/>
              <a:tabLst>
                <a:tab pos="286385" algn="l"/>
                <a:tab pos="287020" algn="l"/>
              </a:tabLst>
            </a:pPr>
            <a:r>
              <a:rPr lang="en-US" sz="1800" spc="-5" dirty="0">
                <a:latin typeface="+mn-lt"/>
                <a:cs typeface="Constantia"/>
              </a:rPr>
              <a:t>The irregularity of the ridge often presents a problem </a:t>
            </a:r>
          </a:p>
          <a:p>
            <a:pPr marL="12700" indent="0" algn="just">
              <a:lnSpc>
                <a:spcPct val="150000"/>
              </a:lnSpc>
              <a:spcBef>
                <a:spcPts val="605"/>
              </a:spcBef>
              <a:buClr>
                <a:srgbClr val="E30058"/>
              </a:buClr>
              <a:buSzPct val="83928"/>
              <a:buNone/>
              <a:tabLst>
                <a:tab pos="286385" algn="l"/>
                <a:tab pos="287020" algn="l"/>
              </a:tabLst>
            </a:pPr>
            <a:r>
              <a:rPr lang="en-US" sz="1800" spc="-5" dirty="0">
                <a:latin typeface="+mn-lt"/>
                <a:cs typeface="Constantia"/>
              </a:rPr>
              <a:t>   to the denture patients.</a:t>
            </a:r>
            <a:endParaRPr lang="en-IN" sz="1800" spc="-5" dirty="0">
              <a:latin typeface="+mn-lt"/>
              <a:cs typeface="Constantia"/>
            </a:endParaRPr>
          </a:p>
          <a:p>
            <a:endParaRPr lang="en-IN" dirty="0"/>
          </a:p>
        </p:txBody>
      </p:sp>
    </p:spTree>
    <p:extLst>
      <p:ext uri="{BB962C8B-B14F-4D97-AF65-F5344CB8AC3E}">
        <p14:creationId xmlns:p14="http://schemas.microsoft.com/office/powerpoint/2010/main" val="235147265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BE8C7-D1D4-965D-4B3F-8DA528EA039A}"/>
              </a:ext>
            </a:extLst>
          </p:cNvPr>
          <p:cNvSpPr>
            <a:spLocks noGrp="1"/>
          </p:cNvSpPr>
          <p:nvPr>
            <p:ph type="title"/>
          </p:nvPr>
        </p:nvSpPr>
        <p:spPr/>
        <p:txBody>
          <a:bodyPr/>
          <a:lstStyle/>
          <a:p>
            <a:r>
              <a:rPr lang="en-US" b="1" u="sng" dirty="0">
                <a:solidFill>
                  <a:srgbClr val="C00000"/>
                </a:solidFill>
                <a:latin typeface="Arial" panose="020B0604020202020204" pitchFamily="34" charset="0"/>
                <a:cs typeface="Arial" panose="020B0604020202020204" pitchFamily="34" charset="0"/>
              </a:rPr>
              <a:t>Maxillary tuberosity</a:t>
            </a:r>
            <a:br>
              <a:rPr lang="en-US" b="1" u="sng" dirty="0">
                <a:latin typeface="Arial" panose="020B0604020202020204" pitchFamily="34" charset="0"/>
                <a:cs typeface="Arial" panose="020B0604020202020204" pitchFamily="34" charset="0"/>
              </a:rPr>
            </a:br>
            <a:endParaRPr lang="en-IN" dirty="0"/>
          </a:p>
        </p:txBody>
      </p:sp>
      <p:sp>
        <p:nvSpPr>
          <p:cNvPr id="3" name="Content Placeholder 2">
            <a:extLst>
              <a:ext uri="{FF2B5EF4-FFF2-40B4-BE49-F238E27FC236}">
                <a16:creationId xmlns:a16="http://schemas.microsoft.com/office/drawing/2014/main" id="{5BC51660-39A6-D4CD-0A0C-6488C1F7C7F3}"/>
              </a:ext>
            </a:extLst>
          </p:cNvPr>
          <p:cNvSpPr>
            <a:spLocks noGrp="1"/>
          </p:cNvSpPr>
          <p:nvPr>
            <p:ph idx="1"/>
          </p:nvPr>
        </p:nvSpPr>
        <p:spPr/>
        <p:txBody>
          <a:bodyPr/>
          <a:lstStyle/>
          <a:p>
            <a:pPr marL="297815" indent="-285750">
              <a:lnSpc>
                <a:spcPct val="100000"/>
              </a:lnSpc>
              <a:spcBef>
                <a:spcPts val="700"/>
              </a:spcBef>
              <a:buClr>
                <a:srgbClr val="E30058"/>
              </a:buClr>
              <a:buSzPct val="83928"/>
              <a:tabLst>
                <a:tab pos="287020" algn="l"/>
                <a:tab pos="287655" algn="l"/>
              </a:tabLst>
            </a:pPr>
            <a:r>
              <a:rPr lang="en-US" sz="1800" dirty="0">
                <a:latin typeface="+mn-lt"/>
              </a:rPr>
              <a:t>Maxillary tuberosity represents most distal portion of maxillary alveolar ridge.</a:t>
            </a:r>
          </a:p>
          <a:p>
            <a:pPr marL="297815" indent="-285750">
              <a:lnSpc>
                <a:spcPct val="100000"/>
              </a:lnSpc>
              <a:spcBef>
                <a:spcPts val="700"/>
              </a:spcBef>
              <a:buClr>
                <a:srgbClr val="E30058"/>
              </a:buClr>
              <a:buSzPct val="83928"/>
              <a:tabLst>
                <a:tab pos="287020" algn="l"/>
                <a:tab pos="287655" algn="l"/>
              </a:tabLst>
            </a:pPr>
            <a:endParaRPr lang="en-US" sz="1800" dirty="0">
              <a:latin typeface="+mn-lt"/>
            </a:endParaRPr>
          </a:p>
          <a:p>
            <a:pPr marL="297815" indent="-285750">
              <a:lnSpc>
                <a:spcPct val="100000"/>
              </a:lnSpc>
              <a:spcBef>
                <a:spcPts val="700"/>
              </a:spcBef>
              <a:buClr>
                <a:srgbClr val="E30058"/>
              </a:buClr>
              <a:buSzPct val="83928"/>
              <a:tabLst>
                <a:tab pos="287020" algn="l"/>
                <a:tab pos="287655" algn="l"/>
              </a:tabLst>
            </a:pPr>
            <a:r>
              <a:rPr lang="en-US" sz="1800" dirty="0">
                <a:latin typeface="+mn-lt"/>
              </a:rPr>
              <a:t>The tuberosity region often hangs abnormally low when maxillary posterior teeth are retained after mandibular molars are lost and not replaced.</a:t>
            </a:r>
          </a:p>
          <a:p>
            <a:endParaRPr lang="en-IN" dirty="0"/>
          </a:p>
        </p:txBody>
      </p:sp>
      <p:pic>
        <p:nvPicPr>
          <p:cNvPr id="4" name="Picture 10" descr="JORDI | Journal of Oral Diagnosis">
            <a:extLst>
              <a:ext uri="{FF2B5EF4-FFF2-40B4-BE49-F238E27FC236}">
                <a16:creationId xmlns:a16="http://schemas.microsoft.com/office/drawing/2014/main" id="{3C5502A2-6E94-20BA-40DE-235911092D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7965" y="4119616"/>
            <a:ext cx="2994787" cy="2114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54652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D76F7B-3F41-D283-DD5E-62537FE20111}"/>
              </a:ext>
            </a:extLst>
          </p:cNvPr>
          <p:cNvSpPr>
            <a:spLocks noGrp="1"/>
          </p:cNvSpPr>
          <p:nvPr>
            <p:ph idx="1"/>
          </p:nvPr>
        </p:nvSpPr>
        <p:spPr/>
        <p:txBody>
          <a:bodyPr/>
          <a:lstStyle/>
          <a:p>
            <a:pPr marL="12065" indent="0">
              <a:lnSpc>
                <a:spcPct val="100000"/>
              </a:lnSpc>
              <a:spcBef>
                <a:spcPts val="700"/>
              </a:spcBef>
              <a:buClr>
                <a:srgbClr val="E30058"/>
              </a:buClr>
              <a:buSzPct val="83928"/>
              <a:buNone/>
              <a:tabLst>
                <a:tab pos="287020" algn="l"/>
                <a:tab pos="287655" algn="l"/>
              </a:tabLst>
            </a:pPr>
            <a:r>
              <a:rPr lang="en-US" spc="-10" dirty="0">
                <a:latin typeface="Century Gothic" panose="020B0502020202020204" pitchFamily="34" charset="0"/>
                <a:cs typeface="Constantia"/>
              </a:rPr>
              <a:t>Tuberosity can be </a:t>
            </a:r>
            <a:endParaRPr lang="en-IN" spc="-10" dirty="0">
              <a:latin typeface="Century Gothic" panose="020B0502020202020204" pitchFamily="34" charset="0"/>
              <a:cs typeface="Constantia"/>
            </a:endParaRPr>
          </a:p>
          <a:p>
            <a:pPr marL="697856" lvl="1" indent="-342900">
              <a:lnSpc>
                <a:spcPct val="100000"/>
              </a:lnSpc>
              <a:spcBef>
                <a:spcPts val="700"/>
              </a:spcBef>
              <a:buClr>
                <a:srgbClr val="E30058"/>
              </a:buClr>
              <a:buSzPct val="83928"/>
              <a:tabLst>
                <a:tab pos="287020" algn="l"/>
                <a:tab pos="287655" algn="l"/>
              </a:tabLst>
            </a:pPr>
            <a:r>
              <a:rPr lang="en-IN" sz="1800" spc="-10" dirty="0">
                <a:latin typeface="+mn-lt"/>
                <a:cs typeface="Constantia"/>
              </a:rPr>
              <a:t>Bulbous</a:t>
            </a:r>
            <a:endParaRPr lang="en-IN" sz="1800" dirty="0">
              <a:latin typeface="+mn-lt"/>
              <a:cs typeface="Constantia"/>
            </a:endParaRPr>
          </a:p>
          <a:p>
            <a:pPr marL="697856" lvl="1" indent="-342900">
              <a:lnSpc>
                <a:spcPct val="100000"/>
              </a:lnSpc>
              <a:spcBef>
                <a:spcPts val="600"/>
              </a:spcBef>
              <a:buClr>
                <a:srgbClr val="E30058"/>
              </a:buClr>
              <a:buSzPct val="83928"/>
              <a:tabLst>
                <a:tab pos="287020" algn="l"/>
                <a:tab pos="287655" algn="l"/>
              </a:tabLst>
            </a:pPr>
            <a:r>
              <a:rPr lang="en-IN" sz="1800" spc="-15" dirty="0">
                <a:latin typeface="+mn-lt"/>
                <a:cs typeface="Constantia"/>
              </a:rPr>
              <a:t>Pendulous</a:t>
            </a:r>
            <a:endParaRPr lang="en-US" sz="1800" spc="-15" dirty="0">
              <a:latin typeface="+mn-lt"/>
              <a:cs typeface="Constantia"/>
            </a:endParaRPr>
          </a:p>
          <a:p>
            <a:pPr marL="697856" lvl="1" indent="-342900">
              <a:lnSpc>
                <a:spcPct val="100000"/>
              </a:lnSpc>
              <a:spcBef>
                <a:spcPts val="600"/>
              </a:spcBef>
              <a:buClr>
                <a:srgbClr val="E30058"/>
              </a:buClr>
              <a:buSzPct val="83928"/>
              <a:tabLst>
                <a:tab pos="287020" algn="l"/>
                <a:tab pos="287655" algn="l"/>
              </a:tabLst>
            </a:pPr>
            <a:r>
              <a:rPr lang="en-IN" sz="1800" spc="-20" dirty="0">
                <a:latin typeface="+mn-lt"/>
                <a:cs typeface="Constantia"/>
              </a:rPr>
              <a:t>Undercuts</a:t>
            </a:r>
            <a:endParaRPr lang="en-IN" sz="1800" dirty="0">
              <a:latin typeface="+mn-lt"/>
              <a:cs typeface="Constantia"/>
            </a:endParaRPr>
          </a:p>
          <a:p>
            <a:pPr marL="1338563" lvl="3" indent="-274955">
              <a:lnSpc>
                <a:spcPct val="100000"/>
              </a:lnSpc>
              <a:spcBef>
                <a:spcPts val="330"/>
              </a:spcBef>
              <a:buClr>
                <a:srgbClr val="C8004D"/>
              </a:buClr>
              <a:buSzPct val="85416"/>
              <a:buFont typeface="Courier New"/>
              <a:buChar char="o"/>
              <a:tabLst>
                <a:tab pos="653415" algn="l"/>
              </a:tabLst>
            </a:pPr>
            <a:r>
              <a:rPr lang="en-IN" sz="1800" spc="-15" dirty="0">
                <a:latin typeface="+mn-lt"/>
                <a:cs typeface="Constantia"/>
              </a:rPr>
              <a:t>Unilateral</a:t>
            </a:r>
            <a:endParaRPr lang="en-IN" sz="1800" dirty="0">
              <a:latin typeface="+mn-lt"/>
              <a:cs typeface="Constantia"/>
            </a:endParaRPr>
          </a:p>
          <a:p>
            <a:pPr marL="1338563" lvl="3" indent="-274955">
              <a:lnSpc>
                <a:spcPct val="100000"/>
              </a:lnSpc>
              <a:spcBef>
                <a:spcPts val="300"/>
              </a:spcBef>
              <a:buClr>
                <a:srgbClr val="C8004D"/>
              </a:buClr>
              <a:buSzPct val="85416"/>
              <a:buFont typeface="Courier New"/>
              <a:buChar char="o"/>
              <a:tabLst>
                <a:tab pos="653415" algn="l"/>
              </a:tabLst>
            </a:pPr>
            <a:r>
              <a:rPr lang="en-IN" sz="1800" spc="-10" dirty="0">
                <a:latin typeface="+mn-lt"/>
                <a:cs typeface="Constantia"/>
              </a:rPr>
              <a:t>Bilateral</a:t>
            </a:r>
          </a:p>
          <a:p>
            <a:pPr marL="377825" lvl="1">
              <a:spcBef>
                <a:spcPts val="300"/>
              </a:spcBef>
              <a:buClr>
                <a:srgbClr val="C8004D"/>
              </a:buClr>
              <a:buSzPct val="85416"/>
              <a:tabLst>
                <a:tab pos="653415" algn="l"/>
              </a:tabLst>
            </a:pPr>
            <a:r>
              <a:rPr lang="en-US" sz="1800" u="sng" dirty="0">
                <a:solidFill>
                  <a:schemeClr val="tx1"/>
                </a:solidFill>
                <a:cs typeface="Constantia"/>
              </a:rPr>
              <a:t>Significance</a:t>
            </a:r>
          </a:p>
          <a:p>
            <a:pPr marL="720725" lvl="1" indent="-342900">
              <a:spcBef>
                <a:spcPts val="300"/>
              </a:spcBef>
              <a:buClr>
                <a:srgbClr val="C8004D"/>
              </a:buClr>
              <a:buSzPct val="85416"/>
              <a:buFont typeface="Wingdings" panose="05000000000000000000" pitchFamily="2" charset="2"/>
              <a:buChar char="Ø"/>
              <a:tabLst>
                <a:tab pos="653415" algn="l"/>
              </a:tabLst>
            </a:pPr>
            <a:r>
              <a:rPr lang="en-US" sz="1800" dirty="0">
                <a:solidFill>
                  <a:schemeClr val="tx1"/>
                </a:solidFill>
              </a:rPr>
              <a:t>Often the low hanging tuberosity prevents proper location of occlusal plane.</a:t>
            </a:r>
          </a:p>
          <a:p>
            <a:pPr marL="720725" lvl="1" indent="-342900">
              <a:spcBef>
                <a:spcPts val="300"/>
              </a:spcBef>
              <a:buClr>
                <a:srgbClr val="C8004D"/>
              </a:buClr>
              <a:buSzPct val="85416"/>
              <a:buFont typeface="Wingdings" panose="05000000000000000000" pitchFamily="2" charset="2"/>
              <a:buChar char="Ø"/>
              <a:tabLst>
                <a:tab pos="653415" algn="l"/>
              </a:tabLst>
            </a:pPr>
            <a:r>
              <a:rPr lang="en-US" sz="1800" dirty="0">
                <a:solidFill>
                  <a:schemeClr val="tx1"/>
                </a:solidFill>
              </a:rPr>
              <a:t>Most often tuberosity enlargements are only fibrous in nature.</a:t>
            </a:r>
            <a:endParaRPr lang="en-IN" sz="1800" dirty="0">
              <a:solidFill>
                <a:schemeClr val="tx1"/>
              </a:solidFill>
            </a:endParaRPr>
          </a:p>
          <a:p>
            <a:pPr marL="377825" lvl="1">
              <a:spcBef>
                <a:spcPts val="300"/>
              </a:spcBef>
              <a:buClr>
                <a:srgbClr val="C8004D"/>
              </a:buClr>
              <a:buSzPct val="85416"/>
              <a:tabLst>
                <a:tab pos="653415" algn="l"/>
              </a:tabLst>
            </a:pPr>
            <a:r>
              <a:rPr lang="en-US" sz="2000" dirty="0">
                <a:solidFill>
                  <a:schemeClr val="tx1"/>
                </a:solidFill>
                <a:latin typeface="Constantia"/>
                <a:cs typeface="Constantia"/>
              </a:rPr>
              <a:t> </a:t>
            </a:r>
          </a:p>
          <a:p>
            <a:pPr marL="1338563" lvl="3" indent="-274955">
              <a:lnSpc>
                <a:spcPct val="100000"/>
              </a:lnSpc>
              <a:spcBef>
                <a:spcPts val="300"/>
              </a:spcBef>
              <a:buClr>
                <a:srgbClr val="C8004D"/>
              </a:buClr>
              <a:buSzPct val="85416"/>
              <a:buFont typeface="Courier New"/>
              <a:buChar char="o"/>
              <a:tabLst>
                <a:tab pos="653415" algn="l"/>
              </a:tabLst>
            </a:pPr>
            <a:endParaRPr lang="en-IN" sz="1800" dirty="0">
              <a:latin typeface="+mn-lt"/>
              <a:cs typeface="Constantia"/>
            </a:endParaRPr>
          </a:p>
          <a:p>
            <a:pPr marL="377825" lvl="1" indent="0">
              <a:lnSpc>
                <a:spcPct val="100000"/>
              </a:lnSpc>
              <a:spcBef>
                <a:spcPts val="300"/>
              </a:spcBef>
              <a:buClr>
                <a:srgbClr val="C8004D"/>
              </a:buClr>
              <a:buSzPct val="85416"/>
              <a:buNone/>
              <a:tabLst>
                <a:tab pos="653415" algn="l"/>
              </a:tabLst>
            </a:pPr>
            <a:endParaRPr lang="en-US" sz="2400" dirty="0">
              <a:latin typeface="+mn-lt"/>
              <a:cs typeface="Constantia"/>
            </a:endParaRPr>
          </a:p>
          <a:p>
            <a:pPr marL="652780" lvl="1" indent="-274955">
              <a:lnSpc>
                <a:spcPct val="100000"/>
              </a:lnSpc>
              <a:spcBef>
                <a:spcPts val="300"/>
              </a:spcBef>
              <a:buClr>
                <a:srgbClr val="C8004D"/>
              </a:buClr>
              <a:buSzPct val="85416"/>
              <a:buFont typeface="Courier New"/>
              <a:buChar char="o"/>
              <a:tabLst>
                <a:tab pos="653415" algn="l"/>
              </a:tabLst>
            </a:pPr>
            <a:endParaRPr lang="en-US" sz="2400" dirty="0">
              <a:latin typeface="Constantia"/>
              <a:cs typeface="Constantia"/>
            </a:endParaRPr>
          </a:p>
          <a:p>
            <a:endParaRPr lang="en-IN" dirty="0"/>
          </a:p>
        </p:txBody>
      </p:sp>
      <p:pic>
        <p:nvPicPr>
          <p:cNvPr id="4" name="Picture 3">
            <a:extLst>
              <a:ext uri="{FF2B5EF4-FFF2-40B4-BE49-F238E27FC236}">
                <a16:creationId xmlns:a16="http://schemas.microsoft.com/office/drawing/2014/main" id="{17917959-C9E2-F63A-3570-AE9AF54AAEFD}"/>
              </a:ext>
            </a:extLst>
          </p:cNvPr>
          <p:cNvPicPr>
            <a:picLocks noChangeAspect="1"/>
          </p:cNvPicPr>
          <p:nvPr/>
        </p:nvPicPr>
        <p:blipFill>
          <a:blip r:embed="rId2"/>
          <a:stretch>
            <a:fillRect/>
          </a:stretch>
        </p:blipFill>
        <p:spPr>
          <a:xfrm>
            <a:off x="7683132" y="1759674"/>
            <a:ext cx="2972215" cy="2381582"/>
          </a:xfrm>
          <a:prstGeom prst="rect">
            <a:avLst/>
          </a:prstGeom>
        </p:spPr>
      </p:pic>
    </p:spTree>
    <p:extLst>
      <p:ext uri="{BB962C8B-B14F-4D97-AF65-F5344CB8AC3E}">
        <p14:creationId xmlns:p14="http://schemas.microsoft.com/office/powerpoint/2010/main" val="311853043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2047C-212C-A616-4623-32568245DC24}"/>
              </a:ext>
            </a:extLst>
          </p:cNvPr>
          <p:cNvSpPr>
            <a:spLocks noGrp="1"/>
          </p:cNvSpPr>
          <p:nvPr>
            <p:ph type="title"/>
          </p:nvPr>
        </p:nvSpPr>
        <p:spPr/>
        <p:txBody>
          <a:bodyPr/>
          <a:lstStyle/>
          <a:p>
            <a:r>
              <a:rPr lang="en-US" sz="3600" b="1" u="sng" dirty="0">
                <a:solidFill>
                  <a:srgbClr val="C00000"/>
                </a:solidFill>
                <a:latin typeface="Arial" panose="020B0604020202020204" pitchFamily="34" charset="0"/>
                <a:cs typeface="Arial" panose="020B0604020202020204" pitchFamily="34" charset="0"/>
              </a:rPr>
              <a:t>Tongue</a:t>
            </a:r>
            <a:endParaRPr lang="en-IN" dirty="0">
              <a:solidFill>
                <a:srgbClr val="C00000"/>
              </a:solidFill>
            </a:endParaRPr>
          </a:p>
        </p:txBody>
      </p:sp>
      <p:sp>
        <p:nvSpPr>
          <p:cNvPr id="3" name="Content Placeholder 2">
            <a:extLst>
              <a:ext uri="{FF2B5EF4-FFF2-40B4-BE49-F238E27FC236}">
                <a16:creationId xmlns:a16="http://schemas.microsoft.com/office/drawing/2014/main" id="{D29977C7-6EE8-F93B-7AD3-FD86CAD0D6F6}"/>
              </a:ext>
            </a:extLst>
          </p:cNvPr>
          <p:cNvSpPr>
            <a:spLocks noGrp="1"/>
          </p:cNvSpPr>
          <p:nvPr>
            <p:ph idx="1"/>
          </p:nvPr>
        </p:nvSpPr>
        <p:spPr/>
        <p:txBody>
          <a:bodyPr/>
          <a:lstStyle/>
          <a:p>
            <a:r>
              <a:rPr lang="en-US" sz="1800" dirty="0">
                <a:latin typeface="Arial" panose="020B0604020202020204" pitchFamily="34" charset="0"/>
                <a:cs typeface="Arial" panose="020B0604020202020204" pitchFamily="34" charset="0"/>
              </a:rPr>
              <a:t>The tongue plays an important role in determining denture success or failure, with its size and activity being the main concerns. </a:t>
            </a:r>
          </a:p>
          <a:p>
            <a:r>
              <a:rPr lang="en-US" sz="1800" dirty="0">
                <a:latin typeface="Arial" panose="020B0604020202020204" pitchFamily="34" charset="0"/>
                <a:cs typeface="Arial" panose="020B0604020202020204" pitchFamily="34" charset="0"/>
              </a:rPr>
              <a:t>The tongue will expand into any edentulous space by a reorientation of its intrinsic musculature and become habitually active within its extended boundaries.</a:t>
            </a:r>
            <a:endParaRPr lang="en-IN" sz="1800" dirty="0">
              <a:latin typeface="Arial" panose="020B0604020202020204" pitchFamily="34" charset="0"/>
              <a:cs typeface="Arial" panose="020B0604020202020204" pitchFamily="34" charset="0"/>
            </a:endParaRPr>
          </a:p>
          <a:p>
            <a:endParaRPr lang="en-IN" dirty="0"/>
          </a:p>
        </p:txBody>
      </p:sp>
      <p:pic>
        <p:nvPicPr>
          <p:cNvPr id="4" name="Picture 2" descr="Phonetics and tongue position to improve mandibular denture retention: A  clinical report - ScienceDirect">
            <a:extLst>
              <a:ext uri="{FF2B5EF4-FFF2-40B4-BE49-F238E27FC236}">
                <a16:creationId xmlns:a16="http://schemas.microsoft.com/office/drawing/2014/main" id="{480A29D6-3A53-589F-B97B-C9617242B5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5250" y="3842390"/>
            <a:ext cx="3239918" cy="2149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48082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4D7889-91DD-1E1D-E6B9-9EB9D5EC546F}"/>
              </a:ext>
            </a:extLst>
          </p:cNvPr>
          <p:cNvSpPr>
            <a:spLocks noGrp="1"/>
          </p:cNvSpPr>
          <p:nvPr>
            <p:ph idx="1"/>
          </p:nvPr>
        </p:nvSpPr>
        <p:spPr/>
        <p:txBody>
          <a:bodyPr/>
          <a:lstStyle/>
          <a:p>
            <a:r>
              <a:rPr lang="en-US" sz="2400" dirty="0">
                <a:latin typeface="Arial" panose="020B0604020202020204" pitchFamily="34" charset="0"/>
                <a:cs typeface="Arial" panose="020B0604020202020204" pitchFamily="34" charset="0"/>
              </a:rPr>
              <a:t>Tongue</a:t>
            </a:r>
            <a:r>
              <a:rPr lang="en-US" sz="2400" dirty="0">
                <a:latin typeface="+mn-lt"/>
              </a:rPr>
              <a:t> -</a:t>
            </a:r>
            <a:r>
              <a:rPr lang="en-US" sz="2400" dirty="0"/>
              <a:t> </a:t>
            </a:r>
            <a:r>
              <a:rPr lang="en-US" sz="1800" dirty="0">
                <a:latin typeface="+mn-lt"/>
              </a:rPr>
              <a:t>should be examined for the following</a:t>
            </a:r>
          </a:p>
          <a:p>
            <a:pPr>
              <a:lnSpc>
                <a:spcPct val="150000"/>
              </a:lnSpc>
              <a:buFont typeface="Wingdings" panose="05000000000000000000" pitchFamily="2" charset="2"/>
              <a:buChar char="Ø"/>
            </a:pPr>
            <a:r>
              <a:rPr lang="en-US" u="sng" dirty="0">
                <a:cs typeface="Arial" panose="020B0604020202020204" pitchFamily="34" charset="0"/>
              </a:rPr>
              <a:t>Size</a:t>
            </a:r>
            <a:r>
              <a:rPr lang="en-US" dirty="0">
                <a:cs typeface="Arial" panose="020B0604020202020204" pitchFamily="34" charset="0"/>
              </a:rPr>
              <a:t>: </a:t>
            </a:r>
          </a:p>
          <a:p>
            <a:pPr lvl="1">
              <a:lnSpc>
                <a:spcPct val="150000"/>
              </a:lnSpc>
              <a:buFont typeface="Courier New" panose="02070309020205020404" pitchFamily="49" charset="0"/>
              <a:buChar char="o"/>
            </a:pPr>
            <a:r>
              <a:rPr lang="en-US" sz="1800" dirty="0">
                <a:cs typeface="Arial" panose="020B0604020202020204" pitchFamily="34" charset="0"/>
              </a:rPr>
              <a:t>Large tongue </a:t>
            </a:r>
            <a:r>
              <a:rPr lang="en-US" sz="1800" dirty="0">
                <a:cs typeface="Arial" panose="020B0604020202020204" pitchFamily="34" charset="0"/>
                <a:sym typeface="Wingdings" panose="05000000000000000000" pitchFamily="2" charset="2"/>
              </a:rPr>
              <a:t></a:t>
            </a:r>
            <a:r>
              <a:rPr lang="en-US" sz="1800" dirty="0">
                <a:cs typeface="Arial" panose="020B0604020202020204" pitchFamily="34" charset="0"/>
              </a:rPr>
              <a:t>decreases the stability of the denture </a:t>
            </a:r>
          </a:p>
          <a:p>
            <a:pPr marL="428615" lvl="1" indent="0">
              <a:lnSpc>
                <a:spcPct val="150000"/>
              </a:lnSpc>
              <a:buNone/>
            </a:pPr>
            <a:r>
              <a:rPr lang="en-US" sz="1800" dirty="0">
                <a:cs typeface="Arial" panose="020B0604020202020204" pitchFamily="34" charset="0"/>
              </a:rPr>
              <a:t>                         </a:t>
            </a:r>
            <a:r>
              <a:rPr lang="en-US" sz="1800" dirty="0">
                <a:cs typeface="Arial" panose="020B0604020202020204" pitchFamily="34" charset="0"/>
                <a:sym typeface="Wingdings" panose="05000000000000000000" pitchFamily="2" charset="2"/>
              </a:rPr>
              <a:t></a:t>
            </a:r>
            <a:r>
              <a:rPr lang="en-US" sz="1800" dirty="0">
                <a:cs typeface="Arial" panose="020B0604020202020204" pitchFamily="34" charset="0"/>
              </a:rPr>
              <a:t> interfere in impression making.</a:t>
            </a:r>
          </a:p>
          <a:p>
            <a:pPr marL="600065" lvl="1" indent="-171450">
              <a:lnSpc>
                <a:spcPct val="150000"/>
              </a:lnSpc>
              <a:buFont typeface="Courier New" panose="02070309020205020404" pitchFamily="49" charset="0"/>
              <a:buChar char="o"/>
            </a:pPr>
            <a:r>
              <a:rPr lang="en-US" sz="1800" dirty="0">
                <a:cs typeface="Arial" panose="020B0604020202020204" pitchFamily="34" charset="0"/>
              </a:rPr>
              <a:t> Small tongue </a:t>
            </a:r>
            <a:r>
              <a:rPr lang="en-US" sz="1800" dirty="0">
                <a:cs typeface="Arial" panose="020B0604020202020204" pitchFamily="34" charset="0"/>
                <a:sym typeface="Wingdings" panose="05000000000000000000" pitchFamily="2" charset="2"/>
              </a:rPr>
              <a:t></a:t>
            </a:r>
            <a:r>
              <a:rPr lang="en-US" sz="1800" dirty="0">
                <a:cs typeface="Arial" panose="020B0604020202020204" pitchFamily="34" charset="0"/>
              </a:rPr>
              <a:t>does not provide adequate lingual               			    peripheral seal.</a:t>
            </a:r>
          </a:p>
          <a:p>
            <a:endParaRPr lang="en-IN" dirty="0"/>
          </a:p>
        </p:txBody>
      </p:sp>
    </p:spTree>
    <p:extLst>
      <p:ext uri="{BB962C8B-B14F-4D97-AF65-F5344CB8AC3E}">
        <p14:creationId xmlns:p14="http://schemas.microsoft.com/office/powerpoint/2010/main" val="322126044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3B7AF5-52D8-0CFB-1132-A65350E10032}"/>
              </a:ext>
            </a:extLst>
          </p:cNvPr>
          <p:cNvSpPr>
            <a:spLocks noGrp="1"/>
          </p:cNvSpPr>
          <p:nvPr>
            <p:ph idx="1"/>
          </p:nvPr>
        </p:nvSpPr>
        <p:spPr/>
        <p:txBody>
          <a:bodyPr/>
          <a:lstStyle/>
          <a:p>
            <a:pPr>
              <a:lnSpc>
                <a:spcPct val="150000"/>
              </a:lnSpc>
              <a:buFont typeface="Wingdings" panose="05000000000000000000" pitchFamily="2" charset="2"/>
              <a:buChar char="Ø"/>
            </a:pPr>
            <a:r>
              <a:rPr lang="en-US" dirty="0">
                <a:latin typeface="+mn-lt"/>
              </a:rPr>
              <a:t>Movement and coordination: </a:t>
            </a:r>
          </a:p>
          <a:p>
            <a:pPr marL="428615" lvl="1" indent="0">
              <a:lnSpc>
                <a:spcPct val="150000"/>
              </a:lnSpc>
              <a:buNone/>
            </a:pPr>
            <a:r>
              <a:rPr lang="en-US" sz="1800" dirty="0">
                <a:latin typeface="+mn-lt"/>
                <a:sym typeface="Wingdings" panose="05000000000000000000" pitchFamily="2" charset="2"/>
              </a:rPr>
              <a:t> </a:t>
            </a:r>
            <a:r>
              <a:rPr lang="en-US" sz="1800" dirty="0">
                <a:latin typeface="+mn-lt"/>
              </a:rPr>
              <a:t>Important to register a good peripheral tracing. </a:t>
            </a:r>
          </a:p>
          <a:p>
            <a:pPr marL="428615" lvl="1" indent="0">
              <a:lnSpc>
                <a:spcPct val="150000"/>
              </a:lnSpc>
              <a:buNone/>
            </a:pPr>
            <a:r>
              <a:rPr lang="en-US" sz="1800" dirty="0">
                <a:latin typeface="+mn-lt"/>
                <a:sym typeface="Wingdings" panose="05000000000000000000" pitchFamily="2" charset="2"/>
              </a:rPr>
              <a:t> </a:t>
            </a:r>
            <a:r>
              <a:rPr lang="en-US" sz="1800" dirty="0">
                <a:latin typeface="+mn-lt"/>
              </a:rPr>
              <a:t>Necessary in maintaining the denture in the mouth during functional activities like speech, deglutition and mastication, etc.</a:t>
            </a:r>
            <a:endParaRPr lang="en-IN" sz="1800" dirty="0">
              <a:latin typeface="+mn-lt"/>
            </a:endParaRPr>
          </a:p>
          <a:p>
            <a:endParaRPr lang="en-IN" dirty="0"/>
          </a:p>
        </p:txBody>
      </p:sp>
    </p:spTree>
    <p:extLst>
      <p:ext uri="{BB962C8B-B14F-4D97-AF65-F5344CB8AC3E}">
        <p14:creationId xmlns:p14="http://schemas.microsoft.com/office/powerpoint/2010/main" val="417403675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9A48EE-CE53-07A3-5274-04C1A88A05BC}"/>
              </a:ext>
            </a:extLst>
          </p:cNvPr>
          <p:cNvSpPr>
            <a:spLocks noGrp="1"/>
          </p:cNvSpPr>
          <p:nvPr>
            <p:ph idx="1"/>
          </p:nvPr>
        </p:nvSpPr>
        <p:spPr>
          <a:xfrm>
            <a:off x="1654140" y="1684961"/>
            <a:ext cx="9881295" cy="4513937"/>
          </a:xfrm>
        </p:spPr>
        <p:txBody>
          <a:bodyPr>
            <a:normAutofit fontScale="92500" lnSpcReduction="20000"/>
          </a:bodyPr>
          <a:lstStyle/>
          <a:p>
            <a:pPr marL="85724" indent="0">
              <a:buNone/>
            </a:pPr>
            <a:r>
              <a:rPr lang="en-US" sz="1900" b="1" u="sng" dirty="0">
                <a:latin typeface="Arial" panose="020B0604020202020204" pitchFamily="34" charset="0"/>
                <a:cs typeface="Arial" panose="020B0604020202020204" pitchFamily="34" charset="0"/>
              </a:rPr>
              <a:t>Classify tongue according to House: </a:t>
            </a:r>
          </a:p>
          <a:p>
            <a:pPr marL="85724" indent="0">
              <a:buNone/>
            </a:pPr>
            <a:endParaRPr lang="en-US" sz="1900" b="1" u="sng" dirty="0">
              <a:latin typeface="Arial" panose="020B0604020202020204" pitchFamily="34" charset="0"/>
              <a:cs typeface="Arial" panose="020B0604020202020204" pitchFamily="34" charset="0"/>
            </a:endParaRPr>
          </a:p>
          <a:p>
            <a:pPr marL="85724" indent="0">
              <a:buNone/>
            </a:pPr>
            <a:endParaRPr lang="en-US" sz="1900" dirty="0">
              <a:latin typeface="Arial" panose="020B0604020202020204" pitchFamily="34" charset="0"/>
              <a:cs typeface="Arial" panose="020B0604020202020204" pitchFamily="34" charset="0"/>
            </a:endParaRPr>
          </a:p>
          <a:p>
            <a:pPr>
              <a:lnSpc>
                <a:spcPct val="150000"/>
              </a:lnSpc>
              <a:buFont typeface="Wingdings" panose="05000000000000000000" pitchFamily="2" charset="2"/>
              <a:buChar char="Ø"/>
            </a:pPr>
            <a:r>
              <a:rPr lang="en-US" sz="1900" dirty="0">
                <a:latin typeface="Arial" panose="020B0604020202020204" pitchFamily="34" charset="0"/>
                <a:cs typeface="Arial" panose="020B0604020202020204" pitchFamily="34" charset="0"/>
              </a:rPr>
              <a:t>Class 1: Normal in size, development and function. </a:t>
            </a:r>
          </a:p>
          <a:p>
            <a:pPr marL="85724" indent="0">
              <a:lnSpc>
                <a:spcPct val="150000"/>
              </a:lnSpc>
              <a:buNone/>
            </a:pPr>
            <a:r>
              <a:rPr lang="en-US" sz="1900" dirty="0">
                <a:latin typeface="Arial" panose="020B0604020202020204" pitchFamily="34" charset="0"/>
                <a:cs typeface="Arial" panose="020B0604020202020204" pitchFamily="34" charset="0"/>
              </a:rPr>
              <a:t>                 Sufficient teeth are present to maintain normal form and function. </a:t>
            </a:r>
          </a:p>
          <a:p>
            <a:pPr marL="85724" indent="0">
              <a:lnSpc>
                <a:spcPct val="150000"/>
              </a:lnSpc>
              <a:buNone/>
            </a:pPr>
            <a:endParaRPr lang="en-US" sz="1900" dirty="0">
              <a:latin typeface="Arial" panose="020B0604020202020204" pitchFamily="34" charset="0"/>
              <a:cs typeface="Arial" panose="020B0604020202020204" pitchFamily="34" charset="0"/>
            </a:endParaRPr>
          </a:p>
          <a:p>
            <a:pPr>
              <a:lnSpc>
                <a:spcPct val="150000"/>
              </a:lnSpc>
              <a:buFont typeface="Wingdings" panose="05000000000000000000" pitchFamily="2" charset="2"/>
              <a:buChar char="Ø"/>
            </a:pPr>
            <a:r>
              <a:rPr lang="en-US" sz="1900" dirty="0">
                <a:latin typeface="Arial" panose="020B0604020202020204" pitchFamily="34" charset="0"/>
                <a:cs typeface="Arial" panose="020B0604020202020204" pitchFamily="34" charset="0"/>
              </a:rPr>
              <a:t>Class 2: Teeth have been absent long enough to permit a  change in the form and function of the tongue. </a:t>
            </a:r>
          </a:p>
          <a:p>
            <a:pPr>
              <a:lnSpc>
                <a:spcPct val="150000"/>
              </a:lnSpc>
              <a:buFont typeface="Wingdings" panose="05000000000000000000" pitchFamily="2" charset="2"/>
              <a:buChar char="Ø"/>
            </a:pPr>
            <a:endParaRPr lang="en-US" sz="1900" dirty="0">
              <a:latin typeface="Arial" panose="020B0604020202020204" pitchFamily="34" charset="0"/>
              <a:cs typeface="Arial" panose="020B0604020202020204" pitchFamily="34" charset="0"/>
            </a:endParaRPr>
          </a:p>
          <a:p>
            <a:pPr>
              <a:lnSpc>
                <a:spcPct val="150000"/>
              </a:lnSpc>
              <a:buFont typeface="Wingdings" panose="05000000000000000000" pitchFamily="2" charset="2"/>
              <a:buChar char="Ø"/>
            </a:pPr>
            <a:r>
              <a:rPr lang="en-US" sz="1900" dirty="0">
                <a:latin typeface="Arial" panose="020B0604020202020204" pitchFamily="34" charset="0"/>
                <a:cs typeface="Arial" panose="020B0604020202020204" pitchFamily="34" charset="0"/>
              </a:rPr>
              <a:t>Class 3: Excessively large tongue.. </a:t>
            </a:r>
            <a:endParaRPr lang="en-IN" sz="1900" dirty="0">
              <a:latin typeface="Arial" panose="020B0604020202020204" pitchFamily="34" charset="0"/>
              <a:cs typeface="Arial" panose="020B0604020202020204" pitchFamily="34" charset="0"/>
            </a:endParaRPr>
          </a:p>
          <a:p>
            <a:endParaRPr lang="en-IN" dirty="0"/>
          </a:p>
        </p:txBody>
      </p:sp>
    </p:spTree>
    <p:extLst>
      <p:ext uri="{BB962C8B-B14F-4D97-AF65-F5344CB8AC3E}">
        <p14:creationId xmlns:p14="http://schemas.microsoft.com/office/powerpoint/2010/main" val="328032426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E514CB-3914-FC2A-CEE6-A3FD7A5002FE}"/>
              </a:ext>
            </a:extLst>
          </p:cNvPr>
          <p:cNvSpPr>
            <a:spLocks noGrp="1"/>
          </p:cNvSpPr>
          <p:nvPr>
            <p:ph idx="1"/>
          </p:nvPr>
        </p:nvSpPr>
        <p:spPr>
          <a:xfrm>
            <a:off x="1633796" y="644190"/>
            <a:ext cx="10035408" cy="2876250"/>
          </a:xfrm>
        </p:spPr>
        <p:txBody>
          <a:bodyPr>
            <a:normAutofit/>
          </a:bodyPr>
          <a:lstStyle/>
          <a:p>
            <a:pPr>
              <a:lnSpc>
                <a:spcPct val="150000"/>
              </a:lnSpc>
              <a:buFont typeface="Wingdings" panose="05000000000000000000" pitchFamily="2" charset="2"/>
              <a:buChar char="Ø"/>
            </a:pPr>
            <a:r>
              <a:rPr lang="en-US" b="1" u="sng" dirty="0">
                <a:latin typeface="Arial" panose="020B0604020202020204" pitchFamily="34" charset="0"/>
                <a:cs typeface="Arial" panose="020B0604020202020204" pitchFamily="34" charset="0"/>
              </a:rPr>
              <a:t>Tongue Position </a:t>
            </a:r>
            <a:r>
              <a:rPr lang="en-US" dirty="0">
                <a:latin typeface="Arial" panose="020B0604020202020204" pitchFamily="34" charset="0"/>
                <a:cs typeface="Arial" panose="020B0604020202020204" pitchFamily="34" charset="0"/>
              </a:rPr>
              <a:t>- </a:t>
            </a:r>
            <a:r>
              <a:rPr lang="en-US" sz="1800" dirty="0"/>
              <a:t>Wright's classification</a:t>
            </a:r>
            <a:br>
              <a:rPr lang="en-US" sz="1800" dirty="0"/>
            </a:br>
            <a:r>
              <a:rPr lang="en-US" sz="1800" u="sng" dirty="0"/>
              <a:t>Class 1 </a:t>
            </a:r>
            <a:r>
              <a:rPr lang="en-US" sz="1800" dirty="0"/>
              <a:t>Tongue lies in the floor of mouth with the tip forward and slightly below the incisal edges of mandibular anterior.</a:t>
            </a:r>
          </a:p>
          <a:p>
            <a:pPr>
              <a:lnSpc>
                <a:spcPct val="150000"/>
              </a:lnSpc>
              <a:buFont typeface="Wingdings" panose="05000000000000000000" pitchFamily="2" charset="2"/>
              <a:buChar char="Ø"/>
            </a:pPr>
            <a:r>
              <a:rPr lang="en-US" sz="1800" dirty="0"/>
              <a:t> </a:t>
            </a:r>
            <a:r>
              <a:rPr lang="en-US" sz="1800" u="sng" dirty="0"/>
              <a:t>Class2</a:t>
            </a:r>
            <a:r>
              <a:rPr lang="en-US" sz="1800" dirty="0"/>
              <a:t> Tongue is flattened and broadened but tip is in normal position</a:t>
            </a:r>
          </a:p>
          <a:p>
            <a:pPr>
              <a:lnSpc>
                <a:spcPct val="150000"/>
              </a:lnSpc>
              <a:buFont typeface="Wingdings" panose="05000000000000000000" pitchFamily="2" charset="2"/>
              <a:buChar char="Ø"/>
            </a:pPr>
            <a:r>
              <a:rPr lang="en-US" sz="1800" u="sng" dirty="0"/>
              <a:t>Class 3 </a:t>
            </a:r>
            <a:r>
              <a:rPr lang="en-US" sz="1800" dirty="0"/>
              <a:t>Tongue is retracted and depressed into floor of the mouth with tip curled upward downward or assimilated in body of the tongue.</a:t>
            </a:r>
            <a:endParaRPr lang="en-IN" sz="1800" dirty="0"/>
          </a:p>
          <a:p>
            <a:endParaRPr lang="en-IN" dirty="0"/>
          </a:p>
        </p:txBody>
      </p:sp>
      <p:pic>
        <p:nvPicPr>
          <p:cNvPr id="4" name="Picture 3">
            <a:extLst>
              <a:ext uri="{FF2B5EF4-FFF2-40B4-BE49-F238E27FC236}">
                <a16:creationId xmlns:a16="http://schemas.microsoft.com/office/drawing/2014/main" id="{813437C2-E160-794C-1D61-2336493D008A}"/>
              </a:ext>
            </a:extLst>
          </p:cNvPr>
          <p:cNvPicPr>
            <a:picLocks noChangeAspect="1"/>
          </p:cNvPicPr>
          <p:nvPr/>
        </p:nvPicPr>
        <p:blipFill>
          <a:blip r:embed="rId3"/>
          <a:stretch>
            <a:fillRect/>
          </a:stretch>
        </p:blipFill>
        <p:spPr>
          <a:xfrm>
            <a:off x="3666744" y="3429000"/>
            <a:ext cx="5122100" cy="3200862"/>
          </a:xfrm>
          <a:prstGeom prst="rect">
            <a:avLst/>
          </a:prstGeom>
        </p:spPr>
      </p:pic>
    </p:spTree>
    <p:extLst>
      <p:ext uri="{BB962C8B-B14F-4D97-AF65-F5344CB8AC3E}">
        <p14:creationId xmlns:p14="http://schemas.microsoft.com/office/powerpoint/2010/main" val="88714171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DF2D8B-1D4F-B772-66C6-B2179A5390B0}"/>
              </a:ext>
            </a:extLst>
          </p:cNvPr>
          <p:cNvSpPr>
            <a:spLocks noGrp="1"/>
          </p:cNvSpPr>
          <p:nvPr>
            <p:ph idx="1"/>
          </p:nvPr>
        </p:nvSpPr>
        <p:spPr/>
        <p:txBody>
          <a:bodyPr/>
          <a:lstStyle/>
          <a:p>
            <a:pPr marL="85724" indent="0">
              <a:buNone/>
            </a:pPr>
            <a:r>
              <a:rPr lang="en-US" b="1" u="sng" dirty="0">
                <a:latin typeface="Arial" panose="020B0604020202020204" pitchFamily="34" charset="0"/>
                <a:cs typeface="Arial" panose="020B0604020202020204" pitchFamily="34" charset="0"/>
              </a:rPr>
              <a:t>Tongue Shape</a:t>
            </a:r>
            <a:br>
              <a:rPr lang="en-US" b="1" u="sng"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Smith described two anatomic tongue types: </a:t>
            </a:r>
          </a:p>
          <a:p>
            <a:endParaRPr lang="en-US" sz="18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 Broad flat thick: Better for border seal but may complicate              			       impression procedures. </a:t>
            </a:r>
          </a:p>
          <a:p>
            <a:pPr>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 Long tapered narrow: Good for impression, 				       				Making but less effectiveness for lingual border seal. </a:t>
            </a:r>
            <a:endParaRPr lang="en-IN" sz="1800" dirty="0">
              <a:latin typeface="Arial" panose="020B0604020202020204" pitchFamily="34" charset="0"/>
              <a:cs typeface="Arial" panose="020B0604020202020204" pitchFamily="34" charset="0"/>
            </a:endParaRPr>
          </a:p>
          <a:p>
            <a:endParaRPr lang="en-IN" dirty="0"/>
          </a:p>
        </p:txBody>
      </p:sp>
    </p:spTree>
    <p:extLst>
      <p:ext uri="{BB962C8B-B14F-4D97-AF65-F5344CB8AC3E}">
        <p14:creationId xmlns:p14="http://schemas.microsoft.com/office/powerpoint/2010/main" val="284974131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431ECA-7A98-A8EE-88D3-ECEF0799D4B6}"/>
              </a:ext>
            </a:extLst>
          </p:cNvPr>
          <p:cNvSpPr>
            <a:spLocks noGrp="1"/>
          </p:cNvSpPr>
          <p:nvPr>
            <p:ph idx="1"/>
          </p:nvPr>
        </p:nvSpPr>
        <p:spPr/>
        <p:txBody>
          <a:bodyPr/>
          <a:lstStyle/>
          <a:p>
            <a:pPr marL="85724" indent="0">
              <a:buNone/>
            </a:pPr>
            <a:r>
              <a:rPr lang="en-US" sz="1800" b="1" u="sng" dirty="0"/>
              <a:t>Prosthodontic consideration</a:t>
            </a:r>
          </a:p>
          <a:p>
            <a:pPr marL="85724" indent="0">
              <a:buNone/>
            </a:pPr>
            <a:endParaRPr lang="en-US" sz="1800" b="1" u="sng" dirty="0"/>
          </a:p>
          <a:p>
            <a:pPr algn="just"/>
            <a:r>
              <a:rPr lang="en-IN" sz="1800" dirty="0">
                <a:solidFill>
                  <a:schemeClr val="tx1"/>
                </a:solidFill>
                <a:latin typeface="+mn-lt"/>
              </a:rPr>
              <a:t>The tip of the tongue should rests against the inside of the denture flange and the mandibular anterior denture teeth.</a:t>
            </a:r>
          </a:p>
          <a:p>
            <a:pPr marL="342900" indent="-342900" algn="just">
              <a:buFont typeface="Arial" panose="020B0604020202020204" pitchFamily="34" charset="0"/>
              <a:buChar char="•"/>
            </a:pPr>
            <a:endParaRPr lang="en-IN" sz="1800" dirty="0">
              <a:solidFill>
                <a:schemeClr val="tx1"/>
              </a:solidFill>
              <a:latin typeface="+mn-lt"/>
            </a:endParaRPr>
          </a:p>
          <a:p>
            <a:pPr algn="just"/>
            <a:r>
              <a:rPr lang="en-IN" sz="1800" dirty="0">
                <a:solidFill>
                  <a:schemeClr val="tx1"/>
                </a:solidFill>
                <a:latin typeface="+mn-lt"/>
              </a:rPr>
              <a:t>- This action helps to seat the mandibular denture.</a:t>
            </a:r>
          </a:p>
          <a:p>
            <a:pPr marL="342900" indent="-342900" algn="just">
              <a:buFont typeface="Arial" panose="020B0604020202020204" pitchFamily="34" charset="0"/>
              <a:buChar char="•"/>
            </a:pPr>
            <a:endParaRPr lang="en-IN" sz="1800" dirty="0">
              <a:solidFill>
                <a:schemeClr val="tx1"/>
              </a:solidFill>
              <a:latin typeface="+mn-lt"/>
            </a:endParaRPr>
          </a:p>
          <a:p>
            <a:pPr algn="just"/>
            <a:r>
              <a:rPr lang="en-US" sz="1800" dirty="0">
                <a:solidFill>
                  <a:schemeClr val="tx1"/>
                </a:solidFill>
              </a:rPr>
              <a:t>- Tongue-biting </a:t>
            </a:r>
            <a:r>
              <a:rPr lang="en-US" sz="1800" dirty="0">
                <a:solidFill>
                  <a:schemeClr val="tx1"/>
                </a:solidFill>
                <a:sym typeface="Wingdings" panose="05000000000000000000" pitchFamily="2" charset="2"/>
              </a:rPr>
              <a:t></a:t>
            </a:r>
            <a:r>
              <a:rPr lang="en-US" sz="1800" dirty="0">
                <a:solidFill>
                  <a:schemeClr val="tx1"/>
                </a:solidFill>
              </a:rPr>
              <a:t>common after insertion of the denture. </a:t>
            </a:r>
          </a:p>
          <a:p>
            <a:pPr marL="342900" indent="-342900" algn="just">
              <a:buFont typeface="Arial" panose="020B0604020202020204" pitchFamily="34" charset="0"/>
              <a:buChar char="•"/>
            </a:pPr>
            <a:endParaRPr lang="en-IN" sz="1800" dirty="0">
              <a:solidFill>
                <a:schemeClr val="tx1"/>
              </a:solidFill>
              <a:latin typeface="+mn-lt"/>
            </a:endParaRPr>
          </a:p>
          <a:p>
            <a:endParaRPr lang="en-IN" dirty="0"/>
          </a:p>
        </p:txBody>
      </p:sp>
    </p:spTree>
    <p:extLst>
      <p:ext uri="{BB962C8B-B14F-4D97-AF65-F5344CB8AC3E}">
        <p14:creationId xmlns:p14="http://schemas.microsoft.com/office/powerpoint/2010/main" val="176710412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E57B-2D45-6A0C-0909-096192B2B4A6}"/>
              </a:ext>
            </a:extLst>
          </p:cNvPr>
          <p:cNvSpPr>
            <a:spLocks noGrp="1"/>
          </p:cNvSpPr>
          <p:nvPr>
            <p:ph type="title"/>
          </p:nvPr>
        </p:nvSpPr>
        <p:spPr/>
        <p:txBody>
          <a:bodyPr/>
          <a:lstStyle/>
          <a:p>
            <a:r>
              <a:rPr lang="en-US" sz="3600" b="1" u="sng" dirty="0">
                <a:solidFill>
                  <a:srgbClr val="C00000"/>
                </a:solidFill>
                <a:latin typeface="Arial" panose="020B0604020202020204" pitchFamily="34" charset="0"/>
                <a:cs typeface="Arial" panose="020B0604020202020204" pitchFamily="34" charset="0"/>
              </a:rPr>
              <a:t>Tori</a:t>
            </a:r>
            <a:r>
              <a:rPr lang="en-US" sz="3600" b="1" u="sng" dirty="0">
                <a:latin typeface="Arial" panose="020B0604020202020204" pitchFamily="34" charset="0"/>
                <a:cs typeface="Arial" panose="020B0604020202020204" pitchFamily="34" charset="0"/>
              </a:rPr>
              <a:t> </a:t>
            </a:r>
            <a:endParaRPr lang="en-IN" dirty="0"/>
          </a:p>
        </p:txBody>
      </p:sp>
      <p:sp>
        <p:nvSpPr>
          <p:cNvPr id="3" name="Content Placeholder 2">
            <a:extLst>
              <a:ext uri="{FF2B5EF4-FFF2-40B4-BE49-F238E27FC236}">
                <a16:creationId xmlns:a16="http://schemas.microsoft.com/office/drawing/2014/main" id="{21D1D2BF-9039-AF7C-9B30-095599D645A7}"/>
              </a:ext>
            </a:extLst>
          </p:cNvPr>
          <p:cNvSpPr>
            <a:spLocks noGrp="1"/>
          </p:cNvSpPr>
          <p:nvPr>
            <p:ph idx="1"/>
          </p:nvPr>
        </p:nvSpPr>
        <p:spPr>
          <a:xfrm>
            <a:off x="1975104" y="1540188"/>
            <a:ext cx="9830158" cy="5144076"/>
          </a:xfrm>
        </p:spPr>
        <p:txBody>
          <a:bodyPr>
            <a:normAutofit/>
          </a:bodyPr>
          <a:lstStyle/>
          <a:p>
            <a:pPr marL="297815" marR="83185" indent="-285750">
              <a:lnSpc>
                <a:spcPct val="150000"/>
              </a:lnSpc>
              <a:spcBef>
                <a:spcPts val="600"/>
              </a:spcBef>
              <a:buFont typeface="Wingdings" panose="05000000000000000000" pitchFamily="2" charset="2"/>
              <a:buChar char="Ø"/>
            </a:pPr>
            <a:r>
              <a:rPr lang="en-US" sz="1800" dirty="0">
                <a:latin typeface="Arial" panose="020B0604020202020204" pitchFamily="34" charset="0"/>
                <a:cs typeface="Arial" panose="020B0604020202020204" pitchFamily="34" charset="0"/>
              </a:rPr>
              <a:t>Tori: Classify maxillary and mandibular as follows:</a:t>
            </a:r>
          </a:p>
          <a:p>
            <a:pPr marL="85724" indent="0">
              <a:lnSpc>
                <a:spcPct val="150000"/>
              </a:lnSpc>
              <a:buNone/>
            </a:pPr>
            <a:endParaRPr lang="en-US" sz="1800" dirty="0">
              <a:latin typeface="Arial" panose="020B0604020202020204" pitchFamily="34" charset="0"/>
              <a:cs typeface="Arial" panose="020B0604020202020204" pitchFamily="34" charset="0"/>
            </a:endParaRPr>
          </a:p>
          <a:p>
            <a:pPr marL="85724" indent="0">
              <a:lnSpc>
                <a:spcPct val="150000"/>
              </a:lnSpc>
              <a:buNone/>
            </a:pPr>
            <a:r>
              <a:rPr lang="en-US" sz="1800" dirty="0">
                <a:latin typeface="Arial" panose="020B0604020202020204" pitchFamily="34" charset="0"/>
                <a:cs typeface="Arial" panose="020B0604020202020204" pitchFamily="34" charset="0"/>
              </a:rPr>
              <a:t> </a:t>
            </a:r>
            <a:r>
              <a:rPr lang="en-US" sz="1800" b="1" dirty="0">
                <a:latin typeface="Arial" panose="020B0604020202020204" pitchFamily="34" charset="0"/>
                <a:cs typeface="Arial" panose="020B0604020202020204" pitchFamily="34" charset="0"/>
              </a:rPr>
              <a:t>Class1</a:t>
            </a:r>
            <a:r>
              <a:rPr lang="en-US" sz="1800" dirty="0">
                <a:latin typeface="Arial" panose="020B0604020202020204" pitchFamily="34" charset="0"/>
                <a:cs typeface="Arial" panose="020B0604020202020204" pitchFamily="34" charset="0"/>
              </a:rPr>
              <a:t> :   Absent or minimal in size</a:t>
            </a:r>
          </a:p>
          <a:p>
            <a:pPr marL="85724" indent="0">
              <a:lnSpc>
                <a:spcPct val="150000"/>
              </a:lnSpc>
              <a:buNone/>
            </a:pPr>
            <a:r>
              <a:rPr lang="en-US" sz="1800" dirty="0">
                <a:latin typeface="Arial" panose="020B0604020202020204" pitchFamily="34" charset="0"/>
                <a:cs typeface="Arial" panose="020B0604020202020204" pitchFamily="34" charset="0"/>
              </a:rPr>
              <a:t>                  do not interfere with denture</a:t>
            </a:r>
          </a:p>
          <a:p>
            <a:pPr marL="85724" indent="0">
              <a:buNone/>
            </a:pPr>
            <a:endParaRPr lang="en-US" dirty="0">
              <a:latin typeface="Arial" panose="020B0604020202020204" pitchFamily="34" charset="0"/>
              <a:cs typeface="Arial" panose="020B0604020202020204" pitchFamily="34" charset="0"/>
            </a:endParaRPr>
          </a:p>
          <a:p>
            <a:pPr marL="85724" indent="0">
              <a:buNone/>
            </a:pPr>
            <a:r>
              <a:rPr lang="en-US" sz="1800" b="1" dirty="0">
                <a:latin typeface="Arial" panose="020B0604020202020204" pitchFamily="34" charset="0"/>
                <a:cs typeface="Arial" panose="020B0604020202020204" pitchFamily="34" charset="0"/>
              </a:rPr>
              <a:t>Class2</a:t>
            </a:r>
            <a:r>
              <a:rPr lang="en-US" sz="1800" dirty="0">
                <a:latin typeface="Arial" panose="020B0604020202020204" pitchFamily="34" charset="0"/>
                <a:cs typeface="Arial" panose="020B0604020202020204" pitchFamily="34" charset="0"/>
              </a:rPr>
              <a:t> :  - Moderate size</a:t>
            </a:r>
          </a:p>
          <a:p>
            <a:pPr marL="85724" indent="0">
              <a:buNone/>
            </a:pPr>
            <a:r>
              <a:rPr lang="en-US" sz="1800" dirty="0">
                <a:latin typeface="Arial" panose="020B0604020202020204" pitchFamily="34" charset="0"/>
                <a:cs typeface="Arial" panose="020B0604020202020204" pitchFamily="34" charset="0"/>
              </a:rPr>
              <a:t>                - Offer mild difficulty in denture construction and  use</a:t>
            </a:r>
          </a:p>
          <a:p>
            <a:pPr marL="85724" indent="0">
              <a:buNone/>
            </a:pPr>
            <a:r>
              <a:rPr lang="en-US" sz="1800" dirty="0">
                <a:latin typeface="Arial" panose="020B0604020202020204" pitchFamily="34" charset="0"/>
                <a:cs typeface="Arial" panose="020B0604020202020204" pitchFamily="34" charset="0"/>
              </a:rPr>
              <a:t>                - Surgery is not required</a:t>
            </a:r>
          </a:p>
          <a:p>
            <a:endParaRPr lang="en-IN" dirty="0"/>
          </a:p>
        </p:txBody>
      </p:sp>
      <p:pic>
        <p:nvPicPr>
          <p:cNvPr id="4" name="Picture 3">
            <a:extLst>
              <a:ext uri="{FF2B5EF4-FFF2-40B4-BE49-F238E27FC236}">
                <a16:creationId xmlns:a16="http://schemas.microsoft.com/office/drawing/2014/main" id="{4E6A384C-CE4B-A6DE-F6BE-09A0280FE3D1}"/>
              </a:ext>
            </a:extLst>
          </p:cNvPr>
          <p:cNvPicPr>
            <a:picLocks noChangeAspect="1"/>
          </p:cNvPicPr>
          <p:nvPr/>
        </p:nvPicPr>
        <p:blipFill rotWithShape="1">
          <a:blip r:embed="rId2"/>
          <a:srcRect r="65141" b="668"/>
          <a:stretch/>
        </p:blipFill>
        <p:spPr>
          <a:xfrm>
            <a:off x="6617575" y="2292617"/>
            <a:ext cx="2333060" cy="1703311"/>
          </a:xfrm>
          <a:prstGeom prst="rect">
            <a:avLst/>
          </a:prstGeom>
        </p:spPr>
      </p:pic>
      <p:pic>
        <p:nvPicPr>
          <p:cNvPr id="5" name="Picture 4">
            <a:extLst>
              <a:ext uri="{FF2B5EF4-FFF2-40B4-BE49-F238E27FC236}">
                <a16:creationId xmlns:a16="http://schemas.microsoft.com/office/drawing/2014/main" id="{8F1531CD-3EC4-5091-2059-72459A0683CA}"/>
              </a:ext>
            </a:extLst>
          </p:cNvPr>
          <p:cNvPicPr>
            <a:picLocks noChangeAspect="1"/>
          </p:cNvPicPr>
          <p:nvPr/>
        </p:nvPicPr>
        <p:blipFill rotWithShape="1">
          <a:blip r:embed="rId2"/>
          <a:srcRect l="35622" r="34935" b="1328"/>
          <a:stretch/>
        </p:blipFill>
        <p:spPr>
          <a:xfrm>
            <a:off x="8776899" y="4510732"/>
            <a:ext cx="2315131" cy="1723158"/>
          </a:xfrm>
          <a:prstGeom prst="rect">
            <a:avLst/>
          </a:prstGeom>
        </p:spPr>
      </p:pic>
    </p:spTree>
    <p:extLst>
      <p:ext uri="{BB962C8B-B14F-4D97-AF65-F5344CB8AC3E}">
        <p14:creationId xmlns:p14="http://schemas.microsoft.com/office/powerpoint/2010/main" val="239698780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7BBEB9-D1BE-4623-9612-03B3405B051B}"/>
              </a:ext>
            </a:extLst>
          </p:cNvPr>
          <p:cNvSpPr>
            <a:spLocks noGrp="1"/>
          </p:cNvSpPr>
          <p:nvPr>
            <p:ph idx="1"/>
          </p:nvPr>
        </p:nvSpPr>
        <p:spPr/>
        <p:txBody>
          <a:bodyPr/>
          <a:lstStyle/>
          <a:p>
            <a:pPr marL="85724" indent="0">
              <a:buNone/>
            </a:pPr>
            <a:r>
              <a:rPr lang="en-US" sz="1800" b="1" dirty="0">
                <a:latin typeface="Arial" panose="020B0604020202020204" pitchFamily="34" charset="0"/>
                <a:cs typeface="Arial" panose="020B0604020202020204" pitchFamily="34" charset="0"/>
              </a:rPr>
              <a:t>Class3 </a:t>
            </a:r>
            <a:r>
              <a:rPr lang="en-US" sz="1800" dirty="0">
                <a:latin typeface="Arial" panose="020B0604020202020204" pitchFamily="34" charset="0"/>
                <a:cs typeface="Arial" panose="020B0604020202020204" pitchFamily="34" charset="0"/>
              </a:rPr>
              <a:t>:  - Large tori </a:t>
            </a:r>
          </a:p>
          <a:p>
            <a:pPr marL="85724" indent="0">
              <a:buNone/>
            </a:pPr>
            <a:r>
              <a:rPr lang="en-US" sz="1800" dirty="0">
                <a:latin typeface="Arial" panose="020B0604020202020204" pitchFamily="34" charset="0"/>
                <a:cs typeface="Arial" panose="020B0604020202020204" pitchFamily="34" charset="0"/>
              </a:rPr>
              <a:t>                - Compromise the function and fabrication of dentures</a:t>
            </a:r>
          </a:p>
          <a:p>
            <a:pPr marL="85724" indent="0">
              <a:buNone/>
            </a:pPr>
            <a:r>
              <a:rPr lang="en-US" sz="1800" dirty="0">
                <a:latin typeface="Arial" panose="020B0604020202020204" pitchFamily="34" charset="0"/>
                <a:cs typeface="Arial" panose="020B0604020202020204" pitchFamily="34" charset="0"/>
              </a:rPr>
              <a:t>                - Require surgical contouring and removal</a:t>
            </a:r>
          </a:p>
          <a:p>
            <a:pPr>
              <a:buFont typeface="Wingdings" panose="05000000000000000000" pitchFamily="2" charset="2"/>
              <a:buChar char="Ø"/>
            </a:pPr>
            <a:endParaRPr lang="en-IN" sz="1800" dirty="0">
              <a:latin typeface="Arial" panose="020B0604020202020204" pitchFamily="34" charset="0"/>
              <a:cs typeface="Arial" panose="020B0604020202020204" pitchFamily="34" charset="0"/>
            </a:endParaRPr>
          </a:p>
          <a:p>
            <a:endParaRPr lang="en-IN" dirty="0"/>
          </a:p>
        </p:txBody>
      </p:sp>
      <p:pic>
        <p:nvPicPr>
          <p:cNvPr id="2" name="Picture 1">
            <a:extLst>
              <a:ext uri="{FF2B5EF4-FFF2-40B4-BE49-F238E27FC236}">
                <a16:creationId xmlns:a16="http://schemas.microsoft.com/office/drawing/2014/main" id="{6BFC959D-4C22-6B64-E5B9-620E14CF87DD}"/>
              </a:ext>
            </a:extLst>
          </p:cNvPr>
          <p:cNvPicPr>
            <a:picLocks noChangeAspect="1"/>
          </p:cNvPicPr>
          <p:nvPr/>
        </p:nvPicPr>
        <p:blipFill rotWithShape="1">
          <a:blip r:embed="rId2"/>
          <a:srcRect l="65862" b="-1430"/>
          <a:stretch/>
        </p:blipFill>
        <p:spPr>
          <a:xfrm>
            <a:off x="4500069" y="3429000"/>
            <a:ext cx="2546843" cy="1943493"/>
          </a:xfrm>
          <a:prstGeom prst="rect">
            <a:avLst/>
          </a:prstGeom>
        </p:spPr>
      </p:pic>
    </p:spTree>
    <p:extLst>
      <p:ext uri="{BB962C8B-B14F-4D97-AF65-F5344CB8AC3E}">
        <p14:creationId xmlns:p14="http://schemas.microsoft.com/office/powerpoint/2010/main" val="322004438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4E355A-F9BE-14B1-0BF9-D91562E994DA}"/>
              </a:ext>
            </a:extLst>
          </p:cNvPr>
          <p:cNvSpPr>
            <a:spLocks noGrp="1"/>
          </p:cNvSpPr>
          <p:nvPr>
            <p:ph idx="1"/>
          </p:nvPr>
        </p:nvSpPr>
        <p:spPr>
          <a:xfrm>
            <a:off x="1952214" y="1212350"/>
            <a:ext cx="8915400" cy="4284323"/>
          </a:xfrm>
        </p:spPr>
        <p:txBody>
          <a:bodyPr>
            <a:normAutofit/>
          </a:bodyPr>
          <a:lstStyle/>
          <a:p>
            <a:r>
              <a:rPr lang="en-US" sz="1800" u="sng" dirty="0">
                <a:cs typeface="Arial" panose="020B0604020202020204" pitchFamily="34" charset="0"/>
              </a:rPr>
              <a:t>Significance</a:t>
            </a:r>
          </a:p>
          <a:p>
            <a:pPr marL="158750" indent="0">
              <a:lnSpc>
                <a:spcPct val="100000"/>
              </a:lnSpc>
              <a:buClr>
                <a:srgbClr val="000000"/>
              </a:buClr>
              <a:buSzPts val="1100"/>
              <a:buNone/>
              <a:defRPr/>
            </a:pPr>
            <a:r>
              <a:rPr lang="en-US" sz="1800" spc="-5" dirty="0">
                <a:latin typeface="+mn-lt"/>
                <a:cs typeface="Constantia"/>
              </a:rPr>
              <a:t>The</a:t>
            </a:r>
            <a:r>
              <a:rPr lang="en-US" sz="1800" spc="-75" dirty="0">
                <a:latin typeface="+mn-lt"/>
                <a:cs typeface="Constantia"/>
              </a:rPr>
              <a:t> </a:t>
            </a:r>
            <a:r>
              <a:rPr lang="en-US" sz="1800" spc="-15" dirty="0">
                <a:latin typeface="+mn-lt"/>
                <a:cs typeface="Constantia"/>
              </a:rPr>
              <a:t>mucosa</a:t>
            </a:r>
            <a:r>
              <a:rPr lang="en-US" sz="1800" spc="-120" dirty="0">
                <a:latin typeface="+mn-lt"/>
                <a:cs typeface="Constantia"/>
              </a:rPr>
              <a:t> </a:t>
            </a:r>
            <a:r>
              <a:rPr lang="en-US" sz="1800" spc="-25" dirty="0">
                <a:latin typeface="+mn-lt"/>
                <a:cs typeface="Constantia"/>
              </a:rPr>
              <a:t>over</a:t>
            </a:r>
            <a:r>
              <a:rPr lang="en-US" sz="1800" spc="-90" dirty="0">
                <a:latin typeface="+mn-lt"/>
                <a:cs typeface="Constantia"/>
              </a:rPr>
              <a:t> </a:t>
            </a:r>
            <a:r>
              <a:rPr lang="en-US" sz="1800" spc="-10" dirty="0">
                <a:latin typeface="+mn-lt"/>
                <a:cs typeface="Constantia"/>
              </a:rPr>
              <a:t>tori</a:t>
            </a:r>
            <a:r>
              <a:rPr lang="en-US" sz="1800" spc="-5" dirty="0">
                <a:latin typeface="+mn-lt"/>
                <a:cs typeface="Constantia"/>
              </a:rPr>
              <a:t> is</a:t>
            </a:r>
            <a:r>
              <a:rPr lang="en-US" sz="1800" spc="-100" dirty="0">
                <a:latin typeface="+mn-lt"/>
                <a:cs typeface="Constantia"/>
              </a:rPr>
              <a:t> </a:t>
            </a:r>
            <a:r>
              <a:rPr lang="en-US" sz="1800" spc="-10" dirty="0">
                <a:latin typeface="+mn-lt"/>
                <a:cs typeface="Constantia"/>
              </a:rPr>
              <a:t>usually</a:t>
            </a:r>
            <a:r>
              <a:rPr lang="en-US" sz="1800" spc="-90" dirty="0">
                <a:latin typeface="+mn-lt"/>
                <a:cs typeface="Constantia"/>
              </a:rPr>
              <a:t> </a:t>
            </a:r>
            <a:r>
              <a:rPr lang="en-US" sz="1800" spc="-5" dirty="0">
                <a:latin typeface="+mn-lt"/>
                <a:cs typeface="Constantia"/>
              </a:rPr>
              <a:t>thin.</a:t>
            </a:r>
          </a:p>
          <a:p>
            <a:pPr marL="158750" indent="0">
              <a:lnSpc>
                <a:spcPct val="100000"/>
              </a:lnSpc>
              <a:buClr>
                <a:srgbClr val="000000"/>
              </a:buClr>
              <a:buSzPts val="1100"/>
              <a:buNone/>
              <a:defRPr/>
            </a:pPr>
            <a:endParaRPr lang="en-US" sz="1800" spc="-15" dirty="0">
              <a:latin typeface="+mn-lt"/>
              <a:cs typeface="Constantia"/>
            </a:endParaRPr>
          </a:p>
          <a:p>
            <a:pPr marL="158750" indent="0">
              <a:lnSpc>
                <a:spcPct val="100000"/>
              </a:lnSpc>
              <a:buClr>
                <a:srgbClr val="000000"/>
              </a:buClr>
              <a:buSzPts val="1100"/>
              <a:buNone/>
              <a:defRPr/>
            </a:pPr>
            <a:r>
              <a:rPr lang="en-US" sz="1800" spc="-15" dirty="0">
                <a:latin typeface="+mn-lt"/>
                <a:cs typeface="Constantia"/>
              </a:rPr>
              <a:t>-Tori present in the midline of the palate and not relived it lead to rocking of the denture.</a:t>
            </a:r>
          </a:p>
          <a:p>
            <a:pPr marL="501650" indent="-342900">
              <a:lnSpc>
                <a:spcPct val="100000"/>
              </a:lnSpc>
              <a:buClr>
                <a:srgbClr val="000000"/>
              </a:buClr>
              <a:buSzPts val="1100"/>
              <a:buFont typeface="Wingdings" panose="05000000000000000000" pitchFamily="2" charset="2"/>
              <a:buChar char="Ø"/>
              <a:defRPr/>
            </a:pPr>
            <a:endParaRPr lang="en-US" sz="1800" spc="-15" dirty="0">
              <a:latin typeface="+mn-lt"/>
              <a:cs typeface="Constantia"/>
            </a:endParaRPr>
          </a:p>
          <a:p>
            <a:pPr marL="158750" indent="0">
              <a:lnSpc>
                <a:spcPct val="100000"/>
              </a:lnSpc>
              <a:buClr>
                <a:srgbClr val="000000"/>
              </a:buClr>
              <a:buSzPts val="1100"/>
              <a:buNone/>
              <a:defRPr/>
            </a:pPr>
            <a:r>
              <a:rPr lang="en-US" sz="1800" spc="-15" dirty="0">
                <a:latin typeface="+mn-lt"/>
                <a:cs typeface="Constantia"/>
              </a:rPr>
              <a:t>-And may also lead to midline fracture of upper denture.</a:t>
            </a:r>
          </a:p>
          <a:p>
            <a:pPr marL="158750" indent="0">
              <a:lnSpc>
                <a:spcPct val="100000"/>
              </a:lnSpc>
              <a:buClr>
                <a:srgbClr val="000000"/>
              </a:buClr>
              <a:buSzPts val="1100"/>
              <a:buNone/>
              <a:defRPr/>
            </a:pPr>
            <a:endParaRPr lang="en-US" sz="1800" spc="-15" dirty="0">
              <a:cs typeface="Constantia"/>
            </a:endParaRPr>
          </a:p>
          <a:p>
            <a:pPr marL="158750" indent="0">
              <a:lnSpc>
                <a:spcPct val="100000"/>
              </a:lnSpc>
              <a:buClr>
                <a:srgbClr val="000000"/>
              </a:buClr>
              <a:buSzPts val="1100"/>
              <a:buNone/>
              <a:defRPr/>
            </a:pPr>
            <a:r>
              <a:rPr lang="en-US" sz="1800" u="sng" spc="-15" dirty="0">
                <a:latin typeface="+mn-lt"/>
                <a:cs typeface="Constantia"/>
              </a:rPr>
              <a:t>Management included</a:t>
            </a:r>
          </a:p>
          <a:p>
            <a:pPr marL="158750" indent="0">
              <a:buClr>
                <a:srgbClr val="000000"/>
              </a:buClr>
              <a:buSzPts val="1100"/>
              <a:buNone/>
              <a:defRPr/>
            </a:pPr>
            <a:r>
              <a:rPr lang="en-US" sz="1800" spc="-15" dirty="0">
                <a:latin typeface="+mn-lt"/>
                <a:cs typeface="Constantia"/>
              </a:rPr>
              <a:t>Surgical removal of large tori or construction of window in the denture for management of small midline tori </a:t>
            </a:r>
          </a:p>
          <a:p>
            <a:pPr marL="158750" indent="0">
              <a:lnSpc>
                <a:spcPct val="100000"/>
              </a:lnSpc>
              <a:buClr>
                <a:srgbClr val="000000"/>
              </a:buClr>
              <a:buSzPts val="1100"/>
              <a:buNone/>
              <a:defRPr/>
            </a:pPr>
            <a:endParaRPr lang="en-US" sz="1800" u="sng" spc="-15" dirty="0">
              <a:latin typeface="+mn-lt"/>
              <a:cs typeface="Constantia"/>
            </a:endParaRPr>
          </a:p>
          <a:p>
            <a:endParaRPr lang="en-IN" dirty="0"/>
          </a:p>
        </p:txBody>
      </p:sp>
    </p:spTree>
    <p:extLst>
      <p:ext uri="{BB962C8B-B14F-4D97-AF65-F5344CB8AC3E}">
        <p14:creationId xmlns:p14="http://schemas.microsoft.com/office/powerpoint/2010/main" val="176861676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6187F-4AE5-AB3F-83B7-8584DD5E75AA}"/>
              </a:ext>
            </a:extLst>
          </p:cNvPr>
          <p:cNvSpPr>
            <a:spLocks noGrp="1"/>
          </p:cNvSpPr>
          <p:nvPr>
            <p:ph type="title"/>
          </p:nvPr>
        </p:nvSpPr>
        <p:spPr/>
        <p:txBody>
          <a:bodyPr/>
          <a:lstStyle/>
          <a:p>
            <a:r>
              <a:rPr lang="en-US" sz="3600" b="1" u="sng" dirty="0">
                <a:solidFill>
                  <a:srgbClr val="C00000"/>
                </a:solidFill>
                <a:latin typeface="+mn-lt"/>
              </a:rPr>
              <a:t>Arch size</a:t>
            </a:r>
            <a:endParaRPr lang="en-IN" dirty="0">
              <a:solidFill>
                <a:srgbClr val="C00000"/>
              </a:solidFill>
            </a:endParaRPr>
          </a:p>
        </p:txBody>
      </p:sp>
      <p:sp>
        <p:nvSpPr>
          <p:cNvPr id="3" name="Content Placeholder 2">
            <a:extLst>
              <a:ext uri="{FF2B5EF4-FFF2-40B4-BE49-F238E27FC236}">
                <a16:creationId xmlns:a16="http://schemas.microsoft.com/office/drawing/2014/main" id="{036D3B0D-7D56-FEC8-C179-B8620859F1AD}"/>
              </a:ext>
            </a:extLst>
          </p:cNvPr>
          <p:cNvSpPr>
            <a:spLocks noGrp="1"/>
          </p:cNvSpPr>
          <p:nvPr>
            <p:ph idx="1"/>
          </p:nvPr>
        </p:nvSpPr>
        <p:spPr/>
        <p:txBody>
          <a:bodyPr/>
          <a:lstStyle/>
          <a:p>
            <a:pPr marL="85724" indent="0">
              <a:buNone/>
            </a:pPr>
            <a:r>
              <a:rPr lang="en-US" sz="1800" dirty="0">
                <a:latin typeface="+mn-lt"/>
              </a:rPr>
              <a:t>The size is determine by amount of basal seat available for denture foundation</a:t>
            </a:r>
          </a:p>
          <a:p>
            <a:pPr marL="85724" indent="0">
              <a:buNone/>
            </a:pPr>
            <a:endParaRPr lang="en-US" sz="1800" dirty="0">
              <a:latin typeface="+mn-lt"/>
            </a:endParaRPr>
          </a:p>
          <a:p>
            <a:pPr marL="85724" indent="0">
              <a:lnSpc>
                <a:spcPct val="150000"/>
              </a:lnSpc>
              <a:buNone/>
            </a:pPr>
            <a:r>
              <a:rPr lang="en-US" sz="1800" dirty="0">
                <a:latin typeface="+mn-lt"/>
              </a:rPr>
              <a:t>Classify arch size as follows: </a:t>
            </a:r>
          </a:p>
          <a:p>
            <a:pPr marL="85724" indent="0">
              <a:lnSpc>
                <a:spcPct val="150000"/>
              </a:lnSpc>
              <a:buNone/>
            </a:pPr>
            <a:r>
              <a:rPr lang="en-US" sz="1800" dirty="0">
                <a:latin typeface="+mn-lt"/>
              </a:rPr>
              <a:t>Class 1: Large</a:t>
            </a:r>
          </a:p>
          <a:p>
            <a:pPr marL="85724" indent="0">
              <a:lnSpc>
                <a:spcPct val="150000"/>
              </a:lnSpc>
              <a:buNone/>
            </a:pPr>
            <a:r>
              <a:rPr lang="en-US" sz="1800" dirty="0">
                <a:latin typeface="+mn-lt"/>
              </a:rPr>
              <a:t> Class 2: Medium</a:t>
            </a:r>
          </a:p>
          <a:p>
            <a:pPr marL="85724" indent="0">
              <a:lnSpc>
                <a:spcPct val="150000"/>
              </a:lnSpc>
              <a:buNone/>
            </a:pPr>
            <a:r>
              <a:rPr lang="en-US" sz="1800" dirty="0">
                <a:latin typeface="+mn-lt"/>
              </a:rPr>
              <a:t>Class 3: Small</a:t>
            </a:r>
            <a:endParaRPr lang="en-US" sz="1800" b="1" dirty="0"/>
          </a:p>
          <a:p>
            <a:pPr marL="85724" indent="0">
              <a:lnSpc>
                <a:spcPct val="150000"/>
              </a:lnSpc>
              <a:buNone/>
            </a:pPr>
            <a:endParaRPr lang="en-US" sz="1800" b="1" dirty="0"/>
          </a:p>
          <a:p>
            <a:pPr marL="85724" indent="0">
              <a:lnSpc>
                <a:spcPct val="150000"/>
              </a:lnSpc>
              <a:buNone/>
            </a:pPr>
            <a:endParaRPr lang="en-US" sz="1800" b="1" dirty="0"/>
          </a:p>
          <a:p>
            <a:pPr marL="85724" indent="0">
              <a:lnSpc>
                <a:spcPct val="150000"/>
              </a:lnSpc>
              <a:buNone/>
            </a:pPr>
            <a:endParaRPr lang="en-IN" sz="1800" dirty="0">
              <a:latin typeface="+mn-lt"/>
            </a:endParaRPr>
          </a:p>
          <a:p>
            <a:endParaRPr lang="en-IN" dirty="0"/>
          </a:p>
        </p:txBody>
      </p:sp>
    </p:spTree>
    <p:extLst>
      <p:ext uri="{BB962C8B-B14F-4D97-AF65-F5344CB8AC3E}">
        <p14:creationId xmlns:p14="http://schemas.microsoft.com/office/powerpoint/2010/main" val="206228948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B20F56-8BAC-6AFC-682C-AEA2C518310F}"/>
              </a:ext>
            </a:extLst>
          </p:cNvPr>
          <p:cNvSpPr>
            <a:spLocks noGrp="1"/>
          </p:cNvSpPr>
          <p:nvPr>
            <p:ph idx="1"/>
          </p:nvPr>
        </p:nvSpPr>
        <p:spPr/>
        <p:txBody>
          <a:bodyPr/>
          <a:lstStyle/>
          <a:p>
            <a:endParaRPr lang="en-IN" dirty="0"/>
          </a:p>
          <a:p>
            <a:endParaRPr lang="en-IN" dirty="0"/>
          </a:p>
          <a:p>
            <a:endParaRPr lang="en-IN" dirty="0"/>
          </a:p>
          <a:p>
            <a:endParaRPr lang="en-IN" dirty="0"/>
          </a:p>
          <a:p>
            <a:endParaRPr lang="en-IN" dirty="0"/>
          </a:p>
          <a:p>
            <a:endParaRPr lang="en-IN" dirty="0"/>
          </a:p>
          <a:p>
            <a:endParaRPr lang="en-IN" dirty="0"/>
          </a:p>
          <a:p>
            <a:endParaRPr lang="en-IN" dirty="0"/>
          </a:p>
          <a:p>
            <a:pPr marL="0" indent="0">
              <a:buNone/>
            </a:pPr>
            <a:r>
              <a:rPr lang="en-US" sz="1800" dirty="0"/>
              <a:t>Smaller arch           poor retention            poor prognosis</a:t>
            </a:r>
          </a:p>
          <a:p>
            <a:endParaRPr lang="en-IN" dirty="0"/>
          </a:p>
        </p:txBody>
      </p:sp>
      <p:sp>
        <p:nvSpPr>
          <p:cNvPr id="7" name="TextBox 6">
            <a:extLst>
              <a:ext uri="{FF2B5EF4-FFF2-40B4-BE49-F238E27FC236}">
                <a16:creationId xmlns:a16="http://schemas.microsoft.com/office/drawing/2014/main" id="{66F7F08E-5083-976F-D859-31E0CDFD4B25}"/>
              </a:ext>
            </a:extLst>
          </p:cNvPr>
          <p:cNvSpPr txBox="1"/>
          <p:nvPr/>
        </p:nvSpPr>
        <p:spPr>
          <a:xfrm>
            <a:off x="2896456" y="2505456"/>
            <a:ext cx="1944763" cy="646331"/>
          </a:xfrm>
          <a:prstGeom prst="rect">
            <a:avLst/>
          </a:prstGeom>
          <a:noFill/>
        </p:spPr>
        <p:txBody>
          <a:bodyPr wrap="none" rtlCol="0">
            <a:spAutoFit/>
          </a:bodyPr>
          <a:lstStyle/>
          <a:p>
            <a:r>
              <a:rPr lang="en-US" sz="1800" dirty="0">
                <a:solidFill>
                  <a:schemeClr val="tx1"/>
                </a:solidFill>
              </a:rPr>
              <a:t>Greater the size</a:t>
            </a:r>
          </a:p>
          <a:p>
            <a:endParaRPr lang="en-IN" dirty="0"/>
          </a:p>
        </p:txBody>
      </p:sp>
      <p:sp>
        <p:nvSpPr>
          <p:cNvPr id="8" name="TextBox 7">
            <a:extLst>
              <a:ext uri="{FF2B5EF4-FFF2-40B4-BE49-F238E27FC236}">
                <a16:creationId xmlns:a16="http://schemas.microsoft.com/office/drawing/2014/main" id="{0136A0DD-0D31-02D6-A954-D8912BFD86A6}"/>
              </a:ext>
            </a:extLst>
          </p:cNvPr>
          <p:cNvSpPr txBox="1"/>
          <p:nvPr/>
        </p:nvSpPr>
        <p:spPr>
          <a:xfrm>
            <a:off x="7990396" y="4514288"/>
            <a:ext cx="3915092" cy="646331"/>
          </a:xfrm>
          <a:prstGeom prst="rect">
            <a:avLst/>
          </a:prstGeom>
          <a:noFill/>
        </p:spPr>
        <p:txBody>
          <a:bodyPr wrap="square" rtlCol="0">
            <a:spAutoFit/>
          </a:bodyPr>
          <a:lstStyle/>
          <a:p>
            <a:r>
              <a:rPr lang="en-US" sz="1800" dirty="0">
                <a:solidFill>
                  <a:schemeClr val="tx1"/>
                </a:solidFill>
              </a:rPr>
              <a:t>Better prognosis</a:t>
            </a:r>
            <a:endParaRPr lang="en-IN" sz="1800" dirty="0">
              <a:solidFill>
                <a:schemeClr val="tx1"/>
              </a:solidFill>
            </a:endParaRPr>
          </a:p>
          <a:p>
            <a:endParaRPr lang="en-IN" dirty="0"/>
          </a:p>
        </p:txBody>
      </p:sp>
      <p:sp>
        <p:nvSpPr>
          <p:cNvPr id="9" name="TextBox 8">
            <a:extLst>
              <a:ext uri="{FF2B5EF4-FFF2-40B4-BE49-F238E27FC236}">
                <a16:creationId xmlns:a16="http://schemas.microsoft.com/office/drawing/2014/main" id="{CB8AB2E4-028D-8137-9849-246B02DD5DA7}"/>
              </a:ext>
            </a:extLst>
          </p:cNvPr>
          <p:cNvSpPr txBox="1"/>
          <p:nvPr/>
        </p:nvSpPr>
        <p:spPr>
          <a:xfrm>
            <a:off x="7882129" y="2505455"/>
            <a:ext cx="2237370" cy="369332"/>
          </a:xfrm>
          <a:prstGeom prst="rect">
            <a:avLst/>
          </a:prstGeom>
          <a:noFill/>
        </p:spPr>
        <p:txBody>
          <a:bodyPr wrap="square" rtlCol="0">
            <a:spAutoFit/>
          </a:bodyPr>
          <a:lstStyle/>
          <a:p>
            <a:pPr algn="ctr"/>
            <a:r>
              <a:rPr lang="en-US" sz="1800" dirty="0">
                <a:solidFill>
                  <a:schemeClr val="tx1"/>
                </a:solidFill>
              </a:rPr>
              <a:t>More support</a:t>
            </a:r>
          </a:p>
        </p:txBody>
      </p:sp>
      <p:sp>
        <p:nvSpPr>
          <p:cNvPr id="10" name="TextBox 9">
            <a:extLst>
              <a:ext uri="{FF2B5EF4-FFF2-40B4-BE49-F238E27FC236}">
                <a16:creationId xmlns:a16="http://schemas.microsoft.com/office/drawing/2014/main" id="{804ABF89-0ADA-8625-8BA2-F3C34E5DC044}"/>
              </a:ext>
            </a:extLst>
          </p:cNvPr>
          <p:cNvSpPr txBox="1"/>
          <p:nvPr/>
        </p:nvSpPr>
        <p:spPr>
          <a:xfrm>
            <a:off x="2835200" y="3838846"/>
            <a:ext cx="3655220" cy="646331"/>
          </a:xfrm>
          <a:prstGeom prst="rect">
            <a:avLst/>
          </a:prstGeom>
          <a:noFill/>
        </p:spPr>
        <p:txBody>
          <a:bodyPr wrap="square" rtlCol="0">
            <a:spAutoFit/>
          </a:bodyPr>
          <a:lstStyle/>
          <a:p>
            <a:r>
              <a:rPr lang="en-US" sz="1800" dirty="0">
                <a:solidFill>
                  <a:schemeClr val="tx1"/>
                </a:solidFill>
              </a:rPr>
              <a:t>Large contact surface</a:t>
            </a:r>
          </a:p>
          <a:p>
            <a:endParaRPr lang="en-IN" dirty="0"/>
          </a:p>
        </p:txBody>
      </p:sp>
      <p:sp>
        <p:nvSpPr>
          <p:cNvPr id="12" name="TextBox 11">
            <a:extLst>
              <a:ext uri="{FF2B5EF4-FFF2-40B4-BE49-F238E27FC236}">
                <a16:creationId xmlns:a16="http://schemas.microsoft.com/office/drawing/2014/main" id="{1BFA80EE-BE10-5E80-DF5A-763204A69E95}"/>
              </a:ext>
            </a:extLst>
          </p:cNvPr>
          <p:cNvSpPr txBox="1"/>
          <p:nvPr/>
        </p:nvSpPr>
        <p:spPr>
          <a:xfrm>
            <a:off x="8330184" y="3469514"/>
            <a:ext cx="1719072" cy="923330"/>
          </a:xfrm>
          <a:prstGeom prst="rect">
            <a:avLst/>
          </a:prstGeom>
          <a:noFill/>
        </p:spPr>
        <p:txBody>
          <a:bodyPr wrap="square" rtlCol="0">
            <a:spAutoFit/>
          </a:bodyPr>
          <a:lstStyle/>
          <a:p>
            <a:r>
              <a:rPr lang="en-US" sz="1800" dirty="0">
                <a:solidFill>
                  <a:schemeClr val="tx1"/>
                </a:solidFill>
              </a:rPr>
              <a:t>Retention increases</a:t>
            </a:r>
          </a:p>
          <a:p>
            <a:endParaRPr lang="en-IN" dirty="0"/>
          </a:p>
        </p:txBody>
      </p:sp>
      <p:sp>
        <p:nvSpPr>
          <p:cNvPr id="14" name="Arrow: Right 13">
            <a:extLst>
              <a:ext uri="{FF2B5EF4-FFF2-40B4-BE49-F238E27FC236}">
                <a16:creationId xmlns:a16="http://schemas.microsoft.com/office/drawing/2014/main" id="{33BBE59B-D5F9-6720-413C-6F08259F7D33}"/>
              </a:ext>
            </a:extLst>
          </p:cNvPr>
          <p:cNvSpPr/>
          <p:nvPr/>
        </p:nvSpPr>
        <p:spPr>
          <a:xfrm>
            <a:off x="5532119" y="2505455"/>
            <a:ext cx="1944763" cy="292609"/>
          </a:xfrm>
          <a:prstGeom prst="rightArrow">
            <a:avLst>
              <a:gd name="adj1" fmla="val 18750"/>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Arrow: Right 14">
            <a:extLst>
              <a:ext uri="{FF2B5EF4-FFF2-40B4-BE49-F238E27FC236}">
                <a16:creationId xmlns:a16="http://schemas.microsoft.com/office/drawing/2014/main" id="{BB307472-738E-72FA-2475-D6A33A070735}"/>
              </a:ext>
            </a:extLst>
          </p:cNvPr>
          <p:cNvSpPr/>
          <p:nvPr/>
        </p:nvSpPr>
        <p:spPr>
          <a:xfrm>
            <a:off x="6063933" y="3852083"/>
            <a:ext cx="1818196" cy="14184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en-US" sz="1800" b="1" dirty="0"/>
          </a:p>
        </p:txBody>
      </p:sp>
      <p:sp>
        <p:nvSpPr>
          <p:cNvPr id="16" name="Arrow: Down 15">
            <a:extLst>
              <a:ext uri="{FF2B5EF4-FFF2-40B4-BE49-F238E27FC236}">
                <a16:creationId xmlns:a16="http://schemas.microsoft.com/office/drawing/2014/main" id="{257A594E-9303-F5CA-C69D-439EEDBA54C4}"/>
              </a:ext>
            </a:extLst>
          </p:cNvPr>
          <p:cNvSpPr/>
          <p:nvPr/>
        </p:nvSpPr>
        <p:spPr>
          <a:xfrm flipH="1">
            <a:off x="3749040" y="2831537"/>
            <a:ext cx="59599" cy="874677"/>
          </a:xfrm>
          <a:prstGeom prst="downArrow">
            <a:avLst>
              <a:gd name="adj1" fmla="val 98733"/>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Arrow: Down 16">
            <a:extLst>
              <a:ext uri="{FF2B5EF4-FFF2-40B4-BE49-F238E27FC236}">
                <a16:creationId xmlns:a16="http://schemas.microsoft.com/office/drawing/2014/main" id="{4768AEA8-B301-B1BA-542F-043BAE81A73A}"/>
              </a:ext>
            </a:extLst>
          </p:cNvPr>
          <p:cNvSpPr/>
          <p:nvPr/>
        </p:nvSpPr>
        <p:spPr>
          <a:xfrm>
            <a:off x="8841597" y="2874787"/>
            <a:ext cx="59599" cy="604237"/>
          </a:xfrm>
          <a:prstGeom prst="downArrow">
            <a:avLst>
              <a:gd name="adj1" fmla="val 100000"/>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Arrow: Down 17">
            <a:extLst>
              <a:ext uri="{FF2B5EF4-FFF2-40B4-BE49-F238E27FC236}">
                <a16:creationId xmlns:a16="http://schemas.microsoft.com/office/drawing/2014/main" id="{A8CD3483-702C-1FFC-1C2C-9DFFACCCB89F}"/>
              </a:ext>
            </a:extLst>
          </p:cNvPr>
          <p:cNvSpPr/>
          <p:nvPr/>
        </p:nvSpPr>
        <p:spPr>
          <a:xfrm>
            <a:off x="8841596" y="4073751"/>
            <a:ext cx="174388" cy="50739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Arrow: Right 18">
            <a:extLst>
              <a:ext uri="{FF2B5EF4-FFF2-40B4-BE49-F238E27FC236}">
                <a16:creationId xmlns:a16="http://schemas.microsoft.com/office/drawing/2014/main" id="{08741CDE-FA1D-89CE-4681-B9F41209D0A3}"/>
              </a:ext>
            </a:extLst>
          </p:cNvPr>
          <p:cNvSpPr/>
          <p:nvPr/>
        </p:nvSpPr>
        <p:spPr>
          <a:xfrm flipV="1">
            <a:off x="4146703" y="5384227"/>
            <a:ext cx="516107" cy="283464"/>
          </a:xfrm>
          <a:prstGeom prst="rightArrow">
            <a:avLst>
              <a:gd name="adj1" fmla="val 46226"/>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Arrow: Right 19">
            <a:extLst>
              <a:ext uri="{FF2B5EF4-FFF2-40B4-BE49-F238E27FC236}">
                <a16:creationId xmlns:a16="http://schemas.microsoft.com/office/drawing/2014/main" id="{F8D21F56-B1C6-B6B0-12C8-FC7C57A10644}"/>
              </a:ext>
            </a:extLst>
          </p:cNvPr>
          <p:cNvSpPr/>
          <p:nvPr/>
        </p:nvSpPr>
        <p:spPr>
          <a:xfrm flipV="1">
            <a:off x="6530805" y="5404193"/>
            <a:ext cx="516107" cy="24353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587999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62B0E2-8A4E-42BF-E4FA-8609757B7A8F}"/>
              </a:ext>
            </a:extLst>
          </p:cNvPr>
          <p:cNvSpPr>
            <a:spLocks noGrp="1"/>
          </p:cNvSpPr>
          <p:nvPr>
            <p:ph idx="1"/>
          </p:nvPr>
        </p:nvSpPr>
        <p:spPr/>
        <p:txBody>
          <a:bodyPr/>
          <a:lstStyle/>
          <a:p>
            <a:pPr marL="85724" indent="0" algn="just">
              <a:lnSpc>
                <a:spcPct val="150000"/>
              </a:lnSpc>
              <a:buNone/>
            </a:pPr>
            <a:r>
              <a:rPr lang="en-US" dirty="0">
                <a:cs typeface="Arial" panose="020B0604020202020204" pitchFamily="34" charset="0"/>
              </a:rPr>
              <a:t>Significance</a:t>
            </a:r>
            <a:r>
              <a:rPr lang="en-US" sz="2000" b="1" u="sng" dirty="0">
                <a:latin typeface="Arial" panose="020B0604020202020204" pitchFamily="34" charset="0"/>
                <a:cs typeface="Arial" panose="020B0604020202020204" pitchFamily="34" charset="0"/>
              </a:rPr>
              <a:t> </a:t>
            </a:r>
          </a:p>
          <a:p>
            <a:pPr algn="just">
              <a:lnSpc>
                <a:spcPct val="150000"/>
              </a:lnSpc>
              <a:buFont typeface="Wingdings" panose="05000000000000000000" pitchFamily="2" charset="2"/>
              <a:buChar char="Ø"/>
            </a:pPr>
            <a:r>
              <a:rPr lang="en-US" sz="1800" dirty="0">
                <a:latin typeface="+mn-lt"/>
              </a:rPr>
              <a:t>This will lead to difficulty in teeth arrangement</a:t>
            </a:r>
          </a:p>
          <a:p>
            <a:pPr algn="just">
              <a:lnSpc>
                <a:spcPct val="150000"/>
              </a:lnSpc>
              <a:buFont typeface="Wingdings" panose="05000000000000000000" pitchFamily="2" charset="2"/>
              <a:buChar char="Ø"/>
            </a:pPr>
            <a:r>
              <a:rPr lang="en-US" sz="1800" dirty="0">
                <a:latin typeface="+mn-lt"/>
              </a:rPr>
              <a:t>There will be decreased stability of denture resting in smaller one of the two arches.</a:t>
            </a:r>
          </a:p>
          <a:p>
            <a:pPr algn="just">
              <a:lnSpc>
                <a:spcPct val="150000"/>
              </a:lnSpc>
              <a:buFont typeface="Wingdings" panose="05000000000000000000" pitchFamily="2" charset="2"/>
              <a:buChar char="Ø"/>
            </a:pPr>
            <a:r>
              <a:rPr lang="en-US" sz="1800" dirty="0">
                <a:latin typeface="+mn-lt"/>
              </a:rPr>
              <a:t>Traumatic  early loss of teeth in one of the arches with a resultant increase in resorption from a severe class 2 or class 3 malocclusion</a:t>
            </a:r>
            <a:endParaRPr lang="en-IN" sz="1800" dirty="0">
              <a:latin typeface="+mn-lt"/>
            </a:endParaRPr>
          </a:p>
          <a:p>
            <a:endParaRPr lang="en-IN" dirty="0"/>
          </a:p>
        </p:txBody>
      </p:sp>
    </p:spTree>
    <p:extLst>
      <p:ext uri="{BB962C8B-B14F-4D97-AF65-F5344CB8AC3E}">
        <p14:creationId xmlns:p14="http://schemas.microsoft.com/office/powerpoint/2010/main" val="39132283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3921-7C05-BFC2-4AD4-DAD753EE2268}"/>
              </a:ext>
            </a:extLst>
          </p:cNvPr>
          <p:cNvSpPr>
            <a:spLocks noGrp="1"/>
          </p:cNvSpPr>
          <p:nvPr>
            <p:ph type="title"/>
          </p:nvPr>
        </p:nvSpPr>
        <p:spPr/>
        <p:txBody>
          <a:bodyPr/>
          <a:lstStyle/>
          <a:p>
            <a:r>
              <a:rPr lang="en-US" sz="3600" b="1" dirty="0">
                <a:solidFill>
                  <a:srgbClr val="C00000"/>
                </a:solidFill>
              </a:rPr>
              <a:t>Arch form</a:t>
            </a:r>
            <a:endParaRPr lang="en-IN" dirty="0">
              <a:solidFill>
                <a:srgbClr val="C00000"/>
              </a:solidFill>
            </a:endParaRPr>
          </a:p>
        </p:txBody>
      </p:sp>
      <p:pic>
        <p:nvPicPr>
          <p:cNvPr id="4" name="Content Placeholder 3">
            <a:extLst>
              <a:ext uri="{FF2B5EF4-FFF2-40B4-BE49-F238E27FC236}">
                <a16:creationId xmlns:a16="http://schemas.microsoft.com/office/drawing/2014/main" id="{2D283B37-8C9F-DEB9-C908-9A0C50DD6B15}"/>
              </a:ext>
            </a:extLst>
          </p:cNvPr>
          <p:cNvPicPr>
            <a:picLocks noGrp="1" noChangeAspect="1"/>
          </p:cNvPicPr>
          <p:nvPr>
            <p:ph idx="1"/>
          </p:nvPr>
        </p:nvPicPr>
        <p:blipFill rotWithShape="1">
          <a:blip r:embed="rId2"/>
          <a:srcRect l="1650" t="2038" r="67910" b="7149"/>
          <a:stretch/>
        </p:blipFill>
        <p:spPr>
          <a:xfrm>
            <a:off x="1911096" y="1563624"/>
            <a:ext cx="1856231" cy="1747945"/>
          </a:xfrm>
          <a:prstGeom prst="rect">
            <a:avLst/>
          </a:prstGeom>
        </p:spPr>
      </p:pic>
      <p:pic>
        <p:nvPicPr>
          <p:cNvPr id="5" name="Picture 4">
            <a:extLst>
              <a:ext uri="{FF2B5EF4-FFF2-40B4-BE49-F238E27FC236}">
                <a16:creationId xmlns:a16="http://schemas.microsoft.com/office/drawing/2014/main" id="{ED855E90-3609-1200-C4F5-A873E98CEB23}"/>
              </a:ext>
            </a:extLst>
          </p:cNvPr>
          <p:cNvPicPr>
            <a:picLocks noChangeAspect="1"/>
          </p:cNvPicPr>
          <p:nvPr/>
        </p:nvPicPr>
        <p:blipFill rotWithShape="1">
          <a:blip r:embed="rId2"/>
          <a:srcRect l="33083" r="34150" b="3555"/>
          <a:stretch/>
        </p:blipFill>
        <p:spPr>
          <a:xfrm>
            <a:off x="4717673" y="1395665"/>
            <a:ext cx="2331095" cy="1915904"/>
          </a:xfrm>
          <a:prstGeom prst="rect">
            <a:avLst/>
          </a:prstGeom>
        </p:spPr>
      </p:pic>
      <p:pic>
        <p:nvPicPr>
          <p:cNvPr id="6" name="Picture 5">
            <a:extLst>
              <a:ext uri="{FF2B5EF4-FFF2-40B4-BE49-F238E27FC236}">
                <a16:creationId xmlns:a16="http://schemas.microsoft.com/office/drawing/2014/main" id="{430EDD6B-B1D6-ECD4-CF2C-B534DD442FD6}"/>
              </a:ext>
            </a:extLst>
          </p:cNvPr>
          <p:cNvPicPr>
            <a:picLocks noChangeAspect="1"/>
          </p:cNvPicPr>
          <p:nvPr/>
        </p:nvPicPr>
        <p:blipFill rotWithShape="1">
          <a:blip r:embed="rId2"/>
          <a:srcRect l="65831" t="2324" r="1595" b="3013"/>
          <a:stretch/>
        </p:blipFill>
        <p:spPr>
          <a:xfrm>
            <a:off x="8433527" y="1479644"/>
            <a:ext cx="2331095" cy="1915903"/>
          </a:xfrm>
          <a:prstGeom prst="rect">
            <a:avLst/>
          </a:prstGeom>
        </p:spPr>
      </p:pic>
      <p:pic>
        <p:nvPicPr>
          <p:cNvPr id="7" name="Picture 2">
            <a:extLst>
              <a:ext uri="{FF2B5EF4-FFF2-40B4-BE49-F238E27FC236}">
                <a16:creationId xmlns:a16="http://schemas.microsoft.com/office/drawing/2014/main" id="{D4A29708-EC9E-161E-5642-ACA8F6D14909}"/>
              </a:ext>
            </a:extLst>
          </p:cNvPr>
          <p:cNvPicPr>
            <a:picLocks noChangeAspect="1" noChangeArrowheads="1"/>
          </p:cNvPicPr>
          <p:nvPr/>
        </p:nvPicPr>
        <p:blipFill>
          <a:blip r:embed="rId3"/>
          <a:srcRect/>
          <a:stretch>
            <a:fillRect/>
          </a:stretch>
        </p:blipFill>
        <p:spPr bwMode="auto">
          <a:xfrm>
            <a:off x="1163728" y="4036821"/>
            <a:ext cx="2858393" cy="2197069"/>
          </a:xfrm>
          <a:prstGeom prst="rect">
            <a:avLst/>
          </a:prstGeom>
          <a:noFill/>
          <a:ln w="9525">
            <a:noFill/>
            <a:miter lim="800000"/>
            <a:headEnd/>
            <a:tailEnd/>
          </a:ln>
          <a:effectLst/>
        </p:spPr>
      </p:pic>
      <p:pic>
        <p:nvPicPr>
          <p:cNvPr id="8" name="Picture 3">
            <a:extLst>
              <a:ext uri="{FF2B5EF4-FFF2-40B4-BE49-F238E27FC236}">
                <a16:creationId xmlns:a16="http://schemas.microsoft.com/office/drawing/2014/main" id="{A02768A4-47E1-566E-46FA-A716FBC59781}"/>
              </a:ext>
            </a:extLst>
          </p:cNvPr>
          <p:cNvPicPr>
            <a:picLocks noChangeAspect="1" noChangeArrowheads="1"/>
          </p:cNvPicPr>
          <p:nvPr/>
        </p:nvPicPr>
        <p:blipFill>
          <a:blip r:embed="rId4"/>
          <a:srcRect/>
          <a:stretch>
            <a:fillRect/>
          </a:stretch>
        </p:blipFill>
        <p:spPr bwMode="auto">
          <a:xfrm>
            <a:off x="4432222" y="4036821"/>
            <a:ext cx="2901995" cy="2180906"/>
          </a:xfrm>
          <a:prstGeom prst="rect">
            <a:avLst/>
          </a:prstGeom>
          <a:noFill/>
          <a:ln w="9525">
            <a:noFill/>
            <a:miter lim="800000"/>
            <a:headEnd/>
            <a:tailEnd/>
          </a:ln>
          <a:effectLst/>
        </p:spPr>
      </p:pic>
      <p:pic>
        <p:nvPicPr>
          <p:cNvPr id="9" name="Picture 4">
            <a:extLst>
              <a:ext uri="{FF2B5EF4-FFF2-40B4-BE49-F238E27FC236}">
                <a16:creationId xmlns:a16="http://schemas.microsoft.com/office/drawing/2014/main" id="{42DF7B09-5D5C-6A82-7712-2419DF8833DC}"/>
              </a:ext>
            </a:extLst>
          </p:cNvPr>
          <p:cNvPicPr>
            <a:picLocks noChangeAspect="1" noChangeArrowheads="1"/>
          </p:cNvPicPr>
          <p:nvPr/>
        </p:nvPicPr>
        <p:blipFill>
          <a:blip r:embed="rId5"/>
          <a:srcRect/>
          <a:stretch>
            <a:fillRect/>
          </a:stretch>
        </p:blipFill>
        <p:spPr bwMode="auto">
          <a:xfrm>
            <a:off x="8090961" y="4036821"/>
            <a:ext cx="2810978" cy="2164744"/>
          </a:xfrm>
          <a:prstGeom prst="rect">
            <a:avLst/>
          </a:prstGeom>
          <a:noFill/>
          <a:ln w="9525">
            <a:noFill/>
            <a:miter lim="800000"/>
            <a:headEnd/>
            <a:tailEnd/>
          </a:ln>
          <a:effectLst/>
        </p:spPr>
      </p:pic>
    </p:spTree>
    <p:extLst>
      <p:ext uri="{BB962C8B-B14F-4D97-AF65-F5344CB8AC3E}">
        <p14:creationId xmlns:p14="http://schemas.microsoft.com/office/powerpoint/2010/main" val="275547055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09A4D7-913E-313E-20F1-9B3250A86922}"/>
              </a:ext>
            </a:extLst>
          </p:cNvPr>
          <p:cNvSpPr>
            <a:spLocks noGrp="1"/>
          </p:cNvSpPr>
          <p:nvPr>
            <p:ph idx="1"/>
          </p:nvPr>
        </p:nvSpPr>
        <p:spPr/>
        <p:txBody>
          <a:bodyPr>
            <a:normAutofit/>
          </a:bodyPr>
          <a:lstStyle/>
          <a:p>
            <a:pPr marL="85724" indent="0">
              <a:lnSpc>
                <a:spcPct val="150000"/>
              </a:lnSpc>
              <a:buNone/>
            </a:pPr>
            <a:r>
              <a:rPr lang="en-US" dirty="0"/>
              <a:t>Significance </a:t>
            </a:r>
          </a:p>
          <a:p>
            <a:pPr lvl="1">
              <a:lnSpc>
                <a:spcPct val="150000"/>
              </a:lnSpc>
              <a:buFont typeface="Wingdings" panose="05000000000000000000" pitchFamily="2" charset="2"/>
              <a:buChar char="Ø"/>
            </a:pPr>
            <a:r>
              <a:rPr lang="en-US" sz="1800" dirty="0"/>
              <a:t> The form of ridge will influence the support of denture and perhaps the tooth selection.</a:t>
            </a:r>
          </a:p>
          <a:p>
            <a:pPr lvl="1">
              <a:lnSpc>
                <a:spcPct val="150000"/>
              </a:lnSpc>
              <a:buFont typeface="Wingdings" panose="05000000000000000000" pitchFamily="2" charset="2"/>
              <a:buChar char="Ø"/>
            </a:pPr>
            <a:endParaRPr lang="en-US" sz="1800" dirty="0"/>
          </a:p>
          <a:p>
            <a:pPr lvl="1">
              <a:lnSpc>
                <a:spcPct val="150000"/>
              </a:lnSpc>
              <a:buFont typeface="Wingdings" panose="05000000000000000000" pitchFamily="2" charset="2"/>
              <a:buChar char="Ø"/>
            </a:pPr>
            <a:r>
              <a:rPr lang="en-US" sz="1800" dirty="0"/>
              <a:t>Discrepancies between the maxillary and mandibular arch forms can create problems during teeth setting</a:t>
            </a:r>
          </a:p>
        </p:txBody>
      </p:sp>
    </p:spTree>
    <p:extLst>
      <p:ext uri="{BB962C8B-B14F-4D97-AF65-F5344CB8AC3E}">
        <p14:creationId xmlns:p14="http://schemas.microsoft.com/office/powerpoint/2010/main" val="146564889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528D7-D154-7B69-CE05-E0E6EBAEAAB7}"/>
              </a:ext>
            </a:extLst>
          </p:cNvPr>
          <p:cNvSpPr>
            <a:spLocks noGrp="1"/>
          </p:cNvSpPr>
          <p:nvPr>
            <p:ph type="title"/>
          </p:nvPr>
        </p:nvSpPr>
        <p:spPr/>
        <p:txBody>
          <a:bodyPr/>
          <a:lstStyle/>
          <a:p>
            <a:r>
              <a:rPr lang="en-US" b="1" u="sng" dirty="0">
                <a:solidFill>
                  <a:srgbClr val="C00000"/>
                </a:solidFill>
                <a:latin typeface="+mn-lt"/>
              </a:rPr>
              <a:t>Residual Ridge form</a:t>
            </a:r>
            <a:endParaRPr lang="en-IN" dirty="0">
              <a:solidFill>
                <a:srgbClr val="C00000"/>
              </a:solidFill>
            </a:endParaRPr>
          </a:p>
        </p:txBody>
      </p:sp>
      <p:sp>
        <p:nvSpPr>
          <p:cNvPr id="3" name="Content Placeholder 2">
            <a:extLst>
              <a:ext uri="{FF2B5EF4-FFF2-40B4-BE49-F238E27FC236}">
                <a16:creationId xmlns:a16="http://schemas.microsoft.com/office/drawing/2014/main" id="{F0243E14-3AEC-B154-A053-5EAA3B77FFA0}"/>
              </a:ext>
            </a:extLst>
          </p:cNvPr>
          <p:cNvSpPr>
            <a:spLocks noGrp="1"/>
          </p:cNvSpPr>
          <p:nvPr>
            <p:ph idx="1"/>
          </p:nvPr>
        </p:nvSpPr>
        <p:spPr/>
        <p:txBody>
          <a:bodyPr/>
          <a:lstStyle/>
          <a:p>
            <a:pPr>
              <a:buFont typeface="Wingdings" panose="05000000000000000000" pitchFamily="2" charset="2"/>
              <a:buChar char="Ø"/>
            </a:pPr>
            <a:r>
              <a:rPr lang="en-US" sz="1800" b="1" u="sng" dirty="0">
                <a:latin typeface="+mn-lt"/>
              </a:rPr>
              <a:t>Maxillary ridge</a:t>
            </a:r>
            <a:r>
              <a:rPr lang="en-US" sz="1800" dirty="0">
                <a:latin typeface="+mn-lt"/>
              </a:rPr>
              <a:t> and vault form classified:-</a:t>
            </a:r>
          </a:p>
          <a:p>
            <a:pPr marL="85724" indent="0">
              <a:buNone/>
            </a:pPr>
            <a:endParaRPr lang="en-US" sz="1800" dirty="0">
              <a:latin typeface="+mn-lt"/>
            </a:endParaRPr>
          </a:p>
          <a:p>
            <a:pPr marL="85724" indent="0">
              <a:buNone/>
            </a:pPr>
            <a:endParaRPr lang="en-US" sz="1800" dirty="0">
              <a:latin typeface="+mn-lt"/>
            </a:endParaRPr>
          </a:p>
          <a:p>
            <a:pPr marL="85724" indent="0">
              <a:buNone/>
            </a:pPr>
            <a:r>
              <a:rPr lang="en-US" sz="1800" dirty="0">
                <a:latin typeface="+mn-lt"/>
              </a:rPr>
              <a:t>Class-1: Square to gently rounded</a:t>
            </a:r>
          </a:p>
          <a:p>
            <a:pPr marL="85724" indent="0">
              <a:buNone/>
            </a:pPr>
            <a:endParaRPr lang="en-US" sz="1800" dirty="0">
              <a:latin typeface="+mn-lt"/>
            </a:endParaRPr>
          </a:p>
          <a:p>
            <a:pPr marL="85724" indent="0">
              <a:buNone/>
            </a:pPr>
            <a:r>
              <a:rPr lang="en-US" sz="1800" dirty="0">
                <a:latin typeface="+mn-lt"/>
              </a:rPr>
              <a:t>Class-2: Tapering or "V" shaped </a:t>
            </a:r>
          </a:p>
          <a:p>
            <a:pPr marL="85724" indent="0">
              <a:buNone/>
            </a:pPr>
            <a:endParaRPr lang="en-IN" sz="1800" dirty="0">
              <a:latin typeface="+mn-lt"/>
            </a:endParaRPr>
          </a:p>
          <a:p>
            <a:pPr marL="85724" indent="0">
              <a:buNone/>
            </a:pPr>
            <a:r>
              <a:rPr lang="en-IN" sz="1800" dirty="0">
                <a:latin typeface="+mn-lt"/>
              </a:rPr>
              <a:t>Class-3: Flat </a:t>
            </a:r>
          </a:p>
          <a:p>
            <a:pPr marL="85724" indent="0">
              <a:buNone/>
            </a:pPr>
            <a:r>
              <a:rPr lang="en-US" altLang="en-US" sz="1800" dirty="0"/>
              <a:t>High ridge with flat crest and parallel side - this gives max support and stability</a:t>
            </a:r>
          </a:p>
          <a:p>
            <a:pPr marL="85724" indent="0">
              <a:buNone/>
            </a:pPr>
            <a:endParaRPr lang="en-IN" sz="1800" dirty="0">
              <a:latin typeface="+mn-lt"/>
            </a:endParaRPr>
          </a:p>
          <a:p>
            <a:pPr marL="0" indent="0">
              <a:buNone/>
            </a:pPr>
            <a:endParaRPr lang="en-IN" dirty="0"/>
          </a:p>
        </p:txBody>
      </p:sp>
      <p:pic>
        <p:nvPicPr>
          <p:cNvPr id="5" name="Picture 4">
            <a:extLst>
              <a:ext uri="{FF2B5EF4-FFF2-40B4-BE49-F238E27FC236}">
                <a16:creationId xmlns:a16="http://schemas.microsoft.com/office/drawing/2014/main" id="{755DF020-CD38-8886-B088-5469CD3B014C}"/>
              </a:ext>
            </a:extLst>
          </p:cNvPr>
          <p:cNvPicPr>
            <a:picLocks noChangeAspect="1"/>
          </p:cNvPicPr>
          <p:nvPr/>
        </p:nvPicPr>
        <p:blipFill>
          <a:blip r:embed="rId2"/>
          <a:stretch>
            <a:fillRect/>
          </a:stretch>
        </p:blipFill>
        <p:spPr>
          <a:xfrm>
            <a:off x="7111923" y="2993127"/>
            <a:ext cx="4126054" cy="871745"/>
          </a:xfrm>
          <a:prstGeom prst="rect">
            <a:avLst/>
          </a:prstGeom>
        </p:spPr>
      </p:pic>
      <p:pic>
        <p:nvPicPr>
          <p:cNvPr id="6" name="Picture 5">
            <a:extLst>
              <a:ext uri="{FF2B5EF4-FFF2-40B4-BE49-F238E27FC236}">
                <a16:creationId xmlns:a16="http://schemas.microsoft.com/office/drawing/2014/main" id="{E2B9FF9D-2EC0-1813-EDB0-BA5EE3CE1E4E}"/>
              </a:ext>
            </a:extLst>
          </p:cNvPr>
          <p:cNvPicPr>
            <a:picLocks noChangeAspect="1"/>
          </p:cNvPicPr>
          <p:nvPr/>
        </p:nvPicPr>
        <p:blipFill>
          <a:blip r:embed="rId3"/>
          <a:stretch>
            <a:fillRect/>
          </a:stretch>
        </p:blipFill>
        <p:spPr>
          <a:xfrm>
            <a:off x="7679740" y="3864872"/>
            <a:ext cx="2638793" cy="1190791"/>
          </a:xfrm>
          <a:prstGeom prst="rect">
            <a:avLst/>
          </a:prstGeom>
        </p:spPr>
      </p:pic>
      <p:pic>
        <p:nvPicPr>
          <p:cNvPr id="7" name="Picture 6">
            <a:extLst>
              <a:ext uri="{FF2B5EF4-FFF2-40B4-BE49-F238E27FC236}">
                <a16:creationId xmlns:a16="http://schemas.microsoft.com/office/drawing/2014/main" id="{6B7CE373-E225-5CA5-CA4C-209184C0D164}"/>
              </a:ext>
            </a:extLst>
          </p:cNvPr>
          <p:cNvPicPr>
            <a:picLocks noChangeAspect="1"/>
          </p:cNvPicPr>
          <p:nvPr/>
        </p:nvPicPr>
        <p:blipFill>
          <a:blip r:embed="rId4"/>
          <a:stretch>
            <a:fillRect/>
          </a:stretch>
        </p:blipFill>
        <p:spPr>
          <a:xfrm>
            <a:off x="4301656" y="4536468"/>
            <a:ext cx="2810267" cy="838317"/>
          </a:xfrm>
          <a:prstGeom prst="rect">
            <a:avLst/>
          </a:prstGeom>
        </p:spPr>
      </p:pic>
    </p:spTree>
    <p:extLst>
      <p:ext uri="{BB962C8B-B14F-4D97-AF65-F5344CB8AC3E}">
        <p14:creationId xmlns:p14="http://schemas.microsoft.com/office/powerpoint/2010/main" val="57164196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5BCCA-BE61-DEDB-37A5-FD0D4C01CACB}"/>
              </a:ext>
            </a:extLst>
          </p:cNvPr>
          <p:cNvSpPr>
            <a:spLocks noGrp="1"/>
          </p:cNvSpPr>
          <p:nvPr>
            <p:ph type="title"/>
          </p:nvPr>
        </p:nvSpPr>
        <p:spPr/>
        <p:txBody>
          <a:bodyPr>
            <a:normAutofit/>
          </a:bodyPr>
          <a:lstStyle/>
          <a:p>
            <a:r>
              <a:rPr lang="en-IN" sz="2000" dirty="0">
                <a:solidFill>
                  <a:srgbClr val="FF0000"/>
                </a:solidFill>
              </a:rPr>
              <a:t>Mandibular ridge</a:t>
            </a:r>
          </a:p>
        </p:txBody>
      </p:sp>
      <p:pic>
        <p:nvPicPr>
          <p:cNvPr id="4" name="Content Placeholder 3">
            <a:extLst>
              <a:ext uri="{FF2B5EF4-FFF2-40B4-BE49-F238E27FC236}">
                <a16:creationId xmlns:a16="http://schemas.microsoft.com/office/drawing/2014/main" id="{03161CE4-C5EE-285B-1365-A817E569F663}"/>
              </a:ext>
            </a:extLst>
          </p:cNvPr>
          <p:cNvPicPr>
            <a:picLocks noGrp="1" noChangeAspect="1"/>
          </p:cNvPicPr>
          <p:nvPr>
            <p:ph idx="1"/>
          </p:nvPr>
        </p:nvPicPr>
        <p:blipFill>
          <a:blip r:embed="rId2"/>
          <a:stretch>
            <a:fillRect/>
          </a:stretch>
        </p:blipFill>
        <p:spPr>
          <a:xfrm>
            <a:off x="2592925" y="2280681"/>
            <a:ext cx="1676634" cy="1600423"/>
          </a:xfrm>
          <a:prstGeom prst="rect">
            <a:avLst/>
          </a:prstGeom>
        </p:spPr>
      </p:pic>
      <p:pic>
        <p:nvPicPr>
          <p:cNvPr id="5" name="Picture 4">
            <a:extLst>
              <a:ext uri="{FF2B5EF4-FFF2-40B4-BE49-F238E27FC236}">
                <a16:creationId xmlns:a16="http://schemas.microsoft.com/office/drawing/2014/main" id="{CD824ACE-F5C6-BFA2-D393-DA255A8DA921}"/>
              </a:ext>
            </a:extLst>
          </p:cNvPr>
          <p:cNvPicPr>
            <a:picLocks noChangeAspect="1"/>
          </p:cNvPicPr>
          <p:nvPr/>
        </p:nvPicPr>
        <p:blipFill>
          <a:blip r:embed="rId3"/>
          <a:stretch>
            <a:fillRect/>
          </a:stretch>
        </p:blipFill>
        <p:spPr>
          <a:xfrm>
            <a:off x="5834554" y="2352525"/>
            <a:ext cx="1524213" cy="1076475"/>
          </a:xfrm>
          <a:prstGeom prst="rect">
            <a:avLst/>
          </a:prstGeom>
        </p:spPr>
      </p:pic>
      <p:pic>
        <p:nvPicPr>
          <p:cNvPr id="6" name="Picture 5">
            <a:extLst>
              <a:ext uri="{FF2B5EF4-FFF2-40B4-BE49-F238E27FC236}">
                <a16:creationId xmlns:a16="http://schemas.microsoft.com/office/drawing/2014/main" id="{3F0BF2C0-B656-352E-4ECB-1545FE7EE61B}"/>
              </a:ext>
            </a:extLst>
          </p:cNvPr>
          <p:cNvPicPr>
            <a:picLocks noChangeAspect="1"/>
          </p:cNvPicPr>
          <p:nvPr/>
        </p:nvPicPr>
        <p:blipFill>
          <a:blip r:embed="rId4"/>
          <a:stretch>
            <a:fillRect/>
          </a:stretch>
        </p:blipFill>
        <p:spPr>
          <a:xfrm>
            <a:off x="9090597" y="1585363"/>
            <a:ext cx="2197486" cy="1747709"/>
          </a:xfrm>
          <a:prstGeom prst="rect">
            <a:avLst/>
          </a:prstGeom>
        </p:spPr>
      </p:pic>
      <p:pic>
        <p:nvPicPr>
          <p:cNvPr id="7" name="Picture 2">
            <a:extLst>
              <a:ext uri="{FF2B5EF4-FFF2-40B4-BE49-F238E27FC236}">
                <a16:creationId xmlns:a16="http://schemas.microsoft.com/office/drawing/2014/main" id="{9ED36983-DA09-D8A3-BF0A-9B129EE9DDC6}"/>
              </a:ext>
            </a:extLst>
          </p:cNvPr>
          <p:cNvPicPr>
            <a:picLocks noChangeAspect="1" noChangeArrowheads="1"/>
          </p:cNvPicPr>
          <p:nvPr/>
        </p:nvPicPr>
        <p:blipFill rotWithShape="1">
          <a:blip r:embed="rId5"/>
          <a:srcRect b="37145"/>
          <a:stretch/>
        </p:blipFill>
        <p:spPr bwMode="auto">
          <a:xfrm>
            <a:off x="1992465" y="4888629"/>
            <a:ext cx="2658098" cy="1041728"/>
          </a:xfrm>
          <a:prstGeom prst="rect">
            <a:avLst/>
          </a:prstGeom>
          <a:noFill/>
          <a:ln w="9525">
            <a:noFill/>
            <a:miter lim="800000"/>
            <a:headEnd/>
            <a:tailEnd/>
          </a:ln>
          <a:effectLst/>
        </p:spPr>
      </p:pic>
      <p:pic>
        <p:nvPicPr>
          <p:cNvPr id="8" name="Picture 4">
            <a:extLst>
              <a:ext uri="{FF2B5EF4-FFF2-40B4-BE49-F238E27FC236}">
                <a16:creationId xmlns:a16="http://schemas.microsoft.com/office/drawing/2014/main" id="{91235F7F-82F2-7B97-14A4-7026F2088788}"/>
              </a:ext>
            </a:extLst>
          </p:cNvPr>
          <p:cNvPicPr>
            <a:picLocks noChangeAspect="1" noChangeArrowheads="1"/>
          </p:cNvPicPr>
          <p:nvPr/>
        </p:nvPicPr>
        <p:blipFill rotWithShape="1">
          <a:blip r:embed="rId6"/>
          <a:srcRect l="14977" b="32992"/>
          <a:stretch/>
        </p:blipFill>
        <p:spPr bwMode="auto">
          <a:xfrm>
            <a:off x="5695379" y="4177709"/>
            <a:ext cx="2016508" cy="1921121"/>
          </a:xfrm>
          <a:prstGeom prst="rect">
            <a:avLst/>
          </a:prstGeom>
          <a:noFill/>
          <a:ln w="9525">
            <a:noFill/>
            <a:miter lim="800000"/>
            <a:headEnd/>
            <a:tailEnd/>
          </a:ln>
          <a:effectLst/>
        </p:spPr>
      </p:pic>
      <p:pic>
        <p:nvPicPr>
          <p:cNvPr id="9" name="Picture 3">
            <a:extLst>
              <a:ext uri="{FF2B5EF4-FFF2-40B4-BE49-F238E27FC236}">
                <a16:creationId xmlns:a16="http://schemas.microsoft.com/office/drawing/2014/main" id="{334C35FC-6FFD-2B1A-11F2-B3F2CC7F32A9}"/>
              </a:ext>
            </a:extLst>
          </p:cNvPr>
          <p:cNvPicPr>
            <a:picLocks noChangeAspect="1" noChangeArrowheads="1"/>
          </p:cNvPicPr>
          <p:nvPr/>
        </p:nvPicPr>
        <p:blipFill rotWithShape="1">
          <a:blip r:embed="rId7"/>
          <a:srcRect b="63800"/>
          <a:stretch/>
        </p:blipFill>
        <p:spPr bwMode="auto">
          <a:xfrm>
            <a:off x="8931709" y="4763299"/>
            <a:ext cx="2905125" cy="749940"/>
          </a:xfrm>
          <a:prstGeom prst="rect">
            <a:avLst/>
          </a:prstGeom>
          <a:noFill/>
          <a:ln w="9525">
            <a:noFill/>
            <a:miter lim="800000"/>
            <a:headEnd/>
            <a:tailEnd/>
          </a:ln>
          <a:effectLst/>
        </p:spPr>
      </p:pic>
      <p:sp>
        <p:nvSpPr>
          <p:cNvPr id="10" name="TextBox 9">
            <a:extLst>
              <a:ext uri="{FF2B5EF4-FFF2-40B4-BE49-F238E27FC236}">
                <a16:creationId xmlns:a16="http://schemas.microsoft.com/office/drawing/2014/main" id="{E18BA4E1-B28C-AC3F-7FBD-AA3F14687AF5}"/>
              </a:ext>
            </a:extLst>
          </p:cNvPr>
          <p:cNvSpPr txBox="1"/>
          <p:nvPr/>
        </p:nvSpPr>
        <p:spPr>
          <a:xfrm>
            <a:off x="1267741" y="1581834"/>
            <a:ext cx="3433953" cy="646331"/>
          </a:xfrm>
          <a:prstGeom prst="rect">
            <a:avLst/>
          </a:prstGeom>
          <a:noFill/>
        </p:spPr>
        <p:txBody>
          <a:bodyPr wrap="none" rtlCol="0">
            <a:spAutoFit/>
          </a:bodyPr>
          <a:lstStyle/>
          <a:p>
            <a:r>
              <a:rPr lang="en-US" sz="1800" u="sng" dirty="0">
                <a:solidFill>
                  <a:schemeClr val="tx1"/>
                </a:solidFill>
              </a:rPr>
              <a:t>Class 1:</a:t>
            </a:r>
            <a:r>
              <a:rPr lang="en-US" sz="1800" dirty="0">
                <a:solidFill>
                  <a:schemeClr val="tx1"/>
                </a:solidFill>
              </a:rPr>
              <a:t> Inverted "U" shaped </a:t>
            </a:r>
          </a:p>
          <a:p>
            <a:endParaRPr lang="en-IN" dirty="0"/>
          </a:p>
        </p:txBody>
      </p:sp>
      <p:sp>
        <p:nvSpPr>
          <p:cNvPr id="11" name="TextBox 10">
            <a:extLst>
              <a:ext uri="{FF2B5EF4-FFF2-40B4-BE49-F238E27FC236}">
                <a16:creationId xmlns:a16="http://schemas.microsoft.com/office/drawing/2014/main" id="{C0F87B8C-4B6A-E1D5-1A81-14643350B599}"/>
              </a:ext>
            </a:extLst>
          </p:cNvPr>
          <p:cNvSpPr txBox="1"/>
          <p:nvPr/>
        </p:nvSpPr>
        <p:spPr>
          <a:xfrm>
            <a:off x="5430203" y="1482431"/>
            <a:ext cx="3433953" cy="646331"/>
          </a:xfrm>
          <a:prstGeom prst="rect">
            <a:avLst/>
          </a:prstGeom>
          <a:noFill/>
        </p:spPr>
        <p:txBody>
          <a:bodyPr wrap="none" rtlCol="0">
            <a:spAutoFit/>
          </a:bodyPr>
          <a:lstStyle/>
          <a:p>
            <a:r>
              <a:rPr lang="en-US" sz="1800" u="sng" dirty="0">
                <a:solidFill>
                  <a:schemeClr val="tx1"/>
                </a:solidFill>
              </a:rPr>
              <a:t>Class 2</a:t>
            </a:r>
            <a:r>
              <a:rPr lang="en-US" sz="1800" dirty="0">
                <a:solidFill>
                  <a:schemeClr val="tx1"/>
                </a:solidFill>
              </a:rPr>
              <a:t>: Inverted "U" shaped </a:t>
            </a:r>
          </a:p>
          <a:p>
            <a:endParaRPr lang="en-IN" dirty="0"/>
          </a:p>
        </p:txBody>
      </p:sp>
      <p:sp>
        <p:nvSpPr>
          <p:cNvPr id="12" name="TextBox 11">
            <a:extLst>
              <a:ext uri="{FF2B5EF4-FFF2-40B4-BE49-F238E27FC236}">
                <a16:creationId xmlns:a16="http://schemas.microsoft.com/office/drawing/2014/main" id="{4339EF6A-AFE3-5FF7-242A-D1BB31CB7B6A}"/>
              </a:ext>
            </a:extLst>
          </p:cNvPr>
          <p:cNvSpPr txBox="1"/>
          <p:nvPr/>
        </p:nvSpPr>
        <p:spPr>
          <a:xfrm>
            <a:off x="1267741" y="4277112"/>
            <a:ext cx="4722215" cy="369332"/>
          </a:xfrm>
          <a:prstGeom prst="rect">
            <a:avLst/>
          </a:prstGeom>
          <a:noFill/>
        </p:spPr>
        <p:txBody>
          <a:bodyPr wrap="square" rtlCol="0">
            <a:spAutoFit/>
          </a:bodyPr>
          <a:lstStyle/>
          <a:p>
            <a:r>
              <a:rPr lang="en-IN" sz="1800" u="sng" dirty="0">
                <a:latin typeface="+mn-lt"/>
              </a:rPr>
              <a:t>class 3</a:t>
            </a:r>
            <a:r>
              <a:rPr lang="en-IN" sz="1800" dirty="0">
                <a:latin typeface="+mn-lt"/>
              </a:rPr>
              <a:t>: Unfavourable</a:t>
            </a:r>
            <a:endParaRPr lang="en-IN" dirty="0"/>
          </a:p>
        </p:txBody>
      </p:sp>
      <p:sp>
        <p:nvSpPr>
          <p:cNvPr id="13" name="TextBox 12">
            <a:extLst>
              <a:ext uri="{FF2B5EF4-FFF2-40B4-BE49-F238E27FC236}">
                <a16:creationId xmlns:a16="http://schemas.microsoft.com/office/drawing/2014/main" id="{4F46EC7F-A56A-E91D-10B2-5DD8D8C5E0AF}"/>
              </a:ext>
            </a:extLst>
          </p:cNvPr>
          <p:cNvSpPr txBox="1"/>
          <p:nvPr/>
        </p:nvSpPr>
        <p:spPr>
          <a:xfrm>
            <a:off x="5615052" y="6372225"/>
            <a:ext cx="2467342" cy="646331"/>
          </a:xfrm>
          <a:prstGeom prst="rect">
            <a:avLst/>
          </a:prstGeom>
          <a:noFill/>
        </p:spPr>
        <p:txBody>
          <a:bodyPr wrap="none" rtlCol="0">
            <a:spAutoFit/>
          </a:bodyPr>
          <a:lstStyle/>
          <a:p>
            <a:r>
              <a:rPr lang="en-US" dirty="0">
                <a:solidFill>
                  <a:schemeClr val="tx1"/>
                </a:solidFill>
              </a:rPr>
              <a:t>Tall Thin inverted "V"</a:t>
            </a:r>
            <a:endParaRPr lang="en-IN" dirty="0">
              <a:solidFill>
                <a:schemeClr val="tx1"/>
              </a:solidFill>
            </a:endParaRPr>
          </a:p>
          <a:p>
            <a:endParaRPr lang="en-IN" dirty="0"/>
          </a:p>
        </p:txBody>
      </p:sp>
      <p:sp>
        <p:nvSpPr>
          <p:cNvPr id="14" name="TextBox 13">
            <a:extLst>
              <a:ext uri="{FF2B5EF4-FFF2-40B4-BE49-F238E27FC236}">
                <a16:creationId xmlns:a16="http://schemas.microsoft.com/office/drawing/2014/main" id="{6D34E587-01EB-DB45-DF1B-2870F8A81A66}"/>
              </a:ext>
            </a:extLst>
          </p:cNvPr>
          <p:cNvSpPr txBox="1"/>
          <p:nvPr/>
        </p:nvSpPr>
        <p:spPr>
          <a:xfrm>
            <a:off x="2304502" y="6172543"/>
            <a:ext cx="2467342" cy="646331"/>
          </a:xfrm>
          <a:prstGeom prst="rect">
            <a:avLst/>
          </a:prstGeom>
          <a:noFill/>
        </p:spPr>
        <p:txBody>
          <a:bodyPr wrap="square" rtlCol="0">
            <a:spAutoFit/>
          </a:bodyPr>
          <a:lstStyle/>
          <a:p>
            <a:r>
              <a:rPr lang="en-US" dirty="0">
                <a:solidFill>
                  <a:schemeClr val="tx1"/>
                </a:solidFill>
              </a:rPr>
              <a:t>Inverted "W"</a:t>
            </a:r>
            <a:endParaRPr lang="en-IN" dirty="0">
              <a:solidFill>
                <a:schemeClr val="tx1"/>
              </a:solidFill>
            </a:endParaRPr>
          </a:p>
          <a:p>
            <a:endParaRPr lang="en-IN" dirty="0"/>
          </a:p>
        </p:txBody>
      </p:sp>
      <p:sp>
        <p:nvSpPr>
          <p:cNvPr id="15" name="TextBox 14">
            <a:extLst>
              <a:ext uri="{FF2B5EF4-FFF2-40B4-BE49-F238E27FC236}">
                <a16:creationId xmlns:a16="http://schemas.microsoft.com/office/drawing/2014/main" id="{1EB6DECC-2157-5533-676C-A37DD11A764A}"/>
              </a:ext>
            </a:extLst>
          </p:cNvPr>
          <p:cNvSpPr txBox="1"/>
          <p:nvPr/>
        </p:nvSpPr>
        <p:spPr>
          <a:xfrm>
            <a:off x="8975789" y="3409705"/>
            <a:ext cx="2883609" cy="1200329"/>
          </a:xfrm>
          <a:prstGeom prst="rect">
            <a:avLst/>
          </a:prstGeom>
          <a:noFill/>
        </p:spPr>
        <p:txBody>
          <a:bodyPr wrap="square" rtlCol="0">
            <a:spAutoFit/>
          </a:bodyPr>
          <a:lstStyle/>
          <a:p>
            <a:r>
              <a:rPr lang="en-US" dirty="0">
                <a:solidFill>
                  <a:schemeClr val="tx1"/>
                </a:solidFill>
              </a:rPr>
              <a:t>Undercut (results from all teeth in labial or lingual version)</a:t>
            </a:r>
            <a:endParaRPr lang="en-IN" dirty="0">
              <a:solidFill>
                <a:schemeClr val="tx1"/>
              </a:solidFill>
            </a:endParaRPr>
          </a:p>
          <a:p>
            <a:endParaRPr lang="en-IN" dirty="0"/>
          </a:p>
        </p:txBody>
      </p:sp>
      <p:sp>
        <p:nvSpPr>
          <p:cNvPr id="16" name="TextBox 15">
            <a:extLst>
              <a:ext uri="{FF2B5EF4-FFF2-40B4-BE49-F238E27FC236}">
                <a16:creationId xmlns:a16="http://schemas.microsoft.com/office/drawing/2014/main" id="{C090D06A-C72D-F8D9-81B2-446C0F637C2C}"/>
              </a:ext>
            </a:extLst>
          </p:cNvPr>
          <p:cNvSpPr txBox="1"/>
          <p:nvPr/>
        </p:nvSpPr>
        <p:spPr>
          <a:xfrm>
            <a:off x="9407563" y="5910724"/>
            <a:ext cx="2097049" cy="646331"/>
          </a:xfrm>
          <a:prstGeom prst="rect">
            <a:avLst/>
          </a:prstGeom>
          <a:noFill/>
        </p:spPr>
        <p:txBody>
          <a:bodyPr wrap="none" rtlCol="0">
            <a:spAutoFit/>
          </a:bodyPr>
          <a:lstStyle/>
          <a:p>
            <a:r>
              <a:rPr lang="en-US" dirty="0">
                <a:solidFill>
                  <a:schemeClr val="tx1"/>
                </a:solidFill>
              </a:rPr>
              <a:t>Short inverted "V"</a:t>
            </a:r>
            <a:endParaRPr lang="en-IN" dirty="0">
              <a:solidFill>
                <a:schemeClr val="tx1"/>
              </a:solidFill>
            </a:endParaRPr>
          </a:p>
          <a:p>
            <a:endParaRPr lang="en-IN" dirty="0"/>
          </a:p>
        </p:txBody>
      </p:sp>
    </p:spTree>
    <p:extLst>
      <p:ext uri="{BB962C8B-B14F-4D97-AF65-F5344CB8AC3E}">
        <p14:creationId xmlns:p14="http://schemas.microsoft.com/office/powerpoint/2010/main" val="95477557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24D5B-60AE-883F-BD7F-2CDC91B5A49A}"/>
              </a:ext>
            </a:extLst>
          </p:cNvPr>
          <p:cNvSpPr>
            <a:spLocks noGrp="1"/>
          </p:cNvSpPr>
          <p:nvPr>
            <p:ph type="title"/>
          </p:nvPr>
        </p:nvSpPr>
        <p:spPr/>
        <p:txBody>
          <a:bodyPr/>
          <a:lstStyle/>
          <a:p>
            <a:r>
              <a:rPr lang="en-US" b="1" u="sng" dirty="0">
                <a:solidFill>
                  <a:srgbClr val="C00000"/>
                </a:solidFill>
                <a:latin typeface="+mn-lt"/>
              </a:rPr>
              <a:t>Inter-arch space</a:t>
            </a:r>
            <a:endParaRPr lang="en-IN" dirty="0">
              <a:solidFill>
                <a:srgbClr val="C00000"/>
              </a:solidFill>
            </a:endParaRPr>
          </a:p>
        </p:txBody>
      </p:sp>
      <p:sp>
        <p:nvSpPr>
          <p:cNvPr id="3" name="Content Placeholder 2">
            <a:extLst>
              <a:ext uri="{FF2B5EF4-FFF2-40B4-BE49-F238E27FC236}">
                <a16:creationId xmlns:a16="http://schemas.microsoft.com/office/drawing/2014/main" id="{5D7D2082-3454-E073-F850-DFA70E88ED57}"/>
              </a:ext>
            </a:extLst>
          </p:cNvPr>
          <p:cNvSpPr>
            <a:spLocks noGrp="1"/>
          </p:cNvSpPr>
          <p:nvPr>
            <p:ph idx="1"/>
          </p:nvPr>
        </p:nvSpPr>
        <p:spPr/>
        <p:txBody>
          <a:bodyPr>
            <a:normAutofit fontScale="92500" lnSpcReduction="20000"/>
          </a:bodyPr>
          <a:lstStyle/>
          <a:p>
            <a:pPr lvl="0" latinLnBrk="1">
              <a:buFont typeface="Wingdings" panose="05000000000000000000" pitchFamily="2" charset="2"/>
              <a:buChar char="Ø"/>
            </a:pPr>
            <a:r>
              <a:rPr lang="en-US" altLang="en-US" dirty="0">
                <a:solidFill>
                  <a:schemeClr val="tx1"/>
                </a:solidFill>
                <a:latin typeface="Arial" charset="0"/>
              </a:rPr>
              <a:t>This is the space between the maxillary and the mandibular arches. Normally it should be 20mm. </a:t>
            </a:r>
          </a:p>
          <a:p>
            <a:pPr lvl="0" latinLnBrk="1">
              <a:buFont typeface="Wingdings" panose="05000000000000000000" pitchFamily="2" charset="2"/>
              <a:buChar char="Ø"/>
            </a:pPr>
            <a:endParaRPr lang="en-US" altLang="en-US" dirty="0">
              <a:solidFill>
                <a:schemeClr val="tx1"/>
              </a:solidFill>
              <a:latin typeface="Arial" charset="0"/>
            </a:endParaRPr>
          </a:p>
          <a:p>
            <a:pPr lvl="0" latinLnBrk="1">
              <a:buFont typeface="Wingdings" panose="05000000000000000000" pitchFamily="2" charset="2"/>
              <a:buChar char="Ø"/>
            </a:pPr>
            <a:r>
              <a:rPr lang="en-US" altLang="en-US" dirty="0">
                <a:solidFill>
                  <a:schemeClr val="tx1"/>
                </a:solidFill>
                <a:latin typeface="Arial" charset="0"/>
              </a:rPr>
              <a:t>Class I: Ideal inter-arch space to </a:t>
            </a:r>
          </a:p>
          <a:p>
            <a:pPr marL="85724" lvl="0" indent="0" latinLnBrk="1">
              <a:buNone/>
            </a:pPr>
            <a:r>
              <a:rPr lang="en-US" altLang="en-US" dirty="0">
                <a:latin typeface="Arial" charset="0"/>
              </a:rPr>
              <a:t>                </a:t>
            </a:r>
            <a:r>
              <a:rPr lang="en-US" altLang="en-US" dirty="0">
                <a:solidFill>
                  <a:schemeClr val="tx1"/>
                </a:solidFill>
                <a:latin typeface="Arial" charset="0"/>
              </a:rPr>
              <a:t>accommodate the artificial teeth</a:t>
            </a:r>
          </a:p>
          <a:p>
            <a:pPr lvl="0" latinLnBrk="1">
              <a:buFont typeface="Wingdings" panose="05000000000000000000" pitchFamily="2" charset="2"/>
              <a:buChar char="Ø"/>
            </a:pPr>
            <a:endParaRPr lang="en-US" altLang="en-US" dirty="0">
              <a:solidFill>
                <a:schemeClr val="tx1"/>
              </a:solidFill>
              <a:latin typeface="Arial" charset="0"/>
            </a:endParaRPr>
          </a:p>
          <a:p>
            <a:pPr lvl="0" latinLnBrk="1">
              <a:buFont typeface="Wingdings" panose="05000000000000000000" pitchFamily="2" charset="2"/>
              <a:buChar char="Ø"/>
            </a:pPr>
            <a:r>
              <a:rPr lang="en-US" altLang="en-US" dirty="0">
                <a:solidFill>
                  <a:schemeClr val="tx1"/>
                </a:solidFill>
                <a:latin typeface="Arial" charset="0"/>
              </a:rPr>
              <a:t>Class II: Excessive inter-arch space</a:t>
            </a:r>
          </a:p>
          <a:p>
            <a:pPr lvl="0" latinLnBrk="1">
              <a:buFont typeface="Wingdings" panose="05000000000000000000" pitchFamily="2" charset="2"/>
              <a:buChar char="Ø"/>
            </a:pPr>
            <a:endParaRPr lang="en-US" altLang="en-US" dirty="0">
              <a:solidFill>
                <a:schemeClr val="tx1"/>
              </a:solidFill>
              <a:latin typeface="Arial" charset="0"/>
            </a:endParaRPr>
          </a:p>
          <a:p>
            <a:pPr lvl="0" latinLnBrk="1">
              <a:buFont typeface="Wingdings" panose="05000000000000000000" pitchFamily="2" charset="2"/>
              <a:buChar char="Ø"/>
            </a:pPr>
            <a:endParaRPr lang="en-US" altLang="en-US" dirty="0">
              <a:solidFill>
                <a:schemeClr val="tx1"/>
              </a:solidFill>
              <a:latin typeface="Arial" charset="0"/>
            </a:endParaRPr>
          </a:p>
          <a:p>
            <a:pPr lvl="0" latinLnBrk="1">
              <a:buFont typeface="Wingdings" panose="05000000000000000000" pitchFamily="2" charset="2"/>
              <a:buChar char="Ø"/>
            </a:pPr>
            <a:r>
              <a:rPr lang="en-US" altLang="en-US" dirty="0">
                <a:solidFill>
                  <a:schemeClr val="tx1"/>
                </a:solidFill>
                <a:latin typeface="Arial" charset="0"/>
              </a:rPr>
              <a:t>Class III: Insufficient inter-arch space to </a:t>
            </a:r>
          </a:p>
          <a:p>
            <a:pPr marL="85724" lvl="0" indent="0" latinLnBrk="1">
              <a:buNone/>
            </a:pPr>
            <a:r>
              <a:rPr lang="en-US" altLang="en-US" dirty="0">
                <a:solidFill>
                  <a:schemeClr val="tx1"/>
                </a:solidFill>
                <a:latin typeface="Arial" charset="0"/>
              </a:rPr>
              <a:t>                   accommodate the artificial teeth</a:t>
            </a:r>
          </a:p>
          <a:p>
            <a:endParaRPr lang="en-IN" dirty="0"/>
          </a:p>
        </p:txBody>
      </p:sp>
      <p:pic>
        <p:nvPicPr>
          <p:cNvPr id="4" name="Picture 3">
            <a:extLst>
              <a:ext uri="{FF2B5EF4-FFF2-40B4-BE49-F238E27FC236}">
                <a16:creationId xmlns:a16="http://schemas.microsoft.com/office/drawing/2014/main" id="{297A3213-3807-D063-8AC6-685D42BF8934}"/>
              </a:ext>
            </a:extLst>
          </p:cNvPr>
          <p:cNvPicPr>
            <a:picLocks noChangeAspect="1"/>
          </p:cNvPicPr>
          <p:nvPr/>
        </p:nvPicPr>
        <p:blipFill rotWithShape="1">
          <a:blip r:embed="rId2"/>
          <a:srcRect l="7007" t="-1588" r="1525" b="1588"/>
          <a:stretch/>
        </p:blipFill>
        <p:spPr>
          <a:xfrm>
            <a:off x="7885258" y="2381490"/>
            <a:ext cx="2919046" cy="1476581"/>
          </a:xfrm>
          <a:prstGeom prst="rect">
            <a:avLst/>
          </a:prstGeom>
        </p:spPr>
      </p:pic>
      <p:pic>
        <p:nvPicPr>
          <p:cNvPr id="5" name="Picture 4">
            <a:extLst>
              <a:ext uri="{FF2B5EF4-FFF2-40B4-BE49-F238E27FC236}">
                <a16:creationId xmlns:a16="http://schemas.microsoft.com/office/drawing/2014/main" id="{1402D200-4600-DC7A-9D89-0C0F8451AC09}"/>
              </a:ext>
            </a:extLst>
          </p:cNvPr>
          <p:cNvPicPr>
            <a:picLocks noChangeAspect="1"/>
          </p:cNvPicPr>
          <p:nvPr/>
        </p:nvPicPr>
        <p:blipFill rotWithShape="1">
          <a:blip r:embed="rId3"/>
          <a:srcRect r="52434" b="4825"/>
          <a:stretch/>
        </p:blipFill>
        <p:spPr>
          <a:xfrm>
            <a:off x="7899086" y="3930622"/>
            <a:ext cx="2913975" cy="1405339"/>
          </a:xfrm>
          <a:prstGeom prst="rect">
            <a:avLst/>
          </a:prstGeom>
        </p:spPr>
      </p:pic>
      <p:pic>
        <p:nvPicPr>
          <p:cNvPr id="6" name="Picture 5">
            <a:extLst>
              <a:ext uri="{FF2B5EF4-FFF2-40B4-BE49-F238E27FC236}">
                <a16:creationId xmlns:a16="http://schemas.microsoft.com/office/drawing/2014/main" id="{6314EE85-2EAB-BFD8-DE3B-A50A5E0F1172}"/>
              </a:ext>
            </a:extLst>
          </p:cNvPr>
          <p:cNvPicPr>
            <a:picLocks noChangeAspect="1"/>
          </p:cNvPicPr>
          <p:nvPr/>
        </p:nvPicPr>
        <p:blipFill rotWithShape="1">
          <a:blip r:embed="rId3"/>
          <a:srcRect l="49171" b="4825"/>
          <a:stretch/>
        </p:blipFill>
        <p:spPr>
          <a:xfrm>
            <a:off x="7885258" y="5408513"/>
            <a:ext cx="3015675" cy="1405339"/>
          </a:xfrm>
          <a:prstGeom prst="rect">
            <a:avLst/>
          </a:prstGeom>
        </p:spPr>
      </p:pic>
    </p:spTree>
    <p:extLst>
      <p:ext uri="{BB962C8B-B14F-4D97-AF65-F5344CB8AC3E}">
        <p14:creationId xmlns:p14="http://schemas.microsoft.com/office/powerpoint/2010/main" val="320032863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5C2B3-C10C-22A7-6A2C-D1B6756CBF90}"/>
              </a:ext>
            </a:extLst>
          </p:cNvPr>
          <p:cNvSpPr>
            <a:spLocks noGrp="1"/>
          </p:cNvSpPr>
          <p:nvPr>
            <p:ph type="title"/>
          </p:nvPr>
        </p:nvSpPr>
        <p:spPr/>
        <p:txBody>
          <a:bodyPr/>
          <a:lstStyle/>
          <a:p>
            <a:r>
              <a:rPr lang="en-US" altLang="en-US" sz="3600" b="1" u="sng" dirty="0">
                <a:solidFill>
                  <a:srgbClr val="C00000"/>
                </a:solidFill>
                <a:latin typeface="Arial" charset="0"/>
              </a:rPr>
              <a:t>Ridge parallelism</a:t>
            </a:r>
            <a:endParaRPr lang="en-IN" dirty="0">
              <a:solidFill>
                <a:srgbClr val="C00000"/>
              </a:solidFill>
            </a:endParaRPr>
          </a:p>
        </p:txBody>
      </p:sp>
      <p:sp>
        <p:nvSpPr>
          <p:cNvPr id="3" name="Content Placeholder 2">
            <a:extLst>
              <a:ext uri="{FF2B5EF4-FFF2-40B4-BE49-F238E27FC236}">
                <a16:creationId xmlns:a16="http://schemas.microsoft.com/office/drawing/2014/main" id="{AAD47FEA-30A8-1068-3492-C5652F4D4453}"/>
              </a:ext>
            </a:extLst>
          </p:cNvPr>
          <p:cNvSpPr>
            <a:spLocks noGrp="1"/>
          </p:cNvSpPr>
          <p:nvPr>
            <p:ph idx="1"/>
          </p:nvPr>
        </p:nvSpPr>
        <p:spPr/>
        <p:txBody>
          <a:bodyPr>
            <a:normAutofit fontScale="92500" lnSpcReduction="20000"/>
          </a:bodyPr>
          <a:lstStyle/>
          <a:p>
            <a:pPr lvl="0" latinLnBrk="1"/>
            <a:r>
              <a:rPr lang="en-US" altLang="en-US" sz="1900" dirty="0">
                <a:cs typeface="Arial" panose="020B0604020202020204" pitchFamily="34" charset="0"/>
              </a:rPr>
              <a:t>Class I – Both ridges are parallel to the occlusal </a:t>
            </a:r>
          </a:p>
          <a:p>
            <a:pPr marL="85724" lvl="0" indent="0" latinLnBrk="1">
              <a:buNone/>
            </a:pPr>
            <a:r>
              <a:rPr lang="en-US" altLang="en-US" sz="1900" dirty="0">
                <a:cs typeface="Arial" panose="020B0604020202020204" pitchFamily="34" charset="0"/>
              </a:rPr>
              <a:t>	          plane</a:t>
            </a:r>
          </a:p>
          <a:p>
            <a:pPr marL="85724" lvl="0" indent="0" latinLnBrk="1">
              <a:buNone/>
            </a:pPr>
            <a:endParaRPr lang="en-US" altLang="en-US" sz="1900" dirty="0">
              <a:cs typeface="Arial" panose="020B0604020202020204" pitchFamily="34" charset="0"/>
            </a:endParaRPr>
          </a:p>
          <a:p>
            <a:pPr lvl="0" latinLnBrk="1"/>
            <a:endParaRPr lang="en-US" altLang="en-US" sz="1900" dirty="0">
              <a:cs typeface="Arial" panose="020B0604020202020204" pitchFamily="34" charset="0"/>
            </a:endParaRPr>
          </a:p>
          <a:p>
            <a:pPr lvl="0" latinLnBrk="1"/>
            <a:r>
              <a:rPr lang="en-US" altLang="en-US" sz="1900" dirty="0">
                <a:cs typeface="Arial" panose="020B0604020202020204" pitchFamily="34" charset="0"/>
              </a:rPr>
              <a:t>Class II – The mandibular ridge is divergent</a:t>
            </a:r>
          </a:p>
          <a:p>
            <a:pPr marL="85724" lvl="0" indent="0" latinLnBrk="1">
              <a:buNone/>
            </a:pPr>
            <a:r>
              <a:rPr lang="en-US" altLang="en-US" sz="1900" dirty="0">
                <a:cs typeface="Arial" panose="020B0604020202020204" pitchFamily="34" charset="0"/>
              </a:rPr>
              <a:t>                     from occlusal plane anteriorly</a:t>
            </a:r>
          </a:p>
          <a:p>
            <a:pPr marL="85724" lvl="0" indent="0" latinLnBrk="1">
              <a:buNone/>
            </a:pPr>
            <a:endParaRPr lang="en-US" altLang="en-US" sz="1900" dirty="0">
              <a:cs typeface="Arial" panose="020B0604020202020204" pitchFamily="34" charset="0"/>
            </a:endParaRPr>
          </a:p>
          <a:p>
            <a:pPr lvl="0" latinLnBrk="1"/>
            <a:endParaRPr lang="en-US" altLang="en-US" sz="1900" dirty="0">
              <a:cs typeface="Arial" panose="020B0604020202020204" pitchFamily="34" charset="0"/>
            </a:endParaRPr>
          </a:p>
          <a:p>
            <a:pPr lvl="0" latinLnBrk="1"/>
            <a:r>
              <a:rPr lang="en-US" altLang="en-US" sz="1900" dirty="0">
                <a:cs typeface="Arial" panose="020B0604020202020204" pitchFamily="34" charset="0"/>
              </a:rPr>
              <a:t>Class III – The maxillary ridge is divergent from the </a:t>
            </a:r>
          </a:p>
          <a:p>
            <a:pPr marL="85724" lvl="0" indent="0" latinLnBrk="1">
              <a:buNone/>
            </a:pPr>
            <a:r>
              <a:rPr lang="en-US" altLang="en-US" sz="1900" dirty="0">
                <a:cs typeface="Arial" panose="020B0604020202020204" pitchFamily="34" charset="0"/>
              </a:rPr>
              <a:t>                     occlusal plane anteriorly and/or both </a:t>
            </a:r>
          </a:p>
          <a:p>
            <a:pPr marL="85724" lvl="0" indent="0" latinLnBrk="1">
              <a:buNone/>
            </a:pPr>
            <a:r>
              <a:rPr lang="en-US" altLang="en-US" sz="1900" dirty="0">
                <a:cs typeface="Arial" panose="020B0604020202020204" pitchFamily="34" charset="0"/>
              </a:rPr>
              <a:t>		   ridges are divergent anteriorly</a:t>
            </a:r>
          </a:p>
          <a:p>
            <a:endParaRPr lang="en-IN" dirty="0"/>
          </a:p>
        </p:txBody>
      </p:sp>
      <p:pic>
        <p:nvPicPr>
          <p:cNvPr id="4" name="Picture 3">
            <a:extLst>
              <a:ext uri="{FF2B5EF4-FFF2-40B4-BE49-F238E27FC236}">
                <a16:creationId xmlns:a16="http://schemas.microsoft.com/office/drawing/2014/main" id="{01BB2278-7BD6-89DF-EF2C-10F4AA270320}"/>
              </a:ext>
            </a:extLst>
          </p:cNvPr>
          <p:cNvPicPr>
            <a:picLocks noChangeAspect="1"/>
          </p:cNvPicPr>
          <p:nvPr/>
        </p:nvPicPr>
        <p:blipFill>
          <a:blip r:embed="rId3"/>
          <a:stretch>
            <a:fillRect/>
          </a:stretch>
        </p:blipFill>
        <p:spPr>
          <a:xfrm>
            <a:off x="8670057" y="1246593"/>
            <a:ext cx="2632908" cy="1476581"/>
          </a:xfrm>
          <a:prstGeom prst="rect">
            <a:avLst/>
          </a:prstGeom>
        </p:spPr>
      </p:pic>
      <p:pic>
        <p:nvPicPr>
          <p:cNvPr id="5" name="Picture 4">
            <a:extLst>
              <a:ext uri="{FF2B5EF4-FFF2-40B4-BE49-F238E27FC236}">
                <a16:creationId xmlns:a16="http://schemas.microsoft.com/office/drawing/2014/main" id="{0FF94A94-7B7E-17F3-00BC-0EB2791272CD}"/>
              </a:ext>
            </a:extLst>
          </p:cNvPr>
          <p:cNvPicPr>
            <a:picLocks noChangeAspect="1"/>
          </p:cNvPicPr>
          <p:nvPr/>
        </p:nvPicPr>
        <p:blipFill>
          <a:blip r:embed="rId4"/>
          <a:stretch>
            <a:fillRect/>
          </a:stretch>
        </p:blipFill>
        <p:spPr>
          <a:xfrm>
            <a:off x="8687516" y="3429000"/>
            <a:ext cx="2632908" cy="1314633"/>
          </a:xfrm>
          <a:prstGeom prst="rect">
            <a:avLst/>
          </a:prstGeom>
        </p:spPr>
      </p:pic>
      <p:pic>
        <p:nvPicPr>
          <p:cNvPr id="6" name="Picture 5">
            <a:extLst>
              <a:ext uri="{FF2B5EF4-FFF2-40B4-BE49-F238E27FC236}">
                <a16:creationId xmlns:a16="http://schemas.microsoft.com/office/drawing/2014/main" id="{4823CB3C-8FB5-8371-7760-67C1B2D9D61B}"/>
              </a:ext>
            </a:extLst>
          </p:cNvPr>
          <p:cNvPicPr>
            <a:picLocks noChangeAspect="1"/>
          </p:cNvPicPr>
          <p:nvPr/>
        </p:nvPicPr>
        <p:blipFill>
          <a:blip r:embed="rId5"/>
          <a:stretch>
            <a:fillRect/>
          </a:stretch>
        </p:blipFill>
        <p:spPr>
          <a:xfrm>
            <a:off x="8647585" y="5276837"/>
            <a:ext cx="2655380" cy="1524391"/>
          </a:xfrm>
          <a:prstGeom prst="rect">
            <a:avLst/>
          </a:prstGeom>
        </p:spPr>
      </p:pic>
    </p:spTree>
    <p:extLst>
      <p:ext uri="{BB962C8B-B14F-4D97-AF65-F5344CB8AC3E}">
        <p14:creationId xmlns:p14="http://schemas.microsoft.com/office/powerpoint/2010/main" val="286510567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CB096-8B5B-9257-E4CC-9B02E3B441C5}"/>
              </a:ext>
            </a:extLst>
          </p:cNvPr>
          <p:cNvSpPr>
            <a:spLocks noGrp="1"/>
          </p:cNvSpPr>
          <p:nvPr>
            <p:ph type="title"/>
          </p:nvPr>
        </p:nvSpPr>
        <p:spPr/>
        <p:txBody>
          <a:bodyPr/>
          <a:lstStyle/>
          <a:p>
            <a:r>
              <a:rPr lang="en-US" b="1" u="sng" dirty="0">
                <a:solidFill>
                  <a:srgbClr val="C00000"/>
                </a:solidFill>
                <a:latin typeface="+mn-lt"/>
              </a:rPr>
              <a:t>Ridge relation</a:t>
            </a:r>
            <a:endParaRPr lang="en-IN" dirty="0">
              <a:solidFill>
                <a:srgbClr val="C00000"/>
              </a:solidFill>
            </a:endParaRPr>
          </a:p>
        </p:txBody>
      </p:sp>
      <p:sp>
        <p:nvSpPr>
          <p:cNvPr id="3" name="Content Placeholder 2">
            <a:extLst>
              <a:ext uri="{FF2B5EF4-FFF2-40B4-BE49-F238E27FC236}">
                <a16:creationId xmlns:a16="http://schemas.microsoft.com/office/drawing/2014/main" id="{D31B529B-3346-6FC3-4EFB-2D5C47F1F603}"/>
              </a:ext>
            </a:extLst>
          </p:cNvPr>
          <p:cNvSpPr>
            <a:spLocks noGrp="1"/>
          </p:cNvSpPr>
          <p:nvPr>
            <p:ph idx="1"/>
          </p:nvPr>
        </p:nvSpPr>
        <p:spPr/>
        <p:txBody>
          <a:bodyPr/>
          <a:lstStyle/>
          <a:p>
            <a:pPr>
              <a:lnSpc>
                <a:spcPct val="150000"/>
              </a:lnSpc>
              <a:buNone/>
            </a:pPr>
            <a:r>
              <a:rPr lang="en-US" sz="1800" dirty="0">
                <a:solidFill>
                  <a:schemeClr val="tx1"/>
                </a:solidFill>
              </a:rPr>
              <a:t>The positional relation of the mandibular ridge to the maxillary ridge 												-(GPT</a:t>
            </a:r>
            <a:r>
              <a:rPr lang="en-US" sz="1800" dirty="0"/>
              <a:t>)</a:t>
            </a:r>
            <a:endParaRPr lang="en-US" sz="1800" dirty="0">
              <a:solidFill>
                <a:schemeClr val="tx1"/>
              </a:solidFill>
            </a:endParaRPr>
          </a:p>
          <a:p>
            <a:pPr>
              <a:lnSpc>
                <a:spcPct val="150000"/>
              </a:lnSpc>
              <a:buNone/>
            </a:pPr>
            <a:endParaRPr lang="en-US" sz="1800" dirty="0">
              <a:solidFill>
                <a:schemeClr val="tx1"/>
              </a:solidFill>
            </a:endParaRPr>
          </a:p>
          <a:p>
            <a:pPr>
              <a:lnSpc>
                <a:spcPct val="150000"/>
              </a:lnSpc>
              <a:buFont typeface="Wingdings" pitchFamily="2" charset="2"/>
              <a:buChar char="q"/>
            </a:pPr>
            <a:r>
              <a:rPr lang="en-US" sz="1800" dirty="0">
                <a:solidFill>
                  <a:schemeClr val="tx1"/>
                </a:solidFill>
              </a:rPr>
              <a:t> Maxilla resorbs- upward and inward</a:t>
            </a:r>
          </a:p>
          <a:p>
            <a:pPr>
              <a:lnSpc>
                <a:spcPct val="150000"/>
              </a:lnSpc>
              <a:buFont typeface="Wingdings" pitchFamily="2" charset="2"/>
              <a:buChar char="q"/>
            </a:pPr>
            <a:r>
              <a:rPr lang="en-US" sz="1800" dirty="0">
                <a:solidFill>
                  <a:schemeClr val="tx1"/>
                </a:solidFill>
              </a:rPr>
              <a:t> Mandible resorbs- downward, forward, and laterally </a:t>
            </a:r>
          </a:p>
          <a:p>
            <a:endParaRPr lang="en-IN" dirty="0"/>
          </a:p>
        </p:txBody>
      </p:sp>
    </p:spTree>
    <p:extLst>
      <p:ext uri="{BB962C8B-B14F-4D97-AF65-F5344CB8AC3E}">
        <p14:creationId xmlns:p14="http://schemas.microsoft.com/office/powerpoint/2010/main" val="429016699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DBC0B2-BF07-060B-945C-076F4F6E3CE8}"/>
              </a:ext>
            </a:extLst>
          </p:cNvPr>
          <p:cNvSpPr>
            <a:spLocks noGrp="1"/>
          </p:cNvSpPr>
          <p:nvPr>
            <p:ph idx="1"/>
          </p:nvPr>
        </p:nvSpPr>
        <p:spPr>
          <a:xfrm>
            <a:off x="2982404" y="978408"/>
            <a:ext cx="8915400" cy="5413248"/>
          </a:xfrm>
        </p:spPr>
        <p:txBody>
          <a:bodyPr/>
          <a:lstStyle/>
          <a:p>
            <a:pPr marL="85724" lvl="0" indent="0" latinLnBrk="1">
              <a:buNone/>
            </a:pPr>
            <a:r>
              <a:rPr lang="en-US" altLang="en-US" sz="1800" u="sng" dirty="0">
                <a:latin typeface="+mn-lt"/>
              </a:rPr>
              <a:t>Classification by Angle:</a:t>
            </a:r>
            <a:endParaRPr lang="en-US" altLang="en-US" sz="1800" dirty="0">
              <a:latin typeface="+mn-lt"/>
            </a:endParaRPr>
          </a:p>
          <a:p>
            <a:pPr lvl="0" latinLnBrk="1">
              <a:lnSpc>
                <a:spcPct val="150000"/>
              </a:lnSpc>
              <a:buFont typeface="Wingdings" panose="05000000000000000000" pitchFamily="2" charset="2"/>
              <a:buChar char="Ø"/>
            </a:pPr>
            <a:r>
              <a:rPr lang="en-US" altLang="en-US" sz="1800" dirty="0">
                <a:latin typeface="+mn-lt"/>
              </a:rPr>
              <a:t>Angle Class I (Normal)</a:t>
            </a:r>
          </a:p>
          <a:p>
            <a:pPr lvl="0" latinLnBrk="1">
              <a:lnSpc>
                <a:spcPct val="150000"/>
              </a:lnSpc>
              <a:buFont typeface="Wingdings" panose="05000000000000000000" pitchFamily="2" charset="2"/>
              <a:buChar char="Ø"/>
            </a:pPr>
            <a:r>
              <a:rPr lang="en-US" altLang="en-US" sz="1800" dirty="0">
                <a:latin typeface="+mn-lt"/>
              </a:rPr>
              <a:t>Angle Class II (Retrognathic)</a:t>
            </a:r>
          </a:p>
          <a:p>
            <a:pPr lvl="0" latinLnBrk="1">
              <a:lnSpc>
                <a:spcPct val="150000"/>
              </a:lnSpc>
              <a:buFont typeface="Wingdings" panose="05000000000000000000" pitchFamily="2" charset="2"/>
              <a:buChar char="Ø"/>
            </a:pPr>
            <a:r>
              <a:rPr lang="en-US" altLang="en-US" sz="1800" dirty="0">
                <a:latin typeface="+mn-lt"/>
              </a:rPr>
              <a:t>Angle Class III (Prognathic)</a:t>
            </a:r>
            <a:endParaRPr lang="en-IN" dirty="0"/>
          </a:p>
        </p:txBody>
      </p:sp>
      <p:pic>
        <p:nvPicPr>
          <p:cNvPr id="2" name="Picture 1">
            <a:extLst>
              <a:ext uri="{FF2B5EF4-FFF2-40B4-BE49-F238E27FC236}">
                <a16:creationId xmlns:a16="http://schemas.microsoft.com/office/drawing/2014/main" id="{533394AE-7139-D671-D0EA-52952E156131}"/>
              </a:ext>
            </a:extLst>
          </p:cNvPr>
          <p:cNvPicPr>
            <a:picLocks noChangeAspect="1"/>
          </p:cNvPicPr>
          <p:nvPr/>
        </p:nvPicPr>
        <p:blipFill>
          <a:blip r:embed="rId2"/>
          <a:stretch>
            <a:fillRect/>
          </a:stretch>
        </p:blipFill>
        <p:spPr>
          <a:xfrm>
            <a:off x="3119564" y="3218687"/>
            <a:ext cx="7728142" cy="2276857"/>
          </a:xfrm>
          <a:prstGeom prst="rect">
            <a:avLst/>
          </a:prstGeom>
        </p:spPr>
      </p:pic>
    </p:spTree>
    <p:extLst>
      <p:ext uri="{BB962C8B-B14F-4D97-AF65-F5344CB8AC3E}">
        <p14:creationId xmlns:p14="http://schemas.microsoft.com/office/powerpoint/2010/main" val="160448299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13DF5-6706-7835-6C4F-70AF9230C80D}"/>
              </a:ext>
            </a:extLst>
          </p:cNvPr>
          <p:cNvSpPr>
            <a:spLocks noGrp="1"/>
          </p:cNvSpPr>
          <p:nvPr>
            <p:ph type="title"/>
          </p:nvPr>
        </p:nvSpPr>
        <p:spPr/>
        <p:txBody>
          <a:bodyPr/>
          <a:lstStyle/>
          <a:p>
            <a:r>
              <a:rPr lang="en-US" b="1" u="sng" dirty="0">
                <a:solidFill>
                  <a:srgbClr val="C00000"/>
                </a:solidFill>
                <a:latin typeface="Arial" panose="020B0604020202020204" pitchFamily="34" charset="0"/>
                <a:cs typeface="Arial" panose="020B0604020202020204" pitchFamily="34" charset="0"/>
              </a:rPr>
              <a:t>Lateral throat form</a:t>
            </a:r>
            <a:endParaRPr lang="en-IN" dirty="0">
              <a:solidFill>
                <a:srgbClr val="C00000"/>
              </a:solidFill>
            </a:endParaRPr>
          </a:p>
        </p:txBody>
      </p:sp>
      <p:sp>
        <p:nvSpPr>
          <p:cNvPr id="3" name="Content Placeholder 2">
            <a:extLst>
              <a:ext uri="{FF2B5EF4-FFF2-40B4-BE49-F238E27FC236}">
                <a16:creationId xmlns:a16="http://schemas.microsoft.com/office/drawing/2014/main" id="{A59F6737-604A-6F6A-0944-88223A0883B3}"/>
              </a:ext>
            </a:extLst>
          </p:cNvPr>
          <p:cNvSpPr>
            <a:spLocks noGrp="1"/>
          </p:cNvSpPr>
          <p:nvPr>
            <p:ph idx="1"/>
          </p:nvPr>
        </p:nvSpPr>
        <p:spPr/>
        <p:txBody>
          <a:bodyPr/>
          <a:lstStyle/>
          <a:p>
            <a:pPr marL="85724" indent="0">
              <a:lnSpc>
                <a:spcPct val="150000"/>
              </a:lnSpc>
              <a:buNone/>
            </a:pPr>
            <a:r>
              <a:rPr lang="en-US" sz="1800" dirty="0">
                <a:latin typeface="Arial" panose="020B0604020202020204" pitchFamily="34" charset="0"/>
                <a:cs typeface="Arial" panose="020B0604020202020204" pitchFamily="34" charset="0"/>
              </a:rPr>
              <a:t>Neil classified lateral throat form (retro-mylohyoid fossa) area as </a:t>
            </a:r>
          </a:p>
          <a:p>
            <a:pPr marL="85724" indent="0">
              <a:lnSpc>
                <a:spcPct val="150000"/>
              </a:lnSpc>
              <a:buNone/>
            </a:pPr>
            <a:endParaRPr lang="en-US" sz="1800" dirty="0">
              <a:latin typeface="Arial" panose="020B0604020202020204" pitchFamily="34" charset="0"/>
              <a:cs typeface="Arial" panose="020B0604020202020204" pitchFamily="34" charset="0"/>
            </a:endParaRPr>
          </a:p>
          <a:p>
            <a:pPr>
              <a:lnSpc>
                <a:spcPct val="150000"/>
              </a:lnSpc>
            </a:pPr>
            <a:r>
              <a:rPr lang="en-US" sz="1800" dirty="0">
                <a:latin typeface="Arial" panose="020B0604020202020204" pitchFamily="34" charset="0"/>
                <a:cs typeface="Arial" panose="020B0604020202020204" pitchFamily="34" charset="0"/>
              </a:rPr>
              <a:t>Class I – Deep:</a:t>
            </a:r>
            <a:r>
              <a:rPr lang="en-US" altLang="en-US" sz="1800" dirty="0">
                <a:latin typeface="Arial" panose="020B0604020202020204" pitchFamily="34" charset="0"/>
                <a:cs typeface="Arial" panose="020B0604020202020204" pitchFamily="34" charset="0"/>
              </a:rPr>
              <a:t>0.5 inch of space exists between mylohyoid ridge &amp; floor of 			mouth</a:t>
            </a:r>
            <a:endParaRPr lang="en-US" sz="1800" dirty="0">
              <a:latin typeface="Arial" panose="020B0604020202020204" pitchFamily="34" charset="0"/>
              <a:cs typeface="Arial" panose="020B0604020202020204" pitchFamily="34" charset="0"/>
            </a:endParaRPr>
          </a:p>
          <a:p>
            <a:pPr>
              <a:lnSpc>
                <a:spcPct val="150000"/>
              </a:lnSpc>
            </a:pPr>
            <a:r>
              <a:rPr lang="en-US" sz="1800" dirty="0">
                <a:latin typeface="Arial" panose="020B0604020202020204" pitchFamily="34" charset="0"/>
                <a:cs typeface="Arial" panose="020B0604020202020204" pitchFamily="34" charset="0"/>
              </a:rPr>
              <a:t>Class II – Moderate :</a:t>
            </a:r>
            <a:r>
              <a:rPr lang="en-US" altLang="en-US" sz="1800" dirty="0">
                <a:latin typeface="Arial" panose="020B0604020202020204" pitchFamily="34" charset="0"/>
                <a:cs typeface="Arial" panose="020B0604020202020204" pitchFamily="34" charset="0"/>
              </a:rPr>
              <a:t>Less than 0.5 inch space exists.</a:t>
            </a:r>
          </a:p>
          <a:p>
            <a:endParaRPr lang="en-IN" dirty="0"/>
          </a:p>
        </p:txBody>
      </p:sp>
      <p:pic>
        <p:nvPicPr>
          <p:cNvPr id="4" name="Picture 3">
            <a:extLst>
              <a:ext uri="{FF2B5EF4-FFF2-40B4-BE49-F238E27FC236}">
                <a16:creationId xmlns:a16="http://schemas.microsoft.com/office/drawing/2014/main" id="{E7AE2E5F-08BA-B6A4-A049-3DF34EDF9334}"/>
              </a:ext>
            </a:extLst>
          </p:cNvPr>
          <p:cNvPicPr>
            <a:picLocks noChangeAspect="1"/>
          </p:cNvPicPr>
          <p:nvPr/>
        </p:nvPicPr>
        <p:blipFill>
          <a:blip r:embed="rId3"/>
          <a:stretch>
            <a:fillRect/>
          </a:stretch>
        </p:blipFill>
        <p:spPr>
          <a:xfrm>
            <a:off x="4033336" y="4924025"/>
            <a:ext cx="5228704" cy="1528533"/>
          </a:xfrm>
          <a:prstGeom prst="rect">
            <a:avLst/>
          </a:prstGeom>
        </p:spPr>
      </p:pic>
    </p:spTree>
    <p:extLst>
      <p:ext uri="{BB962C8B-B14F-4D97-AF65-F5344CB8AC3E}">
        <p14:creationId xmlns:p14="http://schemas.microsoft.com/office/powerpoint/2010/main" val="164586368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26325-F2D5-0F3B-21F0-68BD26F31D3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545BEE4-68EF-D4B9-1E77-914B1C26CCBA}"/>
              </a:ext>
            </a:extLst>
          </p:cNvPr>
          <p:cNvSpPr>
            <a:spLocks noGrp="1"/>
          </p:cNvSpPr>
          <p:nvPr>
            <p:ph idx="1"/>
          </p:nvPr>
        </p:nvSpPr>
        <p:spPr/>
        <p:txBody>
          <a:bodyPr/>
          <a:lstStyle/>
          <a:p>
            <a:r>
              <a:rPr lang="en-US" sz="1800" dirty="0">
                <a:latin typeface="Arial" panose="020B0604020202020204" pitchFamily="34" charset="0"/>
                <a:cs typeface="Arial" panose="020B0604020202020204" pitchFamily="34" charset="0"/>
              </a:rPr>
              <a:t>Class III – Shallow : </a:t>
            </a:r>
            <a:r>
              <a:rPr lang="en-US" altLang="en-US" sz="1800" dirty="0">
                <a:latin typeface="Arial" panose="020B0604020202020204" pitchFamily="34" charset="0"/>
                <a:cs typeface="Arial" panose="020B0604020202020204" pitchFamily="34" charset="0"/>
              </a:rPr>
              <a:t>Mylohyoid fold is at the same level as mylohyoid ridge. 				         Retention of lower denture is difficult.</a:t>
            </a:r>
          </a:p>
          <a:p>
            <a:endParaRPr lang="en-IN" dirty="0"/>
          </a:p>
        </p:txBody>
      </p:sp>
      <p:pic>
        <p:nvPicPr>
          <p:cNvPr id="4" name="Picture 3">
            <a:extLst>
              <a:ext uri="{FF2B5EF4-FFF2-40B4-BE49-F238E27FC236}">
                <a16:creationId xmlns:a16="http://schemas.microsoft.com/office/drawing/2014/main" id="{D4E3A6AD-D860-BA69-2ACB-AED8D25222BA}"/>
              </a:ext>
            </a:extLst>
          </p:cNvPr>
          <p:cNvPicPr>
            <a:picLocks noChangeAspect="1"/>
          </p:cNvPicPr>
          <p:nvPr/>
        </p:nvPicPr>
        <p:blipFill rotWithShape="1">
          <a:blip r:embed="rId2"/>
          <a:srcRect l="1945" t="2986" r="6196" b="4550"/>
          <a:stretch/>
        </p:blipFill>
        <p:spPr>
          <a:xfrm>
            <a:off x="4678572" y="3429000"/>
            <a:ext cx="3221844" cy="1812948"/>
          </a:xfrm>
          <a:prstGeom prst="rect">
            <a:avLst/>
          </a:prstGeom>
        </p:spPr>
      </p:pic>
    </p:spTree>
    <p:extLst>
      <p:ext uri="{BB962C8B-B14F-4D97-AF65-F5344CB8AC3E}">
        <p14:creationId xmlns:p14="http://schemas.microsoft.com/office/powerpoint/2010/main" val="167690846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86A20-68F6-6914-A3D0-8B68F710133A}"/>
              </a:ext>
            </a:extLst>
          </p:cNvPr>
          <p:cNvSpPr>
            <a:spLocks noGrp="1"/>
          </p:cNvSpPr>
          <p:nvPr>
            <p:ph type="title"/>
          </p:nvPr>
        </p:nvSpPr>
        <p:spPr/>
        <p:txBody>
          <a:bodyPr/>
          <a:lstStyle/>
          <a:p>
            <a:r>
              <a:rPr lang="en-US" b="1" u="sng" dirty="0">
                <a:solidFill>
                  <a:srgbClr val="FF0000"/>
                </a:solidFill>
                <a:latin typeface="Arial" panose="020B0604020202020204" pitchFamily="34" charset="0"/>
                <a:cs typeface="Arial" panose="020B0604020202020204" pitchFamily="34" charset="0"/>
              </a:rPr>
              <a:t>Hard palate</a:t>
            </a:r>
            <a:endParaRPr lang="en-IN" dirty="0">
              <a:solidFill>
                <a:srgbClr val="FF0000"/>
              </a:solidFill>
            </a:endParaRPr>
          </a:p>
        </p:txBody>
      </p:sp>
      <p:sp>
        <p:nvSpPr>
          <p:cNvPr id="3" name="Content Placeholder 2">
            <a:extLst>
              <a:ext uri="{FF2B5EF4-FFF2-40B4-BE49-F238E27FC236}">
                <a16:creationId xmlns:a16="http://schemas.microsoft.com/office/drawing/2014/main" id="{48D2C767-1670-900A-E847-7FBCC86129BB}"/>
              </a:ext>
            </a:extLst>
          </p:cNvPr>
          <p:cNvSpPr>
            <a:spLocks noGrp="1"/>
          </p:cNvSpPr>
          <p:nvPr>
            <p:ph idx="1"/>
          </p:nvPr>
        </p:nvSpPr>
        <p:spPr/>
        <p:txBody>
          <a:bodyPr>
            <a:normAutofit fontScale="92500" lnSpcReduction="20000"/>
          </a:bodyPr>
          <a:lstStyle/>
          <a:p>
            <a:pPr lvl="0" algn="just" latinLnBrk="1">
              <a:lnSpc>
                <a:spcPct val="90000"/>
              </a:lnSpc>
              <a:buNone/>
            </a:pPr>
            <a:r>
              <a:rPr lang="en-US" altLang="en-US" sz="1900" dirty="0">
                <a:solidFill>
                  <a:schemeClr val="tx1"/>
                </a:solidFill>
              </a:rPr>
              <a:t>Shape of palatal vault</a:t>
            </a:r>
          </a:p>
          <a:p>
            <a:pPr lvl="0" algn="just" latinLnBrk="1">
              <a:lnSpc>
                <a:spcPct val="90000"/>
              </a:lnSpc>
            </a:pPr>
            <a:endParaRPr lang="en-US" altLang="en-US" sz="1900" dirty="0">
              <a:solidFill>
                <a:schemeClr val="tx1"/>
              </a:solidFill>
            </a:endParaRPr>
          </a:p>
          <a:p>
            <a:pPr lvl="0" algn="just" latinLnBrk="1">
              <a:lnSpc>
                <a:spcPct val="90000"/>
              </a:lnSpc>
              <a:buFont typeface="Wingdings" panose="05000000000000000000" pitchFamily="2" charset="2"/>
              <a:buChar char="Ø"/>
            </a:pPr>
            <a:r>
              <a:rPr lang="en-US" altLang="en-US" sz="1900" u="sng" dirty="0">
                <a:solidFill>
                  <a:schemeClr val="tx1"/>
                </a:solidFill>
              </a:rPr>
              <a:t>U shaped</a:t>
            </a:r>
            <a:r>
              <a:rPr lang="en-US" altLang="en-US" sz="1900" dirty="0">
                <a:solidFill>
                  <a:schemeClr val="tx1"/>
                </a:solidFill>
              </a:rPr>
              <a:t>: Most favorable for retention and lateral stability</a:t>
            </a:r>
          </a:p>
          <a:p>
            <a:pPr lvl="0" algn="just" latinLnBrk="1">
              <a:lnSpc>
                <a:spcPct val="90000"/>
              </a:lnSpc>
              <a:buFont typeface="Wingdings" panose="05000000000000000000" pitchFamily="2" charset="2"/>
              <a:buChar char="Ø"/>
            </a:pPr>
            <a:endParaRPr lang="en-US" altLang="en-US" sz="1900" dirty="0">
              <a:solidFill>
                <a:schemeClr val="tx1"/>
              </a:solidFill>
            </a:endParaRPr>
          </a:p>
          <a:p>
            <a:pPr lvl="0" algn="just" latinLnBrk="1">
              <a:lnSpc>
                <a:spcPct val="90000"/>
              </a:lnSpc>
              <a:buFont typeface="Wingdings" panose="05000000000000000000" pitchFamily="2" charset="2"/>
              <a:buChar char="Ø"/>
            </a:pPr>
            <a:r>
              <a:rPr lang="en-US" altLang="en-US" sz="1900" u="sng" dirty="0">
                <a:solidFill>
                  <a:schemeClr val="tx1"/>
                </a:solidFill>
              </a:rPr>
              <a:t>V shaped</a:t>
            </a:r>
            <a:r>
              <a:rPr lang="en-US" altLang="en-US" sz="1900" dirty="0">
                <a:solidFill>
                  <a:schemeClr val="tx1"/>
                </a:solidFill>
              </a:rPr>
              <a:t>:  Less favorable for retention </a:t>
            </a:r>
          </a:p>
          <a:p>
            <a:pPr marL="85724" lvl="0" indent="0" algn="just" latinLnBrk="1">
              <a:lnSpc>
                <a:spcPct val="90000"/>
              </a:lnSpc>
              <a:buNone/>
            </a:pPr>
            <a:r>
              <a:rPr lang="en-US" altLang="en-US" sz="1900" dirty="0">
                <a:solidFill>
                  <a:schemeClr val="tx1"/>
                </a:solidFill>
              </a:rPr>
              <a:t>		      slightest movement of denture base will cause</a:t>
            </a:r>
            <a:r>
              <a:rPr lang="en-US" altLang="en-US" sz="1900" dirty="0"/>
              <a:t>  </a:t>
            </a:r>
            <a:r>
              <a:rPr lang="en-US" altLang="en-US" sz="1900" dirty="0">
                <a:solidFill>
                  <a:schemeClr val="tx1"/>
                </a:solidFill>
              </a:rPr>
              <a:t>break in peripheral seal</a:t>
            </a:r>
          </a:p>
          <a:p>
            <a:pPr lvl="0" algn="just" latinLnBrk="1">
              <a:lnSpc>
                <a:spcPct val="90000"/>
              </a:lnSpc>
              <a:buFont typeface="Wingdings" panose="05000000000000000000" pitchFamily="2" charset="2"/>
              <a:buChar char="Ø"/>
            </a:pPr>
            <a:endParaRPr lang="en-US" altLang="en-US" sz="1900" dirty="0">
              <a:solidFill>
                <a:schemeClr val="tx1"/>
              </a:solidFill>
            </a:endParaRPr>
          </a:p>
          <a:p>
            <a:pPr lvl="0" algn="just" latinLnBrk="1">
              <a:lnSpc>
                <a:spcPct val="90000"/>
              </a:lnSpc>
              <a:buFont typeface="Wingdings" panose="05000000000000000000" pitchFamily="2" charset="2"/>
              <a:buChar char="Ø"/>
            </a:pPr>
            <a:r>
              <a:rPr lang="en-US" altLang="en-US" sz="1900" u="sng" dirty="0">
                <a:solidFill>
                  <a:schemeClr val="tx1"/>
                </a:solidFill>
              </a:rPr>
              <a:t>Flat palatal vault</a:t>
            </a:r>
            <a:r>
              <a:rPr lang="en-US" altLang="en-US" sz="1900" dirty="0">
                <a:solidFill>
                  <a:schemeClr val="tx1"/>
                </a:solidFill>
              </a:rPr>
              <a:t>: Unfavorable. </a:t>
            </a:r>
          </a:p>
          <a:p>
            <a:pPr marL="85724" lvl="0" indent="0" algn="just" latinLnBrk="1">
              <a:lnSpc>
                <a:spcPct val="90000"/>
              </a:lnSpc>
              <a:buNone/>
            </a:pPr>
            <a:r>
              <a:rPr lang="en-US" altLang="en-US" sz="1900" dirty="0">
                <a:solidFill>
                  <a:schemeClr val="tx1"/>
                </a:solidFill>
              </a:rPr>
              <a:t>				Seen in resorbed ridges</a:t>
            </a:r>
          </a:p>
          <a:p>
            <a:pPr marL="85724" lvl="0" indent="0" algn="just" latinLnBrk="1">
              <a:lnSpc>
                <a:spcPct val="90000"/>
              </a:lnSpc>
              <a:buNone/>
            </a:pPr>
            <a:r>
              <a:rPr lang="en-US" altLang="en-US" sz="1900" dirty="0">
                <a:solidFill>
                  <a:schemeClr val="tx1"/>
                </a:solidFill>
              </a:rPr>
              <a:t>				Retention is good</a:t>
            </a:r>
          </a:p>
          <a:p>
            <a:pPr marL="85724" lvl="0" indent="0" algn="just" latinLnBrk="1">
              <a:lnSpc>
                <a:spcPct val="90000"/>
              </a:lnSpc>
              <a:buNone/>
            </a:pPr>
            <a:r>
              <a:rPr lang="en-US" altLang="en-US" sz="1900" dirty="0">
                <a:solidFill>
                  <a:schemeClr val="tx1"/>
                </a:solidFill>
              </a:rPr>
              <a:t>				Lateral stability is poor</a:t>
            </a:r>
          </a:p>
          <a:p>
            <a:endParaRPr lang="en-IN" dirty="0"/>
          </a:p>
        </p:txBody>
      </p:sp>
    </p:spTree>
    <p:extLst>
      <p:ext uri="{BB962C8B-B14F-4D97-AF65-F5344CB8AC3E}">
        <p14:creationId xmlns:p14="http://schemas.microsoft.com/office/powerpoint/2010/main" val="48402328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F1C82-882B-6357-3C29-11DC0D86D1C6}"/>
              </a:ext>
            </a:extLst>
          </p:cNvPr>
          <p:cNvSpPr>
            <a:spLocks noGrp="1"/>
          </p:cNvSpPr>
          <p:nvPr>
            <p:ph type="title"/>
          </p:nvPr>
        </p:nvSpPr>
        <p:spPr/>
        <p:txBody>
          <a:bodyPr/>
          <a:lstStyle/>
          <a:p>
            <a:r>
              <a:rPr lang="en-US" b="1" u="sng" dirty="0">
                <a:solidFill>
                  <a:srgbClr val="FF0000"/>
                </a:solidFill>
                <a:latin typeface="Arial" panose="020B0604020202020204" pitchFamily="34" charset="0"/>
                <a:cs typeface="Arial" panose="020B0604020202020204" pitchFamily="34" charset="0"/>
              </a:rPr>
              <a:t>Soft palate</a:t>
            </a:r>
            <a:br>
              <a:rPr lang="en-US" b="1" u="sng" dirty="0">
                <a:latin typeface="Arial" panose="020B0604020202020204" pitchFamily="34" charset="0"/>
                <a:cs typeface="Arial" panose="020B0604020202020204" pitchFamily="34" charset="0"/>
              </a:rPr>
            </a:br>
            <a:endParaRPr lang="en-IN" dirty="0"/>
          </a:p>
        </p:txBody>
      </p:sp>
      <p:sp>
        <p:nvSpPr>
          <p:cNvPr id="3" name="Content Placeholder 2">
            <a:extLst>
              <a:ext uri="{FF2B5EF4-FFF2-40B4-BE49-F238E27FC236}">
                <a16:creationId xmlns:a16="http://schemas.microsoft.com/office/drawing/2014/main" id="{FED2512B-64D9-4D88-15D0-E9F67F83FBB5}"/>
              </a:ext>
            </a:extLst>
          </p:cNvPr>
          <p:cNvSpPr>
            <a:spLocks noGrp="1"/>
          </p:cNvSpPr>
          <p:nvPr>
            <p:ph idx="1"/>
          </p:nvPr>
        </p:nvSpPr>
        <p:spPr/>
        <p:txBody>
          <a:bodyPr/>
          <a:lstStyle/>
          <a:p>
            <a:pPr>
              <a:lnSpc>
                <a:spcPct val="150000"/>
              </a:lnSpc>
              <a:buNone/>
            </a:pPr>
            <a:r>
              <a:rPr lang="en-US" sz="2000" b="1" u="sng" dirty="0">
                <a:latin typeface="Arial" panose="020B0604020202020204" pitchFamily="34" charset="0"/>
                <a:cs typeface="Arial" panose="020B0604020202020204" pitchFamily="34" charset="0"/>
              </a:rPr>
              <a:t>Class I </a:t>
            </a:r>
            <a:r>
              <a:rPr lang="en-US" sz="2000" dirty="0">
                <a:latin typeface="Arial" panose="020B0604020202020204" pitchFamily="34" charset="0"/>
                <a:cs typeface="Arial" panose="020B0604020202020204" pitchFamily="34" charset="0"/>
              </a:rPr>
              <a:t>:  Horizontal curving  downwards. </a:t>
            </a:r>
          </a:p>
          <a:p>
            <a:pPr lvl="3">
              <a:lnSpc>
                <a:spcPct val="150000"/>
              </a:lnSpc>
              <a:buNone/>
            </a:pPr>
            <a:r>
              <a:rPr lang="en-US" sz="2000" dirty="0">
                <a:latin typeface="Arial" panose="020B0604020202020204" pitchFamily="34" charset="0"/>
                <a:cs typeface="Arial" panose="020B0604020202020204" pitchFamily="34" charset="0"/>
              </a:rPr>
              <a:t> -Most favorable as  more surface area  covered for retention &amp; wider seal area. </a:t>
            </a:r>
          </a:p>
          <a:p>
            <a:pPr lvl="3">
              <a:lnSpc>
                <a:spcPct val="150000"/>
              </a:lnSpc>
              <a:buNone/>
            </a:pPr>
            <a:r>
              <a:rPr lang="en-US" sz="2000" dirty="0">
                <a:latin typeface="Arial" panose="020B0604020202020204" pitchFamily="34" charset="0"/>
                <a:cs typeface="Arial" panose="020B0604020202020204" pitchFamily="34" charset="0"/>
              </a:rPr>
              <a:t>- Muscular activity minimal.</a:t>
            </a:r>
          </a:p>
          <a:p>
            <a:pPr marL="1133447" lvl="3" indent="0">
              <a:lnSpc>
                <a:spcPct val="150000"/>
              </a:lnSpc>
              <a:buNone/>
            </a:pPr>
            <a:r>
              <a:rPr lang="en-US" sz="2000" dirty="0">
                <a:effectLst>
                  <a:outerShdw blurRad="38100" dist="38100" dir="2700000" algn="tl">
                    <a:srgbClr val="FFFFFF"/>
                  </a:outerShdw>
                </a:effectLst>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More than 5mm of movable tissue is available for post-damming</a:t>
            </a:r>
          </a:p>
          <a:p>
            <a:pPr marL="12700" marR="8255" indent="0">
              <a:lnSpc>
                <a:spcPct val="150000"/>
              </a:lnSpc>
              <a:spcBef>
                <a:spcPts val="600"/>
              </a:spcBef>
              <a:buNone/>
            </a:pPr>
            <a:endParaRPr lang="en-US" sz="2000" dirty="0">
              <a:latin typeface="Arial" panose="020B0604020202020204" pitchFamily="34" charset="0"/>
              <a:cs typeface="Arial" panose="020B0604020202020204" pitchFamily="34" charset="0"/>
            </a:endParaRPr>
          </a:p>
          <a:p>
            <a:endParaRPr lang="en-IN" dirty="0"/>
          </a:p>
        </p:txBody>
      </p:sp>
      <p:pic>
        <p:nvPicPr>
          <p:cNvPr id="4" name="Picture 3">
            <a:extLst>
              <a:ext uri="{FF2B5EF4-FFF2-40B4-BE49-F238E27FC236}">
                <a16:creationId xmlns:a16="http://schemas.microsoft.com/office/drawing/2014/main" id="{B4552A82-F8C0-2DD5-BD02-BDC5685B7234}"/>
              </a:ext>
            </a:extLst>
          </p:cNvPr>
          <p:cNvPicPr/>
          <p:nvPr/>
        </p:nvPicPr>
        <p:blipFill rotWithShape="1">
          <a:blip r:embed="rId2" cstate="print"/>
          <a:srcRect l="3061" b="3873"/>
          <a:stretch/>
        </p:blipFill>
        <p:spPr bwMode="auto">
          <a:xfrm>
            <a:off x="7674946" y="5154843"/>
            <a:ext cx="3333190" cy="1512758"/>
          </a:xfrm>
          <a:prstGeom prst="rect">
            <a:avLst/>
          </a:prstGeom>
          <a:noFill/>
          <a:ln w="9525">
            <a:solidFill>
              <a:schemeClr val="accent3">
                <a:lumMod val="50000"/>
              </a:schemeClr>
            </a:solidFill>
            <a:miter lim="800000"/>
            <a:headEnd/>
            <a:tailEnd/>
          </a:ln>
        </p:spPr>
      </p:pic>
    </p:spTree>
    <p:extLst>
      <p:ext uri="{BB962C8B-B14F-4D97-AF65-F5344CB8AC3E}">
        <p14:creationId xmlns:p14="http://schemas.microsoft.com/office/powerpoint/2010/main" val="194959934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52B3E-EE59-B29A-29FD-055FB74684F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7A81460-5A16-3905-3E47-C154592E1B4A}"/>
              </a:ext>
            </a:extLst>
          </p:cNvPr>
          <p:cNvSpPr>
            <a:spLocks noGrp="1"/>
          </p:cNvSpPr>
          <p:nvPr>
            <p:ph idx="1"/>
          </p:nvPr>
        </p:nvSpPr>
        <p:spPr/>
        <p:txBody>
          <a:bodyPr/>
          <a:lstStyle/>
          <a:p>
            <a:pPr marL="85724" lvl="1">
              <a:lnSpc>
                <a:spcPct val="150000"/>
              </a:lnSpc>
              <a:defRPr/>
            </a:pPr>
            <a:r>
              <a:rPr lang="en-US" sz="1800" u="sng" dirty="0">
                <a:solidFill>
                  <a:schemeClr val="tx1"/>
                </a:solidFill>
                <a:latin typeface="Arial" panose="020B0604020202020204" pitchFamily="34" charset="0"/>
                <a:cs typeface="Arial" panose="020B0604020202020204" pitchFamily="34" charset="0"/>
              </a:rPr>
              <a:t>CLASS II </a:t>
            </a:r>
            <a:r>
              <a:rPr lang="en-US" sz="1800" dirty="0">
                <a:solidFill>
                  <a:schemeClr val="tx1"/>
                </a:solidFill>
                <a:latin typeface="Arial" panose="020B0604020202020204" pitchFamily="34" charset="0"/>
                <a:cs typeface="Arial" panose="020B0604020202020204" pitchFamily="34" charset="0"/>
              </a:rPr>
              <a:t>:</a:t>
            </a:r>
          </a:p>
          <a:p>
            <a:pPr marL="85724" lvl="7">
              <a:lnSpc>
                <a:spcPct val="150000"/>
              </a:lnSpc>
              <a:defRPr/>
            </a:pPr>
            <a:r>
              <a:rPr lang="en-US" sz="2000" dirty="0">
                <a:solidFill>
                  <a:schemeClr val="tx1"/>
                </a:solidFill>
                <a:latin typeface="Arial" panose="020B0604020202020204" pitchFamily="34" charset="0"/>
                <a:cs typeface="Arial" panose="020B0604020202020204" pitchFamily="34" charset="0"/>
              </a:rPr>
              <a:t>-  Palate turns downward at about 45 degree angle to the hard palate</a:t>
            </a:r>
          </a:p>
          <a:p>
            <a:pPr marL="85724" lvl="7">
              <a:lnSpc>
                <a:spcPct val="150000"/>
              </a:lnSpc>
              <a:defRPr/>
            </a:pPr>
            <a:r>
              <a:rPr lang="en-US" sz="2000" dirty="0">
                <a:solidFill>
                  <a:schemeClr val="tx1"/>
                </a:solidFill>
                <a:latin typeface="Arial" panose="020B0604020202020204" pitchFamily="34" charset="0"/>
                <a:cs typeface="Arial" panose="020B0604020202020204" pitchFamily="34" charset="0"/>
              </a:rPr>
              <a:t>-  Tissue coverage is less than Class 1</a:t>
            </a:r>
          </a:p>
          <a:p>
            <a:pPr marL="85724" lvl="7">
              <a:lnSpc>
                <a:spcPct val="150000"/>
              </a:lnSpc>
              <a:defRPr/>
            </a:pPr>
            <a:r>
              <a:rPr lang="en-US" sz="2000" dirty="0">
                <a:solidFill>
                  <a:schemeClr val="tx1"/>
                </a:solidFill>
                <a:latin typeface="Arial" panose="020B0604020202020204" pitchFamily="34" charset="0"/>
                <a:cs typeface="Arial" panose="020B0604020202020204" pitchFamily="34" charset="0"/>
              </a:rPr>
              <a:t>-  1-5mm of movable tissue available for post-damming </a:t>
            </a:r>
          </a:p>
          <a:p>
            <a:pPr lvl="7">
              <a:lnSpc>
                <a:spcPct val="150000"/>
              </a:lnSpc>
              <a:defRPr/>
            </a:pPr>
            <a:r>
              <a:rPr lang="en-US" sz="2000" dirty="0">
                <a:solidFill>
                  <a:schemeClr val="tx1"/>
                </a:solidFill>
                <a:latin typeface="Arial" panose="020B0604020202020204" pitchFamily="34" charset="0"/>
                <a:cs typeface="Arial" panose="020B0604020202020204" pitchFamily="34" charset="0"/>
              </a:rPr>
              <a:t> -   Good retention is usually possible</a:t>
            </a:r>
          </a:p>
          <a:p>
            <a:endParaRPr lang="en-IN" dirty="0"/>
          </a:p>
        </p:txBody>
      </p:sp>
      <p:pic>
        <p:nvPicPr>
          <p:cNvPr id="4" name="Picture 3" descr="C:\Documents and Settings\Narendra\Desktop\SP2.jpg">
            <a:extLst>
              <a:ext uri="{FF2B5EF4-FFF2-40B4-BE49-F238E27FC236}">
                <a16:creationId xmlns:a16="http://schemas.microsoft.com/office/drawing/2014/main" id="{3D8E1D6E-20B2-1E75-0104-426176678AB6}"/>
              </a:ext>
            </a:extLst>
          </p:cNvPr>
          <p:cNvPicPr>
            <a:picLocks noChangeAspect="1" noChangeArrowheads="1"/>
          </p:cNvPicPr>
          <p:nvPr/>
        </p:nvPicPr>
        <p:blipFill rotWithShape="1">
          <a:blip r:embed="rId2" cstate="print"/>
          <a:srcRect t="3607" r="2987" b="3084"/>
          <a:stretch/>
        </p:blipFill>
        <p:spPr bwMode="auto">
          <a:xfrm>
            <a:off x="2483801" y="4598546"/>
            <a:ext cx="3075751" cy="1908876"/>
          </a:xfrm>
          <a:prstGeom prst="rect">
            <a:avLst/>
          </a:prstGeom>
          <a:noFill/>
          <a:ln w="9525">
            <a:noFill/>
            <a:miter lim="800000"/>
            <a:headEnd/>
            <a:tailEnd/>
          </a:ln>
        </p:spPr>
      </p:pic>
    </p:spTree>
    <p:extLst>
      <p:ext uri="{BB962C8B-B14F-4D97-AF65-F5344CB8AC3E}">
        <p14:creationId xmlns:p14="http://schemas.microsoft.com/office/powerpoint/2010/main" val="411032157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A7F0E7-8A48-CA77-1E55-63A1A528B44A}"/>
              </a:ext>
            </a:extLst>
          </p:cNvPr>
          <p:cNvSpPr>
            <a:spLocks noGrp="1"/>
          </p:cNvSpPr>
          <p:nvPr>
            <p:ph idx="1"/>
          </p:nvPr>
        </p:nvSpPr>
        <p:spPr/>
        <p:txBody>
          <a:bodyPr/>
          <a:lstStyle/>
          <a:p>
            <a:pPr marL="85724" indent="0">
              <a:lnSpc>
                <a:spcPct val="150000"/>
              </a:lnSpc>
              <a:buNone/>
            </a:pPr>
            <a:r>
              <a:rPr lang="en-US" sz="1800" u="sng" dirty="0">
                <a:latin typeface="Arial" panose="020B0604020202020204" pitchFamily="34" charset="0"/>
                <a:cs typeface="Arial" panose="020B0604020202020204" pitchFamily="34" charset="0"/>
              </a:rPr>
              <a:t>Class III </a:t>
            </a:r>
            <a:r>
              <a:rPr lang="en-US" sz="1800" dirty="0">
                <a:latin typeface="Arial" panose="020B0604020202020204" pitchFamily="34" charset="0"/>
                <a:cs typeface="Arial" panose="020B0604020202020204" pitchFamily="34" charset="0"/>
              </a:rPr>
              <a:t>: </a:t>
            </a:r>
          </a:p>
          <a:p>
            <a:pPr>
              <a:lnSpc>
                <a:spcPct val="150000"/>
              </a:lnSpc>
              <a:buFont typeface="Courier New" panose="02070309020205020404" pitchFamily="49" charset="0"/>
              <a:buChar char="o"/>
            </a:pPr>
            <a:r>
              <a:rPr lang="en-US" sz="1800" dirty="0">
                <a:latin typeface="Arial" panose="020B0604020202020204" pitchFamily="34" charset="0"/>
                <a:cs typeface="Arial" panose="020B0604020202020204" pitchFamily="34" charset="0"/>
              </a:rPr>
              <a:t>Turns downward  sharply at  70</a:t>
            </a:r>
            <a:r>
              <a:rPr lang="en-US" sz="1800" baseline="30000" dirty="0">
                <a:latin typeface="Arial" panose="020B0604020202020204" pitchFamily="34" charset="0"/>
                <a:cs typeface="Arial" panose="020B0604020202020204" pitchFamily="34" charset="0"/>
              </a:rPr>
              <a:t>o  </a:t>
            </a:r>
            <a:r>
              <a:rPr lang="en-US" sz="1800" dirty="0">
                <a:latin typeface="Arial" panose="020B0604020202020204" pitchFamily="34" charset="0"/>
                <a:cs typeface="Arial" panose="020B0604020202020204" pitchFamily="34" charset="0"/>
              </a:rPr>
              <a:t>angle. </a:t>
            </a:r>
          </a:p>
          <a:p>
            <a:pPr>
              <a:lnSpc>
                <a:spcPct val="150000"/>
              </a:lnSpc>
              <a:buFont typeface="Courier New" panose="02070309020205020404" pitchFamily="49" charset="0"/>
              <a:buChar char="o"/>
            </a:pPr>
            <a:r>
              <a:rPr lang="en-US" sz="1800" dirty="0">
                <a:latin typeface="Arial" panose="020B0604020202020204" pitchFamily="34" charset="0"/>
                <a:cs typeface="Arial" panose="020B0604020202020204" pitchFamily="34" charset="0"/>
              </a:rPr>
              <a:t>Greater movement of  soft palate during function and the narrower seal area- hence less favorable.</a:t>
            </a:r>
          </a:p>
          <a:p>
            <a:endParaRPr lang="en-IN" dirty="0"/>
          </a:p>
        </p:txBody>
      </p:sp>
      <p:pic>
        <p:nvPicPr>
          <p:cNvPr id="4" name="Picture 3">
            <a:extLst>
              <a:ext uri="{FF2B5EF4-FFF2-40B4-BE49-F238E27FC236}">
                <a16:creationId xmlns:a16="http://schemas.microsoft.com/office/drawing/2014/main" id="{8001725E-6879-BDC3-C5ED-9D7D148F2D47}"/>
              </a:ext>
            </a:extLst>
          </p:cNvPr>
          <p:cNvPicPr/>
          <p:nvPr/>
        </p:nvPicPr>
        <p:blipFill>
          <a:blip r:embed="rId2" cstate="print"/>
          <a:srcRect/>
          <a:stretch>
            <a:fillRect/>
          </a:stretch>
        </p:blipFill>
        <p:spPr bwMode="auto">
          <a:xfrm>
            <a:off x="6360248" y="4450889"/>
            <a:ext cx="2943581" cy="1460333"/>
          </a:xfrm>
          <a:prstGeom prst="rect">
            <a:avLst/>
          </a:prstGeom>
          <a:noFill/>
          <a:ln w="9525">
            <a:solidFill>
              <a:schemeClr val="bg2">
                <a:lumMod val="25000"/>
              </a:schemeClr>
            </a:solidFill>
            <a:miter lim="800000"/>
            <a:headEnd/>
            <a:tailEnd/>
          </a:ln>
        </p:spPr>
      </p:pic>
    </p:spTree>
    <p:extLst>
      <p:ext uri="{BB962C8B-B14F-4D97-AF65-F5344CB8AC3E}">
        <p14:creationId xmlns:p14="http://schemas.microsoft.com/office/powerpoint/2010/main" val="199420632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84B2267-7FBA-B316-A9D1-189EDE44B7B4}"/>
              </a:ext>
            </a:extLst>
          </p:cNvPr>
          <p:cNvPicPr>
            <a:picLocks noGrp="1" noChangeAspect="1"/>
          </p:cNvPicPr>
          <p:nvPr>
            <p:ph idx="1"/>
          </p:nvPr>
        </p:nvPicPr>
        <p:blipFill>
          <a:blip r:embed="rId2"/>
          <a:stretch>
            <a:fillRect/>
          </a:stretch>
        </p:blipFill>
        <p:spPr>
          <a:xfrm>
            <a:off x="2880360" y="1773936"/>
            <a:ext cx="6702552" cy="4663440"/>
          </a:xfrm>
        </p:spPr>
      </p:pic>
      <p:sp>
        <p:nvSpPr>
          <p:cNvPr id="6" name="TextBox 5">
            <a:extLst>
              <a:ext uri="{FF2B5EF4-FFF2-40B4-BE49-F238E27FC236}">
                <a16:creationId xmlns:a16="http://schemas.microsoft.com/office/drawing/2014/main" id="{EB5AF887-ABE7-4D01-1771-97C41AEC2270}"/>
              </a:ext>
            </a:extLst>
          </p:cNvPr>
          <p:cNvSpPr txBox="1"/>
          <p:nvPr/>
        </p:nvSpPr>
        <p:spPr>
          <a:xfrm>
            <a:off x="3319272" y="950976"/>
            <a:ext cx="6059672" cy="369332"/>
          </a:xfrm>
          <a:prstGeom prst="rect">
            <a:avLst/>
          </a:prstGeom>
          <a:noFill/>
        </p:spPr>
        <p:txBody>
          <a:bodyPr wrap="none" rtlCol="0">
            <a:spAutoFit/>
          </a:bodyPr>
          <a:lstStyle/>
          <a:p>
            <a:r>
              <a:rPr lang="en-IN" dirty="0"/>
              <a:t>Classification of soft palate according to You M et al</a:t>
            </a:r>
          </a:p>
        </p:txBody>
      </p:sp>
    </p:spTree>
    <p:extLst>
      <p:ext uri="{BB962C8B-B14F-4D97-AF65-F5344CB8AC3E}">
        <p14:creationId xmlns:p14="http://schemas.microsoft.com/office/powerpoint/2010/main" val="310503666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6B3F3-5931-0510-4034-8D9CEE61CAA0}"/>
              </a:ext>
            </a:extLst>
          </p:cNvPr>
          <p:cNvSpPr>
            <a:spLocks noGrp="1"/>
          </p:cNvSpPr>
          <p:nvPr>
            <p:ph type="title"/>
          </p:nvPr>
        </p:nvSpPr>
        <p:spPr/>
        <p:txBody>
          <a:bodyPr/>
          <a:lstStyle/>
          <a:p>
            <a:r>
              <a:rPr lang="en-US" b="1" u="sng" dirty="0">
                <a:solidFill>
                  <a:srgbClr val="FF0000"/>
                </a:solidFill>
                <a:latin typeface="+mn-lt"/>
              </a:rPr>
              <a:t>THE PALATAL THROAT FORM</a:t>
            </a:r>
            <a:endParaRPr lang="en-IN" dirty="0">
              <a:solidFill>
                <a:srgbClr val="FF0000"/>
              </a:solidFill>
            </a:endParaRPr>
          </a:p>
        </p:txBody>
      </p:sp>
      <p:sp>
        <p:nvSpPr>
          <p:cNvPr id="3" name="Content Placeholder 2">
            <a:extLst>
              <a:ext uri="{FF2B5EF4-FFF2-40B4-BE49-F238E27FC236}">
                <a16:creationId xmlns:a16="http://schemas.microsoft.com/office/drawing/2014/main" id="{A4FDCC85-AA36-0129-FE47-A7A935B293C4}"/>
              </a:ext>
            </a:extLst>
          </p:cNvPr>
          <p:cNvSpPr>
            <a:spLocks noGrp="1"/>
          </p:cNvSpPr>
          <p:nvPr>
            <p:ph idx="1"/>
          </p:nvPr>
        </p:nvSpPr>
        <p:spPr/>
        <p:txBody>
          <a:bodyPr/>
          <a:lstStyle/>
          <a:p>
            <a:r>
              <a:rPr lang="en-US" sz="1800" dirty="0"/>
              <a:t>Class I: Large and normal in form -immovable band of tissue 5-12mm distal to line drawn across the distal edge of the tuberosities</a:t>
            </a:r>
            <a:endParaRPr lang="en-IN" dirty="0"/>
          </a:p>
          <a:p>
            <a:r>
              <a:rPr lang="en-US" sz="1800" dirty="0"/>
              <a:t>Class II: Medium size and normal in form- resilient band of tissues 3-5mm distal to line drawn across the distal edge of the tuberosities.</a:t>
            </a:r>
          </a:p>
          <a:p>
            <a:r>
              <a:rPr lang="en-US" sz="1800" dirty="0"/>
              <a:t>Class III:  Accompanies small maxilla. Soft tissues turn down abruptly 3-5mm anterior to the line drawn across the distal edge of the tuberosities.</a:t>
            </a:r>
          </a:p>
          <a:p>
            <a:endParaRPr lang="en-IN" dirty="0"/>
          </a:p>
        </p:txBody>
      </p:sp>
      <p:sp>
        <p:nvSpPr>
          <p:cNvPr id="4" name="Oval 3">
            <a:extLst>
              <a:ext uri="{FF2B5EF4-FFF2-40B4-BE49-F238E27FC236}">
                <a16:creationId xmlns:a16="http://schemas.microsoft.com/office/drawing/2014/main" id="{5024E624-BB6A-0DD4-6E23-25FEA4D013FD}"/>
              </a:ext>
            </a:extLst>
          </p:cNvPr>
          <p:cNvSpPr/>
          <p:nvPr/>
        </p:nvSpPr>
        <p:spPr>
          <a:xfrm>
            <a:off x="932688" y="4480560"/>
            <a:ext cx="2423159" cy="2255039"/>
          </a:xfrm>
          <a:prstGeom prst="ellipse">
            <a:avLst/>
          </a:prstGeom>
          <a:blipFill rotWithShape="0">
            <a:blip r:embed="rId2"/>
            <a:stretch>
              <a:fillRect/>
            </a:stretch>
          </a:blipFill>
        </p:spPr>
        <p:style>
          <a:lnRef idx="1">
            <a:schemeClr val="dk2">
              <a:shade val="80000"/>
              <a:hueOff val="0"/>
              <a:satOff val="0"/>
              <a:lumOff val="0"/>
              <a:alphaOff val="0"/>
            </a:schemeClr>
          </a:lnRef>
          <a:fillRef idx="1">
            <a:scrgbClr r="0" g="0" b="0"/>
          </a:fillRef>
          <a:effectRef idx="1">
            <a:schemeClr val="dk2">
              <a:tint val="40000"/>
              <a:hueOff val="0"/>
              <a:satOff val="0"/>
              <a:lumOff val="0"/>
              <a:alphaOff val="0"/>
            </a:schemeClr>
          </a:effectRef>
          <a:fontRef idx="minor">
            <a:schemeClr val="lt1">
              <a:hueOff val="0"/>
              <a:satOff val="0"/>
              <a:lumOff val="0"/>
              <a:alphaOff val="0"/>
            </a:schemeClr>
          </a:fontRef>
        </p:style>
        <p:txBody>
          <a:bodyPr/>
          <a:lstStyle/>
          <a:p>
            <a:endParaRPr lang="en-IN" dirty="0"/>
          </a:p>
        </p:txBody>
      </p:sp>
      <p:sp>
        <p:nvSpPr>
          <p:cNvPr id="5" name="Oval 4">
            <a:extLst>
              <a:ext uri="{FF2B5EF4-FFF2-40B4-BE49-F238E27FC236}">
                <a16:creationId xmlns:a16="http://schemas.microsoft.com/office/drawing/2014/main" id="{D0128AF5-0960-DFA4-3E2B-22E12DAE7CA0}"/>
              </a:ext>
            </a:extLst>
          </p:cNvPr>
          <p:cNvSpPr/>
          <p:nvPr/>
        </p:nvSpPr>
        <p:spPr>
          <a:xfrm>
            <a:off x="4604733" y="4562856"/>
            <a:ext cx="2203704" cy="2172743"/>
          </a:xfrm>
          <a:prstGeom prst="ellipse">
            <a:avLst/>
          </a:prstGeom>
          <a:blipFill rotWithShape="0">
            <a:blip r:embed="rId3"/>
            <a:stretch>
              <a:fillRect/>
            </a:stretch>
          </a:blipFill>
        </p:spPr>
        <p:style>
          <a:lnRef idx="1">
            <a:schemeClr val="dk2">
              <a:shade val="80000"/>
              <a:hueOff val="0"/>
              <a:satOff val="0"/>
              <a:lumOff val="0"/>
              <a:alphaOff val="0"/>
            </a:schemeClr>
          </a:lnRef>
          <a:fillRef idx="1">
            <a:scrgbClr r="0" g="0" b="0"/>
          </a:fillRef>
          <a:effectRef idx="1">
            <a:schemeClr val="dk2">
              <a:tint val="40000"/>
              <a:hueOff val="0"/>
              <a:satOff val="0"/>
              <a:lumOff val="0"/>
              <a:alphaOff val="0"/>
            </a:schemeClr>
          </a:effectRef>
          <a:fontRef idx="minor">
            <a:schemeClr val="lt1">
              <a:hueOff val="0"/>
              <a:satOff val="0"/>
              <a:lumOff val="0"/>
              <a:alphaOff val="0"/>
            </a:schemeClr>
          </a:fontRef>
        </p:style>
      </p:sp>
      <p:sp>
        <p:nvSpPr>
          <p:cNvPr id="6" name="Oval 5">
            <a:extLst>
              <a:ext uri="{FF2B5EF4-FFF2-40B4-BE49-F238E27FC236}">
                <a16:creationId xmlns:a16="http://schemas.microsoft.com/office/drawing/2014/main" id="{77E9DAF3-FDA3-3839-7CBE-31725F234E37}"/>
              </a:ext>
            </a:extLst>
          </p:cNvPr>
          <p:cNvSpPr/>
          <p:nvPr/>
        </p:nvSpPr>
        <p:spPr>
          <a:xfrm>
            <a:off x="8057324" y="4480559"/>
            <a:ext cx="2028508" cy="2172743"/>
          </a:xfrm>
          <a:prstGeom prst="ellipse">
            <a:avLst/>
          </a:prstGeom>
          <a:blipFill rotWithShape="0">
            <a:blip r:embed="rId4"/>
            <a:stretch>
              <a:fillRect/>
            </a:stretch>
          </a:blipFill>
        </p:spPr>
        <p:style>
          <a:lnRef idx="1">
            <a:schemeClr val="dk2">
              <a:shade val="80000"/>
              <a:hueOff val="0"/>
              <a:satOff val="0"/>
              <a:lumOff val="0"/>
              <a:alphaOff val="0"/>
            </a:schemeClr>
          </a:lnRef>
          <a:fillRef idx="1">
            <a:scrgbClr r="0" g="0" b="0"/>
          </a:fillRef>
          <a:effectRef idx="1">
            <a:schemeClr val="dk2">
              <a:tint val="4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114921864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C6565-2698-D8F4-2102-B267B0AA8081}"/>
              </a:ext>
            </a:extLst>
          </p:cNvPr>
          <p:cNvSpPr>
            <a:spLocks noGrp="1"/>
          </p:cNvSpPr>
          <p:nvPr>
            <p:ph type="title"/>
          </p:nvPr>
        </p:nvSpPr>
        <p:spPr/>
        <p:txBody>
          <a:bodyPr/>
          <a:lstStyle/>
          <a:p>
            <a:r>
              <a:rPr lang="en-US" b="1" u="sng" dirty="0">
                <a:solidFill>
                  <a:srgbClr val="FF0000"/>
                </a:solidFill>
              </a:rPr>
              <a:t>Palatal Sensitivity (gag reflex)</a:t>
            </a:r>
            <a:endParaRPr lang="en-IN" dirty="0">
              <a:solidFill>
                <a:srgbClr val="FF0000"/>
              </a:solidFill>
            </a:endParaRPr>
          </a:p>
        </p:txBody>
      </p:sp>
      <p:sp>
        <p:nvSpPr>
          <p:cNvPr id="3" name="Content Placeholder 2">
            <a:extLst>
              <a:ext uri="{FF2B5EF4-FFF2-40B4-BE49-F238E27FC236}">
                <a16:creationId xmlns:a16="http://schemas.microsoft.com/office/drawing/2014/main" id="{4B448388-D366-89BB-F1DF-451D44CB3F0C}"/>
              </a:ext>
            </a:extLst>
          </p:cNvPr>
          <p:cNvSpPr>
            <a:spLocks noGrp="1"/>
          </p:cNvSpPr>
          <p:nvPr>
            <p:ph idx="1"/>
          </p:nvPr>
        </p:nvSpPr>
        <p:spPr/>
        <p:txBody>
          <a:bodyPr/>
          <a:lstStyle/>
          <a:p>
            <a:pPr marL="85724" indent="0">
              <a:lnSpc>
                <a:spcPct val="150000"/>
              </a:lnSpc>
              <a:buNone/>
            </a:pPr>
            <a:r>
              <a:rPr lang="en-US" sz="1800" dirty="0">
                <a:latin typeface="+mn-lt"/>
              </a:rPr>
              <a:t>House  Classification</a:t>
            </a:r>
          </a:p>
          <a:p>
            <a:pPr>
              <a:lnSpc>
                <a:spcPct val="150000"/>
              </a:lnSpc>
              <a:buFont typeface="Wingdings" panose="05000000000000000000" pitchFamily="2" charset="2"/>
              <a:buChar char="Ø"/>
            </a:pPr>
            <a:r>
              <a:rPr lang="en-US" sz="1800" dirty="0">
                <a:latin typeface="+mn-lt"/>
              </a:rPr>
              <a:t>Class 1: Normal </a:t>
            </a:r>
          </a:p>
          <a:p>
            <a:pPr>
              <a:lnSpc>
                <a:spcPct val="150000"/>
              </a:lnSpc>
              <a:buFont typeface="Wingdings" panose="05000000000000000000" pitchFamily="2" charset="2"/>
              <a:buChar char="Ø"/>
            </a:pPr>
            <a:r>
              <a:rPr lang="en-US" sz="1800" dirty="0">
                <a:latin typeface="+mn-lt"/>
              </a:rPr>
              <a:t>Class 2: Subnormal (hyposensitive) </a:t>
            </a:r>
          </a:p>
          <a:p>
            <a:pPr>
              <a:lnSpc>
                <a:spcPct val="150000"/>
              </a:lnSpc>
              <a:buFont typeface="Wingdings" panose="05000000000000000000" pitchFamily="2" charset="2"/>
              <a:buChar char="Ø"/>
            </a:pPr>
            <a:r>
              <a:rPr lang="en-US" sz="1800" dirty="0">
                <a:latin typeface="+mn-lt"/>
              </a:rPr>
              <a:t>Class 3: Supernormal (hypersensitive)</a:t>
            </a:r>
            <a:endParaRPr lang="en-IN" sz="1800" dirty="0">
              <a:latin typeface="+mn-lt"/>
            </a:endParaRPr>
          </a:p>
          <a:p>
            <a:endParaRPr lang="en-IN" dirty="0"/>
          </a:p>
        </p:txBody>
      </p:sp>
    </p:spTree>
    <p:extLst>
      <p:ext uri="{BB962C8B-B14F-4D97-AF65-F5344CB8AC3E}">
        <p14:creationId xmlns:p14="http://schemas.microsoft.com/office/powerpoint/2010/main" val="99309274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B886D-E65A-89D7-3367-255059B44EAE}"/>
              </a:ext>
            </a:extLst>
          </p:cNvPr>
          <p:cNvSpPr>
            <a:spLocks noGrp="1"/>
          </p:cNvSpPr>
          <p:nvPr>
            <p:ph type="title"/>
          </p:nvPr>
        </p:nvSpPr>
        <p:spPr/>
        <p:txBody>
          <a:bodyPr/>
          <a:lstStyle/>
          <a:p>
            <a:r>
              <a:rPr lang="en-US" sz="3600" b="1" u="sng" dirty="0">
                <a:solidFill>
                  <a:srgbClr val="FF0000"/>
                </a:solidFill>
                <a:latin typeface="+mn-lt"/>
              </a:rPr>
              <a:t>Investigation </a:t>
            </a:r>
            <a:endParaRPr lang="en-IN" dirty="0">
              <a:solidFill>
                <a:srgbClr val="FF0000"/>
              </a:solidFill>
            </a:endParaRPr>
          </a:p>
        </p:txBody>
      </p:sp>
      <p:sp>
        <p:nvSpPr>
          <p:cNvPr id="3" name="Content Placeholder 2">
            <a:extLst>
              <a:ext uri="{FF2B5EF4-FFF2-40B4-BE49-F238E27FC236}">
                <a16:creationId xmlns:a16="http://schemas.microsoft.com/office/drawing/2014/main" id="{7D0433BA-425F-1C90-E7FD-9264FA94AF5D}"/>
              </a:ext>
            </a:extLst>
          </p:cNvPr>
          <p:cNvSpPr>
            <a:spLocks noGrp="1"/>
          </p:cNvSpPr>
          <p:nvPr>
            <p:ph idx="1"/>
          </p:nvPr>
        </p:nvSpPr>
        <p:spPr/>
        <p:txBody>
          <a:bodyPr/>
          <a:lstStyle/>
          <a:p>
            <a:r>
              <a:rPr lang="en-US" dirty="0"/>
              <a:t>Pre-extraction records</a:t>
            </a:r>
          </a:p>
          <a:p>
            <a:r>
              <a:rPr lang="en-US" dirty="0"/>
              <a:t>Diagnostic cast</a:t>
            </a:r>
          </a:p>
          <a:p>
            <a:r>
              <a:rPr lang="en-US" dirty="0"/>
              <a:t>Radiograph</a:t>
            </a:r>
          </a:p>
          <a:p>
            <a:endParaRPr lang="en-IN" dirty="0"/>
          </a:p>
        </p:txBody>
      </p:sp>
    </p:spTree>
    <p:extLst>
      <p:ext uri="{BB962C8B-B14F-4D97-AF65-F5344CB8AC3E}">
        <p14:creationId xmlns:p14="http://schemas.microsoft.com/office/powerpoint/2010/main" val="85439547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528CD-2F31-A23B-9C7D-B76F5E5AD273}"/>
              </a:ext>
            </a:extLst>
          </p:cNvPr>
          <p:cNvSpPr>
            <a:spLocks noGrp="1"/>
          </p:cNvSpPr>
          <p:nvPr>
            <p:ph type="title"/>
          </p:nvPr>
        </p:nvSpPr>
        <p:spPr/>
        <p:txBody>
          <a:bodyPr/>
          <a:lstStyle/>
          <a:p>
            <a:r>
              <a:rPr lang="en-US" b="1" u="sng" dirty="0">
                <a:solidFill>
                  <a:srgbClr val="FF0000"/>
                </a:solidFill>
              </a:rPr>
              <a:t>Pre-extraction records</a:t>
            </a:r>
            <a:endParaRPr lang="en-IN" dirty="0">
              <a:solidFill>
                <a:srgbClr val="FF0000"/>
              </a:solidFill>
            </a:endParaRPr>
          </a:p>
        </p:txBody>
      </p:sp>
      <p:sp>
        <p:nvSpPr>
          <p:cNvPr id="3" name="Content Placeholder 2">
            <a:extLst>
              <a:ext uri="{FF2B5EF4-FFF2-40B4-BE49-F238E27FC236}">
                <a16:creationId xmlns:a16="http://schemas.microsoft.com/office/drawing/2014/main" id="{70DBA942-941B-C30D-A838-899A79C9DE21}"/>
              </a:ext>
            </a:extLst>
          </p:cNvPr>
          <p:cNvSpPr>
            <a:spLocks noGrp="1"/>
          </p:cNvSpPr>
          <p:nvPr>
            <p:ph idx="1"/>
          </p:nvPr>
        </p:nvSpPr>
        <p:spPr/>
        <p:txBody>
          <a:bodyPr>
            <a:normAutofit fontScale="92500" lnSpcReduction="10000"/>
          </a:bodyPr>
          <a:lstStyle/>
          <a:p>
            <a:pPr marL="85724" indent="0">
              <a:lnSpc>
                <a:spcPct val="150000"/>
              </a:lnSpc>
              <a:buNone/>
            </a:pPr>
            <a:br>
              <a:rPr lang="en-US" b="1" u="sng" dirty="0"/>
            </a:br>
            <a:r>
              <a:rPr lang="en-US" sz="1900" b="1" u="sng" dirty="0">
                <a:latin typeface="+mn-lt"/>
              </a:rPr>
              <a:t> </a:t>
            </a:r>
            <a:r>
              <a:rPr lang="en-US" sz="1900" dirty="0"/>
              <a:t>Photographs:</a:t>
            </a:r>
          </a:p>
          <a:p>
            <a:pPr>
              <a:lnSpc>
                <a:spcPct val="150000"/>
              </a:lnSpc>
              <a:buFont typeface="Wingdings" pitchFamily="2" charset="2"/>
              <a:buChar char="q"/>
            </a:pPr>
            <a:r>
              <a:rPr lang="en-US" sz="1900" dirty="0"/>
              <a:t>Effective tool in achieving proper esthetics &amp; patient satisfaction</a:t>
            </a:r>
          </a:p>
          <a:p>
            <a:pPr>
              <a:lnSpc>
                <a:spcPct val="150000"/>
              </a:lnSpc>
              <a:buFont typeface="Wingdings" pitchFamily="2" charset="2"/>
              <a:buChar char="q"/>
            </a:pPr>
            <a:r>
              <a:rPr lang="en-US" sz="1900" dirty="0"/>
              <a:t> Showing natural teeth relay much information regarding tooth size, position &amp; color</a:t>
            </a:r>
          </a:p>
          <a:p>
            <a:pPr>
              <a:lnSpc>
                <a:spcPct val="150000"/>
              </a:lnSpc>
              <a:buFont typeface="Wingdings" pitchFamily="2" charset="2"/>
              <a:buChar char="q"/>
            </a:pPr>
            <a:r>
              <a:rPr lang="en-US" sz="1900" dirty="0"/>
              <a:t> Observation of facial form and jaw relation</a:t>
            </a:r>
          </a:p>
          <a:p>
            <a:pPr>
              <a:lnSpc>
                <a:spcPct val="150000"/>
              </a:lnSpc>
              <a:buFont typeface="Wingdings" pitchFamily="2" charset="2"/>
              <a:buChar char="q"/>
            </a:pPr>
            <a:r>
              <a:rPr lang="en-US" sz="1900" dirty="0"/>
              <a:t>For comparison, when the prosthetic works </a:t>
            </a:r>
          </a:p>
          <a:p>
            <a:pPr marL="85724" indent="0">
              <a:lnSpc>
                <a:spcPct val="150000"/>
              </a:lnSpc>
              <a:buNone/>
            </a:pPr>
            <a:r>
              <a:rPr lang="en-US" sz="1900" dirty="0"/>
              <a:t>    are completed</a:t>
            </a:r>
          </a:p>
          <a:p>
            <a:pPr marL="0" indent="0">
              <a:buNone/>
            </a:pPr>
            <a:endParaRPr lang="en-IN" dirty="0"/>
          </a:p>
        </p:txBody>
      </p:sp>
    </p:spTree>
    <p:extLst>
      <p:ext uri="{BB962C8B-B14F-4D97-AF65-F5344CB8AC3E}">
        <p14:creationId xmlns:p14="http://schemas.microsoft.com/office/powerpoint/2010/main" val="127289820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6688C-01BD-D25D-D91E-69FB61A579F1}"/>
              </a:ext>
            </a:extLst>
          </p:cNvPr>
          <p:cNvSpPr>
            <a:spLocks noGrp="1"/>
          </p:cNvSpPr>
          <p:nvPr>
            <p:ph type="title"/>
          </p:nvPr>
        </p:nvSpPr>
        <p:spPr/>
        <p:txBody>
          <a:bodyPr/>
          <a:lstStyle/>
          <a:p>
            <a:r>
              <a:rPr lang="en-US" b="1" u="sng" dirty="0">
                <a:solidFill>
                  <a:srgbClr val="FF0000"/>
                </a:solidFill>
                <a:latin typeface="+mn-lt"/>
              </a:rPr>
              <a:t>Diagnostic cast</a:t>
            </a:r>
            <a:br>
              <a:rPr lang="en-US" b="1" u="sng" dirty="0">
                <a:solidFill>
                  <a:srgbClr val="FF0000"/>
                </a:solidFill>
                <a:latin typeface="+mn-lt"/>
              </a:rPr>
            </a:br>
            <a:endParaRPr lang="en-IN" dirty="0">
              <a:solidFill>
                <a:srgbClr val="FF0000"/>
              </a:solidFill>
            </a:endParaRPr>
          </a:p>
        </p:txBody>
      </p:sp>
      <p:sp>
        <p:nvSpPr>
          <p:cNvPr id="3" name="Content Placeholder 2">
            <a:extLst>
              <a:ext uri="{FF2B5EF4-FFF2-40B4-BE49-F238E27FC236}">
                <a16:creationId xmlns:a16="http://schemas.microsoft.com/office/drawing/2014/main" id="{FB33CBB7-80E1-7625-CC44-C5A1B6A183A5}"/>
              </a:ext>
            </a:extLst>
          </p:cNvPr>
          <p:cNvSpPr>
            <a:spLocks noGrp="1"/>
          </p:cNvSpPr>
          <p:nvPr>
            <p:ph idx="1"/>
          </p:nvPr>
        </p:nvSpPr>
        <p:spPr/>
        <p:txBody>
          <a:bodyPr/>
          <a:lstStyle/>
          <a:p>
            <a:pPr>
              <a:buFont typeface="Wingdings" panose="05000000000000000000" pitchFamily="2" charset="2"/>
              <a:buChar char="Ø"/>
            </a:pPr>
            <a:r>
              <a:rPr lang="en-US" sz="1800" dirty="0">
                <a:latin typeface="+mn-lt"/>
              </a:rPr>
              <a:t>Diagnostic casts allow for an evaluation of anatomy and relationships in the absence of the patient.</a:t>
            </a:r>
          </a:p>
          <a:p>
            <a:pPr>
              <a:buFont typeface="Wingdings" panose="05000000000000000000" pitchFamily="2" charset="2"/>
              <a:buChar char="Ø"/>
            </a:pPr>
            <a:endParaRPr lang="en-US" sz="1800" dirty="0">
              <a:latin typeface="+mn-lt"/>
            </a:endParaRPr>
          </a:p>
          <a:p>
            <a:pPr marL="85724" indent="0">
              <a:buNone/>
            </a:pPr>
            <a:endParaRPr lang="en-US" sz="1800" dirty="0">
              <a:latin typeface="+mn-lt"/>
            </a:endParaRPr>
          </a:p>
          <a:p>
            <a:pPr>
              <a:buFont typeface="Wingdings" panose="05000000000000000000" pitchFamily="2" charset="2"/>
              <a:buChar char="Ø"/>
            </a:pPr>
            <a:r>
              <a:rPr lang="en-US" sz="1800" dirty="0">
                <a:latin typeface="+mn-lt"/>
              </a:rPr>
              <a:t>Serves to assess the inter ridge space, ridge form .</a:t>
            </a:r>
          </a:p>
          <a:p>
            <a:endParaRPr lang="en-IN" dirty="0"/>
          </a:p>
        </p:txBody>
      </p:sp>
      <p:pic>
        <p:nvPicPr>
          <p:cNvPr id="4" name="Picture 2" descr="custom trays &amp; master casts">
            <a:extLst>
              <a:ext uri="{FF2B5EF4-FFF2-40B4-BE49-F238E27FC236}">
                <a16:creationId xmlns:a16="http://schemas.microsoft.com/office/drawing/2014/main" id="{6C63260E-AE55-8D51-FF39-C7349FAA229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8163" b="74322" l="11912" r="86834">
                        <a14:backgroundMark x1="51097" y1="61795" x2="52038" y2="55950"/>
                      </a14:backgroundRemoval>
                    </a14:imgEffect>
                  </a14:imgLayer>
                </a14:imgProps>
              </a:ext>
              <a:ext uri="{28A0092B-C50C-407E-A947-70E740481C1C}">
                <a14:useLocalDpi xmlns:a14="http://schemas.microsoft.com/office/drawing/2010/main" val="0"/>
              </a:ext>
            </a:extLst>
          </a:blip>
          <a:srcRect l="6551" t="11117" r="8245" b="18412"/>
          <a:stretch/>
        </p:blipFill>
        <p:spPr bwMode="auto">
          <a:xfrm>
            <a:off x="4471827" y="4216771"/>
            <a:ext cx="3248346" cy="2017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647358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1B3959-F7F6-B054-848A-1F52D815D08A}"/>
              </a:ext>
            </a:extLst>
          </p:cNvPr>
          <p:cNvSpPr>
            <a:spLocks noGrp="1"/>
          </p:cNvSpPr>
          <p:nvPr>
            <p:ph idx="1"/>
          </p:nvPr>
        </p:nvSpPr>
        <p:spPr/>
        <p:txBody>
          <a:bodyPr/>
          <a:lstStyle/>
          <a:p>
            <a:r>
              <a:rPr lang="en-US" sz="1800" dirty="0">
                <a:latin typeface="+mn-lt"/>
              </a:rPr>
              <a:t>Diagnostic casts allow for an evaluation of anatomy and relationships in the absence of the patient.</a:t>
            </a:r>
          </a:p>
          <a:p>
            <a:r>
              <a:rPr lang="en-US" sz="1800" dirty="0">
                <a:latin typeface="+mn-lt"/>
              </a:rPr>
              <a:t>Serves to assess the inter ridge space, ridge form .</a:t>
            </a:r>
          </a:p>
          <a:p>
            <a:endParaRPr lang="en-IN" dirty="0"/>
          </a:p>
        </p:txBody>
      </p:sp>
    </p:spTree>
    <p:extLst>
      <p:ext uri="{BB962C8B-B14F-4D97-AF65-F5344CB8AC3E}">
        <p14:creationId xmlns:p14="http://schemas.microsoft.com/office/powerpoint/2010/main" val="414255643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FB328D-ED4A-924D-CF38-A328DB8401DA}"/>
              </a:ext>
            </a:extLst>
          </p:cNvPr>
          <p:cNvSpPr>
            <a:spLocks noGrp="1"/>
          </p:cNvSpPr>
          <p:nvPr>
            <p:ph idx="1"/>
          </p:nvPr>
        </p:nvSpPr>
        <p:spPr/>
        <p:txBody>
          <a:bodyPr/>
          <a:lstStyle/>
          <a:p>
            <a:pPr>
              <a:buFont typeface="Wingdings" panose="05000000000000000000" pitchFamily="2" charset="2"/>
              <a:buChar char="Ø"/>
            </a:pPr>
            <a:r>
              <a:rPr lang="en-US" dirty="0">
                <a:cs typeface="Arial" panose="020B0604020202020204" pitchFamily="34" charset="0"/>
              </a:rPr>
              <a:t>Diagnostic cast can be evaluated for </a:t>
            </a:r>
          </a:p>
          <a:p>
            <a:pPr lvl="3">
              <a:buFont typeface="Courier New" panose="02070309020205020404" pitchFamily="49" charset="0"/>
              <a:buChar char="o"/>
            </a:pPr>
            <a:r>
              <a:rPr lang="en-US" sz="1800" dirty="0">
                <a:cs typeface="Arial" panose="020B0604020202020204" pitchFamily="34" charset="0"/>
              </a:rPr>
              <a:t>Arch size and symmetry</a:t>
            </a:r>
          </a:p>
          <a:p>
            <a:pPr lvl="3">
              <a:buFont typeface="Courier New" panose="02070309020205020404" pitchFamily="49" charset="0"/>
              <a:buChar char="o"/>
            </a:pPr>
            <a:r>
              <a:rPr lang="en-US" sz="1800" dirty="0">
                <a:cs typeface="Arial" panose="020B0604020202020204" pitchFamily="34" charset="0"/>
              </a:rPr>
              <a:t> Inter-arch space</a:t>
            </a:r>
          </a:p>
          <a:p>
            <a:pPr lvl="3">
              <a:buFont typeface="Courier New" panose="02070309020205020404" pitchFamily="49" charset="0"/>
              <a:buChar char="o"/>
            </a:pPr>
            <a:r>
              <a:rPr lang="en-US" sz="1800" dirty="0">
                <a:cs typeface="Arial" panose="020B0604020202020204" pitchFamily="34" charset="0"/>
              </a:rPr>
              <a:t> uniformity of arch </a:t>
            </a:r>
          </a:p>
          <a:p>
            <a:pPr lvl="3">
              <a:buFont typeface="Courier New" panose="02070309020205020404" pitchFamily="49" charset="0"/>
              <a:buChar char="o"/>
            </a:pPr>
            <a:r>
              <a:rPr lang="en-US" sz="1800" dirty="0">
                <a:cs typeface="Arial" panose="020B0604020202020204" pitchFamily="34" charset="0"/>
              </a:rPr>
              <a:t>Anteroposterior jaw relation</a:t>
            </a:r>
          </a:p>
          <a:p>
            <a:pPr lvl="3">
              <a:buFont typeface="Courier New" panose="02070309020205020404" pitchFamily="49" charset="0"/>
              <a:buChar char="o"/>
            </a:pPr>
            <a:r>
              <a:rPr lang="en-US" sz="1800" dirty="0">
                <a:cs typeface="Arial" panose="020B0604020202020204" pitchFamily="34" charset="0"/>
              </a:rPr>
              <a:t> Lateral jaw relationships</a:t>
            </a:r>
          </a:p>
          <a:p>
            <a:r>
              <a:rPr lang="en-US" sz="1800" dirty="0">
                <a:cs typeface="Arial" panose="020B0604020202020204" pitchFamily="34" charset="0"/>
              </a:rPr>
              <a:t>Soft tissues will be more obvious on a cast than intraorally.</a:t>
            </a:r>
            <a:endParaRPr lang="en-IN" sz="1800" dirty="0">
              <a:cs typeface="Arial" panose="020B0604020202020204" pitchFamily="34" charset="0"/>
            </a:endParaRPr>
          </a:p>
          <a:p>
            <a:endParaRPr lang="en-IN" dirty="0"/>
          </a:p>
        </p:txBody>
      </p:sp>
    </p:spTree>
    <p:extLst>
      <p:ext uri="{BB962C8B-B14F-4D97-AF65-F5344CB8AC3E}">
        <p14:creationId xmlns:p14="http://schemas.microsoft.com/office/powerpoint/2010/main" val="287149870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15459-626A-85F8-C4D5-7D95268DAD75}"/>
              </a:ext>
            </a:extLst>
          </p:cNvPr>
          <p:cNvSpPr>
            <a:spLocks noGrp="1"/>
          </p:cNvSpPr>
          <p:nvPr>
            <p:ph type="title"/>
          </p:nvPr>
        </p:nvSpPr>
        <p:spPr/>
        <p:txBody>
          <a:bodyPr/>
          <a:lstStyle/>
          <a:p>
            <a:r>
              <a:rPr lang="en-US" sz="3600" b="1" u="sng" dirty="0">
                <a:solidFill>
                  <a:srgbClr val="FF0000"/>
                </a:solidFill>
                <a:latin typeface="Arial" panose="020B0604020202020204" pitchFamily="34" charset="0"/>
                <a:cs typeface="Arial" panose="020B0604020202020204" pitchFamily="34" charset="0"/>
              </a:rPr>
              <a:t>Radiograph</a:t>
            </a:r>
            <a:br>
              <a:rPr lang="en-US" sz="3600" dirty="0">
                <a:latin typeface="Arial" panose="020B0604020202020204" pitchFamily="34" charset="0"/>
                <a:cs typeface="Arial" panose="020B0604020202020204" pitchFamily="34" charset="0"/>
              </a:rPr>
            </a:br>
            <a:endParaRPr lang="en-IN" dirty="0"/>
          </a:p>
        </p:txBody>
      </p:sp>
      <p:sp>
        <p:nvSpPr>
          <p:cNvPr id="3" name="Content Placeholder 2">
            <a:extLst>
              <a:ext uri="{FF2B5EF4-FFF2-40B4-BE49-F238E27FC236}">
                <a16:creationId xmlns:a16="http://schemas.microsoft.com/office/drawing/2014/main" id="{19F02AB9-169A-232B-5F8F-872F99452015}"/>
              </a:ext>
            </a:extLst>
          </p:cNvPr>
          <p:cNvSpPr>
            <a:spLocks noGrp="1"/>
          </p:cNvSpPr>
          <p:nvPr>
            <p:ph idx="1"/>
          </p:nvPr>
        </p:nvSpPr>
        <p:spPr/>
        <p:txBody>
          <a:bodyPr/>
          <a:lstStyle/>
          <a:p>
            <a:pPr marL="98432" marR="694690" indent="-342900">
              <a:lnSpc>
                <a:spcPct val="110800"/>
              </a:lnSpc>
              <a:spcBef>
                <a:spcPts val="100"/>
              </a:spcBef>
              <a:buFont typeface="Wingdings" panose="05000000000000000000" pitchFamily="2" charset="2"/>
              <a:buChar char="Ø"/>
            </a:pPr>
            <a:r>
              <a:rPr lang="en-US" altLang="en-US" dirty="0">
                <a:cs typeface="Arial" panose="020B0604020202020204" pitchFamily="34" charset="0"/>
              </a:rPr>
              <a:t>It is an essential part of diagnosis and treatment planning in patients seeking prosthodontic care.</a:t>
            </a:r>
          </a:p>
          <a:p>
            <a:pPr marL="342900" marR="694690" indent="-342900">
              <a:lnSpc>
                <a:spcPct val="110800"/>
              </a:lnSpc>
              <a:spcBef>
                <a:spcPts val="100"/>
              </a:spcBef>
              <a:buFont typeface="Wingdings" panose="05000000000000000000" pitchFamily="2" charset="2"/>
              <a:buChar char="Ø"/>
            </a:pPr>
            <a:endParaRPr lang="en-US" altLang="en-US" dirty="0">
              <a:cs typeface="Arial" panose="020B0604020202020204" pitchFamily="34" charset="0"/>
            </a:endParaRPr>
          </a:p>
          <a:p>
            <a:pPr marL="98432" marR="694690" indent="-342900">
              <a:lnSpc>
                <a:spcPct val="110800"/>
              </a:lnSpc>
              <a:spcBef>
                <a:spcPts val="100"/>
              </a:spcBef>
              <a:buFont typeface="Wingdings" panose="05000000000000000000" pitchFamily="2" charset="2"/>
              <a:buChar char="Ø"/>
            </a:pPr>
            <a:r>
              <a:rPr lang="en-US" spc="-5" dirty="0">
                <a:cs typeface="Arial" panose="020B0604020202020204" pitchFamily="34" charset="0"/>
              </a:rPr>
              <a:t>OPG</a:t>
            </a:r>
            <a:r>
              <a:rPr lang="en-US" spc="-70" dirty="0">
                <a:cs typeface="Arial" panose="020B0604020202020204" pitchFamily="34" charset="0"/>
              </a:rPr>
              <a:t> </a:t>
            </a:r>
            <a:r>
              <a:rPr lang="en-US" dirty="0">
                <a:cs typeface="Arial" panose="020B0604020202020204" pitchFamily="34" charset="0"/>
              </a:rPr>
              <a:t>can</a:t>
            </a:r>
            <a:r>
              <a:rPr lang="en-US" spc="-45" dirty="0">
                <a:cs typeface="Arial" panose="020B0604020202020204" pitchFamily="34" charset="0"/>
              </a:rPr>
              <a:t> </a:t>
            </a:r>
            <a:r>
              <a:rPr lang="en-US" spc="-5" dirty="0">
                <a:cs typeface="Arial" panose="020B0604020202020204" pitchFamily="34" charset="0"/>
              </a:rPr>
              <a:t>be</a:t>
            </a:r>
            <a:r>
              <a:rPr lang="en-US" spc="-130" dirty="0">
                <a:cs typeface="Arial" panose="020B0604020202020204" pitchFamily="34" charset="0"/>
              </a:rPr>
              <a:t> </a:t>
            </a:r>
            <a:r>
              <a:rPr lang="en-US" spc="-5" dirty="0">
                <a:cs typeface="Arial" panose="020B0604020202020204" pitchFamily="34" charset="0"/>
              </a:rPr>
              <a:t>advised. </a:t>
            </a:r>
            <a:r>
              <a:rPr lang="en-US" spc="-590" dirty="0">
                <a:cs typeface="Arial" panose="020B0604020202020204" pitchFamily="34" charset="0"/>
              </a:rPr>
              <a:t> </a:t>
            </a:r>
            <a:r>
              <a:rPr lang="en-US" spc="-5" dirty="0">
                <a:cs typeface="Arial" panose="020B0604020202020204" pitchFamily="34" charset="0"/>
              </a:rPr>
              <a:t>Check</a:t>
            </a:r>
            <a:r>
              <a:rPr lang="en-US" spc="-30" dirty="0">
                <a:cs typeface="Arial" panose="020B0604020202020204" pitchFamily="34" charset="0"/>
              </a:rPr>
              <a:t> </a:t>
            </a:r>
            <a:r>
              <a:rPr lang="en-US" spc="-5" dirty="0">
                <a:cs typeface="Arial" panose="020B0604020202020204" pitchFamily="34" charset="0"/>
              </a:rPr>
              <a:t>for:</a:t>
            </a:r>
            <a:endParaRPr lang="en-US" dirty="0">
              <a:cs typeface="Arial" panose="020B0604020202020204" pitchFamily="34" charset="0"/>
            </a:endParaRPr>
          </a:p>
          <a:p>
            <a:pPr marL="697856" lvl="1" indent="-342900">
              <a:lnSpc>
                <a:spcPct val="100000"/>
              </a:lnSpc>
              <a:spcBef>
                <a:spcPts val="310"/>
              </a:spcBef>
              <a:buClr>
                <a:srgbClr val="E30058"/>
              </a:buClr>
              <a:buSzPct val="85416"/>
              <a:buFont typeface="Courier New" panose="02070309020205020404" pitchFamily="49" charset="0"/>
              <a:buChar char="o"/>
              <a:tabLst>
                <a:tab pos="287020" algn="l"/>
                <a:tab pos="287655" algn="l"/>
              </a:tabLst>
            </a:pPr>
            <a:r>
              <a:rPr lang="en-US" sz="1800" spc="-15" dirty="0">
                <a:cs typeface="Arial" panose="020B0604020202020204" pitchFamily="34" charset="0"/>
              </a:rPr>
              <a:t>Root</a:t>
            </a:r>
            <a:r>
              <a:rPr lang="en-US" sz="1800" spc="-114" dirty="0">
                <a:cs typeface="Arial" panose="020B0604020202020204" pitchFamily="34" charset="0"/>
              </a:rPr>
              <a:t> </a:t>
            </a:r>
            <a:r>
              <a:rPr lang="en-US" sz="1800" spc="-10" dirty="0">
                <a:cs typeface="Arial" panose="020B0604020202020204" pitchFamily="34" charset="0"/>
              </a:rPr>
              <a:t>pieces</a:t>
            </a:r>
            <a:endParaRPr lang="en-US" sz="1800" dirty="0">
              <a:cs typeface="Arial" panose="020B0604020202020204" pitchFamily="34" charset="0"/>
            </a:endParaRPr>
          </a:p>
          <a:p>
            <a:pPr marL="697856" lvl="1" indent="-342900">
              <a:lnSpc>
                <a:spcPct val="100000"/>
              </a:lnSpc>
              <a:spcBef>
                <a:spcPts val="315"/>
              </a:spcBef>
              <a:buClr>
                <a:srgbClr val="E30058"/>
              </a:buClr>
              <a:buSzPct val="85416"/>
              <a:buFont typeface="Courier New" panose="02070309020205020404" pitchFamily="49" charset="0"/>
              <a:buChar char="o"/>
              <a:tabLst>
                <a:tab pos="287020" algn="l"/>
                <a:tab pos="287655" algn="l"/>
              </a:tabLst>
            </a:pPr>
            <a:r>
              <a:rPr lang="en-US" sz="1800" spc="-20" dirty="0">
                <a:cs typeface="Arial" panose="020B0604020202020204" pitchFamily="34" charset="0"/>
              </a:rPr>
              <a:t>Foreign</a:t>
            </a:r>
            <a:r>
              <a:rPr lang="en-US" sz="1800" spc="-55" dirty="0">
                <a:cs typeface="Arial" panose="020B0604020202020204" pitchFamily="34" charset="0"/>
              </a:rPr>
              <a:t> </a:t>
            </a:r>
            <a:r>
              <a:rPr lang="en-US" sz="1800" spc="-10" dirty="0">
                <a:cs typeface="Arial" panose="020B0604020202020204" pitchFamily="34" charset="0"/>
              </a:rPr>
              <a:t>bodies</a:t>
            </a:r>
            <a:endParaRPr lang="en-US" sz="1800" dirty="0">
              <a:cs typeface="Arial" panose="020B0604020202020204" pitchFamily="34" charset="0"/>
            </a:endParaRPr>
          </a:p>
          <a:p>
            <a:pPr marL="697856" lvl="1" indent="-342900">
              <a:lnSpc>
                <a:spcPct val="100000"/>
              </a:lnSpc>
              <a:spcBef>
                <a:spcPts val="315"/>
              </a:spcBef>
              <a:buClr>
                <a:srgbClr val="E30058"/>
              </a:buClr>
              <a:buSzPct val="85416"/>
              <a:buFont typeface="Courier New" panose="02070309020205020404" pitchFamily="49" charset="0"/>
              <a:buChar char="o"/>
              <a:tabLst>
                <a:tab pos="287020" algn="l"/>
                <a:tab pos="287655" algn="l"/>
              </a:tabLst>
            </a:pPr>
            <a:r>
              <a:rPr lang="en-US" sz="1800" spc="-5" dirty="0">
                <a:cs typeface="Arial" panose="020B0604020202020204" pitchFamily="34" charset="0"/>
              </a:rPr>
              <a:t>Impacted/Embedded</a:t>
            </a:r>
            <a:r>
              <a:rPr lang="en-US" sz="1800" spc="-80" dirty="0">
                <a:cs typeface="Arial" panose="020B0604020202020204" pitchFamily="34" charset="0"/>
              </a:rPr>
              <a:t> </a:t>
            </a:r>
            <a:r>
              <a:rPr lang="en-US" sz="1800" spc="-10" dirty="0">
                <a:cs typeface="Arial" panose="020B0604020202020204" pitchFamily="34" charset="0"/>
              </a:rPr>
              <a:t>teeth</a:t>
            </a:r>
            <a:endParaRPr lang="en-US" sz="1800" dirty="0">
              <a:cs typeface="Arial" panose="020B0604020202020204" pitchFamily="34" charset="0"/>
            </a:endParaRPr>
          </a:p>
          <a:p>
            <a:pPr marL="697856" lvl="1" indent="-342900">
              <a:lnSpc>
                <a:spcPct val="100000"/>
              </a:lnSpc>
              <a:spcBef>
                <a:spcPts val="310"/>
              </a:spcBef>
              <a:buClr>
                <a:srgbClr val="E30058"/>
              </a:buClr>
              <a:buSzPct val="85416"/>
              <a:buFont typeface="Courier New" panose="02070309020205020404" pitchFamily="49" charset="0"/>
              <a:buChar char="o"/>
              <a:tabLst>
                <a:tab pos="287020" algn="l"/>
                <a:tab pos="287655" algn="l"/>
              </a:tabLst>
            </a:pPr>
            <a:r>
              <a:rPr lang="en-US" sz="1800" spc="-5" dirty="0">
                <a:cs typeface="Arial" panose="020B0604020202020204" pitchFamily="34" charset="0"/>
              </a:rPr>
              <a:t>Rarefaction</a:t>
            </a:r>
            <a:r>
              <a:rPr lang="en-US" sz="1800" spc="-125" dirty="0">
                <a:cs typeface="Arial" panose="020B0604020202020204" pitchFamily="34" charset="0"/>
              </a:rPr>
              <a:t> </a:t>
            </a:r>
            <a:r>
              <a:rPr lang="en-US" sz="1800" dirty="0">
                <a:cs typeface="Arial" panose="020B0604020202020204" pitchFamily="34" charset="0"/>
              </a:rPr>
              <a:t>of</a:t>
            </a:r>
            <a:r>
              <a:rPr lang="en-US" sz="1800" spc="30" dirty="0">
                <a:cs typeface="Arial" panose="020B0604020202020204" pitchFamily="34" charset="0"/>
              </a:rPr>
              <a:t> </a:t>
            </a:r>
            <a:r>
              <a:rPr lang="en-US" sz="1800" spc="-10" dirty="0">
                <a:cs typeface="Arial" panose="020B0604020202020204" pitchFamily="34" charset="0"/>
              </a:rPr>
              <a:t>bone</a:t>
            </a:r>
            <a:endParaRPr lang="en-US" sz="1800" dirty="0">
              <a:cs typeface="Arial" panose="020B0604020202020204" pitchFamily="34" charset="0"/>
            </a:endParaRPr>
          </a:p>
          <a:p>
            <a:pPr marL="697856" lvl="1" indent="-342900">
              <a:lnSpc>
                <a:spcPct val="100000"/>
              </a:lnSpc>
              <a:spcBef>
                <a:spcPts val="315"/>
              </a:spcBef>
              <a:buClr>
                <a:srgbClr val="E30058"/>
              </a:buClr>
              <a:buSzPct val="85416"/>
              <a:buFont typeface="Courier New" panose="02070309020205020404" pitchFamily="49" charset="0"/>
              <a:buChar char="o"/>
              <a:tabLst>
                <a:tab pos="287020" algn="l"/>
                <a:tab pos="287655" algn="l"/>
              </a:tabLst>
            </a:pPr>
            <a:r>
              <a:rPr lang="en-US" sz="1800" spc="-5" dirty="0">
                <a:cs typeface="Arial" panose="020B0604020202020204" pitchFamily="34" charset="0"/>
              </a:rPr>
              <a:t>TMJ-Findings</a:t>
            </a:r>
            <a:endParaRPr lang="en-US" sz="1800" dirty="0">
              <a:cs typeface="Arial" panose="020B0604020202020204" pitchFamily="34" charset="0"/>
            </a:endParaRPr>
          </a:p>
          <a:p>
            <a:endParaRPr lang="en-IN" dirty="0"/>
          </a:p>
        </p:txBody>
      </p:sp>
    </p:spTree>
    <p:extLst>
      <p:ext uri="{BB962C8B-B14F-4D97-AF65-F5344CB8AC3E}">
        <p14:creationId xmlns:p14="http://schemas.microsoft.com/office/powerpoint/2010/main" val="256399391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3CFC9-B783-F0B6-0F4B-C9DDA20695CF}"/>
              </a:ext>
            </a:extLst>
          </p:cNvPr>
          <p:cNvSpPr>
            <a:spLocks noGrp="1"/>
          </p:cNvSpPr>
          <p:nvPr>
            <p:ph type="title"/>
          </p:nvPr>
        </p:nvSpPr>
        <p:spPr/>
        <p:txBody>
          <a:bodyPr/>
          <a:lstStyle/>
          <a:p>
            <a:r>
              <a:rPr lang="en-IN" b="1" u="sng" dirty="0">
                <a:solidFill>
                  <a:srgbClr val="FF0000"/>
                </a:solidFill>
                <a:latin typeface="+mn-lt"/>
              </a:rPr>
              <a:t>Bone Resorption </a:t>
            </a:r>
            <a:r>
              <a:rPr lang="en-US" sz="1600" b="1" dirty="0">
                <a:solidFill>
                  <a:srgbClr val="FF0000"/>
                </a:solidFill>
              </a:rPr>
              <a:t>Wical, K. E., &amp; Swoope, C. C. (1974)</a:t>
            </a:r>
            <a:endParaRPr lang="en-IN" sz="1600" dirty="0">
              <a:solidFill>
                <a:srgbClr val="FF0000"/>
              </a:solidFill>
            </a:endParaRPr>
          </a:p>
        </p:txBody>
      </p:sp>
      <p:sp>
        <p:nvSpPr>
          <p:cNvPr id="3" name="Content Placeholder 2">
            <a:extLst>
              <a:ext uri="{FF2B5EF4-FFF2-40B4-BE49-F238E27FC236}">
                <a16:creationId xmlns:a16="http://schemas.microsoft.com/office/drawing/2014/main" id="{6063F010-4037-C4DA-6BFB-0810950650DC}"/>
              </a:ext>
            </a:extLst>
          </p:cNvPr>
          <p:cNvSpPr>
            <a:spLocks noGrp="1"/>
          </p:cNvSpPr>
          <p:nvPr>
            <p:ph idx="1"/>
          </p:nvPr>
        </p:nvSpPr>
        <p:spPr/>
        <p:txBody>
          <a:bodyPr/>
          <a:lstStyle/>
          <a:p>
            <a:pPr marL="85724" indent="0">
              <a:lnSpc>
                <a:spcPct val="100000"/>
              </a:lnSpc>
              <a:buNone/>
            </a:pPr>
            <a:r>
              <a:rPr lang="en-US" sz="1800" dirty="0">
                <a:latin typeface="+mn-lt"/>
              </a:rPr>
              <a:t>The amount of resorption can be classified as follows:</a:t>
            </a:r>
          </a:p>
          <a:p>
            <a:pPr marL="85724" indent="0">
              <a:lnSpc>
                <a:spcPct val="100000"/>
              </a:lnSpc>
              <a:buNone/>
            </a:pPr>
            <a:r>
              <a:rPr lang="en-US" sz="1800" dirty="0">
                <a:latin typeface="+mn-lt"/>
              </a:rPr>
              <a:t> </a:t>
            </a:r>
          </a:p>
          <a:p>
            <a:pPr>
              <a:lnSpc>
                <a:spcPct val="100000"/>
              </a:lnSpc>
              <a:buFont typeface="Wingdings" panose="05000000000000000000" pitchFamily="2" charset="2"/>
              <a:buChar char="Ø"/>
            </a:pPr>
            <a:r>
              <a:rPr lang="en-US" sz="1800" dirty="0">
                <a:latin typeface="+mn-lt"/>
              </a:rPr>
              <a:t>Class I: (Mild resorption) loss of up to 1/3 of the ordinal height</a:t>
            </a:r>
          </a:p>
          <a:p>
            <a:pPr>
              <a:lnSpc>
                <a:spcPct val="100000"/>
              </a:lnSpc>
              <a:buFont typeface="Wingdings" panose="05000000000000000000" pitchFamily="2" charset="2"/>
              <a:buChar char="Ø"/>
            </a:pPr>
            <a:endParaRPr lang="en-US" sz="1800" dirty="0">
              <a:latin typeface="+mn-lt"/>
            </a:endParaRPr>
          </a:p>
          <a:p>
            <a:pPr>
              <a:lnSpc>
                <a:spcPct val="100000"/>
              </a:lnSpc>
              <a:buFont typeface="Wingdings" panose="05000000000000000000" pitchFamily="2" charset="2"/>
              <a:buChar char="Ø"/>
            </a:pPr>
            <a:r>
              <a:rPr lang="en-US" sz="1800" dirty="0">
                <a:latin typeface="+mn-lt"/>
              </a:rPr>
              <a:t>Class II: (Moderate resorption) loss of up to 1/3 to 2/3 of the vertical height.</a:t>
            </a:r>
          </a:p>
          <a:p>
            <a:pPr>
              <a:lnSpc>
                <a:spcPct val="100000"/>
              </a:lnSpc>
              <a:buFont typeface="Wingdings" panose="05000000000000000000" pitchFamily="2" charset="2"/>
              <a:buChar char="Ø"/>
            </a:pPr>
            <a:endParaRPr lang="en-US" sz="1800" dirty="0">
              <a:latin typeface="+mn-lt"/>
            </a:endParaRPr>
          </a:p>
          <a:p>
            <a:pPr>
              <a:lnSpc>
                <a:spcPct val="100000"/>
              </a:lnSpc>
              <a:buFont typeface="Wingdings" panose="05000000000000000000" pitchFamily="2" charset="2"/>
              <a:buChar char="Ø"/>
            </a:pPr>
            <a:r>
              <a:rPr lang="en-US" sz="1800" dirty="0">
                <a:latin typeface="+mn-lt"/>
              </a:rPr>
              <a:t>Class III: (Severe resorption) loss of more than 2/3 of the vertical height. </a:t>
            </a:r>
            <a:endParaRPr lang="en-IN" sz="1800" dirty="0">
              <a:latin typeface="+mn-lt"/>
            </a:endParaRPr>
          </a:p>
          <a:p>
            <a:endParaRPr lang="en-IN" dirty="0"/>
          </a:p>
        </p:txBody>
      </p:sp>
    </p:spTree>
    <p:extLst>
      <p:ext uri="{BB962C8B-B14F-4D97-AF65-F5344CB8AC3E}">
        <p14:creationId xmlns:p14="http://schemas.microsoft.com/office/powerpoint/2010/main" val="67263901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9268D-66F2-D9D2-1ACD-6AB58EAC99B3}"/>
              </a:ext>
            </a:extLst>
          </p:cNvPr>
          <p:cNvSpPr>
            <a:spLocks noGrp="1"/>
          </p:cNvSpPr>
          <p:nvPr>
            <p:ph type="title"/>
          </p:nvPr>
        </p:nvSpPr>
        <p:spPr/>
        <p:txBody>
          <a:bodyPr/>
          <a:lstStyle/>
          <a:p>
            <a:r>
              <a:rPr lang="en-US" sz="3600" b="1" u="sng" dirty="0">
                <a:solidFill>
                  <a:srgbClr val="FF0000"/>
                </a:solidFill>
              </a:rPr>
              <a:t>Bone quality - </a:t>
            </a:r>
            <a:r>
              <a:rPr lang="en-US" sz="3600" b="1" u="sng" dirty="0" err="1">
                <a:solidFill>
                  <a:srgbClr val="FF0000"/>
                </a:solidFill>
              </a:rPr>
              <a:t>lekhloam</a:t>
            </a:r>
            <a:r>
              <a:rPr lang="en-US" sz="3600" b="1" u="sng" dirty="0">
                <a:solidFill>
                  <a:srgbClr val="FF0000"/>
                </a:solidFill>
              </a:rPr>
              <a:t> and </a:t>
            </a:r>
            <a:r>
              <a:rPr lang="en-US" sz="3600" b="1" u="sng" dirty="0" err="1">
                <a:solidFill>
                  <a:srgbClr val="FF0000"/>
                </a:solidFill>
              </a:rPr>
              <a:t>zarb</a:t>
            </a:r>
            <a:r>
              <a:rPr lang="en-US" sz="3600" b="1" u="sng" dirty="0">
                <a:solidFill>
                  <a:srgbClr val="FF0000"/>
                </a:solidFill>
              </a:rPr>
              <a:t> 1985</a:t>
            </a:r>
            <a:endParaRPr lang="en-IN" dirty="0">
              <a:solidFill>
                <a:srgbClr val="FF0000"/>
              </a:solidFill>
            </a:endParaRPr>
          </a:p>
        </p:txBody>
      </p:sp>
      <p:sp>
        <p:nvSpPr>
          <p:cNvPr id="3" name="Content Placeholder 2">
            <a:extLst>
              <a:ext uri="{FF2B5EF4-FFF2-40B4-BE49-F238E27FC236}">
                <a16:creationId xmlns:a16="http://schemas.microsoft.com/office/drawing/2014/main" id="{06FA5C38-F205-6514-4DF4-1EF926F5EF45}"/>
              </a:ext>
            </a:extLst>
          </p:cNvPr>
          <p:cNvSpPr>
            <a:spLocks noGrp="1"/>
          </p:cNvSpPr>
          <p:nvPr>
            <p:ph idx="1"/>
          </p:nvPr>
        </p:nvSpPr>
        <p:spPr/>
        <p:txBody>
          <a:bodyPr/>
          <a:lstStyle/>
          <a:p>
            <a:pPr algn="l"/>
            <a:r>
              <a:rPr lang="en-US" sz="1800" dirty="0"/>
              <a:t>Quality 1 – Homogeneous compact bone</a:t>
            </a:r>
          </a:p>
          <a:p>
            <a:pPr algn="l"/>
            <a:r>
              <a:rPr lang="en-US" sz="1800" dirty="0"/>
              <a:t>Quality 2 – Thick layer of compact bone around a core of dense trabecular bone</a:t>
            </a:r>
          </a:p>
          <a:p>
            <a:pPr algn="l"/>
            <a:r>
              <a:rPr lang="en-US" sz="1800" dirty="0"/>
              <a:t>Quality 3 – Thin layer of cortical bone around dense trabecular bone</a:t>
            </a:r>
          </a:p>
          <a:p>
            <a:pPr algn="l"/>
            <a:r>
              <a:rPr lang="en-US" sz="1800" dirty="0"/>
              <a:t>	         Favorable strength</a:t>
            </a:r>
          </a:p>
          <a:p>
            <a:pPr algn="l"/>
            <a:r>
              <a:rPr lang="en-US" sz="1800" dirty="0"/>
              <a:t>Quality 4 – Thin layer of cortical bone around a core of low density trabecular bone</a:t>
            </a:r>
            <a:endParaRPr lang="en-IN" sz="1800" dirty="0"/>
          </a:p>
          <a:p>
            <a:endParaRPr lang="en-IN" dirty="0"/>
          </a:p>
        </p:txBody>
      </p:sp>
      <p:pic>
        <p:nvPicPr>
          <p:cNvPr id="4" name="Picture 3">
            <a:extLst>
              <a:ext uri="{FF2B5EF4-FFF2-40B4-BE49-F238E27FC236}">
                <a16:creationId xmlns:a16="http://schemas.microsoft.com/office/drawing/2014/main" id="{3E8EBE4C-B80A-C44A-42EF-590370F67366}"/>
              </a:ext>
            </a:extLst>
          </p:cNvPr>
          <p:cNvPicPr>
            <a:picLocks noChangeAspect="1"/>
          </p:cNvPicPr>
          <p:nvPr/>
        </p:nvPicPr>
        <p:blipFill rotWithShape="1">
          <a:blip r:embed="rId2"/>
          <a:srcRect r="61472" b="58872"/>
          <a:stretch/>
        </p:blipFill>
        <p:spPr>
          <a:xfrm>
            <a:off x="563095" y="4730079"/>
            <a:ext cx="1842469" cy="1618132"/>
          </a:xfrm>
          <a:prstGeom prst="rect">
            <a:avLst/>
          </a:prstGeom>
        </p:spPr>
      </p:pic>
      <p:pic>
        <p:nvPicPr>
          <p:cNvPr id="5" name="Picture 4">
            <a:extLst>
              <a:ext uri="{FF2B5EF4-FFF2-40B4-BE49-F238E27FC236}">
                <a16:creationId xmlns:a16="http://schemas.microsoft.com/office/drawing/2014/main" id="{647CEC6D-9089-1CE5-9CF6-F1D0AA026AD6}"/>
              </a:ext>
            </a:extLst>
          </p:cNvPr>
          <p:cNvPicPr>
            <a:picLocks noChangeAspect="1"/>
          </p:cNvPicPr>
          <p:nvPr/>
        </p:nvPicPr>
        <p:blipFill rotWithShape="1">
          <a:blip r:embed="rId2"/>
          <a:srcRect l="60884" t="1439" r="6757" b="57084"/>
          <a:stretch/>
        </p:blipFill>
        <p:spPr>
          <a:xfrm>
            <a:off x="3361836" y="4730079"/>
            <a:ext cx="1534436" cy="1618132"/>
          </a:xfrm>
          <a:prstGeom prst="rect">
            <a:avLst/>
          </a:prstGeom>
        </p:spPr>
      </p:pic>
      <p:pic>
        <p:nvPicPr>
          <p:cNvPr id="6" name="Picture 5">
            <a:extLst>
              <a:ext uri="{FF2B5EF4-FFF2-40B4-BE49-F238E27FC236}">
                <a16:creationId xmlns:a16="http://schemas.microsoft.com/office/drawing/2014/main" id="{72B1F0F1-D07E-A161-C535-35DDBCEFBE7E}"/>
              </a:ext>
            </a:extLst>
          </p:cNvPr>
          <p:cNvPicPr>
            <a:picLocks noChangeAspect="1"/>
          </p:cNvPicPr>
          <p:nvPr/>
        </p:nvPicPr>
        <p:blipFill rotWithShape="1">
          <a:blip r:embed="rId2"/>
          <a:srcRect l="3521" t="60794" r="66474" b="3451"/>
          <a:stretch/>
        </p:blipFill>
        <p:spPr>
          <a:xfrm>
            <a:off x="6096000" y="4807702"/>
            <a:ext cx="1645931" cy="1613661"/>
          </a:xfrm>
          <a:prstGeom prst="rect">
            <a:avLst/>
          </a:prstGeom>
        </p:spPr>
      </p:pic>
      <p:pic>
        <p:nvPicPr>
          <p:cNvPr id="7" name="Picture 6">
            <a:extLst>
              <a:ext uri="{FF2B5EF4-FFF2-40B4-BE49-F238E27FC236}">
                <a16:creationId xmlns:a16="http://schemas.microsoft.com/office/drawing/2014/main" id="{E4AC5D9D-4F74-B5E8-1087-0EB53E105252}"/>
              </a:ext>
            </a:extLst>
          </p:cNvPr>
          <p:cNvPicPr>
            <a:picLocks noChangeAspect="1"/>
          </p:cNvPicPr>
          <p:nvPr/>
        </p:nvPicPr>
        <p:blipFill rotWithShape="1">
          <a:blip r:embed="rId2"/>
          <a:srcRect l="62355" t="59363" r="8228" b="4880"/>
          <a:stretch/>
        </p:blipFill>
        <p:spPr>
          <a:xfrm>
            <a:off x="8692491" y="4807179"/>
            <a:ext cx="1614183" cy="1614184"/>
          </a:xfrm>
          <a:prstGeom prst="rect">
            <a:avLst/>
          </a:prstGeom>
        </p:spPr>
      </p:pic>
    </p:spTree>
    <p:extLst>
      <p:ext uri="{BB962C8B-B14F-4D97-AF65-F5344CB8AC3E}">
        <p14:creationId xmlns:p14="http://schemas.microsoft.com/office/powerpoint/2010/main" val="11204361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D4A2A-A80A-EE41-A9E7-D8D42C8DC543}"/>
              </a:ext>
            </a:extLst>
          </p:cNvPr>
          <p:cNvSpPr>
            <a:spLocks noGrp="1"/>
          </p:cNvSpPr>
          <p:nvPr>
            <p:ph type="title"/>
          </p:nvPr>
        </p:nvSpPr>
        <p:spPr/>
        <p:txBody>
          <a:bodyPr/>
          <a:lstStyle/>
          <a:p>
            <a:r>
              <a:rPr lang="en-US" sz="3600" dirty="0">
                <a:solidFill>
                  <a:srgbClr val="FF0000"/>
                </a:solidFill>
              </a:rPr>
              <a:t>Misch in 1988</a:t>
            </a:r>
            <a:endParaRPr lang="en-IN" dirty="0">
              <a:solidFill>
                <a:srgbClr val="FF0000"/>
              </a:solidFill>
            </a:endParaRPr>
          </a:p>
        </p:txBody>
      </p:sp>
      <p:graphicFrame>
        <p:nvGraphicFramePr>
          <p:cNvPr id="7" name="Content Placeholder 6">
            <a:extLst>
              <a:ext uri="{FF2B5EF4-FFF2-40B4-BE49-F238E27FC236}">
                <a16:creationId xmlns:a16="http://schemas.microsoft.com/office/drawing/2014/main" id="{544735D2-73C9-307B-3F53-26B8809B0D1C}"/>
              </a:ext>
            </a:extLst>
          </p:cNvPr>
          <p:cNvGraphicFramePr>
            <a:graphicFrameLocks noGrp="1"/>
          </p:cNvGraphicFramePr>
          <p:nvPr>
            <p:ph idx="1"/>
            <p:extLst>
              <p:ext uri="{D42A27DB-BD31-4B8C-83A1-F6EECF244321}">
                <p14:modId xmlns:p14="http://schemas.microsoft.com/office/powerpoint/2010/main" val="427292263"/>
              </p:ext>
            </p:extLst>
          </p:nvPr>
        </p:nvGraphicFramePr>
        <p:xfrm>
          <a:off x="2314271" y="1380744"/>
          <a:ext cx="6897298" cy="3226724"/>
        </p:xfrm>
        <a:graphic>
          <a:graphicData uri="http://schemas.openxmlformats.org/drawingml/2006/table">
            <a:tbl>
              <a:tblPr firstRow="1" bandRow="1">
                <a:tableStyleId>{5C22544A-7EE6-4342-B048-85BDC9FD1C3A}</a:tableStyleId>
              </a:tblPr>
              <a:tblGrid>
                <a:gridCol w="1393647">
                  <a:extLst>
                    <a:ext uri="{9D8B030D-6E8A-4147-A177-3AD203B41FA5}">
                      <a16:colId xmlns:a16="http://schemas.microsoft.com/office/drawing/2014/main" val="2283796473"/>
                    </a:ext>
                  </a:extLst>
                </a:gridCol>
                <a:gridCol w="3251518">
                  <a:extLst>
                    <a:ext uri="{9D8B030D-6E8A-4147-A177-3AD203B41FA5}">
                      <a16:colId xmlns:a16="http://schemas.microsoft.com/office/drawing/2014/main" val="2633722015"/>
                    </a:ext>
                  </a:extLst>
                </a:gridCol>
                <a:gridCol w="2252133">
                  <a:extLst>
                    <a:ext uri="{9D8B030D-6E8A-4147-A177-3AD203B41FA5}">
                      <a16:colId xmlns:a16="http://schemas.microsoft.com/office/drawing/2014/main" val="2530070449"/>
                    </a:ext>
                  </a:extLst>
                </a:gridCol>
              </a:tblGrid>
              <a:tr h="659389">
                <a:tc>
                  <a:txBody>
                    <a:bodyPr/>
                    <a:lstStyle/>
                    <a:p>
                      <a:r>
                        <a:rPr lang="en-US" dirty="0"/>
                        <a:t>Bone</a:t>
                      </a:r>
                      <a:r>
                        <a:rPr lang="en-US" baseline="0" dirty="0"/>
                        <a:t> density</a:t>
                      </a:r>
                      <a:endParaRPr lang="en-IN" dirty="0"/>
                    </a:p>
                  </a:txBody>
                  <a:tcPr/>
                </a:tc>
                <a:tc>
                  <a:txBody>
                    <a:bodyPr/>
                    <a:lstStyle/>
                    <a:p>
                      <a:r>
                        <a:rPr lang="en-US" dirty="0"/>
                        <a:t>Description </a:t>
                      </a:r>
                      <a:endParaRPr lang="en-IN" dirty="0"/>
                    </a:p>
                  </a:txBody>
                  <a:tcPr/>
                </a:tc>
                <a:tc>
                  <a:txBody>
                    <a:bodyPr/>
                    <a:lstStyle/>
                    <a:p>
                      <a:r>
                        <a:rPr lang="en-US" dirty="0"/>
                        <a:t>Typical</a:t>
                      </a:r>
                      <a:r>
                        <a:rPr lang="en-US" baseline="0" dirty="0"/>
                        <a:t> anatomic location</a:t>
                      </a:r>
                      <a:endParaRPr lang="en-IN" dirty="0"/>
                    </a:p>
                  </a:txBody>
                  <a:tcPr/>
                </a:tc>
                <a:extLst>
                  <a:ext uri="{0D108BD9-81ED-4DB2-BD59-A6C34878D82A}">
                    <a16:rowId xmlns:a16="http://schemas.microsoft.com/office/drawing/2014/main" val="3941176634"/>
                  </a:ext>
                </a:extLst>
              </a:tr>
              <a:tr h="415589">
                <a:tc>
                  <a:txBody>
                    <a:bodyPr/>
                    <a:lstStyle/>
                    <a:p>
                      <a:r>
                        <a:rPr lang="en-US" dirty="0"/>
                        <a:t>D1</a:t>
                      </a:r>
                      <a:endParaRPr lang="en-IN" dirty="0"/>
                    </a:p>
                  </a:txBody>
                  <a:tcPr/>
                </a:tc>
                <a:tc>
                  <a:txBody>
                    <a:bodyPr/>
                    <a:lstStyle/>
                    <a:p>
                      <a:r>
                        <a:rPr lang="en-US" dirty="0"/>
                        <a:t>Dense cortical</a:t>
                      </a:r>
                      <a:endParaRPr lang="en-IN" dirty="0"/>
                    </a:p>
                  </a:txBody>
                  <a:tcPr/>
                </a:tc>
                <a:tc>
                  <a:txBody>
                    <a:bodyPr/>
                    <a:lstStyle/>
                    <a:p>
                      <a:r>
                        <a:rPr lang="en-US" dirty="0"/>
                        <a:t>Anterior</a:t>
                      </a:r>
                      <a:r>
                        <a:rPr lang="en-US" baseline="0" dirty="0"/>
                        <a:t> mandible</a:t>
                      </a:r>
                      <a:endParaRPr lang="en-IN" dirty="0"/>
                    </a:p>
                  </a:txBody>
                  <a:tcPr/>
                </a:tc>
                <a:extLst>
                  <a:ext uri="{0D108BD9-81ED-4DB2-BD59-A6C34878D82A}">
                    <a16:rowId xmlns:a16="http://schemas.microsoft.com/office/drawing/2014/main" val="1538059996"/>
                  </a:ext>
                </a:extLst>
              </a:tr>
              <a:tr h="941984">
                <a:tc>
                  <a:txBody>
                    <a:bodyPr/>
                    <a:lstStyle/>
                    <a:p>
                      <a:r>
                        <a:rPr lang="en-US" dirty="0"/>
                        <a:t>D2</a:t>
                      </a:r>
                      <a:endParaRPr lang="en-IN" dirty="0"/>
                    </a:p>
                  </a:txBody>
                  <a:tcPr/>
                </a:tc>
                <a:tc>
                  <a:txBody>
                    <a:bodyPr/>
                    <a:lstStyle/>
                    <a:p>
                      <a:r>
                        <a:rPr lang="en-US" dirty="0"/>
                        <a:t>Porous cortical &amp; coarse trabacular</a:t>
                      </a:r>
                      <a:endParaRPr lang="en-IN"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Anterior</a:t>
                      </a:r>
                      <a:r>
                        <a:rPr lang="en-US" baseline="0" dirty="0"/>
                        <a:t> mandible</a:t>
                      </a:r>
                    </a:p>
                    <a:p>
                      <a:pPr marL="0" marR="0" lvl="0" indent="0" algn="l" defTabSz="685800" rtl="0" eaLnBrk="1" fontAlgn="auto" latinLnBrk="0" hangingPunct="1">
                        <a:lnSpc>
                          <a:spcPct val="100000"/>
                        </a:lnSpc>
                        <a:spcBef>
                          <a:spcPts val="0"/>
                        </a:spcBef>
                        <a:spcAft>
                          <a:spcPts val="0"/>
                        </a:spcAft>
                        <a:buClrTx/>
                        <a:buSzTx/>
                        <a:buFontTx/>
                        <a:buNone/>
                        <a:tabLst/>
                        <a:defRPr/>
                      </a:pPr>
                      <a:r>
                        <a:rPr lang="en-US" baseline="0" dirty="0"/>
                        <a:t>Posterior mandible</a:t>
                      </a: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Anterior</a:t>
                      </a:r>
                      <a:r>
                        <a:rPr lang="en-US" baseline="0" dirty="0"/>
                        <a:t> maxilla</a:t>
                      </a:r>
                      <a:endParaRPr lang="en-IN" dirty="0"/>
                    </a:p>
                  </a:txBody>
                  <a:tcPr/>
                </a:tc>
                <a:extLst>
                  <a:ext uri="{0D108BD9-81ED-4DB2-BD59-A6C34878D82A}">
                    <a16:rowId xmlns:a16="http://schemas.microsoft.com/office/drawing/2014/main" val="2382906624"/>
                  </a:ext>
                </a:extLst>
              </a:tr>
              <a:tr h="794173">
                <a:tc>
                  <a:txBody>
                    <a:bodyPr/>
                    <a:lstStyle/>
                    <a:p>
                      <a:r>
                        <a:rPr lang="en-US" dirty="0"/>
                        <a:t>D3</a:t>
                      </a:r>
                      <a:endParaRPr lang="en-IN" dirty="0"/>
                    </a:p>
                  </a:txBody>
                  <a:tcPr/>
                </a:tc>
                <a:tc>
                  <a:txBody>
                    <a:bodyPr/>
                    <a:lstStyle/>
                    <a:p>
                      <a:r>
                        <a:rPr lang="en-US" dirty="0"/>
                        <a:t>Porous cortical(thin) &amp; fine</a:t>
                      </a:r>
                      <a:endParaRPr lang="en-IN" dirty="0"/>
                    </a:p>
                  </a:txBody>
                  <a:tcPr/>
                </a:tc>
                <a:tc>
                  <a:txBody>
                    <a:bodyPr/>
                    <a:lstStyle/>
                    <a:p>
                      <a:r>
                        <a:rPr lang="en-US" dirty="0"/>
                        <a:t>Anterior</a:t>
                      </a:r>
                      <a:r>
                        <a:rPr lang="en-US" baseline="0" dirty="0"/>
                        <a:t> maxilla</a:t>
                      </a:r>
                      <a:endParaRPr lang="en-IN" baseline="0" dirty="0"/>
                    </a:p>
                    <a:p>
                      <a:r>
                        <a:rPr lang="en-US" baseline="0" dirty="0"/>
                        <a:t>Posterior maxilla</a:t>
                      </a:r>
                    </a:p>
                  </a:txBody>
                  <a:tcPr/>
                </a:tc>
                <a:extLst>
                  <a:ext uri="{0D108BD9-81ED-4DB2-BD59-A6C34878D82A}">
                    <a16:rowId xmlns:a16="http://schemas.microsoft.com/office/drawing/2014/main" val="1600556611"/>
                  </a:ext>
                </a:extLst>
              </a:tr>
              <a:tr h="415589">
                <a:tc>
                  <a:txBody>
                    <a:bodyPr/>
                    <a:lstStyle/>
                    <a:p>
                      <a:r>
                        <a:rPr lang="en-US" dirty="0"/>
                        <a:t>D4</a:t>
                      </a:r>
                      <a:endParaRPr lang="en-IN" dirty="0"/>
                    </a:p>
                  </a:txBody>
                  <a:tcPr/>
                </a:tc>
                <a:tc>
                  <a:txBody>
                    <a:bodyPr/>
                    <a:lstStyle/>
                    <a:p>
                      <a:r>
                        <a:rPr lang="en-US" dirty="0"/>
                        <a:t>Fine trabecular</a:t>
                      </a:r>
                      <a:endParaRPr lang="en-IN" dirty="0"/>
                    </a:p>
                  </a:txBody>
                  <a:tcPr/>
                </a:tc>
                <a:tc>
                  <a:txBody>
                    <a:bodyPr/>
                    <a:lstStyle/>
                    <a:p>
                      <a:r>
                        <a:rPr lang="en-US" dirty="0"/>
                        <a:t>Posterior</a:t>
                      </a:r>
                      <a:r>
                        <a:rPr lang="en-US" baseline="0" dirty="0"/>
                        <a:t> maxilla</a:t>
                      </a:r>
                      <a:endParaRPr lang="en-IN" dirty="0"/>
                    </a:p>
                  </a:txBody>
                  <a:tcPr/>
                </a:tc>
                <a:extLst>
                  <a:ext uri="{0D108BD9-81ED-4DB2-BD59-A6C34878D82A}">
                    <a16:rowId xmlns:a16="http://schemas.microsoft.com/office/drawing/2014/main" val="383161556"/>
                  </a:ext>
                </a:extLst>
              </a:tr>
            </a:tbl>
          </a:graphicData>
        </a:graphic>
      </p:graphicFrame>
      <p:pic>
        <p:nvPicPr>
          <p:cNvPr id="8" name="Picture 7">
            <a:extLst>
              <a:ext uri="{FF2B5EF4-FFF2-40B4-BE49-F238E27FC236}">
                <a16:creationId xmlns:a16="http://schemas.microsoft.com/office/drawing/2014/main" id="{BBD14980-BFF4-F265-3B11-39218D536E4D}"/>
              </a:ext>
            </a:extLst>
          </p:cNvPr>
          <p:cNvPicPr>
            <a:picLocks noChangeAspect="1"/>
          </p:cNvPicPr>
          <p:nvPr/>
        </p:nvPicPr>
        <p:blipFill>
          <a:blip r:embed="rId2"/>
          <a:stretch>
            <a:fillRect/>
          </a:stretch>
        </p:blipFill>
        <p:spPr>
          <a:xfrm>
            <a:off x="2314271" y="4699216"/>
            <a:ext cx="6756400" cy="1556080"/>
          </a:xfrm>
          <a:prstGeom prst="rect">
            <a:avLst/>
          </a:prstGeom>
        </p:spPr>
      </p:pic>
    </p:spTree>
    <p:extLst>
      <p:ext uri="{BB962C8B-B14F-4D97-AF65-F5344CB8AC3E}">
        <p14:creationId xmlns:p14="http://schemas.microsoft.com/office/powerpoint/2010/main" val="18147925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24E94-83E8-2D8C-C7AC-CB106E341450}"/>
              </a:ext>
            </a:extLst>
          </p:cNvPr>
          <p:cNvSpPr>
            <a:spLocks noGrp="1"/>
          </p:cNvSpPr>
          <p:nvPr>
            <p:ph type="title"/>
          </p:nvPr>
        </p:nvSpPr>
        <p:spPr/>
        <p:txBody>
          <a:bodyPr/>
          <a:lstStyle/>
          <a:p>
            <a:r>
              <a:rPr lang="en-US" sz="3600" b="1" u="sng" dirty="0">
                <a:solidFill>
                  <a:srgbClr val="FF0000"/>
                </a:solidFill>
                <a:latin typeface="Arial" panose="020B0604020202020204" pitchFamily="34" charset="0"/>
                <a:cs typeface="Arial" panose="020B0604020202020204" pitchFamily="34" charset="0"/>
              </a:rPr>
              <a:t>Diagnosis</a:t>
            </a:r>
            <a:endParaRPr lang="en-IN" dirty="0">
              <a:solidFill>
                <a:srgbClr val="FF0000"/>
              </a:solidFill>
            </a:endParaRPr>
          </a:p>
        </p:txBody>
      </p:sp>
      <p:sp>
        <p:nvSpPr>
          <p:cNvPr id="3" name="Content Placeholder 2">
            <a:extLst>
              <a:ext uri="{FF2B5EF4-FFF2-40B4-BE49-F238E27FC236}">
                <a16:creationId xmlns:a16="http://schemas.microsoft.com/office/drawing/2014/main" id="{D96293F0-23B0-8B24-055E-C0BE6D5C3715}"/>
              </a:ext>
            </a:extLst>
          </p:cNvPr>
          <p:cNvSpPr>
            <a:spLocks noGrp="1"/>
          </p:cNvSpPr>
          <p:nvPr>
            <p:ph idx="1"/>
          </p:nvPr>
        </p:nvSpPr>
        <p:spPr/>
        <p:txBody>
          <a:bodyPr/>
          <a:lstStyle/>
          <a:p>
            <a:pPr>
              <a:lnSpc>
                <a:spcPct val="15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Is based on the examination and positive findings of maxillary and mandibular edentulous arches </a:t>
            </a:r>
          </a:p>
          <a:p>
            <a:pPr>
              <a:lnSpc>
                <a:spcPct val="15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Depending upon the diagnosis made, the patient can be treated with an appropriate prosthesis.</a:t>
            </a:r>
            <a:endParaRPr lang="en-IN" sz="1800" dirty="0">
              <a:latin typeface="Arial" panose="020B0604020202020204" pitchFamily="34" charset="0"/>
              <a:cs typeface="Arial" panose="020B0604020202020204" pitchFamily="34" charset="0"/>
            </a:endParaRPr>
          </a:p>
          <a:p>
            <a:endParaRPr lang="en-IN" dirty="0"/>
          </a:p>
        </p:txBody>
      </p:sp>
    </p:spTree>
    <p:extLst>
      <p:ext uri="{BB962C8B-B14F-4D97-AF65-F5344CB8AC3E}">
        <p14:creationId xmlns:p14="http://schemas.microsoft.com/office/powerpoint/2010/main" val="213843774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C8886-F492-D328-40EE-15B55108E969}"/>
              </a:ext>
            </a:extLst>
          </p:cNvPr>
          <p:cNvSpPr>
            <a:spLocks noGrp="1"/>
          </p:cNvSpPr>
          <p:nvPr>
            <p:ph type="title"/>
          </p:nvPr>
        </p:nvSpPr>
        <p:spPr/>
        <p:txBody>
          <a:bodyPr/>
          <a:lstStyle/>
          <a:p>
            <a:r>
              <a:rPr lang="en-US" sz="3600" b="1" u="sng" dirty="0">
                <a:solidFill>
                  <a:srgbClr val="FF0000"/>
                </a:solidFill>
                <a:latin typeface="Arial" panose="020B0604020202020204" pitchFamily="34" charset="0"/>
                <a:cs typeface="Arial" panose="020B0604020202020204" pitchFamily="34" charset="0"/>
              </a:rPr>
              <a:t>Treatment planning </a:t>
            </a:r>
            <a:endParaRPr lang="en-IN" dirty="0">
              <a:solidFill>
                <a:srgbClr val="FF0000"/>
              </a:solidFill>
            </a:endParaRPr>
          </a:p>
        </p:txBody>
      </p:sp>
      <p:sp>
        <p:nvSpPr>
          <p:cNvPr id="3" name="Content Placeholder 2">
            <a:extLst>
              <a:ext uri="{FF2B5EF4-FFF2-40B4-BE49-F238E27FC236}">
                <a16:creationId xmlns:a16="http://schemas.microsoft.com/office/drawing/2014/main" id="{0D00D59A-3903-B6AD-0425-E409E83F2023}"/>
              </a:ext>
            </a:extLst>
          </p:cNvPr>
          <p:cNvSpPr>
            <a:spLocks noGrp="1"/>
          </p:cNvSpPr>
          <p:nvPr>
            <p:ph idx="1"/>
          </p:nvPr>
        </p:nvSpPr>
        <p:spPr/>
        <p:txBody>
          <a:bodyPr/>
          <a:lstStyle/>
          <a:p>
            <a:pPr algn="just">
              <a:lnSpc>
                <a:spcPct val="150000"/>
              </a:lnSpc>
              <a:buNone/>
            </a:pPr>
            <a:r>
              <a:rPr lang="en-US" sz="1800" dirty="0">
                <a:latin typeface="Arial" panose="020B0604020202020204" pitchFamily="34" charset="0"/>
                <a:cs typeface="Arial" panose="020B0604020202020204" pitchFamily="34" charset="0"/>
              </a:rPr>
              <a:t>Matching possible treatment options with the patient needs and systematically arranging the treatment in order of priority but in keeping with a logical or technically necessary sequence. </a:t>
            </a:r>
          </a:p>
          <a:p>
            <a:pPr algn="just">
              <a:lnSpc>
                <a:spcPct val="150000"/>
              </a:lnSpc>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algn="just">
              <a:lnSpc>
                <a:spcPct val="15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 Requires - broad knowledge of treatment possibilities &amp; detailed knowledge of patient needs </a:t>
            </a:r>
          </a:p>
          <a:p>
            <a:endParaRPr lang="en-IN" dirty="0"/>
          </a:p>
        </p:txBody>
      </p:sp>
    </p:spTree>
    <p:extLst>
      <p:ext uri="{BB962C8B-B14F-4D97-AF65-F5344CB8AC3E}">
        <p14:creationId xmlns:p14="http://schemas.microsoft.com/office/powerpoint/2010/main" val="413731936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5FD12-4C58-FABC-CE68-79F842E68106}"/>
              </a:ext>
            </a:extLst>
          </p:cNvPr>
          <p:cNvSpPr>
            <a:spLocks noGrp="1"/>
          </p:cNvSpPr>
          <p:nvPr>
            <p:ph type="title"/>
          </p:nvPr>
        </p:nvSpPr>
        <p:spPr/>
        <p:txBody>
          <a:bodyPr/>
          <a:lstStyle/>
          <a:p>
            <a:r>
              <a:rPr lang="en-US" b="1" u="sng" dirty="0">
                <a:solidFill>
                  <a:srgbClr val="FF0000"/>
                </a:solidFill>
                <a:latin typeface="Arial" panose="020B0604020202020204" pitchFamily="34" charset="0"/>
                <a:cs typeface="Arial" panose="020B0604020202020204" pitchFamily="34" charset="0"/>
              </a:rPr>
              <a:t>Treatment modalities</a:t>
            </a:r>
            <a:endParaRPr lang="en-IN" dirty="0">
              <a:solidFill>
                <a:srgbClr val="FF0000"/>
              </a:solidFill>
            </a:endParaRPr>
          </a:p>
        </p:txBody>
      </p:sp>
      <p:sp>
        <p:nvSpPr>
          <p:cNvPr id="3" name="Content Placeholder 2">
            <a:extLst>
              <a:ext uri="{FF2B5EF4-FFF2-40B4-BE49-F238E27FC236}">
                <a16:creationId xmlns:a16="http://schemas.microsoft.com/office/drawing/2014/main" id="{EF5771F5-6657-9843-48A5-AF785EBEE83E}"/>
              </a:ext>
            </a:extLst>
          </p:cNvPr>
          <p:cNvSpPr>
            <a:spLocks noGrp="1"/>
          </p:cNvSpPr>
          <p:nvPr>
            <p:ph idx="1"/>
          </p:nvPr>
        </p:nvSpPr>
        <p:spPr/>
        <p:txBody>
          <a:bodyPr>
            <a:normAutofit lnSpcReduction="10000"/>
          </a:bodyPr>
          <a:lstStyle/>
          <a:p>
            <a:pPr marL="428624">
              <a:lnSpc>
                <a:spcPct val="150000"/>
              </a:lnSpc>
            </a:pPr>
            <a:endParaRPr lang="en-US" sz="2000" dirty="0"/>
          </a:p>
          <a:p>
            <a:pPr marL="828674" lvl="1">
              <a:lnSpc>
                <a:spcPct val="150000"/>
              </a:lnSpc>
            </a:pPr>
            <a:r>
              <a:rPr lang="en-US" sz="1800" dirty="0"/>
              <a:t> Adjunctive care </a:t>
            </a:r>
          </a:p>
          <a:p>
            <a:pPr marL="828674" lvl="1">
              <a:lnSpc>
                <a:spcPct val="150000"/>
              </a:lnSpc>
            </a:pPr>
            <a:r>
              <a:rPr lang="en-US" sz="1800" dirty="0"/>
              <a:t>Patient education</a:t>
            </a:r>
          </a:p>
          <a:p>
            <a:pPr marL="828674" lvl="1">
              <a:lnSpc>
                <a:spcPct val="150000"/>
              </a:lnSpc>
            </a:pPr>
            <a:r>
              <a:rPr lang="en-US" sz="1800" dirty="0"/>
              <a:t>Elimination of infection/ pathosis </a:t>
            </a:r>
          </a:p>
          <a:p>
            <a:pPr marL="828674" lvl="1">
              <a:lnSpc>
                <a:spcPct val="150000"/>
              </a:lnSpc>
            </a:pPr>
            <a:r>
              <a:rPr lang="en-US" sz="1800" dirty="0"/>
              <a:t>Tissue conditioning</a:t>
            </a:r>
          </a:p>
          <a:p>
            <a:pPr marL="828674" lvl="1">
              <a:lnSpc>
                <a:spcPct val="150000"/>
              </a:lnSpc>
            </a:pPr>
            <a:r>
              <a:rPr lang="en-US" sz="1800" dirty="0"/>
              <a:t>Surgical correction of denture base support</a:t>
            </a:r>
          </a:p>
          <a:p>
            <a:pPr marL="828674" lvl="1">
              <a:lnSpc>
                <a:spcPct val="150000"/>
              </a:lnSpc>
            </a:pPr>
            <a:r>
              <a:rPr lang="en-US" sz="1800" dirty="0"/>
              <a:t>Nutritional counseling</a:t>
            </a:r>
          </a:p>
          <a:p>
            <a:endParaRPr lang="en-IN" dirty="0"/>
          </a:p>
        </p:txBody>
      </p:sp>
    </p:spTree>
    <p:extLst>
      <p:ext uri="{BB962C8B-B14F-4D97-AF65-F5344CB8AC3E}">
        <p14:creationId xmlns:p14="http://schemas.microsoft.com/office/powerpoint/2010/main" val="49596832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F21888-7CC0-E22F-C328-974FB7F4A8EA}"/>
              </a:ext>
            </a:extLst>
          </p:cNvPr>
          <p:cNvSpPr>
            <a:spLocks noGrp="1"/>
          </p:cNvSpPr>
          <p:nvPr>
            <p:ph idx="1"/>
          </p:nvPr>
        </p:nvSpPr>
        <p:spPr/>
        <p:txBody>
          <a:bodyPr/>
          <a:lstStyle/>
          <a:p>
            <a:pPr marL="714365" lvl="1" indent="-285750">
              <a:lnSpc>
                <a:spcPct val="150000"/>
              </a:lnSpc>
              <a:buFont typeface="Wingdings" panose="05000000000000000000" pitchFamily="2" charset="2"/>
              <a:buChar char="Ø"/>
            </a:pPr>
            <a:r>
              <a:rPr lang="en-US" sz="2000" dirty="0"/>
              <a:t>Edentulous</a:t>
            </a:r>
          </a:p>
          <a:p>
            <a:pPr lvl="2">
              <a:lnSpc>
                <a:spcPct val="150000"/>
              </a:lnSpc>
              <a:buFont typeface="Courier New" panose="02070309020205020404" pitchFamily="49" charset="0"/>
              <a:buChar char="o"/>
            </a:pPr>
            <a:r>
              <a:rPr lang="en-US" sz="2000" dirty="0"/>
              <a:t>Conventional complete denture</a:t>
            </a:r>
          </a:p>
          <a:p>
            <a:pPr lvl="2">
              <a:lnSpc>
                <a:spcPct val="150000"/>
              </a:lnSpc>
              <a:buFont typeface="Courier New" panose="02070309020205020404" pitchFamily="49" charset="0"/>
              <a:buChar char="o"/>
            </a:pPr>
            <a:r>
              <a:rPr lang="en-US" sz="2000" dirty="0"/>
              <a:t>Implant supported over denture</a:t>
            </a:r>
          </a:p>
          <a:p>
            <a:pPr lvl="2">
              <a:lnSpc>
                <a:spcPct val="150000"/>
              </a:lnSpc>
              <a:buFont typeface="Courier New" panose="02070309020205020404" pitchFamily="49" charset="0"/>
              <a:buChar char="o"/>
            </a:pPr>
            <a:r>
              <a:rPr lang="en-US" sz="2000" dirty="0"/>
              <a:t>Implant supported fixed denture prosthesis</a:t>
            </a:r>
          </a:p>
          <a:p>
            <a:pPr lvl="2">
              <a:lnSpc>
                <a:spcPct val="150000"/>
              </a:lnSpc>
              <a:buFont typeface="Courier New" panose="02070309020205020404" pitchFamily="49" charset="0"/>
              <a:buChar char="o"/>
            </a:pPr>
            <a:r>
              <a:rPr lang="en-US" sz="2000" dirty="0"/>
              <a:t>Unconventional complete denture</a:t>
            </a:r>
            <a:endParaRPr lang="en-IN" sz="2000" dirty="0"/>
          </a:p>
          <a:p>
            <a:endParaRPr lang="en-IN" dirty="0"/>
          </a:p>
        </p:txBody>
      </p:sp>
    </p:spTree>
    <p:extLst>
      <p:ext uri="{BB962C8B-B14F-4D97-AF65-F5344CB8AC3E}">
        <p14:creationId xmlns:p14="http://schemas.microsoft.com/office/powerpoint/2010/main" val="283638611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F768C-9296-20DB-4BE9-62F28B329AC0}"/>
              </a:ext>
            </a:extLst>
          </p:cNvPr>
          <p:cNvSpPr>
            <a:spLocks noGrp="1"/>
          </p:cNvSpPr>
          <p:nvPr>
            <p:ph type="title"/>
          </p:nvPr>
        </p:nvSpPr>
        <p:spPr/>
        <p:txBody>
          <a:bodyPr/>
          <a:lstStyle/>
          <a:p>
            <a:r>
              <a:rPr lang="en-US" b="1" u="sng" dirty="0">
                <a:solidFill>
                  <a:srgbClr val="FF0000"/>
                </a:solidFill>
              </a:rPr>
              <a:t>Patient education</a:t>
            </a:r>
            <a:endParaRPr lang="en-IN" dirty="0">
              <a:solidFill>
                <a:srgbClr val="FF0000"/>
              </a:solidFill>
            </a:endParaRPr>
          </a:p>
        </p:txBody>
      </p:sp>
      <p:sp>
        <p:nvSpPr>
          <p:cNvPr id="3" name="Content Placeholder 2">
            <a:extLst>
              <a:ext uri="{FF2B5EF4-FFF2-40B4-BE49-F238E27FC236}">
                <a16:creationId xmlns:a16="http://schemas.microsoft.com/office/drawing/2014/main" id="{434374E3-7757-2E92-6B0F-CEF3E19E296F}"/>
              </a:ext>
            </a:extLst>
          </p:cNvPr>
          <p:cNvSpPr>
            <a:spLocks noGrp="1"/>
          </p:cNvSpPr>
          <p:nvPr>
            <p:ph idx="1"/>
          </p:nvPr>
        </p:nvSpPr>
        <p:spPr/>
        <p:txBody>
          <a:bodyPr/>
          <a:lstStyle/>
          <a:p>
            <a:pPr>
              <a:lnSpc>
                <a:spcPct val="15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Inform patient of their dental health and significance. </a:t>
            </a:r>
          </a:p>
          <a:p>
            <a:pPr>
              <a:lnSpc>
                <a:spcPct val="15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Match patients expectations with reality of treatment potential.</a:t>
            </a:r>
          </a:p>
          <a:p>
            <a:pPr>
              <a:lnSpc>
                <a:spcPct val="15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Explain nature, use and shortcomings of prosthesis.</a:t>
            </a:r>
          </a:p>
          <a:p>
            <a:pPr>
              <a:lnSpc>
                <a:spcPct val="15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 Identify alternative treatment plans.</a:t>
            </a:r>
            <a:endParaRPr lang="en-IN" sz="1800" dirty="0">
              <a:latin typeface="Arial" panose="020B0604020202020204" pitchFamily="34" charset="0"/>
              <a:cs typeface="Arial" panose="020B0604020202020204" pitchFamily="34" charset="0"/>
            </a:endParaRPr>
          </a:p>
          <a:p>
            <a:endParaRPr lang="en-IN" dirty="0"/>
          </a:p>
        </p:txBody>
      </p:sp>
    </p:spTree>
    <p:extLst>
      <p:ext uri="{BB962C8B-B14F-4D97-AF65-F5344CB8AC3E}">
        <p14:creationId xmlns:p14="http://schemas.microsoft.com/office/powerpoint/2010/main" val="21948131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0ADE8-7C4D-E559-C9B3-8039CCC99EDA}"/>
              </a:ext>
            </a:extLst>
          </p:cNvPr>
          <p:cNvSpPr>
            <a:spLocks noGrp="1"/>
          </p:cNvSpPr>
          <p:nvPr>
            <p:ph type="title"/>
          </p:nvPr>
        </p:nvSpPr>
        <p:spPr/>
        <p:txBody>
          <a:bodyPr/>
          <a:lstStyle/>
          <a:p>
            <a:r>
              <a:rPr lang="en-US" sz="3600" b="1" u="sng" dirty="0">
                <a:solidFill>
                  <a:srgbClr val="FF0000"/>
                </a:solidFill>
                <a:latin typeface="+mn-lt"/>
              </a:rPr>
              <a:t>PROGNOSI</a:t>
            </a:r>
            <a:r>
              <a:rPr lang="en-US" sz="4800" b="1" u="sng" dirty="0">
                <a:solidFill>
                  <a:srgbClr val="FF0000"/>
                </a:solidFill>
                <a:latin typeface="+mn-lt"/>
              </a:rPr>
              <a:t>s</a:t>
            </a:r>
            <a:endParaRPr lang="en-IN" dirty="0">
              <a:solidFill>
                <a:srgbClr val="FF0000"/>
              </a:solidFill>
            </a:endParaRPr>
          </a:p>
        </p:txBody>
      </p:sp>
      <p:sp>
        <p:nvSpPr>
          <p:cNvPr id="3" name="Content Placeholder 2">
            <a:extLst>
              <a:ext uri="{FF2B5EF4-FFF2-40B4-BE49-F238E27FC236}">
                <a16:creationId xmlns:a16="http://schemas.microsoft.com/office/drawing/2014/main" id="{859BC65A-C8FB-326E-B3D2-A3BFC3488FB0}"/>
              </a:ext>
            </a:extLst>
          </p:cNvPr>
          <p:cNvSpPr>
            <a:spLocks noGrp="1"/>
          </p:cNvSpPr>
          <p:nvPr>
            <p:ph idx="1"/>
          </p:nvPr>
        </p:nvSpPr>
        <p:spPr/>
        <p:txBody>
          <a:bodyPr/>
          <a:lstStyle/>
          <a:p>
            <a:pPr>
              <a:buFont typeface="Wingdings" pitchFamily="2" charset="2"/>
              <a:buChar char="ü"/>
            </a:pPr>
            <a:r>
              <a:rPr lang="en-US" sz="1800" dirty="0">
                <a:latin typeface="Arial" panose="020B0604020202020204" pitchFamily="34" charset="0"/>
                <a:cs typeface="Arial" panose="020B0604020202020204" pitchFamily="34" charset="0"/>
              </a:rPr>
              <a:t>After considering all factors – an experienced dentist must be able to predict the degree of success that can be expected</a:t>
            </a:r>
          </a:p>
          <a:p>
            <a:pPr>
              <a:buNone/>
            </a:pPr>
            <a:endParaRPr lang="en-US" sz="1800" dirty="0">
              <a:latin typeface="Arial" panose="020B0604020202020204" pitchFamily="34" charset="0"/>
              <a:cs typeface="Arial" panose="020B0604020202020204" pitchFamily="34" charset="0"/>
            </a:endParaRPr>
          </a:p>
          <a:p>
            <a:pPr>
              <a:buFont typeface="Wingdings" pitchFamily="2" charset="2"/>
              <a:buChar char="ü"/>
            </a:pPr>
            <a:r>
              <a:rPr lang="en-US" sz="1800" dirty="0">
                <a:latin typeface="Arial" panose="020B0604020202020204" pitchFamily="34" charset="0"/>
                <a:cs typeface="Arial" panose="020B0604020202020204" pitchFamily="34" charset="0"/>
              </a:rPr>
              <a:t> Give patient a fair idea of the possible outcome that can be expected</a:t>
            </a:r>
          </a:p>
          <a:p>
            <a:pPr>
              <a:buNone/>
            </a:pPr>
            <a:endParaRPr lang="en-US" sz="1800" dirty="0">
              <a:latin typeface="Arial" panose="020B0604020202020204" pitchFamily="34" charset="0"/>
              <a:cs typeface="Arial" panose="020B0604020202020204" pitchFamily="34" charset="0"/>
            </a:endParaRPr>
          </a:p>
          <a:p>
            <a:pPr>
              <a:buFont typeface="Wingdings" pitchFamily="2" charset="2"/>
              <a:buChar char="ü"/>
            </a:pPr>
            <a:r>
              <a:rPr lang="en-US" sz="1800" dirty="0">
                <a:latin typeface="Arial" panose="020B0604020202020204" pitchFamily="34" charset="0"/>
                <a:cs typeface="Arial" panose="020B0604020202020204" pitchFamily="34" charset="0"/>
              </a:rPr>
              <a:t>Includes a realization by the patient of what can and cannot be achieved</a:t>
            </a:r>
          </a:p>
          <a:p>
            <a:pPr>
              <a:buNone/>
            </a:pPr>
            <a:r>
              <a:rPr lang="en-US" sz="1800" dirty="0">
                <a:latin typeface="Arial" panose="020B0604020202020204" pitchFamily="34" charset="0"/>
                <a:cs typeface="Arial" panose="020B0604020202020204" pitchFamily="34" charset="0"/>
              </a:rPr>
              <a:t> </a:t>
            </a:r>
          </a:p>
          <a:p>
            <a:pPr>
              <a:buFont typeface="Wingdings" pitchFamily="2" charset="2"/>
              <a:buChar char="ü"/>
            </a:pPr>
            <a:r>
              <a:rPr lang="en-US" sz="1800" dirty="0">
                <a:latin typeface="Arial" panose="020B0604020202020204" pitchFamily="34" charset="0"/>
                <a:cs typeface="Arial" panose="020B0604020202020204" pitchFamily="34" charset="0"/>
              </a:rPr>
              <a:t>Leads to more realistic expectations. </a:t>
            </a:r>
          </a:p>
          <a:p>
            <a:endParaRPr lang="en-IN" dirty="0"/>
          </a:p>
        </p:txBody>
      </p:sp>
    </p:spTree>
    <p:extLst>
      <p:ext uri="{BB962C8B-B14F-4D97-AF65-F5344CB8AC3E}">
        <p14:creationId xmlns:p14="http://schemas.microsoft.com/office/powerpoint/2010/main" val="325286871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EB1533-CB48-1744-B651-00D9D96C9A73}"/>
              </a:ext>
            </a:extLst>
          </p:cNvPr>
          <p:cNvSpPr>
            <a:spLocks noGrp="1"/>
          </p:cNvSpPr>
          <p:nvPr>
            <p:ph idx="1"/>
          </p:nvPr>
        </p:nvSpPr>
        <p:spPr>
          <a:xfrm>
            <a:off x="1243173" y="1407560"/>
            <a:ext cx="10261439" cy="4503662"/>
          </a:xfrm>
        </p:spPr>
        <p:txBody>
          <a:bodyPr>
            <a:noAutofit/>
          </a:bodyPr>
          <a:lstStyle/>
          <a:p>
            <a:pPr>
              <a:buFont typeface="Wingdings" panose="05000000000000000000" pitchFamily="2" charset="2"/>
              <a:buChar char="Ø"/>
            </a:pPr>
            <a:r>
              <a:rPr lang="en-US" dirty="0">
                <a:cs typeface="Arial" panose="020B0604020202020204" pitchFamily="34" charset="0"/>
              </a:rPr>
              <a:t>Engelmeier RL, Phoenix RD. Patient evaluation and treatment planning for complete-denture therapy. Dent Clin North Am. 1996;40:1-18</a:t>
            </a:r>
          </a:p>
          <a:p>
            <a:pPr>
              <a:buFont typeface="Wingdings" panose="05000000000000000000" pitchFamily="2" charset="2"/>
              <a:buChar char="Ø"/>
            </a:pPr>
            <a:endParaRPr lang="en-US" dirty="0">
              <a:cs typeface="Arial" panose="020B0604020202020204" pitchFamily="34" charset="0"/>
            </a:endParaRPr>
          </a:p>
          <a:p>
            <a:pPr>
              <a:buFont typeface="Wingdings" panose="05000000000000000000" pitchFamily="2" charset="2"/>
              <a:buChar char="Ø"/>
            </a:pPr>
            <a:r>
              <a:rPr lang="en-US" dirty="0">
                <a:cs typeface="Arial" panose="020B0604020202020204" pitchFamily="34" charset="0"/>
              </a:rPr>
              <a:t>Syllabus of complete denture - Charles M Heartwell,4</a:t>
            </a:r>
            <a:r>
              <a:rPr lang="en-US" baseline="30000" dirty="0">
                <a:cs typeface="Arial" panose="020B0604020202020204" pitchFamily="34" charset="0"/>
              </a:rPr>
              <a:t>th</a:t>
            </a:r>
            <a:r>
              <a:rPr lang="en-US" dirty="0">
                <a:cs typeface="Arial" panose="020B0604020202020204" pitchFamily="34" charset="0"/>
              </a:rPr>
              <a:t> edition</a:t>
            </a:r>
          </a:p>
          <a:p>
            <a:pPr>
              <a:buFont typeface="Wingdings" panose="05000000000000000000" pitchFamily="2" charset="2"/>
              <a:buChar char="Ø"/>
            </a:pPr>
            <a:endParaRPr lang="en-US" dirty="0">
              <a:cs typeface="Arial" panose="020B0604020202020204" pitchFamily="34" charset="0"/>
            </a:endParaRPr>
          </a:p>
          <a:p>
            <a:pPr>
              <a:buFont typeface="Wingdings" panose="05000000000000000000" pitchFamily="2" charset="2"/>
              <a:buChar char="Ø"/>
            </a:pPr>
            <a:r>
              <a:rPr lang="en-US" dirty="0">
                <a:cs typeface="Arial" panose="020B0604020202020204" pitchFamily="34" charset="0"/>
              </a:rPr>
              <a:t>Essentials of complete denture prosthodontics, Winkler; 2</a:t>
            </a:r>
            <a:r>
              <a:rPr lang="en-US" baseline="30000" dirty="0">
                <a:cs typeface="Arial" panose="020B0604020202020204" pitchFamily="34" charset="0"/>
              </a:rPr>
              <a:t>nd</a:t>
            </a:r>
            <a:r>
              <a:rPr lang="en-US" dirty="0">
                <a:cs typeface="Arial" panose="020B0604020202020204" pitchFamily="34" charset="0"/>
              </a:rPr>
              <a:t> </a:t>
            </a:r>
            <a:r>
              <a:rPr lang="en-US" dirty="0" err="1">
                <a:cs typeface="Arial" panose="020B0604020202020204" pitchFamily="34" charset="0"/>
              </a:rPr>
              <a:t>edn</a:t>
            </a:r>
            <a:r>
              <a:rPr lang="en-US" dirty="0">
                <a:cs typeface="Arial" panose="020B0604020202020204" pitchFamily="34" charset="0"/>
              </a:rPr>
              <a:t>. </a:t>
            </a:r>
          </a:p>
          <a:p>
            <a:pPr>
              <a:buFont typeface="Wingdings" panose="05000000000000000000" pitchFamily="2" charset="2"/>
              <a:buChar char="Ø"/>
            </a:pPr>
            <a:endParaRPr lang="en-US" dirty="0">
              <a:cs typeface="Arial" panose="020B0604020202020204" pitchFamily="34" charset="0"/>
            </a:endParaRPr>
          </a:p>
          <a:p>
            <a:pPr>
              <a:buFont typeface="Wingdings" panose="05000000000000000000" pitchFamily="2" charset="2"/>
              <a:buChar char="Ø"/>
            </a:pPr>
            <a:r>
              <a:rPr lang="en-US" dirty="0">
                <a:cs typeface="Arial" panose="020B0604020202020204" pitchFamily="34" charset="0"/>
              </a:rPr>
              <a:t>BOUCHER ‘S Prosthodontics and treatment for edentulous patients 9th  edition.</a:t>
            </a:r>
          </a:p>
          <a:p>
            <a:pPr>
              <a:buFont typeface="Wingdings" panose="05000000000000000000" pitchFamily="2" charset="2"/>
              <a:buChar char="Ø"/>
            </a:pPr>
            <a:endParaRPr lang="en-US" dirty="0">
              <a:cs typeface="Arial" panose="020B0604020202020204" pitchFamily="34" charset="0"/>
            </a:endParaRPr>
          </a:p>
          <a:p>
            <a:pPr>
              <a:buFont typeface="Wingdings" panose="05000000000000000000" pitchFamily="2" charset="2"/>
              <a:buChar char="Ø"/>
            </a:pPr>
            <a:r>
              <a:rPr lang="en-US" dirty="0">
                <a:cs typeface="Arial" panose="020B0604020202020204" pitchFamily="34" charset="0"/>
              </a:rPr>
              <a:t>MM </a:t>
            </a:r>
            <a:r>
              <a:rPr lang="en-US" dirty="0" err="1">
                <a:cs typeface="Arial" panose="020B0604020202020204" pitchFamily="34" charset="0"/>
              </a:rPr>
              <a:t>House.The</a:t>
            </a:r>
            <a:r>
              <a:rPr lang="en-US" dirty="0">
                <a:cs typeface="Arial" panose="020B0604020202020204" pitchFamily="34" charset="0"/>
              </a:rPr>
              <a:t> relationship of oral examination to dental diagnosis. J </a:t>
            </a:r>
            <a:r>
              <a:rPr lang="en-US" dirty="0" err="1">
                <a:cs typeface="Arial" panose="020B0604020202020204" pitchFamily="34" charset="0"/>
              </a:rPr>
              <a:t>Prosthet</a:t>
            </a:r>
            <a:r>
              <a:rPr lang="en-US" dirty="0">
                <a:cs typeface="Arial" panose="020B0604020202020204" pitchFamily="34" charset="0"/>
              </a:rPr>
              <a:t> Dent. 1958;8:208-19... </a:t>
            </a:r>
          </a:p>
          <a:p>
            <a:pPr>
              <a:buFont typeface="Wingdings" panose="05000000000000000000" pitchFamily="2" charset="2"/>
              <a:buChar char="Ø"/>
            </a:pPr>
            <a:endParaRPr lang="en-US" dirty="0">
              <a:cs typeface="Arial" panose="020B0604020202020204" pitchFamily="34" charset="0"/>
            </a:endParaRPr>
          </a:p>
          <a:p>
            <a:pPr>
              <a:buFont typeface="Wingdings" panose="05000000000000000000" pitchFamily="2" charset="2"/>
              <a:buChar char="Ø"/>
            </a:pPr>
            <a:r>
              <a:rPr lang="en-US" dirty="0">
                <a:cs typeface="Arial" panose="020B0604020202020204" pitchFamily="34" charset="0"/>
              </a:rPr>
              <a:t>Prosthodontics treatment for edentulous patients by Zarb Bolender 12</a:t>
            </a:r>
            <a:r>
              <a:rPr lang="en-US" baseline="30000" dirty="0">
                <a:cs typeface="Arial" panose="020B0604020202020204" pitchFamily="34" charset="0"/>
              </a:rPr>
              <a:t>th</a:t>
            </a:r>
            <a:r>
              <a:rPr lang="en-US" dirty="0">
                <a:cs typeface="Arial" panose="020B0604020202020204" pitchFamily="34" charset="0"/>
              </a:rPr>
              <a:t> edition</a:t>
            </a:r>
          </a:p>
          <a:p>
            <a:pPr>
              <a:buFont typeface="Wingdings" panose="05000000000000000000" pitchFamily="2" charset="2"/>
              <a:buChar char="Ø"/>
            </a:pPr>
            <a:endParaRPr lang="en-US" dirty="0">
              <a:cs typeface="Arial" panose="020B0604020202020204" pitchFamily="34" charset="0"/>
            </a:endParaRPr>
          </a:p>
          <a:p>
            <a:pPr>
              <a:buFont typeface="Wingdings" panose="05000000000000000000" pitchFamily="2" charset="2"/>
              <a:buChar char="Ø"/>
            </a:pPr>
            <a:r>
              <a:rPr lang="en-US" dirty="0">
                <a:cs typeface="Arial" panose="020B0604020202020204" pitchFamily="34" charset="0"/>
              </a:rPr>
              <a:t>Winkler S. The geriatric complete denture patient. Dent Clin N Am.1977;21:403-25</a:t>
            </a:r>
            <a:r>
              <a:rPr lang="en-US" dirty="0">
                <a:latin typeface="Arial" panose="020B0604020202020204" pitchFamily="34" charset="0"/>
                <a:cs typeface="Arial" panose="020B0604020202020204" pitchFamily="34" charset="0"/>
              </a:rPr>
              <a:t>.</a:t>
            </a:r>
            <a:endParaRPr lang="en-IN" dirty="0"/>
          </a:p>
        </p:txBody>
      </p:sp>
      <p:sp>
        <p:nvSpPr>
          <p:cNvPr id="4" name="TextBox 3">
            <a:extLst>
              <a:ext uri="{FF2B5EF4-FFF2-40B4-BE49-F238E27FC236}">
                <a16:creationId xmlns:a16="http://schemas.microsoft.com/office/drawing/2014/main" id="{3BE40503-9994-E1C7-B2C5-023355BF808A}"/>
              </a:ext>
            </a:extLst>
          </p:cNvPr>
          <p:cNvSpPr txBox="1"/>
          <p:nvPr/>
        </p:nvSpPr>
        <p:spPr>
          <a:xfrm>
            <a:off x="1684961" y="708917"/>
            <a:ext cx="3010329" cy="646331"/>
          </a:xfrm>
          <a:prstGeom prst="rect">
            <a:avLst/>
          </a:prstGeom>
          <a:noFill/>
        </p:spPr>
        <p:txBody>
          <a:bodyPr wrap="square" rtlCol="0">
            <a:spAutoFit/>
          </a:bodyPr>
          <a:lstStyle/>
          <a:p>
            <a:r>
              <a:rPr lang="en-IN" sz="3600" dirty="0">
                <a:solidFill>
                  <a:srgbClr val="FF0000"/>
                </a:solidFill>
              </a:rPr>
              <a:t>References</a:t>
            </a:r>
          </a:p>
        </p:txBody>
      </p:sp>
    </p:spTree>
    <p:extLst>
      <p:ext uri="{BB962C8B-B14F-4D97-AF65-F5344CB8AC3E}">
        <p14:creationId xmlns:p14="http://schemas.microsoft.com/office/powerpoint/2010/main" val="340092485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FE6E83-C1D0-1158-3A0D-8C57E8D5E8A9}"/>
              </a:ext>
            </a:extLst>
          </p:cNvPr>
          <p:cNvSpPr>
            <a:spLocks noGrp="1"/>
          </p:cNvSpPr>
          <p:nvPr>
            <p:ph idx="1"/>
          </p:nvPr>
        </p:nvSpPr>
        <p:spPr>
          <a:xfrm>
            <a:off x="1047964" y="1366463"/>
            <a:ext cx="10456648" cy="5106256"/>
          </a:xfrm>
        </p:spPr>
        <p:txBody>
          <a:bodyPr>
            <a:normAutofit lnSpcReduction="10000"/>
          </a:bodyPr>
          <a:lstStyle/>
          <a:p>
            <a:pPr>
              <a:buFont typeface="Wingdings" panose="05000000000000000000" pitchFamily="2" charset="2"/>
              <a:buChar char="Ø"/>
            </a:pPr>
            <a:r>
              <a:rPr lang="en-IN" sz="1800" dirty="0">
                <a:solidFill>
                  <a:schemeClr val="tx1"/>
                </a:solidFill>
                <a:cs typeface="Arial" panose="020B0604020202020204" pitchFamily="34" charset="0"/>
              </a:rPr>
              <a:t>Barone JV. Diagnosis and prognosis in complete denture prosthesis. J </a:t>
            </a:r>
            <a:r>
              <a:rPr lang="en-IN" sz="1800" dirty="0" err="1">
                <a:solidFill>
                  <a:schemeClr val="tx1"/>
                </a:solidFill>
                <a:cs typeface="Arial" panose="020B0604020202020204" pitchFamily="34" charset="0"/>
              </a:rPr>
              <a:t>Prosthet</a:t>
            </a:r>
            <a:r>
              <a:rPr lang="en-IN" sz="1800" dirty="0">
                <a:solidFill>
                  <a:schemeClr val="tx1"/>
                </a:solidFill>
                <a:cs typeface="Arial" panose="020B0604020202020204" pitchFamily="34" charset="0"/>
              </a:rPr>
              <a:t> Dent. 1964;14:207-13.</a:t>
            </a:r>
          </a:p>
          <a:p>
            <a:pPr>
              <a:buFont typeface="Wingdings" panose="05000000000000000000" pitchFamily="2" charset="2"/>
              <a:buChar char="Ø"/>
            </a:pPr>
            <a:endParaRPr lang="en-IN" sz="1800" dirty="0">
              <a:solidFill>
                <a:schemeClr val="tx1"/>
              </a:solidFill>
              <a:cs typeface="Arial" panose="020B0604020202020204" pitchFamily="34" charset="0"/>
            </a:endParaRPr>
          </a:p>
          <a:p>
            <a:pPr>
              <a:buFont typeface="Wingdings" panose="05000000000000000000" pitchFamily="2" charset="2"/>
              <a:buChar char="Ø"/>
            </a:pPr>
            <a:r>
              <a:rPr lang="en-US" sz="1800" dirty="0">
                <a:solidFill>
                  <a:schemeClr val="tx1"/>
                </a:solidFill>
                <a:cs typeface="Arial" panose="020B0604020202020204" pitchFamily="34" charset="0"/>
              </a:rPr>
              <a:t>Koper A. The initial interview with complete denture patients: its structure and </a:t>
            </a:r>
            <a:r>
              <a:rPr lang="en-US" sz="1800" dirty="0" err="1">
                <a:solidFill>
                  <a:schemeClr val="tx1"/>
                </a:solidFill>
                <a:cs typeface="Arial" panose="020B0604020202020204" pitchFamily="34" charset="0"/>
              </a:rPr>
              <a:t>strategy.J</a:t>
            </a:r>
            <a:r>
              <a:rPr lang="en-US" sz="1800" dirty="0">
                <a:solidFill>
                  <a:schemeClr val="tx1"/>
                </a:solidFill>
                <a:cs typeface="Arial" panose="020B0604020202020204" pitchFamily="34" charset="0"/>
              </a:rPr>
              <a:t> </a:t>
            </a:r>
            <a:r>
              <a:rPr lang="en-US" sz="1800" dirty="0" err="1">
                <a:solidFill>
                  <a:schemeClr val="tx1"/>
                </a:solidFill>
                <a:cs typeface="Arial" panose="020B0604020202020204" pitchFamily="34" charset="0"/>
              </a:rPr>
              <a:t>Prosthet</a:t>
            </a:r>
            <a:r>
              <a:rPr lang="en-US" sz="1800" dirty="0">
                <a:solidFill>
                  <a:schemeClr val="tx1"/>
                </a:solidFill>
                <a:cs typeface="Arial" panose="020B0604020202020204" pitchFamily="34" charset="0"/>
              </a:rPr>
              <a:t> Dent.1970;23:590-7</a:t>
            </a:r>
          </a:p>
          <a:p>
            <a:pPr>
              <a:buFont typeface="Wingdings" panose="05000000000000000000" pitchFamily="2" charset="2"/>
              <a:buChar char="Ø"/>
            </a:pPr>
            <a:endParaRPr lang="en-IN" sz="1800" dirty="0">
              <a:solidFill>
                <a:schemeClr val="tx1"/>
              </a:solidFill>
              <a:cs typeface="Arial" panose="020B0604020202020204" pitchFamily="34" charset="0"/>
            </a:endParaRPr>
          </a:p>
          <a:p>
            <a:pPr>
              <a:buFont typeface="Wingdings" panose="05000000000000000000" pitchFamily="2" charset="2"/>
              <a:buChar char="Ø"/>
            </a:pPr>
            <a:r>
              <a:rPr lang="en-US" sz="1800" dirty="0">
                <a:solidFill>
                  <a:schemeClr val="tx1"/>
                </a:solidFill>
                <a:cs typeface="Arial" panose="020B0604020202020204" pitchFamily="34" charset="0"/>
              </a:rPr>
              <a:t> Farkas, LG, Munro IR. Anthropometric facial proportions in Medicine. Springfield: Charles C. Thomas Publisher; 1986.   </a:t>
            </a:r>
          </a:p>
          <a:p>
            <a:pPr marL="85724" indent="0">
              <a:buNone/>
            </a:pPr>
            <a:r>
              <a:rPr lang="en-US" sz="1800" dirty="0">
                <a:solidFill>
                  <a:schemeClr val="tx1"/>
                </a:solidFill>
                <a:cs typeface="Arial" panose="020B0604020202020204" pitchFamily="34" charset="0"/>
              </a:rPr>
              <a:t>    </a:t>
            </a:r>
          </a:p>
          <a:p>
            <a:pPr>
              <a:buFont typeface="Wingdings" panose="05000000000000000000" pitchFamily="2" charset="2"/>
              <a:buChar char="Ø"/>
            </a:pPr>
            <a:r>
              <a:rPr lang="en-US" sz="1800" dirty="0">
                <a:solidFill>
                  <a:schemeClr val="tx1"/>
                </a:solidFill>
                <a:cs typeface="Arial" panose="020B0604020202020204" pitchFamily="34" charset="0"/>
              </a:rPr>
              <a:t> </a:t>
            </a:r>
            <a:r>
              <a:rPr lang="en-US" sz="1800" dirty="0" err="1">
                <a:solidFill>
                  <a:schemeClr val="tx1"/>
                </a:solidFill>
                <a:cs typeface="Arial" panose="020B0604020202020204" pitchFamily="34" charset="0"/>
              </a:rPr>
              <a:t>Rakosi</a:t>
            </a:r>
            <a:r>
              <a:rPr lang="en-US" sz="1800" dirty="0">
                <a:solidFill>
                  <a:schemeClr val="tx1"/>
                </a:solidFill>
                <a:cs typeface="Arial" panose="020B0604020202020204" pitchFamily="34" charset="0"/>
              </a:rPr>
              <a:t> T, Jonas I, Graber T. Orthodontic diagnosis (Color Atlas of Dental Medicine). 1st ed. Thieme; 1993.</a:t>
            </a:r>
          </a:p>
          <a:p>
            <a:pPr>
              <a:buFont typeface="Wingdings" panose="05000000000000000000" pitchFamily="2" charset="2"/>
              <a:buChar char="Ø"/>
            </a:pPr>
            <a:endParaRPr lang="en-US" sz="1800" dirty="0">
              <a:solidFill>
                <a:schemeClr val="tx1"/>
              </a:solidFill>
              <a:cs typeface="Arial" panose="020B0604020202020204" pitchFamily="34" charset="0"/>
            </a:endParaRPr>
          </a:p>
          <a:p>
            <a:pPr>
              <a:buFont typeface="Wingdings" panose="05000000000000000000" pitchFamily="2" charset="2"/>
              <a:buChar char="Ø"/>
            </a:pPr>
            <a:r>
              <a:rPr lang="en-US" sz="1800" dirty="0">
                <a:cs typeface="Arial" panose="020B0604020202020204" pitchFamily="34" charset="0"/>
              </a:rPr>
              <a:t>Journal of the National Cancer Institute Monographs No. 29, 2001</a:t>
            </a:r>
          </a:p>
          <a:p>
            <a:pPr>
              <a:buFont typeface="Wingdings" panose="05000000000000000000" pitchFamily="2" charset="2"/>
              <a:buChar char="Ø"/>
            </a:pPr>
            <a:endParaRPr lang="en-US" sz="1800" dirty="0">
              <a:cs typeface="Arial" panose="020B0604020202020204" pitchFamily="34" charset="0"/>
            </a:endParaRPr>
          </a:p>
          <a:p>
            <a:pPr>
              <a:buFont typeface="Wingdings" panose="05000000000000000000" pitchFamily="2" charset="2"/>
              <a:buChar char="Ø"/>
            </a:pPr>
            <a:r>
              <a:rPr lang="en-US" sz="1800" dirty="0">
                <a:cs typeface="Arial" panose="020B0604020202020204" pitchFamily="34" charset="0"/>
              </a:rPr>
              <a:t>Mucosal response to oral prostheses, Textbook of </a:t>
            </a:r>
            <a:r>
              <a:rPr lang="en-US" sz="1800" dirty="0" err="1">
                <a:cs typeface="Arial" panose="020B0604020202020204" pitchFamily="34" charset="0"/>
              </a:rPr>
              <a:t>shafer’s</a:t>
            </a:r>
            <a:r>
              <a:rPr lang="en-US" sz="1800" dirty="0">
                <a:cs typeface="Arial" panose="020B0604020202020204" pitchFamily="34" charset="0"/>
              </a:rPr>
              <a:t>, 8</a:t>
            </a:r>
            <a:r>
              <a:rPr lang="en-US" sz="1800" baseline="30000" dirty="0">
                <a:cs typeface="Arial" panose="020B0604020202020204" pitchFamily="34" charset="0"/>
              </a:rPr>
              <a:t>th</a:t>
            </a:r>
            <a:r>
              <a:rPr lang="en-US" sz="1800" dirty="0">
                <a:cs typeface="Arial" panose="020B0604020202020204" pitchFamily="34" charset="0"/>
              </a:rPr>
              <a:t> edition</a:t>
            </a:r>
            <a:endParaRPr lang="en-IN" sz="1800" dirty="0">
              <a:cs typeface="Arial" panose="020B0604020202020204" pitchFamily="34" charset="0"/>
            </a:endParaRPr>
          </a:p>
          <a:p>
            <a:endParaRPr lang="en-IN" dirty="0"/>
          </a:p>
        </p:txBody>
      </p:sp>
    </p:spTree>
    <p:extLst>
      <p:ext uri="{BB962C8B-B14F-4D97-AF65-F5344CB8AC3E}">
        <p14:creationId xmlns:p14="http://schemas.microsoft.com/office/powerpoint/2010/main" val="144659009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D5D391-11A3-7ADF-711D-5277C4C91269}"/>
              </a:ext>
            </a:extLst>
          </p:cNvPr>
          <p:cNvSpPr txBox="1"/>
          <p:nvPr/>
        </p:nvSpPr>
        <p:spPr>
          <a:xfrm>
            <a:off x="5888736" y="3520440"/>
            <a:ext cx="3072384" cy="646331"/>
          </a:xfrm>
          <a:prstGeom prst="rect">
            <a:avLst/>
          </a:prstGeom>
          <a:noFill/>
        </p:spPr>
        <p:txBody>
          <a:bodyPr wrap="square" rtlCol="0">
            <a:spAutoFit/>
          </a:bodyPr>
          <a:lstStyle/>
          <a:p>
            <a:r>
              <a:rPr lang="en-US" sz="3600" dirty="0">
                <a:ln>
                  <a:solidFill>
                    <a:schemeClr val="tx1"/>
                  </a:solidFill>
                </a:ln>
                <a:solidFill>
                  <a:schemeClr val="tx1"/>
                </a:solidFill>
                <a:latin typeface="+mn-lt"/>
              </a:rPr>
              <a:t>Thank you…</a:t>
            </a:r>
            <a:endParaRPr lang="en-IN" sz="3600" dirty="0"/>
          </a:p>
        </p:txBody>
      </p:sp>
    </p:spTree>
    <p:extLst>
      <p:ext uri="{BB962C8B-B14F-4D97-AF65-F5344CB8AC3E}">
        <p14:creationId xmlns:p14="http://schemas.microsoft.com/office/powerpoint/2010/main" val="423985200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1493</TotalTime>
  <Words>7163</Words>
  <Application>Microsoft Office PowerPoint</Application>
  <PresentationFormat>Widescreen</PresentationFormat>
  <Paragraphs>1168</Paragraphs>
  <Slides>173</Slides>
  <Notes>11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173</vt:i4>
      </vt:variant>
    </vt:vector>
  </HeadingPairs>
  <TitlesOfParts>
    <vt:vector size="184" baseType="lpstr">
      <vt:lpstr>Arial</vt:lpstr>
      <vt:lpstr>Bradley Hand ITC</vt:lpstr>
      <vt:lpstr>Calibri</vt:lpstr>
      <vt:lpstr>Century Gothic</vt:lpstr>
      <vt:lpstr>Constantia</vt:lpstr>
      <vt:lpstr>Courier New</vt:lpstr>
      <vt:lpstr>Roboto</vt:lpstr>
      <vt:lpstr>Wingdings</vt:lpstr>
      <vt:lpstr>Wingdings 2</vt:lpstr>
      <vt:lpstr>Wingdings 3</vt:lpstr>
      <vt:lpstr>Wisp</vt:lpstr>
      <vt:lpstr>Case history, diagnosis and treatment planning.</vt:lpstr>
      <vt:lpstr>contents</vt:lpstr>
      <vt:lpstr>PowerPoint Presentation</vt:lpstr>
      <vt:lpstr>INTRODUCTION</vt:lpstr>
      <vt:lpstr>Principles of perception</vt:lpstr>
      <vt:lpstr>Definition (GPT10)</vt:lpstr>
      <vt:lpstr>According to DCNA case history should include </vt:lpstr>
      <vt:lpstr>PowerPoint Presentation</vt:lpstr>
      <vt:lpstr>PowerPoint Presentation</vt:lpstr>
      <vt:lpstr>PowerPoint Presentation</vt:lpstr>
      <vt:lpstr>PowerPoint Presentation</vt:lpstr>
      <vt:lpstr>Name </vt:lpstr>
      <vt:lpstr>Age</vt:lpstr>
      <vt:lpstr>Gender</vt:lpstr>
      <vt:lpstr>Contact number </vt:lpstr>
      <vt:lpstr>Address/location </vt:lpstr>
      <vt:lpstr>Occupation</vt:lpstr>
      <vt:lpstr>Race </vt:lpstr>
      <vt:lpstr>Cosmetic Index</vt:lpstr>
      <vt:lpstr>Mental Attitude of Patients</vt:lpstr>
      <vt:lpstr>Philosophic:</vt:lpstr>
      <vt:lpstr>Exacting:</vt:lpstr>
      <vt:lpstr>Hysterical:</vt:lpstr>
      <vt:lpstr>Indifferent:</vt:lpstr>
      <vt:lpstr>Winkler's Classification (1977)</vt:lpstr>
      <vt:lpstr>PowerPoint Presentation</vt:lpstr>
      <vt:lpstr>Socio economic status </vt:lpstr>
      <vt:lpstr>Habits</vt:lpstr>
      <vt:lpstr>Chief Complaint</vt:lpstr>
      <vt:lpstr>Medical history</vt:lpstr>
      <vt:lpstr>PowerPoint Presentation</vt:lpstr>
      <vt:lpstr>Diabetes</vt:lpstr>
      <vt:lpstr>Prosthodontic considerations </vt:lpstr>
      <vt:lpstr>PowerPoint Presentation</vt:lpstr>
      <vt:lpstr>Blood Dyscrasias</vt:lpstr>
      <vt:lpstr>Cardiovascular disease</vt:lpstr>
      <vt:lpstr>Diseases of joints</vt:lpstr>
      <vt:lpstr>Prosthodontic consideration </vt:lpstr>
      <vt:lpstr>Disease of Skin</vt:lpstr>
      <vt:lpstr>Neurological disorders</vt:lpstr>
      <vt:lpstr>PowerPoint Presentation</vt:lpstr>
      <vt:lpstr>Prosthodontic consideration</vt:lpstr>
      <vt:lpstr>Oral  malignancies</vt:lpstr>
      <vt:lpstr>Hormonal Disturbances </vt:lpstr>
      <vt:lpstr>Disease Of Respiratory System</vt:lpstr>
      <vt:lpstr>Drug history</vt:lpstr>
      <vt:lpstr>Drug allergy</vt:lpstr>
      <vt:lpstr>Dental history</vt:lpstr>
      <vt:lpstr>History of present illness  </vt:lpstr>
      <vt:lpstr>Reason for loss of tooth </vt:lpstr>
      <vt:lpstr>Period of Edentulousness</vt:lpstr>
      <vt:lpstr>EXISTING DENTURE</vt:lpstr>
      <vt:lpstr>SEQUENCE OF LOSS OF TEETH</vt:lpstr>
      <vt:lpstr>General Examination:</vt:lpstr>
      <vt:lpstr>Built / gait of patient:</vt:lpstr>
      <vt:lpstr>Physical ability and motor skills</vt:lpstr>
      <vt:lpstr>Diet and nutrition</vt:lpstr>
      <vt:lpstr>CLINICAL EXAMINATION:</vt:lpstr>
      <vt:lpstr>EXTRA ORAL EXAMINATION</vt:lpstr>
      <vt:lpstr>PowerPoint Presentation</vt:lpstr>
      <vt:lpstr>Facial features </vt:lpstr>
      <vt:lpstr>Face Form - according to House And Loop</vt:lpstr>
      <vt:lpstr>Face Form - House and Loop, Frush and Fisher and William’s classified face form as: </vt:lpstr>
      <vt:lpstr>PowerPoint Presentation</vt:lpstr>
      <vt:lpstr>Classification according to the shape of the head</vt:lpstr>
      <vt:lpstr>Facial profile - According to Profitt</vt:lpstr>
      <vt:lpstr>Facial profile : Classify according to Angle:</vt:lpstr>
      <vt:lpstr>Vertical face length</vt:lpstr>
      <vt:lpstr>Face - Asymmetry</vt:lpstr>
      <vt:lpstr>Complexion</vt:lpstr>
      <vt:lpstr>Muscle Tone - House Classification</vt:lpstr>
      <vt:lpstr>PowerPoint Presentation</vt:lpstr>
      <vt:lpstr>Greatly impaired muscle tone and function</vt:lpstr>
      <vt:lpstr>Palpation Of Muscles Of Mastication</vt:lpstr>
      <vt:lpstr>PowerPoint Presentation</vt:lpstr>
      <vt:lpstr>PowerPoint Presentation</vt:lpstr>
      <vt:lpstr>PowerPoint Presentation</vt:lpstr>
      <vt:lpstr>Temporomandibular Joint </vt:lpstr>
      <vt:lpstr>Inspection </vt:lpstr>
      <vt:lpstr>Pre-tragus palpation</vt:lpstr>
      <vt:lpstr>Intra auricular palpation</vt:lpstr>
      <vt:lpstr>Auscultation</vt:lpstr>
      <vt:lpstr>Temporomandibular joint disorder symptoms</vt:lpstr>
      <vt:lpstr>Lips</vt:lpstr>
      <vt:lpstr>Lip support/ lip fullness </vt:lpstr>
      <vt:lpstr>Lip support /Lip fullness </vt:lpstr>
      <vt:lpstr>Lip tonicity</vt:lpstr>
      <vt:lpstr>Lip length</vt:lpstr>
      <vt:lpstr>PowerPoint Presentation</vt:lpstr>
      <vt:lpstr>Lip mobility  </vt:lpstr>
      <vt:lpstr>Health of lip </vt:lpstr>
      <vt:lpstr>Nasolabial angle</vt:lpstr>
      <vt:lpstr>Neuromuscular evaluation </vt:lpstr>
      <vt:lpstr>PowerPoint Presentation</vt:lpstr>
      <vt:lpstr>Intra oral examination</vt:lpstr>
      <vt:lpstr>PowerPoint Presentation</vt:lpstr>
      <vt:lpstr>Classification System for Complete Edentulism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MUCOSA </vt:lpstr>
      <vt:lpstr>Mucosal Thickness – according to House</vt:lpstr>
      <vt:lpstr>PowerPoint Presentation</vt:lpstr>
      <vt:lpstr>PowerPoint Presentation</vt:lpstr>
      <vt:lpstr>PowerPoint Presentation</vt:lpstr>
      <vt:lpstr>PowerPoint Presentation</vt:lpstr>
      <vt:lpstr>PowerPoint Presentation</vt:lpstr>
      <vt:lpstr>Saliva</vt:lpstr>
      <vt:lpstr>PowerPoint Presentation</vt:lpstr>
      <vt:lpstr>PowerPoint Presentation</vt:lpstr>
      <vt:lpstr>Border Attachments</vt:lpstr>
      <vt:lpstr>PowerPoint Presentation</vt:lpstr>
      <vt:lpstr>BUCCAL FRENUM</vt:lpstr>
      <vt:lpstr>PowerPoint Presentation</vt:lpstr>
      <vt:lpstr>PowerPoint Presentation</vt:lpstr>
      <vt:lpstr>Maxillary tuberosity </vt:lpstr>
      <vt:lpstr>PowerPoint Presentation</vt:lpstr>
      <vt:lpstr>Tongue</vt:lpstr>
      <vt:lpstr>PowerPoint Presentation</vt:lpstr>
      <vt:lpstr>PowerPoint Presentation</vt:lpstr>
      <vt:lpstr>PowerPoint Presentation</vt:lpstr>
      <vt:lpstr>PowerPoint Presentation</vt:lpstr>
      <vt:lpstr>PowerPoint Presentation</vt:lpstr>
      <vt:lpstr>PowerPoint Presentation</vt:lpstr>
      <vt:lpstr>Tori </vt:lpstr>
      <vt:lpstr>PowerPoint Presentation</vt:lpstr>
      <vt:lpstr>PowerPoint Presentation</vt:lpstr>
      <vt:lpstr>Arch size</vt:lpstr>
      <vt:lpstr>PowerPoint Presentation</vt:lpstr>
      <vt:lpstr>PowerPoint Presentation</vt:lpstr>
      <vt:lpstr>Arch form</vt:lpstr>
      <vt:lpstr>PowerPoint Presentation</vt:lpstr>
      <vt:lpstr>Residual Ridge form</vt:lpstr>
      <vt:lpstr>Mandibular ridge</vt:lpstr>
      <vt:lpstr>Inter-arch space</vt:lpstr>
      <vt:lpstr>Ridge parallelism</vt:lpstr>
      <vt:lpstr>Ridge relation</vt:lpstr>
      <vt:lpstr>PowerPoint Presentation</vt:lpstr>
      <vt:lpstr>Lateral throat form</vt:lpstr>
      <vt:lpstr>PowerPoint Presentation</vt:lpstr>
      <vt:lpstr>Hard palate</vt:lpstr>
      <vt:lpstr>Soft palate </vt:lpstr>
      <vt:lpstr>PowerPoint Presentation</vt:lpstr>
      <vt:lpstr>PowerPoint Presentation</vt:lpstr>
      <vt:lpstr>PowerPoint Presentation</vt:lpstr>
      <vt:lpstr>THE PALATAL THROAT FORM</vt:lpstr>
      <vt:lpstr>Palatal Sensitivity (gag reflex)</vt:lpstr>
      <vt:lpstr>Investigation </vt:lpstr>
      <vt:lpstr>Pre-extraction records</vt:lpstr>
      <vt:lpstr>Diagnostic cast </vt:lpstr>
      <vt:lpstr>PowerPoint Presentation</vt:lpstr>
      <vt:lpstr>PowerPoint Presentation</vt:lpstr>
      <vt:lpstr>Radiograph </vt:lpstr>
      <vt:lpstr>Bone Resorption Wical, K. E., &amp; Swoope, C. C. (1974)</vt:lpstr>
      <vt:lpstr>Bone quality - lekhloam and zarb 1985</vt:lpstr>
      <vt:lpstr>Misch in 1988</vt:lpstr>
      <vt:lpstr>Diagnosis</vt:lpstr>
      <vt:lpstr>Treatment planning </vt:lpstr>
      <vt:lpstr>Treatment modalities</vt:lpstr>
      <vt:lpstr>PowerPoint Presentation</vt:lpstr>
      <vt:lpstr>Patient education</vt:lpstr>
      <vt:lpstr>PROGNOSIs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Yatheeswar karnam</dc:creator>
  <cp:lastModifiedBy>sandeep manubolu</cp:lastModifiedBy>
  <cp:revision>73</cp:revision>
  <dcterms:created xsi:type="dcterms:W3CDTF">2025-03-10T10:09:17Z</dcterms:created>
  <dcterms:modified xsi:type="dcterms:W3CDTF">2025-05-15T09:13:39Z</dcterms:modified>
</cp:coreProperties>
</file>