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3" r:id="rId1"/>
  </p:sldMasterIdLst>
  <p:notesMasterIdLst>
    <p:notesMasterId r:id="rId39"/>
  </p:notesMasterIdLst>
  <p:sldIdLst>
    <p:sldId id="332" r:id="rId2"/>
    <p:sldId id="561" r:id="rId3"/>
    <p:sldId id="582" r:id="rId4"/>
    <p:sldId id="562" r:id="rId5"/>
    <p:sldId id="586" r:id="rId6"/>
    <p:sldId id="563" r:id="rId7"/>
    <p:sldId id="564" r:id="rId8"/>
    <p:sldId id="565" r:id="rId9"/>
    <p:sldId id="566" r:id="rId10"/>
    <p:sldId id="583" r:id="rId11"/>
    <p:sldId id="567" r:id="rId12"/>
    <p:sldId id="588" r:id="rId13"/>
    <p:sldId id="577" r:id="rId14"/>
    <p:sldId id="569" r:id="rId15"/>
    <p:sldId id="589" r:id="rId16"/>
    <p:sldId id="590" r:id="rId17"/>
    <p:sldId id="591" r:id="rId18"/>
    <p:sldId id="592" r:id="rId19"/>
    <p:sldId id="572" r:id="rId20"/>
    <p:sldId id="573" r:id="rId21"/>
    <p:sldId id="593" r:id="rId22"/>
    <p:sldId id="605" r:id="rId23"/>
    <p:sldId id="594" r:id="rId24"/>
    <p:sldId id="595" r:id="rId25"/>
    <p:sldId id="578" r:id="rId26"/>
    <p:sldId id="596" r:id="rId27"/>
    <p:sldId id="579" r:id="rId28"/>
    <p:sldId id="587" r:id="rId29"/>
    <p:sldId id="600" r:id="rId30"/>
    <p:sldId id="601" r:id="rId31"/>
    <p:sldId id="603" r:id="rId32"/>
    <p:sldId id="606" r:id="rId33"/>
    <p:sldId id="597" r:id="rId34"/>
    <p:sldId id="598" r:id="rId35"/>
    <p:sldId id="599" r:id="rId36"/>
    <p:sldId id="568" r:id="rId37"/>
    <p:sldId id="581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2135" autoAdjust="0"/>
  </p:normalViewPr>
  <p:slideViewPr>
    <p:cSldViewPr>
      <p:cViewPr>
        <p:scale>
          <a:sx n="69" d="100"/>
          <a:sy n="69" d="100"/>
        </p:scale>
        <p:origin x="-1416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15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E538F-1681-4212-BAE6-A4B00CDE1283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0CF3E-AFDC-411C-987D-59EDEC94C1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9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C605-ACC1-40C0-8724-03888CA687E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4045-887C-44C6-8434-3A150554B34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EA6BE-6D3D-4226-82B0-97BA89827086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083-F09C-438F-860A-5BDBF3F219B9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2E14-E315-48D0-BCA9-AD48ABCEAC5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712F-B075-45CF-9D48-4BA63390E6D8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52BF-FF2C-42A8-AEC4-A1BF97EFB2A6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BFE5-6D11-4E5D-B6E1-4398E9C47451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DE272-4EC3-4E37-A90D-8B641AE0F226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8B98-D613-4025-B0A9-123D9C164D91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29B2-A0CC-4464-BCC7-C56F76874008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33E848B-FB3A-4A3A-85C8-A9C06FF8D3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5ACE464-18D0-42A3-B82A-79BA909BA2CF}" type="datetime1">
              <a:rPr lang="en-US" smtClean="0"/>
              <a:pPr/>
              <a:t>2/4/2025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68425"/>
            <a:ext cx="7543800" cy="259397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HISTORY and intraoral examination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7033" y="3733800"/>
            <a:ext cx="4267200" cy="1283164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en-US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2615821"/>
            <a:ext cx="83887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Arial" pitchFamily="34" charset="0"/>
                <a:cs typeface="Arial" pitchFamily="34" charset="0"/>
              </a:rPr>
              <a:t>INTRA ORAL EXAMINATION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4853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525485"/>
            <a:ext cx="4335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SOFT-TISSUE EXAMINATION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6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275" y="0"/>
            <a:ext cx="861287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EXAMINATION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TONGUE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:-</a:t>
            </a:r>
          </a:p>
          <a:p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•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Abnormalities of the tongue can upset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muscle balance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equilibrium leading to malocclusion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•Presence of excessively large tongue is indicated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by scalloping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 the lateral margins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tongue.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•The lingual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frenum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should be examined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tongue–tie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 it alters the resting tongue position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impairs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tongue movement.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191000"/>
            <a:ext cx="3962400" cy="1841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574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3673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EXAMINATION OF TONGUE :-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6200" y="904672"/>
            <a:ext cx="8763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TONGUE IS EXAMINED FOR:-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SIZE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SHAPE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MOVEMENTS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POSTURE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patient whose tongue can reach the tip of the nose is said to have a long tongue.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Macroglossia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could lead to lateral open-bite and spacing in the dentition.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6182" y="1600200"/>
            <a:ext cx="333201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232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4800"/>
            <a:ext cx="8763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EXAMINATION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THE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PALATE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:-</a:t>
            </a:r>
          </a:p>
          <a:p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palate should be examined for the following findings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:-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• Variation in palatal depth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• Presence of swelling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• Mucosal ulceration and indentations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• Presence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clefts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Palate is classified as:-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Normal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Deep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Shallow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95600"/>
            <a:ext cx="375086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211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2400"/>
            <a:ext cx="8610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EXAMINATION OF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GINGIVA:-</a:t>
            </a:r>
          </a:p>
          <a:p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/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GINGIVA SHOULD BE EXAMINED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FOR:-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1. INFLAMMATION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2. RECESSION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3. MUCOGINGIVAL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LESIONS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ANTERIOR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GINGIVITIS COMMON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 MOUTH BREATHERS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DUE TO DRYNESS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MOUTH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CAUSED BY OPEN LIP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POSTURE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95600"/>
            <a:ext cx="385572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493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6867" y="0"/>
            <a:ext cx="851506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EXAMINATION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FRENAL ATTACHMENTS </a:t>
            </a:r>
          </a:p>
          <a:p>
            <a:pPr algn="just"/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/>
              <a:t>•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high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maxillary labial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frenum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may be cause of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midline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diastema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•An abnormally high attachment of the mandibular labial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frenum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cause recession of the gingiva in that area.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•Abnormal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frenal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attachments are diagnosed by a blanch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test where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upper lip is stretched upwards and outwards for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period 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time.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80806"/>
            <a:ext cx="5553075" cy="247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026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6928" y="228600"/>
            <a:ext cx="8693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EXAMINATION OF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TONSILS &amp; ADENOIDS:-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ABNORMALY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INFLAMED TONSILS CAUSE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alterations in tongue and jaw posture there by upsetting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oro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-facial balance leading to malocclusion.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0262" y="3733800"/>
            <a:ext cx="4605338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2420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09800"/>
            <a:ext cx="7848600" cy="16002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HARD-TISSUE EXAMINATION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769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76200"/>
            <a:ext cx="8991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ASSESSMENT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DENTITION:-</a:t>
            </a:r>
          </a:p>
          <a:p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Dentition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examined 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:-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1. Teeth present in the oral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cavity.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2. Teeth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unerupted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3. Teeth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missing.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4.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Oral hygiene status and brushing habits.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5.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Presence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caries,restorations,malocclusions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hypoplasia ,wear &amp; dislocation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6. Check for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malocclusions.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7. Record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overbite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overjet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8. Check for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crossbite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9. Individual tooth irregularities such as rotation,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displacement ,intrusion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extrusion are noted.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10. Check arch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form.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45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067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Maxillary and </a:t>
            </a:r>
            <a:r>
              <a:rPr lang="en-US" sz="24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madibular</a:t>
            </a:r>
            <a:r>
              <a:rPr lang="en-US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arch are assessed for:-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Shape :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average/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-shape/ U-shape/ square</a:t>
            </a:r>
          </a:p>
          <a:p>
            <a:pPr marL="514350" indent="-514350">
              <a:buFont typeface="+mj-lt"/>
              <a:buAutoNum type="arabicParenR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Arch symmetry:-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symmetrical/asymmetrical</a:t>
            </a:r>
          </a:p>
          <a:p>
            <a:pPr marL="514350" indent="-514350">
              <a:buFont typeface="+mj-lt"/>
              <a:buAutoNum type="arabicParenR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Arch alignment</a:t>
            </a:r>
          </a:p>
          <a:p>
            <a:pPr marL="514350" indent="-514350">
              <a:buFont typeface="+mj-lt"/>
              <a:buAutoNum type="arabicParenR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Crowding / spacing</a:t>
            </a:r>
          </a:p>
          <a:p>
            <a:pPr marL="514350" indent="-514350">
              <a:buFont typeface="+mj-lt"/>
              <a:buAutoNum type="arabicParenR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Curve of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spee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Freeway space</a:t>
            </a:r>
          </a:p>
          <a:p>
            <a:pPr marL="514350" indent="-514350">
              <a:buFont typeface="+mj-lt"/>
              <a:buAutoNum type="arabicParenR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Maximum opening</a:t>
            </a:r>
          </a:p>
        </p:txBody>
      </p:sp>
    </p:spTree>
    <p:extLst>
      <p:ext uri="{BB962C8B-B14F-4D97-AF65-F5344CB8AC3E}">
        <p14:creationId xmlns:p14="http://schemas.microsoft.com/office/powerpoint/2010/main" xmlns="" val="1404870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1000"/>
            <a:ext cx="8305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Occlusion</a:t>
            </a:r>
            <a:r>
              <a:rPr lang="en-US" sz="2800" b="1" dirty="0" smtClean="0"/>
              <a:t> is assessed for:-</a:t>
            </a:r>
          </a:p>
          <a:p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I</a:t>
            </a:r>
            <a:r>
              <a:rPr lang="en-US" sz="2800" b="1" dirty="0" smtClean="0"/>
              <a:t>ntra-arch malocclusions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Inter-arch malocclusions</a:t>
            </a:r>
            <a:endParaRPr lang="en-US" sz="2800" b="1" dirty="0"/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/>
              <a:t>  Skeletal Malocclusion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159668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304800"/>
            <a:ext cx="7848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Intra-Arch malocclusions</a:t>
            </a:r>
          </a:p>
          <a:p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Rotation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Inclination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/ Tipping-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Buccal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/Labial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Lingual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Mesial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Distal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Total displacement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Transposition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Infraversion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Supraversion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91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Buccal and palatal inclination &amp; displacement</a:t>
            </a:r>
            <a:endParaRPr lang="en-IN" sz="2800" dirty="0"/>
          </a:p>
        </p:txBody>
      </p:sp>
      <p:pic>
        <p:nvPicPr>
          <p:cNvPr id="31746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1250" r="29167"/>
          <a:stretch>
            <a:fillRect/>
          </a:stretch>
        </p:blipFill>
        <p:spPr bwMode="auto">
          <a:xfrm rot="21303860">
            <a:off x="4341139" y="2057400"/>
            <a:ext cx="1447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3493" r="34897"/>
          <a:stretch>
            <a:fillRect/>
          </a:stretch>
        </p:blipFill>
        <p:spPr bwMode="auto">
          <a:xfrm rot="19688143">
            <a:off x="5145524" y="1934572"/>
            <a:ext cx="1156148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2037" r="30436"/>
          <a:stretch>
            <a:fillRect/>
          </a:stretch>
        </p:blipFill>
        <p:spPr bwMode="auto">
          <a:xfrm rot="1306609">
            <a:off x="3753695" y="1952896"/>
            <a:ext cx="1372572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1250" r="29167"/>
          <a:stretch>
            <a:fillRect/>
          </a:stretch>
        </p:blipFill>
        <p:spPr bwMode="auto">
          <a:xfrm rot="21303860">
            <a:off x="4345661" y="2036701"/>
            <a:ext cx="1447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Straight Connector 14"/>
          <p:cNvCxnSpPr/>
          <p:nvPr/>
        </p:nvCxnSpPr>
        <p:spPr>
          <a:xfrm rot="5400000" flipH="1" flipV="1">
            <a:off x="2933700" y="3619500"/>
            <a:ext cx="4114800" cy="76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0" y="1981200"/>
            <a:ext cx="869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Palatal 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7772400" y="2133600"/>
            <a:ext cx="89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Buccal  </a:t>
            </a:r>
            <a:endParaRPr lang="en-IN" dirty="0"/>
          </a:p>
        </p:txBody>
      </p:sp>
      <p:pic>
        <p:nvPicPr>
          <p:cNvPr id="31748" name="Picture 4" descr="An Introduction to Dental Photograph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5218022"/>
            <a:ext cx="3886200" cy="1639977"/>
          </a:xfrm>
          <a:prstGeom prst="rect">
            <a:avLst/>
          </a:prstGeom>
          <a:noFill/>
        </p:spPr>
      </p:pic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5CA7-A424-4700-90F8-3E5A38ABBC43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Mesio</a:t>
            </a:r>
            <a:r>
              <a:rPr lang="en-US" dirty="0" smtClean="0"/>
              <a:t>-distal inclination &amp; displacement </a:t>
            </a:r>
            <a:endParaRPr lang="en-IN" dirty="0"/>
          </a:p>
        </p:txBody>
      </p:sp>
      <p:pic>
        <p:nvPicPr>
          <p:cNvPr id="32770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>
            <a:off x="4114800" y="2057400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 rot="20475418">
            <a:off x="5460787" y="2040584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 rot="1111340">
            <a:off x="3051321" y="2039185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>
            <a:off x="4114800" y="2057400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Connector 13"/>
          <p:cNvCxnSpPr/>
          <p:nvPr/>
        </p:nvCxnSpPr>
        <p:spPr>
          <a:xfrm rot="16200000" flipH="1">
            <a:off x="3433397" y="3661997"/>
            <a:ext cx="3276600" cy="674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2000" y="198120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Mesial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297075" y="1981200"/>
            <a:ext cx="757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Distal </a:t>
            </a:r>
            <a:endParaRPr lang="en-IN" dirty="0"/>
          </a:p>
        </p:txBody>
      </p:sp>
      <p:pic>
        <p:nvPicPr>
          <p:cNvPr id="32772" name="Picture 4" descr="Montana Roots Dental Care | Top Quality Care For Your Sm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800600"/>
            <a:ext cx="2783561" cy="1828800"/>
          </a:xfrm>
          <a:prstGeom prst="rect">
            <a:avLst/>
          </a:prstGeom>
          <a:noFill/>
        </p:spPr>
      </p:pic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93EF-D330-4D88-B3B0-CA24D357A32F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Supra, </a:t>
            </a:r>
            <a:r>
              <a:rPr lang="en-US" dirty="0" err="1" smtClean="0"/>
              <a:t>infraocclusion</a:t>
            </a:r>
            <a:r>
              <a:rPr lang="en-US" dirty="0" smtClean="0"/>
              <a:t> &amp; rotation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3794" name="AutoShape 2" descr="Over Eruption Due to Missing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3796" name="Picture 4" descr="https://www.dentalimplantsusa.com/wp-content/uploads/2018/06/overeruption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1100" y="1676400"/>
            <a:ext cx="2857500" cy="2143125"/>
          </a:xfrm>
          <a:prstGeom prst="rect">
            <a:avLst/>
          </a:prstGeom>
          <a:noFill/>
        </p:spPr>
      </p:pic>
      <p:pic>
        <p:nvPicPr>
          <p:cNvPr id="33798" name="Picture 6" descr="Infraocclusion of mandibular primary molars | Pocket Dentist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52600"/>
            <a:ext cx="3124200" cy="2082801"/>
          </a:xfrm>
          <a:prstGeom prst="rect">
            <a:avLst/>
          </a:prstGeom>
          <a:noFill/>
        </p:spPr>
      </p:pic>
      <p:sp>
        <p:nvSpPr>
          <p:cNvPr id="33800" name="AutoShape 8" descr="International Journal of Dental Science and Innovative Research (IJDSIR) P  age 37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3802" name="AutoShape 10" descr="International Journal of Dental Science and Innovative Research (IJDSIR) P  age 37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3804" name="Picture 12" descr="http://what-when-how.com/wp-content/uploads/2012/05/tmp182407_thumb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4078514"/>
            <a:ext cx="1828800" cy="2322286"/>
          </a:xfrm>
          <a:prstGeom prst="rect">
            <a:avLst/>
          </a:prstGeom>
          <a:noFill/>
        </p:spPr>
      </p:pic>
      <p:pic>
        <p:nvPicPr>
          <p:cNvPr id="10" name="Picture 12" descr="http://what-when-how.com/wp-content/uploads/2012/05/tmp182407_thumb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985795">
            <a:off x="6219150" y="4172583"/>
            <a:ext cx="1828800" cy="2322286"/>
          </a:xfrm>
          <a:prstGeom prst="rect">
            <a:avLst/>
          </a:prstGeom>
          <a:noFill/>
        </p:spPr>
      </p:pic>
      <p:pic>
        <p:nvPicPr>
          <p:cNvPr id="11" name="Picture 12" descr="http://what-when-how.com/wp-content/uploads/2012/05/tmp182407_thumb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275811">
            <a:off x="1516035" y="4218951"/>
            <a:ext cx="1828800" cy="2322286"/>
          </a:xfrm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8F2-4AE3-4B71-9548-E1C9082E67BD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Transposition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7890" name="Picture 2" descr="Mandibular canine-lateral incisor and maxillary bilateral canine-premolar  transposition: Report of two cases Dhruvakumar D, Munjal V, Mediratta S - J  Orofac Sc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00200"/>
            <a:ext cx="7019925" cy="477202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F923-8405-407B-A141-ABB26E195226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308212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Inter-arch Malocclusions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solidFill>
                  <a:srgbClr val="FFFFFF"/>
                </a:solidFill>
                <a:latin typeface="Arial-BoldMT"/>
              </a:rPr>
              <a:t>SAGITTAL PLANE MALOCCLUSION</a:t>
            </a:r>
          </a:p>
          <a:p>
            <a:r>
              <a:rPr lang="en-US" b="1" dirty="0">
                <a:solidFill>
                  <a:srgbClr val="FFFFFF"/>
                </a:solidFill>
                <a:latin typeface="Arial-BoldMT"/>
              </a:rPr>
              <a:t>VERTICAL PLANE MALOCCLUSION</a:t>
            </a:r>
          </a:p>
          <a:p>
            <a:r>
              <a:rPr lang="en-US" b="1" dirty="0">
                <a:solidFill>
                  <a:srgbClr val="FFFFFF"/>
                </a:solidFill>
                <a:latin typeface="Arial-BoldMT"/>
              </a:rPr>
              <a:t>TRANSVERSE PLANE MALOCCLUSION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752600"/>
            <a:ext cx="922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SAGITTAL PLANE MALOCCLUSION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VERTICAL PLANE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MALOCCLUSION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TRANSVERSE PLANE MALOCCLUSION</a:t>
            </a:r>
          </a:p>
        </p:txBody>
      </p:sp>
    </p:spTree>
    <p:extLst>
      <p:ext uri="{BB962C8B-B14F-4D97-AF65-F5344CB8AC3E}">
        <p14:creationId xmlns:p14="http://schemas.microsoft.com/office/powerpoint/2010/main" xmlns="" val="341951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 flipH="1">
            <a:off x="1866900" y="457200"/>
            <a:ext cx="2083559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940507" y="479777"/>
            <a:ext cx="1485900" cy="1921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17394" y="7620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  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SAGITTAL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PLANE MALOCCLUSION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52" y="1082457"/>
            <a:ext cx="414721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b="1" dirty="0" smtClean="0"/>
              <a:t>Pre-normal </a:t>
            </a:r>
            <a:r>
              <a:rPr lang="en-US" sz="2800" b="1" dirty="0"/>
              <a:t>occlusion</a:t>
            </a:r>
          </a:p>
          <a:p>
            <a:r>
              <a:rPr lang="en-US" sz="2800" dirty="0"/>
              <a:t>-mandibular </a:t>
            </a:r>
            <a:r>
              <a:rPr lang="en-US" sz="2800" dirty="0" smtClean="0"/>
              <a:t>dental arch is placed </a:t>
            </a:r>
            <a:r>
              <a:rPr lang="en-US" sz="2800" dirty="0"/>
              <a:t>anteriorly in </a:t>
            </a:r>
            <a:r>
              <a:rPr lang="en-US" sz="2800" dirty="0" smtClean="0"/>
              <a:t>centric</a:t>
            </a:r>
          </a:p>
          <a:p>
            <a:r>
              <a:rPr lang="en-US" sz="2800" dirty="0" smtClean="0"/>
              <a:t>occlusion.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3276600" y="2057399"/>
            <a:ext cx="532547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sz="2800" dirty="0" smtClean="0"/>
              <a:t>               </a:t>
            </a:r>
            <a:r>
              <a:rPr lang="en-US" sz="2800" b="1" dirty="0" smtClean="0"/>
              <a:t>Post-normal occlusion</a:t>
            </a:r>
            <a:endParaRPr lang="en-US" sz="2800" b="1" dirty="0"/>
          </a:p>
          <a:p>
            <a:pPr algn="ctr"/>
            <a:r>
              <a:rPr lang="en-US" sz="2800" dirty="0"/>
              <a:t>            </a:t>
            </a:r>
            <a:r>
              <a:rPr lang="en-US" sz="2800" dirty="0" smtClean="0"/>
              <a:t>   </a:t>
            </a:r>
            <a:r>
              <a:rPr lang="en-US" sz="2800" dirty="0"/>
              <a:t>-mandibular dental arch is</a:t>
            </a:r>
          </a:p>
          <a:p>
            <a:pPr algn="ctr"/>
            <a:r>
              <a:rPr lang="en-US" sz="2800" dirty="0"/>
              <a:t>               </a:t>
            </a:r>
            <a:r>
              <a:rPr lang="en-US" sz="2800" dirty="0" smtClean="0"/>
              <a:t>  </a:t>
            </a:r>
            <a:r>
              <a:rPr lang="en-US" sz="2800" dirty="0"/>
              <a:t>placed more </a:t>
            </a:r>
            <a:r>
              <a:rPr lang="en-US" sz="2800" dirty="0" smtClean="0"/>
              <a:t>posteriorly  </a:t>
            </a:r>
          </a:p>
          <a:p>
            <a:pPr algn="ctr"/>
            <a:r>
              <a:rPr lang="en-US" sz="2800" dirty="0"/>
              <a:t> </a:t>
            </a:r>
            <a:r>
              <a:rPr lang="en-US" sz="2800" dirty="0" smtClean="0"/>
              <a:t>                 in centric occlusion</a:t>
            </a:r>
            <a:r>
              <a:rPr lang="en-US" sz="2000" dirty="0" smtClean="0"/>
              <a:t>.                                                            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95800"/>
            <a:ext cx="3733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95800"/>
            <a:ext cx="364907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120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Vertical plane malocclusion </a:t>
            </a:r>
          </a:p>
          <a:p>
            <a:pPr>
              <a:buNone/>
            </a:pP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Deep bite or increased overbite.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refers to a condition where there is an excessive vertical overlap between upper 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lower anterior teeth.</a:t>
            </a:r>
          </a:p>
          <a:p>
            <a:pPr>
              <a:buNone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Open bite.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is a condition where there is no vertical overlap between upper and lower teeth 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34818" name="AutoShape 2" descr="what is deep bite - ✔️Dr. Sheibani Nia, best orthodonti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0" name="AutoShape 4" descr="what is deep b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2" name="AutoShape 6" descr="what is deep b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4" name="AutoShape 8" descr="what is deep b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6" name="AutoShape 10" descr="what is deep bite - ✔️Dr. Sheibani Nia, best orthodonti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8" name="AutoShape 12" descr="I have a deep bite, probably moderate. I wore braces for 2 months and now I  want to stop wearing them after knowing it can cause severe root  resorption. what can possibl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4830" name="Picture 14" descr="Smile Gallery: Deep Bite | Sporting Smiles | 20155 Denti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295400"/>
            <a:ext cx="2762250" cy="1657351"/>
          </a:xfrm>
          <a:prstGeom prst="rect">
            <a:avLst/>
          </a:prstGeom>
          <a:noFill/>
        </p:spPr>
      </p:pic>
      <p:sp>
        <p:nvSpPr>
          <p:cNvPr id="34832" name="AutoShape 16" descr="TMD: Anterior Open Bite Tendency Problems | Occlusion Connections™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4834" name="Picture 18" descr="What is Open Bite: Symptoms, Diagnosis and Treatm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00600"/>
            <a:ext cx="2857500" cy="1600200"/>
          </a:xfrm>
          <a:prstGeom prst="rect">
            <a:avLst/>
          </a:prstGeom>
          <a:noFill/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8E7A0-1DD6-412A-ABD9-45155FCBD011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Freeway space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This is important in those orthodontic cases where the functional analysis is significant for treatment planning.</a:t>
            </a:r>
          </a:p>
          <a:p>
            <a:r>
              <a:rPr lang="en-IN" dirty="0" smtClean="0"/>
              <a:t>Most common methods:</a:t>
            </a:r>
          </a:p>
          <a:p>
            <a:pPr marL="457200" indent="-457200">
              <a:buAutoNum type="arabicPeriod"/>
            </a:pPr>
            <a:r>
              <a:rPr lang="en-IN" dirty="0" smtClean="0"/>
              <a:t>DIRECT INTRAORAL METHOD</a:t>
            </a:r>
          </a:p>
          <a:p>
            <a:pPr marL="457200" indent="-457200">
              <a:buAutoNum type="arabicPeriod"/>
            </a:pPr>
            <a:r>
              <a:rPr lang="en-IN" dirty="0" smtClean="0"/>
              <a:t>DIRECT EXTRAORAL METHOD</a:t>
            </a:r>
          </a:p>
          <a:p>
            <a:pPr marL="457200" indent="-457200">
              <a:buAutoNum type="arabicPeriod"/>
            </a:pPr>
            <a:r>
              <a:rPr lang="en-IN" dirty="0" smtClean="0"/>
              <a:t>INDIRECT EXTRAORAL METHOD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743200"/>
            <a:ext cx="3300412" cy="305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TRANSVERSE PLANE MALOCCLUSION</a:t>
            </a:r>
            <a:br>
              <a:rPr lang="en-US" sz="2800" b="1" dirty="0" smtClean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5842" name="AutoShape 2" descr="Correction of Cross-Bites / Use of Expanders - Clonmel Orthodon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5844" name="AutoShape 4" descr="Correction of Cross-Bites / Use of Expanders - Clonmel Orthodon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6" name="Picture 6" descr="What Is A Crossbite, Causes &amp; How Do You Correct 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209800"/>
            <a:ext cx="3505200" cy="2791085"/>
          </a:xfrm>
          <a:prstGeom prst="rect">
            <a:avLst/>
          </a:prstGeom>
          <a:noFill/>
        </p:spPr>
      </p:pic>
      <p:pic>
        <p:nvPicPr>
          <p:cNvPr id="35848" name="Picture 8" descr="Get Ahead of a Developing Cross-Bite with This Early Intervention Meas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600200"/>
            <a:ext cx="2857500" cy="28575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0B471-4C8E-4B66-B245-8A4642AC2810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23</a:t>
            </a:fld>
            <a:endParaRPr lang="en-IN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01365"/>
            <a:ext cx="2895600" cy="2256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Scissor bite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6866" name="Picture 2" descr="Treatment of severe scissor bite in a middle-aged adult patient with  orthodontic mini-implants - ScienceDir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295400"/>
            <a:ext cx="5734050" cy="1924051"/>
          </a:xfrm>
          <a:prstGeom prst="rect">
            <a:avLst/>
          </a:prstGeom>
          <a:noFill/>
        </p:spPr>
      </p:pic>
      <p:pic>
        <p:nvPicPr>
          <p:cNvPr id="36868" name="Picture 4" descr="Scissor Bite - WikiLectu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4695825" cy="2828925"/>
          </a:xfrm>
          <a:prstGeom prst="rect">
            <a:avLst/>
          </a:prstGeom>
          <a:noFill/>
        </p:spPr>
      </p:pic>
      <p:pic>
        <p:nvPicPr>
          <p:cNvPr id="36870" name="Picture 6" descr="Scissor bite | wise orth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429000"/>
            <a:ext cx="3911600" cy="27432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1CB3-6C7E-478E-82FE-DAE871CEC52F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18699"/>
            <a:ext cx="88392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Skeletal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Classification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orthognathic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maxilla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orthognathic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mandible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II-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orthognathic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maxilla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retrognathic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mandible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III-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orthognathic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maxilla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prognathic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mandible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68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Skeletal classification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8914" name="Picture 2" descr="Orthodontics – Classification of Malocclusion – My Dental Technology No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" y="1600200"/>
            <a:ext cx="7839075" cy="4238626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164B8-79DE-444F-9CEA-28E08A8D0B2C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-228600"/>
            <a:ext cx="7543800" cy="993775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Antero-posterior plane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64826" y="963304"/>
            <a:ext cx="89802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458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34636" y="988129"/>
            <a:ext cx="400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400" b="1" i="1" dirty="0" smtClean="0"/>
              <a:t>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Molar relation:-</a:t>
            </a:r>
            <a:endParaRPr lang="en-US" sz="28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882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" y="304800"/>
            <a:ext cx="7620000" cy="1143000"/>
          </a:xfrm>
        </p:spPr>
        <p:txBody>
          <a:bodyPr/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Canine relation :-</a:t>
            </a:r>
            <a:endParaRPr lang="en-US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483" b="-4311"/>
          <a:stretch/>
        </p:blipFill>
        <p:spPr bwMode="auto">
          <a:xfrm>
            <a:off x="1" y="1295400"/>
            <a:ext cx="8458200" cy="547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0467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Midline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en-IN" dirty="0" smtClean="0"/>
              <a:t>The position of the midline of the mandible is observed while the jaw is moved from the postural rest to habitual occlusion.</a:t>
            </a:r>
          </a:p>
          <a:p>
            <a:r>
              <a:rPr lang="en-IN" dirty="0" smtClean="0"/>
              <a:t>Two types of skeletal </a:t>
            </a:r>
            <a:r>
              <a:rPr lang="en-IN" dirty="0" err="1" smtClean="0"/>
              <a:t>mandibular</a:t>
            </a:r>
            <a:r>
              <a:rPr lang="en-IN" dirty="0" smtClean="0"/>
              <a:t> deviation can be differentiated :</a:t>
            </a:r>
          </a:p>
          <a:p>
            <a:pPr marL="457200" indent="-457200">
              <a:buAutoNum type="arabicPeriod"/>
            </a:pPr>
            <a:r>
              <a:rPr lang="en-IN" dirty="0" err="1" smtClean="0"/>
              <a:t>Laterognathy</a:t>
            </a:r>
            <a:endParaRPr lang="en-IN" dirty="0" smtClean="0"/>
          </a:p>
          <a:p>
            <a:pPr marL="457200" indent="-457200">
              <a:buAutoNum type="arabicPeriod"/>
            </a:pPr>
            <a:r>
              <a:rPr lang="en-IN" dirty="0" err="1" smtClean="0"/>
              <a:t>lateroclusion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115328" cy="591187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IN" dirty="0" smtClean="0"/>
              <a:t>LATEROGNATHY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IN" dirty="0" smtClean="0"/>
              <a:t>The centre of the midline is not aligned with the facial midline in rest and in occlusion.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IN" dirty="0" smtClean="0"/>
              <a:t>These dysplasia constitute true neuromuscular or anatomical asymmetry.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IN" dirty="0" smtClean="0"/>
              <a:t>A lateral </a:t>
            </a:r>
            <a:r>
              <a:rPr lang="en-IN" dirty="0" err="1" smtClean="0"/>
              <a:t>crossbite</a:t>
            </a:r>
            <a:r>
              <a:rPr lang="en-IN" dirty="0" smtClean="0"/>
              <a:t> with </a:t>
            </a:r>
            <a:r>
              <a:rPr lang="en-IN" dirty="0" err="1" smtClean="0"/>
              <a:t>laterognathy</a:t>
            </a:r>
            <a:r>
              <a:rPr lang="en-IN" dirty="0" smtClean="0"/>
              <a:t> is termed true cross bite.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IN" dirty="0" smtClean="0"/>
              <a:t>Successful functional appliance treatment is not possible in such cases; in severe cases, surgery is the only alternative.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657600"/>
            <a:ext cx="4197355" cy="285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en-IN" dirty="0" smtClean="0"/>
              <a:t>2. LATEROLUSION 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The skeletal midline shift of the mandible can be observed only in the occlusal position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In postural rest both midlines are well aligned.</a:t>
            </a:r>
          </a:p>
          <a:p>
            <a:pPr>
              <a:buFont typeface="Courier New" pitchFamily="49" charset="0"/>
              <a:buChar char="o"/>
            </a:pPr>
            <a:r>
              <a:rPr lang="en-IN" dirty="0" smtClean="0"/>
              <a:t>The deviation is due to tooth guidance (functional non-true malocclusion)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048000"/>
            <a:ext cx="5309476" cy="227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Provisional diagnosis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54045-887C-44C6-8434-3A150554B340}" type="datetime1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Case History Records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E848B-FB3A-4A3A-85C8-A9C06FF8D3A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986" name="Picture 2" descr="Combined orthodontic-orthopedic treatment of an adolescent Class II  Division 2 patient with extreme deepbite using the Forsus Fatigue Resistant  Device | Pocket Dentis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533400"/>
            <a:ext cx="6981825" cy="5629276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9CF63-8C90-49CF-83F7-4EB3CEDA4885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4034" name="Picture 2" descr="Severe unilateral scissors-bite with a constricted mandibular arch: Bite  turbos and extra-alveolar bone screws in the infrazygomatic crests and  mandibular buccal shelf - American Journal of Orthodontics and Dentofacial  Orthoped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24000"/>
            <a:ext cx="5859759" cy="45720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B478-5A97-493F-8D60-1CD34549AF7E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2/4/2025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35</a:t>
            </a:fld>
            <a:endParaRPr lang="en-IN"/>
          </a:p>
        </p:txBody>
      </p:sp>
      <p:pic>
        <p:nvPicPr>
          <p:cNvPr id="6" name="Picture 4" descr="A simple approach to correct ectopic eruption of maxillary canines -  American Journal of Orthodontics and Dentofacial Orthopedics"/>
          <p:cNvPicPr>
            <a:picLocks noChangeAspect="1" noChangeArrowheads="1"/>
          </p:cNvPicPr>
          <p:nvPr/>
        </p:nvPicPr>
        <p:blipFill>
          <a:blip r:embed="rId2" cstate="print"/>
          <a:srcRect l="-1434" t="400" r="1120" b="29166"/>
          <a:stretch>
            <a:fillRect/>
          </a:stretch>
        </p:blipFill>
        <p:spPr bwMode="auto">
          <a:xfrm>
            <a:off x="1219200" y="1905000"/>
            <a:ext cx="6597805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69376" y="457200"/>
            <a:ext cx="8763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Arial" pitchFamily="34" charset="0"/>
                <a:cs typeface="Arial" pitchFamily="34" charset="0"/>
              </a:rPr>
              <a:t>REFERENCES 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:-</a:t>
            </a:r>
          </a:p>
          <a:p>
            <a:endParaRPr lang="en-US" sz="44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Contemporary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orthodontics 4th edition by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proffit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Orthodontic diagnosis by Thomas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Rakosi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Irmtrud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Jonas,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Thomas 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Graber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Orthodontics – the art and science, 4th edition by S. I.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Bhalajhi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Orthodontics - Current principles and technique (Graber) 2000</a:t>
            </a:r>
          </a:p>
        </p:txBody>
      </p:sp>
    </p:spTree>
    <p:extLst>
      <p:ext uri="{BB962C8B-B14F-4D97-AF65-F5344CB8AC3E}">
        <p14:creationId xmlns:p14="http://schemas.microsoft.com/office/powerpoint/2010/main" xmlns="" val="68030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38400"/>
            <a:ext cx="7620000" cy="1143000"/>
          </a:xfrm>
        </p:spPr>
        <p:txBody>
          <a:bodyPr/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88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11922</TotalTime>
  <Words>856</Words>
  <Application>Microsoft Office PowerPoint</Application>
  <PresentationFormat>On-screen Show (4:3)</PresentationFormat>
  <Paragraphs>207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Adjacency</vt:lpstr>
      <vt:lpstr>Case HISTORY and intraoral examination  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HARD-TISSUE EXAMINATION</vt:lpstr>
      <vt:lpstr>Slide 11</vt:lpstr>
      <vt:lpstr>Slide 12</vt:lpstr>
      <vt:lpstr>Slide 13</vt:lpstr>
      <vt:lpstr>Slide 14</vt:lpstr>
      <vt:lpstr>Buccal and palatal inclination &amp; displacement</vt:lpstr>
      <vt:lpstr>Mesio-distal inclination &amp; displacement </vt:lpstr>
      <vt:lpstr>Supra, infraocclusion &amp; rotation </vt:lpstr>
      <vt:lpstr>Transposition </vt:lpstr>
      <vt:lpstr>Slide 19</vt:lpstr>
      <vt:lpstr>Slide 20</vt:lpstr>
      <vt:lpstr>Slide 21</vt:lpstr>
      <vt:lpstr>Freeway space</vt:lpstr>
      <vt:lpstr>TRANSVERSE PLANE MALOCCLUSION </vt:lpstr>
      <vt:lpstr>Scissor bite</vt:lpstr>
      <vt:lpstr>Slide 25</vt:lpstr>
      <vt:lpstr>Skeletal classification</vt:lpstr>
      <vt:lpstr>Antero-posterior plane</vt:lpstr>
      <vt:lpstr>Canine relation :-</vt:lpstr>
      <vt:lpstr>Midline </vt:lpstr>
      <vt:lpstr>Slide 30</vt:lpstr>
      <vt:lpstr>Slide 31</vt:lpstr>
      <vt:lpstr>Provisional diagnosis</vt:lpstr>
      <vt:lpstr>Slide 33</vt:lpstr>
      <vt:lpstr>Slide 34</vt:lpstr>
      <vt:lpstr>Slide 35</vt:lpstr>
      <vt:lpstr>Slide 36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 history records</dc:title>
  <dc:creator>deepak sir</dc:creator>
  <cp:lastModifiedBy>madhu</cp:lastModifiedBy>
  <cp:revision>1165</cp:revision>
  <dcterms:created xsi:type="dcterms:W3CDTF">2013-07-11T12:08:51Z</dcterms:created>
  <dcterms:modified xsi:type="dcterms:W3CDTF">2025-02-04T09:44:43Z</dcterms:modified>
</cp:coreProperties>
</file>