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3" r:id="rId4"/>
  </p:sldMasterIdLst>
  <p:notesMasterIdLst>
    <p:notesMasterId r:id="rId86"/>
  </p:notesMasterIdLst>
  <p:handoutMasterIdLst>
    <p:handoutMasterId r:id="rId87"/>
  </p:handoutMasterIdLst>
  <p:sldIdLst>
    <p:sldId id="317" r:id="rId5"/>
    <p:sldId id="307" r:id="rId6"/>
    <p:sldId id="258" r:id="rId7"/>
    <p:sldId id="259" r:id="rId8"/>
    <p:sldId id="390" r:id="rId9"/>
    <p:sldId id="357" r:id="rId10"/>
    <p:sldId id="275" r:id="rId11"/>
    <p:sldId id="260" r:id="rId12"/>
    <p:sldId id="359" r:id="rId13"/>
    <p:sldId id="385" r:id="rId14"/>
    <p:sldId id="387" r:id="rId15"/>
    <p:sldId id="261" r:id="rId16"/>
    <p:sldId id="389" r:id="rId17"/>
    <p:sldId id="361" r:id="rId18"/>
    <p:sldId id="362" r:id="rId19"/>
    <p:sldId id="388" r:id="rId20"/>
    <p:sldId id="266" r:id="rId21"/>
    <p:sldId id="265" r:id="rId22"/>
    <p:sldId id="267" r:id="rId23"/>
    <p:sldId id="396" r:id="rId24"/>
    <p:sldId id="262" r:id="rId25"/>
    <p:sldId id="360" r:id="rId26"/>
    <p:sldId id="270" r:id="rId27"/>
    <p:sldId id="264" r:id="rId28"/>
    <p:sldId id="392" r:id="rId29"/>
    <p:sldId id="273" r:id="rId30"/>
    <p:sldId id="395" r:id="rId31"/>
    <p:sldId id="276" r:id="rId32"/>
    <p:sldId id="277" r:id="rId33"/>
    <p:sldId id="397" r:id="rId34"/>
    <p:sldId id="278" r:id="rId35"/>
    <p:sldId id="279" r:id="rId36"/>
    <p:sldId id="280" r:id="rId37"/>
    <p:sldId id="391" r:id="rId38"/>
    <p:sldId id="394" r:id="rId39"/>
    <p:sldId id="286" r:id="rId40"/>
    <p:sldId id="290" r:id="rId41"/>
    <p:sldId id="289" r:id="rId42"/>
    <p:sldId id="287" r:id="rId43"/>
    <p:sldId id="288" r:id="rId44"/>
    <p:sldId id="393" r:id="rId45"/>
    <p:sldId id="291" r:id="rId46"/>
    <p:sldId id="398" r:id="rId47"/>
    <p:sldId id="302" r:id="rId48"/>
    <p:sldId id="303" r:id="rId49"/>
    <p:sldId id="304" r:id="rId50"/>
    <p:sldId id="283" r:id="rId51"/>
    <p:sldId id="401" r:id="rId52"/>
    <p:sldId id="284" r:id="rId53"/>
    <p:sldId id="285" r:id="rId54"/>
    <p:sldId id="399" r:id="rId55"/>
    <p:sldId id="400" r:id="rId56"/>
    <p:sldId id="411" r:id="rId57"/>
    <p:sldId id="414" r:id="rId58"/>
    <p:sldId id="294" r:id="rId59"/>
    <p:sldId id="295" r:id="rId60"/>
    <p:sldId id="296" r:id="rId61"/>
    <p:sldId id="297" r:id="rId62"/>
    <p:sldId id="298" r:id="rId63"/>
    <p:sldId id="369" r:id="rId64"/>
    <p:sldId id="356" r:id="rId65"/>
    <p:sldId id="382" r:id="rId66"/>
    <p:sldId id="380" r:id="rId67"/>
    <p:sldId id="381" r:id="rId68"/>
    <p:sldId id="402" r:id="rId69"/>
    <p:sldId id="300" r:id="rId70"/>
    <p:sldId id="301" r:id="rId71"/>
    <p:sldId id="358" r:id="rId72"/>
    <p:sldId id="403" r:id="rId73"/>
    <p:sldId id="404" r:id="rId74"/>
    <p:sldId id="405" r:id="rId75"/>
    <p:sldId id="406" r:id="rId76"/>
    <p:sldId id="408" r:id="rId77"/>
    <p:sldId id="407" r:id="rId78"/>
    <p:sldId id="409" r:id="rId79"/>
    <p:sldId id="410" r:id="rId80"/>
    <p:sldId id="412" r:id="rId81"/>
    <p:sldId id="366" r:id="rId82"/>
    <p:sldId id="293" r:id="rId83"/>
    <p:sldId id="299" r:id="rId84"/>
    <p:sldId id="292"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000000"/>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75" autoAdjust="0"/>
  </p:normalViewPr>
  <p:slideViewPr>
    <p:cSldViewPr snapToGrid="0">
      <p:cViewPr varScale="1">
        <p:scale>
          <a:sx n="70" d="100"/>
          <a:sy n="70" d="100"/>
        </p:scale>
        <p:origin x="1166" y="43"/>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3590"/>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heme" Target="theme/them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6/13/2024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6/13/2024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Mineralised c.t consists of about 28% type-I collagen, 5 % of non collagenous matrix proteins</a:t>
            </a:r>
          </a:p>
          <a:p>
            <a:endParaRPr lang="en-IN" dirty="0"/>
          </a:p>
          <a:p>
            <a:r>
              <a:rPr lang="en-IN" dirty="0"/>
              <a:t>Growth factors and serum proteins also in bone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3251225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Osteons are the functional units of cortical bone. Osteons can be divided into primary osteon and secondary osteons. Primary osteons are adjacent to the primary bone where the blood vessels are surrounded by few circular lamellae.</a:t>
            </a:r>
          </a:p>
          <a:p>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4046833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Osteons are the functional units of cortical bone. Osteons can be divided into primary osteon and secondary osteons. Primary osteons are adjacent to the primary bone where the blood vessels are surrounded by few circular lamellae.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2042635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800" dirty="0" err="1"/>
              <a:t>Sytematically</a:t>
            </a:r>
            <a:r>
              <a:rPr lang="en-IN" sz="800" dirty="0"/>
              <a:t> – </a:t>
            </a:r>
            <a:r>
              <a:rPr lang="en-IN" sz="800" dirty="0" err="1"/>
              <a:t>hormanal</a:t>
            </a:r>
            <a:r>
              <a:rPr lang="en-IN" sz="800" dirty="0"/>
              <a:t> factors regulate bone physiology</a:t>
            </a:r>
          </a:p>
          <a:p>
            <a:r>
              <a:rPr lang="en-IN" sz="800" dirty="0"/>
              <a:t>Locally – mechanical forces – tooth movement, growth factors and cytokines.</a:t>
            </a:r>
          </a:p>
          <a:p>
            <a:r>
              <a:rPr lang="en-IN" sz="800" dirty="0"/>
              <a:t>Resist compressive and tensile forces.</a:t>
            </a:r>
          </a:p>
          <a:p>
            <a:r>
              <a:rPr lang="en-IN" sz="800" dirty="0"/>
              <a:t>Fractures= tensile and slicing stresses.</a:t>
            </a:r>
          </a:p>
          <a:p>
            <a:endParaRPr lang="en-IN" sz="800" dirty="0"/>
          </a:p>
          <a:p>
            <a:r>
              <a:rPr lang="en-IN" sz="800" dirty="0"/>
              <a:t>Homeostasis= automatic process that a living thing uses to keep its body steady on </a:t>
            </a:r>
            <a:r>
              <a:rPr lang="en-IN" sz="800" dirty="0" err="1"/>
              <a:t>ths</a:t>
            </a:r>
            <a:r>
              <a:rPr lang="en-IN" sz="800" dirty="0"/>
              <a:t> </a:t>
            </a:r>
            <a:r>
              <a:rPr lang="en-IN" sz="800" dirty="0" err="1"/>
              <a:t>insided</a:t>
            </a:r>
            <a:r>
              <a:rPr lang="en-IN" sz="800" dirty="0"/>
              <a:t> while continuing to adjust to conditions </a:t>
            </a:r>
            <a:r>
              <a:rPr lang="en-IN" sz="800" dirty="0" err="1"/>
              <a:t>outsided</a:t>
            </a:r>
            <a:r>
              <a:rPr lang="en-IN" sz="800" dirty="0"/>
              <a:t> the body, or in its environment. The body make these changes in order to work the right way and survive.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60255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Lineage=derivatives</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20</a:t>
            </a:fld>
            <a:endParaRPr lang="en-US" noProof="0" dirty="0"/>
          </a:p>
        </p:txBody>
      </p:sp>
    </p:spTree>
    <p:extLst>
      <p:ext uri="{BB962C8B-B14F-4D97-AF65-F5344CB8AC3E}">
        <p14:creationId xmlns:p14="http://schemas.microsoft.com/office/powerpoint/2010/main" val="10512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Osteoid= like bone, defined as un mineralized bone tissue and is key structure in development of matured mineralized bone.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21</a:t>
            </a:fld>
            <a:endParaRPr lang="en-US" noProof="0" dirty="0"/>
          </a:p>
        </p:txBody>
      </p:sp>
    </p:spTree>
    <p:extLst>
      <p:ext uri="{BB962C8B-B14F-4D97-AF65-F5344CB8AC3E}">
        <p14:creationId xmlns:p14="http://schemas.microsoft.com/office/powerpoint/2010/main" val="594161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014A59C2-1B68-2C03-E2F7-5D0F822A4D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a:extLst>
              <a:ext uri="{FF2B5EF4-FFF2-40B4-BE49-F238E27FC236}">
                <a16:creationId xmlns:a16="http://schemas.microsoft.com/office/drawing/2014/main" id="{ED826493-0769-19EB-844F-F22FADE6B8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Periosteum during childhood growth, after skeletal fractures or with bone forming tumors.</a:t>
            </a:r>
          </a:p>
          <a:p>
            <a:endParaRPr lang="en-US" altLang="en-US" dirty="0"/>
          </a:p>
          <a:p>
            <a:r>
              <a:rPr lang="en-US" altLang="en-US" dirty="0"/>
              <a:t>Osteoprogenitor cells</a:t>
            </a:r>
            <a:r>
              <a:rPr lang="en-US" altLang="en-US" i="1" dirty="0"/>
              <a:t>, </a:t>
            </a:r>
            <a:r>
              <a:rPr lang="en-US" altLang="en-US" dirty="0"/>
              <a:t>are small, pale-staining, spindle shaped cells that are present on all </a:t>
            </a:r>
            <a:r>
              <a:rPr lang="en-US" altLang="en-US" dirty="0" err="1"/>
              <a:t>nonresorbing</a:t>
            </a:r>
            <a:r>
              <a:rPr lang="en-US" altLang="en-US" dirty="0"/>
              <a:t> surfaces of living bone </a:t>
            </a:r>
          </a:p>
          <a:p>
            <a:r>
              <a:rPr lang="en-US" altLang="en-US" dirty="0"/>
              <a:t>When circumstances cause osteogenic cells of the periosteum or endosteum to proliferate, these cells give rise to osteoblasts</a:t>
            </a:r>
            <a:r>
              <a:rPr lang="en-US" altLang="en-US" i="1" dirty="0"/>
              <a:t> </a:t>
            </a:r>
            <a:r>
              <a:rPr lang="en-US" altLang="en-US" dirty="0"/>
              <a:t>in regions that is well vascularized and to chondroblasts</a:t>
            </a:r>
            <a:r>
              <a:rPr lang="en-US" altLang="en-US" i="1" dirty="0"/>
              <a:t> </a:t>
            </a:r>
            <a:r>
              <a:rPr lang="en-US" altLang="en-US" dirty="0"/>
              <a:t>in regions that are avascular. </a:t>
            </a:r>
          </a:p>
        </p:txBody>
      </p:sp>
      <p:sp>
        <p:nvSpPr>
          <p:cNvPr id="62468" name="Slide Number Placeholder 3">
            <a:extLst>
              <a:ext uri="{FF2B5EF4-FFF2-40B4-BE49-F238E27FC236}">
                <a16:creationId xmlns:a16="http://schemas.microsoft.com/office/drawing/2014/main" id="{934BD6AB-5690-2937-3D5A-17FEA53BDB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02882D-A3EA-43DE-970A-2A76874E7F54}" type="slidenum">
              <a:rPr lang="en-US" altLang="en-US"/>
              <a:pPr/>
              <a:t>26</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CB04E0DF-02E7-4ED3-945D-BBFEA4C537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6A963748-FCCE-1C5F-99CC-14F8784E14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Cbfa1 (osteoblast specific transcription factor)</a:t>
            </a:r>
          </a:p>
          <a:p>
            <a:r>
              <a:rPr lang="en-US" altLang="en-US"/>
              <a:t>Osteoprogerin- osteoclast inhibitor</a:t>
            </a:r>
          </a:p>
        </p:txBody>
      </p:sp>
      <p:sp>
        <p:nvSpPr>
          <p:cNvPr id="63492" name="Slide Number Placeholder 3">
            <a:extLst>
              <a:ext uri="{FF2B5EF4-FFF2-40B4-BE49-F238E27FC236}">
                <a16:creationId xmlns:a16="http://schemas.microsoft.com/office/drawing/2014/main" id="{11D55845-41A8-DEF8-235B-D593CB5E7C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D2949E-674E-4E50-A792-D37F094FE920}" type="slidenum">
              <a:rPr lang="en-US" altLang="en-US"/>
              <a:pPr/>
              <a:t>27</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26B7C1E6-60F4-9F95-8BB3-64DD5B42A1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9ED59D6C-7B07-476A-72AE-F89BCC2D45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Within the bone matrix, the osteocyte reduces in size, creating a space around it, called the </a:t>
            </a:r>
            <a:r>
              <a:rPr lang="en-US" altLang="en-US" dirty="0" err="1"/>
              <a:t>osteocytic</a:t>
            </a:r>
            <a:r>
              <a:rPr lang="en-US" altLang="en-US" dirty="0"/>
              <a:t> lacuna. The lacunae can appear ovoid or flattened. Narrow extensions of these lacunae form channels called canaliculi.</a:t>
            </a:r>
            <a:r>
              <a:rPr lang="en-US" altLang="en-US" i="1" dirty="0"/>
              <a:t> </a:t>
            </a:r>
            <a:r>
              <a:rPr lang="en-US" altLang="en-US" dirty="0" err="1"/>
              <a:t>Osteocytic</a:t>
            </a:r>
            <a:r>
              <a:rPr lang="en-US" altLang="en-US" dirty="0"/>
              <a:t> processes are present within these canaliculi.</a:t>
            </a:r>
          </a:p>
        </p:txBody>
      </p:sp>
      <p:sp>
        <p:nvSpPr>
          <p:cNvPr id="64516" name="Slide Number Placeholder 3">
            <a:extLst>
              <a:ext uri="{FF2B5EF4-FFF2-40B4-BE49-F238E27FC236}">
                <a16:creationId xmlns:a16="http://schemas.microsoft.com/office/drawing/2014/main" id="{47434F7D-ECDB-53A8-E6FF-A1CCCF2ABD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545074-CF68-4740-B6CF-6732554D2E86}" type="slidenum">
              <a:rPr lang="en-US" altLang="en-US"/>
              <a:pPr/>
              <a:t>29</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E74CD48A-668B-B718-0691-529CEC7D57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B63EE43F-28E2-382A-DFFA-FDCC1F4D5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bone destroying cells.</a:t>
            </a:r>
          </a:p>
          <a:p>
            <a:endParaRPr lang="en-US" altLang="en-US" dirty="0"/>
          </a:p>
        </p:txBody>
      </p:sp>
      <p:sp>
        <p:nvSpPr>
          <p:cNvPr id="65540" name="Slide Number Placeholder 3">
            <a:extLst>
              <a:ext uri="{FF2B5EF4-FFF2-40B4-BE49-F238E27FC236}">
                <a16:creationId xmlns:a16="http://schemas.microsoft.com/office/drawing/2014/main" id="{8C661916-DB21-CAFA-40A4-9C6D3FBCE6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2B756B-288D-4A8C-B11B-2ADA126760DD}" type="slidenum">
              <a:rPr lang="en-US" altLang="en-US"/>
              <a:pPr/>
              <a:t>31</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EEAC489D-78C1-4C93-09DD-4BE3287DCA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92902B38-9D43-C6DE-2347-CC7ABDFCA4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bone resorbing cytokines including IL-l and IL-6</a:t>
            </a:r>
          </a:p>
          <a:p>
            <a:r>
              <a:rPr lang="en-US" altLang="en-US"/>
              <a:t>TGF-β</a:t>
            </a:r>
            <a:r>
              <a:rPr lang="en-US" altLang="en-US" i="1"/>
              <a:t> and </a:t>
            </a:r>
            <a:r>
              <a:rPr lang="en-US" altLang="en-US"/>
              <a:t>interferon-γ inhibit proliferation and differentiation of committed precursors into mature osteoclasts. </a:t>
            </a:r>
          </a:p>
          <a:p>
            <a:r>
              <a:rPr lang="en-US" altLang="en-US"/>
              <a:t>Biophosphonates</a:t>
            </a:r>
            <a:r>
              <a:rPr lang="en-US" altLang="en-US" i="1"/>
              <a:t> </a:t>
            </a:r>
            <a:r>
              <a:rPr lang="en-US" altLang="en-US"/>
              <a:t>are used as anti bone resorbing agents</a:t>
            </a:r>
          </a:p>
        </p:txBody>
      </p:sp>
      <p:sp>
        <p:nvSpPr>
          <p:cNvPr id="66564" name="Slide Number Placeholder 3">
            <a:extLst>
              <a:ext uri="{FF2B5EF4-FFF2-40B4-BE49-F238E27FC236}">
                <a16:creationId xmlns:a16="http://schemas.microsoft.com/office/drawing/2014/main" id="{1FC09898-E15F-BC0D-55D9-CF1E276E62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5FA3AB-9349-4449-8E51-0CAD0F593872}" type="slidenum">
              <a:rPr lang="en-US" altLang="en-US"/>
              <a:pPr/>
              <a:t>33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F21646C8-0D23-316C-950C-DABB05650C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5DB7BA93-ED9B-6F04-7DB8-1EDA962CC3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At the site where a limb will later emerge, the embryo shows outgrowth of mesoderm covered by ectoderm. The mesenchymal cells in this site condense, differentiate into chondroblasts and resulting in the development of a hyaline cartilage model</a:t>
            </a:r>
            <a:r>
              <a:rPr lang="en-US" altLang="en-US" i="1"/>
              <a:t>.</a:t>
            </a:r>
            <a:r>
              <a:rPr lang="en-US" altLang="en-US"/>
              <a:t> The model is surrounded by a perichondrium made up of an inner chondrogenic</a:t>
            </a:r>
            <a:r>
              <a:rPr lang="en-US" altLang="en-US" i="1"/>
              <a:t> </a:t>
            </a:r>
            <a:r>
              <a:rPr lang="en-US" altLang="en-US"/>
              <a:t>layer and outer fibrous layer</a:t>
            </a:r>
            <a:r>
              <a:rPr lang="en-US" altLang="en-US" i="1"/>
              <a:t>. </a:t>
            </a:r>
            <a:r>
              <a:rPr lang="en-US" altLang="en-US"/>
              <a:t>No osteoblasts are produced by the cells in the chondrogenic layer, because differentiation is taking place in an avascular environment. </a:t>
            </a:r>
          </a:p>
          <a:p>
            <a:r>
              <a:rPr lang="en-US" altLang="en-US"/>
              <a:t>The growth</a:t>
            </a:r>
            <a:r>
              <a:rPr lang="en-US" altLang="en-US" i="1"/>
              <a:t> </a:t>
            </a:r>
            <a:r>
              <a:rPr lang="en-US" altLang="en-US"/>
              <a:t>of the cartilage model is by interstitial and appositional growth. Increase in the length is by interstitial growth</a:t>
            </a:r>
            <a:r>
              <a:rPr lang="en-US" altLang="en-US" i="1"/>
              <a:t>  </a:t>
            </a:r>
            <a:r>
              <a:rPr lang="en-US" altLang="en-US"/>
              <a:t>. Widening of the model is due to appositional growth</a:t>
            </a:r>
            <a:r>
              <a:rPr lang="en-US" altLang="en-US" i="1"/>
              <a:t>. </a:t>
            </a:r>
            <a:r>
              <a:rPr lang="en-US" altLang="en-US"/>
              <a:t>As the differentiation of cartilage cells moves towards the metaphysis, the cells organize into longitudinal columns which are subdivided into three zones</a:t>
            </a:r>
          </a:p>
          <a:p>
            <a:r>
              <a:rPr lang="en-US" altLang="en-US" b="1"/>
              <a:t>Zone of proliferation:</a:t>
            </a:r>
            <a:r>
              <a:rPr lang="en-US" altLang="en-US"/>
              <a:t> The cells are small and flat, and constitute a source of new cells.</a:t>
            </a:r>
          </a:p>
          <a:p>
            <a:r>
              <a:rPr lang="en-US" altLang="en-US" b="1"/>
              <a:t>Zone of hypertrophy and maturation:</a:t>
            </a:r>
            <a:r>
              <a:rPr lang="en-US" altLang="en-US"/>
              <a:t> This is the broadest zone. The chondrocytes hypertrophy, and in the early stages secrete Type II collagen. As hypertrophy proceeds, proteoglycans are secreted. The increased cell size and increased cell secretion, lead to an increase in the size of the cartilaginous model.</a:t>
            </a:r>
          </a:p>
          <a:p>
            <a:r>
              <a:rPr lang="en-US" altLang="en-US" b="1"/>
              <a:t>Zone of provisional mineralization:</a:t>
            </a:r>
            <a:r>
              <a:rPr lang="en-US" altLang="en-US"/>
              <a:t>  Matrix mineralization begins in the zone of mineralization by formation of matrix vesicles</a:t>
            </a:r>
          </a:p>
        </p:txBody>
      </p:sp>
      <p:sp>
        <p:nvSpPr>
          <p:cNvPr id="68612" name="Slide Number Placeholder 3">
            <a:extLst>
              <a:ext uri="{FF2B5EF4-FFF2-40B4-BE49-F238E27FC236}">
                <a16:creationId xmlns:a16="http://schemas.microsoft.com/office/drawing/2014/main" id="{7AF8F1E6-C3EC-BD40-20F2-8E3FBB9909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59C87E-DE14-47AA-815E-ABED7C51BD94}" type="slidenum">
              <a:rPr lang="en-US" altLang="en-US"/>
              <a:pPr/>
              <a:t>37</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E0FB64D2-E178-9823-C5F4-61FE80A79A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B36A4FB7-09AB-054A-8FA4-C4B8D60F4A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capillaries grow into the perichondrium .</a:t>
            </a:r>
          </a:p>
          <a:p>
            <a:r>
              <a:rPr lang="en-US" altLang="en-US"/>
              <a:t>The cells in the inner layer of the perichondrium differentiate into osteoblasts in a vascular environment and form a thin collar of bone matrix around the mid region of the model. Vascularisation of the middle of the cartilage occurs, and chondroclasts resorb most of the mineralized cartilage matrix. The bone collar holds together the shaft, which has been weakened by disintegration of the cartilage</a:t>
            </a:r>
          </a:p>
          <a:p>
            <a:r>
              <a:rPr lang="en-US" altLang="en-US" b="1"/>
              <a:t>Formation of periosteal bud:</a:t>
            </a:r>
            <a:r>
              <a:rPr lang="en-US" altLang="en-US"/>
              <a:t>Periosteal capillaries accompanied by osteogenic cells invade the calcified cartilage comprise a structure called the periosteal bud. The periosteal capillaries grow into the cartilage model and initiate development of a primary ossification center. Osteogenic cells in the periosteal bud give rise to osteoblasts that deposit bone matrix on the residual calcified cartilage.</a:t>
            </a:r>
          </a:p>
          <a:p>
            <a:r>
              <a:rPr lang="en-US" altLang="en-US" b="1"/>
              <a:t>Formation of medullary cavity:</a:t>
            </a:r>
            <a:r>
              <a:rPr lang="en-US" altLang="en-US"/>
              <a:t>With enlargement of primary ossification center,osteoclasts breakdown the spongy bone to form medullary cavity, in centre of shaft</a:t>
            </a:r>
          </a:p>
          <a:p>
            <a:r>
              <a:rPr lang="en-US" altLang="en-US"/>
              <a:t>Haematopoietic stem cells enter the medullary cavity giving rise to myeloid tissue</a:t>
            </a:r>
          </a:p>
          <a:p>
            <a:endParaRPr lang="en-US" altLang="en-US"/>
          </a:p>
          <a:p>
            <a:endParaRPr lang="en-US" altLang="en-US"/>
          </a:p>
        </p:txBody>
      </p:sp>
      <p:sp>
        <p:nvSpPr>
          <p:cNvPr id="69636" name="Slide Number Placeholder 3">
            <a:extLst>
              <a:ext uri="{FF2B5EF4-FFF2-40B4-BE49-F238E27FC236}">
                <a16:creationId xmlns:a16="http://schemas.microsoft.com/office/drawing/2014/main" id="{8398A01D-B7FA-8932-DDDC-3CE3C99C03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8992D1-7616-4861-8EEB-24965E880D6F}" type="slidenum">
              <a:rPr lang="en-US" altLang="en-US"/>
              <a:pPr/>
              <a:t>39</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F3D8A2E8-CEF3-EF1B-8981-1D83565799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12F6E3F4-9CC5-C5AF-5676-3C3EA64343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Formation of secondary ossification center:</a:t>
            </a:r>
            <a:r>
              <a:rPr lang="en-US" altLang="en-US"/>
              <a:t> Shortly before or after birth, secondary ossification centers</a:t>
            </a:r>
            <a:r>
              <a:rPr lang="en-US" altLang="en-US" i="1"/>
              <a:t> </a:t>
            </a:r>
            <a:r>
              <a:rPr lang="en-US" altLang="en-US"/>
              <a:t>appear in one or both epiphysis</a:t>
            </a:r>
          </a:p>
          <a:p>
            <a:r>
              <a:rPr lang="en-US" altLang="en-US"/>
              <a:t>Periosteal buds carry mesenchymal cells and blood vessels and process is same as that occurring in a primary ossification center, except that the spongy bone in the interior is retained and no medullary cavity forms in the epiphysis. The ossification spreads from secondary center in all directions. Eventually, the cartilage in the middle of epiphysis gradually gets replaced by cancellous bone. When secondary ossification is complete, hyaline cartilage remains at two places on the epiphyseal surface as articular cartilage</a:t>
            </a:r>
            <a:r>
              <a:rPr lang="en-US" altLang="en-US" i="1"/>
              <a:t> </a:t>
            </a:r>
            <a:r>
              <a:rPr lang="en-US" altLang="en-US"/>
              <a:t>and at the junction of the diaphysis and epiphysis, where it forms the epiphyseal plates</a:t>
            </a:r>
          </a:p>
        </p:txBody>
      </p:sp>
      <p:sp>
        <p:nvSpPr>
          <p:cNvPr id="70660" name="Slide Number Placeholder 3">
            <a:extLst>
              <a:ext uri="{FF2B5EF4-FFF2-40B4-BE49-F238E27FC236}">
                <a16:creationId xmlns:a16="http://schemas.microsoft.com/office/drawing/2014/main" id="{975A6472-D4A4-B11E-B11B-EA94719283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C73FA5-B539-4039-8E5B-ADAECB1E9F21}" type="slidenum">
              <a:rPr lang="en-US" altLang="en-US"/>
              <a:pPr/>
              <a:t>40</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B56FDA98-6E26-0A7C-C9DE-2613042FD9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F7F1B988-2710-B37D-C593-5ECFDF551C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61444" name="Slide Number Placeholder 3">
            <a:extLst>
              <a:ext uri="{FF2B5EF4-FFF2-40B4-BE49-F238E27FC236}">
                <a16:creationId xmlns:a16="http://schemas.microsoft.com/office/drawing/2014/main" id="{72424D5A-C48A-7C1A-231F-B0A3131D0B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E2D805-6BE8-4851-ACDC-022190B0C3F5}" type="slidenum">
              <a:rPr lang="en-US" altLang="en-US"/>
              <a:pPr/>
              <a:t>48</a:t>
            </a:fld>
            <a:endParaRPr lang="en-US" altLang="en-US"/>
          </a:p>
        </p:txBody>
      </p:sp>
    </p:spTree>
    <p:extLst>
      <p:ext uri="{BB962C8B-B14F-4D97-AF65-F5344CB8AC3E}">
        <p14:creationId xmlns:p14="http://schemas.microsoft.com/office/powerpoint/2010/main" val="2084220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Osteoblasts bone forming cells</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49</a:t>
            </a:fld>
            <a:endParaRPr lang="en-US" noProof="0" dirty="0"/>
          </a:p>
        </p:txBody>
      </p:sp>
    </p:spTree>
    <p:extLst>
      <p:ext uri="{BB962C8B-B14F-4D97-AF65-F5344CB8AC3E}">
        <p14:creationId xmlns:p14="http://schemas.microsoft.com/office/powerpoint/2010/main" val="4158507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8F0F751E-E783-CA95-2453-19A908677B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EDB96C22-BF24-16F8-1170-C210650D70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osteoblasts that deposit new layers of bone matrix on preexisting bone surfaces. This is appositional growth</a:t>
            </a:r>
            <a:r>
              <a:rPr lang="en-US" altLang="en-US" i="1" dirty="0"/>
              <a:t>, </a:t>
            </a:r>
            <a:r>
              <a:rPr lang="en-US" altLang="en-US" dirty="0"/>
              <a:t>which results in buildup of bone tissue one layer at a time</a:t>
            </a:r>
          </a:p>
          <a:p>
            <a:r>
              <a:rPr lang="en-US" altLang="en-US" dirty="0"/>
              <a:t>Woven bone= primary bone, characterized by irregular arrangement of collagen fibers, large cell number and reduced mineral content.</a:t>
            </a:r>
          </a:p>
        </p:txBody>
      </p:sp>
      <p:sp>
        <p:nvSpPr>
          <p:cNvPr id="67588" name="Slide Number Placeholder 3">
            <a:extLst>
              <a:ext uri="{FF2B5EF4-FFF2-40B4-BE49-F238E27FC236}">
                <a16:creationId xmlns:a16="http://schemas.microsoft.com/office/drawing/2014/main" id="{3039567C-FEDD-620D-551C-3C4B18AD81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2E0207-5503-4ED4-BF6A-A1AC7AAD95C1}" type="slidenum">
              <a:rPr lang="en-US" altLang="en-US"/>
              <a:pPr/>
              <a:t>50</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Hyaline cartilage= glass like smooth appearance of cartilage</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51</a:t>
            </a:fld>
            <a:endParaRPr lang="en-US" noProof="0" dirty="0"/>
          </a:p>
        </p:txBody>
      </p:sp>
    </p:spTree>
    <p:extLst>
      <p:ext uri="{BB962C8B-B14F-4D97-AF65-F5344CB8AC3E}">
        <p14:creationId xmlns:p14="http://schemas.microsoft.com/office/powerpoint/2010/main" val="310657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Lamella of bone</a:t>
            </a:r>
          </a:p>
          <a:p>
            <a:r>
              <a:rPr lang="en-US" dirty="0"/>
              <a:t> the matrix of the bone is in the form of concentric rings called LAMELLAE. The fluid filled spaces present between the lamellae are called LACUNAE. In which are present the bone cells called osteocytes that communicate with each other by a network of fine canals called CANALICULI</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53</a:t>
            </a:fld>
            <a:endParaRPr lang="en-US" noProof="0" dirty="0"/>
          </a:p>
        </p:txBody>
      </p:sp>
    </p:spTree>
    <p:extLst>
      <p:ext uri="{BB962C8B-B14F-4D97-AF65-F5344CB8AC3E}">
        <p14:creationId xmlns:p14="http://schemas.microsoft.com/office/powerpoint/2010/main" val="2584801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DISSEMINATION= spreading</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55</a:t>
            </a:fld>
            <a:endParaRPr lang="en-US" noProof="0" dirty="0"/>
          </a:p>
        </p:txBody>
      </p:sp>
    </p:spTree>
    <p:extLst>
      <p:ext uri="{BB962C8B-B14F-4D97-AF65-F5344CB8AC3E}">
        <p14:creationId xmlns:p14="http://schemas.microsoft.com/office/powerpoint/2010/main" val="1997095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491C0F26-3B7B-7A7B-6155-CBE5CD1CA0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AED6F90E-F3CE-6173-C385-FC0A031437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Clear zone creates an isolated microenvironment in which resorption can take place with out diffusion of hydrolytic enzymes produced by the cell into adjacent tissue.</a:t>
            </a:r>
          </a:p>
        </p:txBody>
      </p:sp>
      <p:sp>
        <p:nvSpPr>
          <p:cNvPr id="71684" name="Slide Number Placeholder 3">
            <a:extLst>
              <a:ext uri="{FF2B5EF4-FFF2-40B4-BE49-F238E27FC236}">
                <a16:creationId xmlns:a16="http://schemas.microsoft.com/office/drawing/2014/main" id="{4B0A1CA4-62A9-D496-C997-ED711C9331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8AE4BA-6E34-4F16-9A88-CB1316927E30}" type="slidenum">
              <a:rPr lang="en-US" altLang="en-US"/>
              <a:pPr/>
              <a:t>56</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Endocytosis= process of capturing a substance or particle from outside the cell by engulfing it with the cell membrane</a:t>
            </a:r>
          </a:p>
          <a:p>
            <a:r>
              <a:rPr lang="en-US" dirty="0"/>
              <a:t>Exocytosis= discharge of substance out side</a:t>
            </a:r>
          </a:p>
          <a:p>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57</a:t>
            </a:fld>
            <a:endParaRPr lang="en-US" noProof="0" dirty="0"/>
          </a:p>
        </p:txBody>
      </p:sp>
    </p:spTree>
    <p:extLst>
      <p:ext uri="{BB962C8B-B14F-4D97-AF65-F5344CB8AC3E}">
        <p14:creationId xmlns:p14="http://schemas.microsoft.com/office/powerpoint/2010/main" val="1413263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4CB7027E-22E1-0CED-6155-3E35D16783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D684CADB-F537-D40D-B8CC-A149C44211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Lamellated bone: some lamellae are arranged parallel to surface of adjacent marrow spaces.</a:t>
            </a:r>
          </a:p>
        </p:txBody>
      </p:sp>
      <p:sp>
        <p:nvSpPr>
          <p:cNvPr id="72708" name="Slide Number Placeholder 3">
            <a:extLst>
              <a:ext uri="{FF2B5EF4-FFF2-40B4-BE49-F238E27FC236}">
                <a16:creationId xmlns:a16="http://schemas.microsoft.com/office/drawing/2014/main" id="{3659724C-3981-7888-4660-D38EE59680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383BCC-5DD7-4399-AF81-24E06118BA45}" type="slidenum">
              <a:rPr lang="en-US" altLang="en-US"/>
              <a:pPr/>
              <a:t>67</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Sharpey,s</a:t>
            </a:r>
            <a:r>
              <a:rPr lang="en-US" dirty="0"/>
              <a:t> </a:t>
            </a:r>
            <a:r>
              <a:rPr lang="en-US" dirty="0" err="1"/>
              <a:t>fibres</a:t>
            </a:r>
            <a:r>
              <a:rPr lang="en-US" dirty="0"/>
              <a:t>= also known as perforating </a:t>
            </a:r>
            <a:r>
              <a:rPr lang="en-US" dirty="0" err="1"/>
              <a:t>fibres</a:t>
            </a:r>
            <a:r>
              <a:rPr lang="en-US" dirty="0"/>
              <a:t> or bone </a:t>
            </a:r>
            <a:r>
              <a:rPr lang="en-US" dirty="0" err="1"/>
              <a:t>fibres</a:t>
            </a:r>
            <a:endParaRPr lang="en-US" dirty="0"/>
          </a:p>
          <a:p>
            <a:r>
              <a:rPr lang="en-US" dirty="0"/>
              <a:t>These are bundles of collagen </a:t>
            </a:r>
            <a:r>
              <a:rPr lang="en-US" dirty="0" err="1"/>
              <a:t>fibres</a:t>
            </a:r>
            <a:r>
              <a:rPr lang="en-US" dirty="0"/>
              <a:t> which connect periosteum to bone</a:t>
            </a:r>
          </a:p>
          <a:p>
            <a:r>
              <a:rPr lang="en-US" dirty="0"/>
              <a:t>They originate in the periosteum and penetrate deeply in the bone matrix, anchoring the periosteum to the underlying bone.</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68</a:t>
            </a:fld>
            <a:endParaRPr lang="en-US" noProof="0" dirty="0"/>
          </a:p>
        </p:txBody>
      </p:sp>
    </p:spTree>
    <p:extLst>
      <p:ext uri="{BB962C8B-B14F-4D97-AF65-F5344CB8AC3E}">
        <p14:creationId xmlns:p14="http://schemas.microsoft.com/office/powerpoint/2010/main" val="3839612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Lamina dura= thin layer of dense cortical bone, which lines the root of teeth</a:t>
            </a:r>
          </a:p>
          <a:p>
            <a:r>
              <a:rPr lang="en-US" dirty="0"/>
              <a:t>Radiographic landmark</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71</a:t>
            </a:fld>
            <a:endParaRPr lang="en-US" noProof="0" dirty="0"/>
          </a:p>
        </p:txBody>
      </p:sp>
    </p:spTree>
    <p:extLst>
      <p:ext uri="{BB962C8B-B14F-4D97-AF65-F5344CB8AC3E}">
        <p14:creationId xmlns:p14="http://schemas.microsoft.com/office/powerpoint/2010/main" val="2313972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Alveolar bone proper</a:t>
            </a:r>
          </a:p>
          <a:p>
            <a:r>
              <a:rPr lang="en-US" dirty="0"/>
              <a:t>Cribriform plate= portion of ethmoid bone located at the base of the skull</a:t>
            </a:r>
          </a:p>
          <a:p>
            <a:r>
              <a:rPr lang="en-US" dirty="0"/>
              <a:t>Acts as a barrier between nasal cavity n brain</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72</a:t>
            </a:fld>
            <a:endParaRPr lang="en-US" noProof="0" dirty="0"/>
          </a:p>
        </p:txBody>
      </p:sp>
    </p:spTree>
    <p:extLst>
      <p:ext uri="{BB962C8B-B14F-4D97-AF65-F5344CB8AC3E}">
        <p14:creationId xmlns:p14="http://schemas.microsoft.com/office/powerpoint/2010/main" val="288428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Cancellous= made up of spongy, porous, bone tissue that is filled with red bone marrow</a:t>
            </a:r>
          </a:p>
          <a:p>
            <a:r>
              <a:rPr lang="en-US" dirty="0"/>
              <a:t>Cortical= dense that contain less than 10% soft tissue</a:t>
            </a:r>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74</a:t>
            </a:fld>
            <a:endParaRPr lang="en-US" noProof="0" dirty="0"/>
          </a:p>
        </p:txBody>
      </p:sp>
    </p:spTree>
    <p:extLst>
      <p:ext uri="{BB962C8B-B14F-4D97-AF65-F5344CB8AC3E}">
        <p14:creationId xmlns:p14="http://schemas.microsoft.com/office/powerpoint/2010/main" val="2572324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D6E2442B-E2D1-46D7-C57B-0E12F0CB45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81EEC19-0AC1-7845-5673-44B51260EA20}"/>
              </a:ext>
            </a:extLst>
          </p:cNvPr>
          <p:cNvSpPr>
            <a:spLocks noGrp="1"/>
          </p:cNvSpPr>
          <p:nvPr>
            <p:ph type="body" idx="1"/>
          </p:nvPr>
        </p:nvSpPr>
        <p:spPr/>
        <p:txBody>
          <a:bodyPr/>
          <a:lstStyle/>
          <a:p>
            <a:pPr>
              <a:defRPr/>
            </a:pPr>
            <a:r>
              <a:rPr lang="en-US" dirty="0" err="1"/>
              <a:t>Becoz</a:t>
            </a:r>
            <a:r>
              <a:rPr lang="en-US" dirty="0"/>
              <a:t> of the biologic plasticity enables orthodontist to move teeth</a:t>
            </a:r>
          </a:p>
          <a:p>
            <a:pPr>
              <a:defRPr/>
            </a:pPr>
            <a:r>
              <a:rPr lang="en-US" dirty="0"/>
              <a:t>On pressure side there is increase in c amp which cause bone </a:t>
            </a:r>
            <a:r>
              <a:rPr lang="en-US" dirty="0" err="1"/>
              <a:t>resorption.initial</a:t>
            </a:r>
            <a:r>
              <a:rPr lang="en-US" dirty="0"/>
              <a:t> response involves osteoblasts which can produce </a:t>
            </a:r>
            <a:r>
              <a:rPr lang="en-US" dirty="0" err="1"/>
              <a:t>collegonolytic</a:t>
            </a:r>
            <a:r>
              <a:rPr lang="en-US" dirty="0"/>
              <a:t> enzymes to remove a portion of </a:t>
            </a:r>
            <a:r>
              <a:rPr lang="en-US" dirty="0" err="1"/>
              <a:t>unmineralized</a:t>
            </a:r>
            <a:r>
              <a:rPr lang="en-US" dirty="0"/>
              <a:t> ECM thereby </a:t>
            </a:r>
            <a:r>
              <a:rPr lang="en-US" dirty="0" err="1"/>
              <a:t>facilitationg</a:t>
            </a:r>
            <a:r>
              <a:rPr lang="en-US" dirty="0"/>
              <a:t> the excess of osteoclasts to bone surface.</a:t>
            </a:r>
          </a:p>
          <a:p>
            <a:pPr>
              <a:defRPr/>
            </a:pPr>
            <a:r>
              <a:rPr lang="en-US" dirty="0"/>
              <a:t>On tension side osteoblasts are activated.</a:t>
            </a:r>
          </a:p>
          <a:p>
            <a:pPr>
              <a:defRPr/>
            </a:pPr>
            <a:r>
              <a:rPr lang="en-US" dirty="0">
                <a:solidFill>
                  <a:schemeClr val="accent2">
                    <a:lumMod val="60000"/>
                    <a:lumOff val="40000"/>
                  </a:schemeClr>
                </a:solidFill>
                <a:latin typeface="Baskerville Old Face" pitchFamily="18" charset="0"/>
              </a:rPr>
              <a:t>During healing of fractures embryonic type bone is formed which is later replaced by mature bone.</a:t>
            </a:r>
          </a:p>
          <a:p>
            <a:pPr>
              <a:defRPr/>
            </a:pPr>
            <a:r>
              <a:rPr lang="en-US" dirty="0">
                <a:solidFill>
                  <a:schemeClr val="accent2">
                    <a:lumMod val="60000"/>
                    <a:lumOff val="40000"/>
                  </a:schemeClr>
                </a:solidFill>
                <a:latin typeface="Baskerville Old Face" pitchFamily="18" charset="0"/>
              </a:rPr>
              <a:t>Periodontal disease: </a:t>
            </a:r>
            <a:r>
              <a:rPr lang="en-US" dirty="0" err="1">
                <a:solidFill>
                  <a:schemeClr val="accent2">
                    <a:lumMod val="60000"/>
                    <a:lumOff val="40000"/>
                  </a:schemeClr>
                </a:solidFill>
                <a:latin typeface="Baskerville Old Face" pitchFamily="18" charset="0"/>
              </a:rPr>
              <a:t>hz</a:t>
            </a:r>
            <a:r>
              <a:rPr lang="en-US" dirty="0">
                <a:solidFill>
                  <a:schemeClr val="accent2">
                    <a:lumMod val="60000"/>
                    <a:lumOff val="40000"/>
                  </a:schemeClr>
                </a:solidFill>
                <a:latin typeface="Baskerville Old Face" pitchFamily="18" charset="0"/>
              </a:rPr>
              <a:t> and </a:t>
            </a:r>
            <a:r>
              <a:rPr lang="en-US" dirty="0" err="1">
                <a:solidFill>
                  <a:schemeClr val="accent2">
                    <a:lumMod val="60000"/>
                    <a:lumOff val="40000"/>
                  </a:schemeClr>
                </a:solidFill>
                <a:latin typeface="Baskerville Old Face" pitchFamily="18" charset="0"/>
              </a:rPr>
              <a:t>vt</a:t>
            </a:r>
            <a:r>
              <a:rPr lang="en-US" dirty="0">
                <a:solidFill>
                  <a:schemeClr val="accent2">
                    <a:lumMod val="60000"/>
                    <a:lumOff val="40000"/>
                  </a:schemeClr>
                </a:solidFill>
                <a:latin typeface="Baskerville Old Face" pitchFamily="18" charset="0"/>
              </a:rPr>
              <a:t> bone loss is seen </a:t>
            </a:r>
            <a:r>
              <a:rPr lang="en-US" dirty="0" err="1">
                <a:solidFill>
                  <a:schemeClr val="accent2">
                    <a:lumMod val="60000"/>
                    <a:lumOff val="40000"/>
                  </a:schemeClr>
                </a:solidFill>
                <a:latin typeface="Baskerville Old Face" pitchFamily="18" charset="0"/>
              </a:rPr>
              <a:t>becoz</a:t>
            </a:r>
            <a:r>
              <a:rPr lang="en-US" dirty="0">
                <a:solidFill>
                  <a:schemeClr val="accent2">
                    <a:lumMod val="60000"/>
                    <a:lumOff val="40000"/>
                  </a:schemeClr>
                </a:solidFill>
                <a:latin typeface="Baskerville Old Face" pitchFamily="18" charset="0"/>
              </a:rPr>
              <a:t> of sub gingival plaque which </a:t>
            </a:r>
            <a:r>
              <a:rPr lang="en-US" dirty="0" err="1">
                <a:solidFill>
                  <a:schemeClr val="accent2">
                    <a:lumMod val="60000"/>
                    <a:lumOff val="40000"/>
                  </a:schemeClr>
                </a:solidFill>
                <a:latin typeface="Baskerville Old Face" pitchFamily="18" charset="0"/>
              </a:rPr>
              <a:t>releses</a:t>
            </a:r>
            <a:r>
              <a:rPr lang="en-US" dirty="0">
                <a:solidFill>
                  <a:schemeClr val="accent2">
                    <a:lumMod val="60000"/>
                    <a:lumOff val="40000"/>
                  </a:schemeClr>
                </a:solidFill>
                <a:latin typeface="Baskerville Old Face" pitchFamily="18" charset="0"/>
              </a:rPr>
              <a:t> </a:t>
            </a:r>
            <a:r>
              <a:rPr lang="en-US" dirty="0" err="1">
                <a:solidFill>
                  <a:schemeClr val="accent2">
                    <a:lumMod val="60000"/>
                    <a:lumOff val="40000"/>
                  </a:schemeClr>
                </a:solidFill>
                <a:latin typeface="Baskerville Old Face" pitchFamily="18" charset="0"/>
              </a:rPr>
              <a:t>exotoxins</a:t>
            </a:r>
            <a:r>
              <a:rPr lang="en-US" dirty="0">
                <a:solidFill>
                  <a:schemeClr val="accent2">
                    <a:lumMod val="60000"/>
                    <a:lumOff val="40000"/>
                  </a:schemeClr>
                </a:solidFill>
                <a:latin typeface="Baskerville Old Face" pitchFamily="18" charset="0"/>
              </a:rPr>
              <a:t>.</a:t>
            </a:r>
          </a:p>
          <a:p>
            <a:pPr>
              <a:defRPr/>
            </a:pPr>
            <a:r>
              <a:rPr lang="en-US" dirty="0">
                <a:solidFill>
                  <a:schemeClr val="accent2">
                    <a:lumMod val="60000"/>
                    <a:lumOff val="40000"/>
                  </a:schemeClr>
                </a:solidFill>
                <a:latin typeface="Baskerville Old Face" pitchFamily="18" charset="0"/>
              </a:rPr>
              <a:t>Pattern of resorption is do in </a:t>
            </a:r>
            <a:r>
              <a:rPr lang="en-US" dirty="0" err="1">
                <a:solidFill>
                  <a:schemeClr val="accent2">
                    <a:lumMod val="60000"/>
                    <a:lumOff val="40000"/>
                  </a:schemeClr>
                </a:solidFill>
                <a:latin typeface="Baskerville Old Face" pitchFamily="18" charset="0"/>
              </a:rPr>
              <a:t>mand</a:t>
            </a:r>
            <a:r>
              <a:rPr lang="en-US" dirty="0">
                <a:solidFill>
                  <a:schemeClr val="accent2">
                    <a:lumMod val="60000"/>
                    <a:lumOff val="40000"/>
                  </a:schemeClr>
                </a:solidFill>
                <a:latin typeface="Baskerville Old Face" pitchFamily="18" charset="0"/>
              </a:rPr>
              <a:t>. And </a:t>
            </a:r>
            <a:r>
              <a:rPr lang="en-US" dirty="0" err="1">
                <a:solidFill>
                  <a:schemeClr val="accent2">
                    <a:lumMod val="60000"/>
                    <a:lumOff val="40000"/>
                  </a:schemeClr>
                </a:solidFill>
                <a:latin typeface="Baskerville Old Face" pitchFamily="18" charset="0"/>
              </a:rPr>
              <a:t>ui</a:t>
            </a:r>
            <a:r>
              <a:rPr lang="en-US" dirty="0">
                <a:solidFill>
                  <a:schemeClr val="accent2">
                    <a:lumMod val="60000"/>
                    <a:lumOff val="40000"/>
                  </a:schemeClr>
                </a:solidFill>
                <a:latin typeface="Baskerville Old Face" pitchFamily="18" charset="0"/>
              </a:rPr>
              <a:t> in maxilla.</a:t>
            </a:r>
            <a:endParaRPr lang="en-US" dirty="0"/>
          </a:p>
        </p:txBody>
      </p:sp>
      <p:sp>
        <p:nvSpPr>
          <p:cNvPr id="73732" name="Slide Number Placeholder 3">
            <a:extLst>
              <a:ext uri="{FF2B5EF4-FFF2-40B4-BE49-F238E27FC236}">
                <a16:creationId xmlns:a16="http://schemas.microsoft.com/office/drawing/2014/main" id="{66925A0D-D4CC-514B-06D5-AEDC2D8132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F690C1-8704-4A53-923F-28F5C6FF2A45}" type="slidenum">
              <a:rPr lang="en-US" altLang="en-US"/>
              <a:pPr/>
              <a:t>79</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EA99DE12-C2DA-B89E-FBBD-1DFB24C0C9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555CB2BC-327D-5698-413D-F81B22ACE0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Disorderly and excessive proliferation of cartilage cells in the epiphyseal plate, or the failure of normally formed cartilage to be replaced by bone, leads to the formation of irregular masses of cartilage within the metaphysis</a:t>
            </a:r>
          </a:p>
          <a:p>
            <a:endParaRPr lang="en-US" altLang="en-US"/>
          </a:p>
          <a:p>
            <a:r>
              <a:rPr lang="en-US" altLang="en-US"/>
              <a:t>. Abnormal masses of bone may be formed in the region of the metaphysis and may protrude from the bone. Such a protrusion is called an exostosis, and the condition is called multiple exostoses or diaphyseal aclasis. This condition may be a result of interference with the process of remodeling of bone ends</a:t>
            </a:r>
          </a:p>
          <a:p>
            <a:r>
              <a:rPr lang="en-US" altLang="en-US"/>
              <a:t>Calcification of bone may be defective (osteogenesis imperfecta)</a:t>
            </a:r>
            <a:r>
              <a:rPr lang="en-US" altLang="en-US" i="1"/>
              <a:t> </a:t>
            </a:r>
            <a:r>
              <a:rPr lang="en-US" altLang="en-US"/>
              <a:t>and may result in multiple fractures.</a:t>
            </a:r>
          </a:p>
          <a:p>
            <a:r>
              <a:rPr lang="en-US" altLang="en-US"/>
              <a:t>Parts of bone may be replaced by fibrous tissue</a:t>
            </a:r>
          </a:p>
          <a:p>
            <a:endParaRPr lang="en-US" altLang="en-US"/>
          </a:p>
          <a:p>
            <a:r>
              <a:rPr lang="en-US" altLang="en-US"/>
              <a:t>,</a:t>
            </a:r>
            <a:r>
              <a:rPr lang="en-US" altLang="en-US" i="1"/>
              <a:t> </a:t>
            </a:r>
            <a:r>
              <a:rPr lang="en-US" altLang="en-US"/>
              <a:t>there is insufficient, or disorderly, formation of bone in the region of the epiphyseal cartilage. This interferes with growth of long bones. The individual does not grow in height and becomes a dwarf. A similar condition in which the limbs are of normal length, but in which the vertebral column remains short, is called chondroosteo-dystrophy </a:t>
            </a:r>
          </a:p>
          <a:p>
            <a:endParaRPr lang="en-US" altLang="en-US"/>
          </a:p>
        </p:txBody>
      </p:sp>
      <p:sp>
        <p:nvSpPr>
          <p:cNvPr id="74756" name="Slide Number Placeholder 3">
            <a:extLst>
              <a:ext uri="{FF2B5EF4-FFF2-40B4-BE49-F238E27FC236}">
                <a16:creationId xmlns:a16="http://schemas.microsoft.com/office/drawing/2014/main" id="{1AB10EFF-3F08-C88E-AA97-C589746726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A5C2B4-D475-4BC3-A499-5763A71B8C8E}" type="slidenum">
              <a:rPr lang="en-US" altLang="en-US"/>
              <a:pPr/>
              <a:t>80</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69027B43-64B1-01F1-2E86-DF0AFC3CA3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a16="http://schemas.microsoft.com/office/drawing/2014/main" id="{2C242A6C-D30D-06A3-A5B3-BA92D4C225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With an aim to produce new bone.</a:t>
            </a:r>
          </a:p>
          <a:p>
            <a:r>
              <a:rPr lang="en-US" altLang="en-US"/>
              <a:t>AUTO- FROM SAME BODY. ADV WELL ACCEPTED, FASTEST BONE GROWTH AND NO IMMUNE RXN.</a:t>
            </a:r>
          </a:p>
          <a:p>
            <a:r>
              <a:rPr lang="en-US" altLang="en-US"/>
              <a:t>ALLO- FROM ANOTHER HUMAN. THEY ARE FREEZE DRIED AT ULTRA LOW TWMP.. TEY ARE OSTEOINDUCTIVE</a:t>
            </a:r>
          </a:p>
          <a:p>
            <a:r>
              <a:rPr lang="en-US" altLang="en-US"/>
              <a:t>XENO- FROM COWS AND PIGS.</a:t>
            </a:r>
          </a:p>
          <a:p>
            <a:r>
              <a:rPr lang="en-US" altLang="en-US"/>
              <a:t>SYNTHETIC EG CA.CARBONATE, HYDROXYAPATITE, ADV NO IMMUNE REJECTION.</a:t>
            </a:r>
          </a:p>
          <a:p>
            <a:r>
              <a:rPr lang="en-US" altLang="en-US"/>
              <a:t>BIOLO. EG BMP</a:t>
            </a:r>
          </a:p>
          <a:p>
            <a:endParaRPr lang="en-US" altLang="en-US"/>
          </a:p>
        </p:txBody>
      </p:sp>
      <p:sp>
        <p:nvSpPr>
          <p:cNvPr id="75780" name="Slide Number Placeholder 3">
            <a:extLst>
              <a:ext uri="{FF2B5EF4-FFF2-40B4-BE49-F238E27FC236}">
                <a16:creationId xmlns:a16="http://schemas.microsoft.com/office/drawing/2014/main" id="{E4E0AABE-28A1-7E6E-1EAD-1D68AADC06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6A40CA-7CA5-4CD1-94DE-BDA40623617F}" type="slidenum">
              <a:rPr lang="en-US" altLang="en-US"/>
              <a:pPr/>
              <a:t>81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38101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81853582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88469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1609728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01617697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3511961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6/13/2024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8FB4751-880F-D840-AAA9-3A15815CC996}" type="slidenum">
              <a:rPr lang="en-US" smtClean="0"/>
              <a:pPr/>
              <a:t>‹#›</a:t>
            </a:fld>
            <a:endParaRPr lang="en-US" dirty="0"/>
          </a:p>
        </p:txBody>
      </p:sp>
      <p:grpSp>
        <p:nvGrpSpPr>
          <p:cNvPr id="5" name="Group 4">
            <a:extLst>
              <a:ext uri="{FF2B5EF4-FFF2-40B4-BE49-F238E27FC236}">
                <a16:creationId xmlns:a16="http://schemas.microsoft.com/office/drawing/2014/main" id="{CBD3E03E-8531-CF51-C2DA-C8D1355589B5}"/>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6" name="Freeform: Shape 5">
              <a:extLst>
                <a:ext uri="{FF2B5EF4-FFF2-40B4-BE49-F238E27FC236}">
                  <a16:creationId xmlns:a16="http://schemas.microsoft.com/office/drawing/2014/main" id="{EF47FC32-F054-4254-B5A2-9753F2271DF7}"/>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9269375C-8223-E63D-6302-1BE589BAB5DA}"/>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Freeform: Shape 7">
            <a:extLst>
              <a:ext uri="{FF2B5EF4-FFF2-40B4-BE49-F238E27FC236}">
                <a16:creationId xmlns:a16="http://schemas.microsoft.com/office/drawing/2014/main" id="{4D3B249D-1748-523D-E5FA-345140EEA91D}"/>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8616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73199956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96565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9466536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31417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1854033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FDC5B-B486-EA5D-1ACE-C06051E2E4E6}"/>
              </a:ext>
            </a:extLst>
          </p:cNvPr>
          <p:cNvSpPr>
            <a:spLocks noGrp="1"/>
          </p:cNvSpPr>
          <p:nvPr>
            <p:ph type="title"/>
          </p:nvPr>
        </p:nvSpPr>
        <p:spPr>
          <a:xfrm>
            <a:off x="292101" y="227013"/>
            <a:ext cx="99695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F16A7AC-3A93-9136-3371-BA1004B74E64}"/>
              </a:ext>
            </a:extLst>
          </p:cNvPr>
          <p:cNvSpPr>
            <a:spLocks noGrp="1"/>
          </p:cNvSpPr>
          <p:nvPr>
            <p:ph type="body" sz="half" idx="1"/>
          </p:nvPr>
        </p:nvSpPr>
        <p:spPr>
          <a:xfrm>
            <a:off x="351367" y="1598613"/>
            <a:ext cx="4821767"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5A12E5D-2DCB-096F-3139-C6DAC21D5291}"/>
              </a:ext>
            </a:extLst>
          </p:cNvPr>
          <p:cNvSpPr>
            <a:spLocks noGrp="1"/>
          </p:cNvSpPr>
          <p:nvPr>
            <p:ph sz="half" idx="2"/>
          </p:nvPr>
        </p:nvSpPr>
        <p:spPr>
          <a:xfrm>
            <a:off x="5376334" y="1598613"/>
            <a:ext cx="4823884"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B1B4959-B0EC-3376-DD28-F61EB17D3965}"/>
              </a:ext>
            </a:extLst>
          </p:cNvPr>
          <p:cNvSpPr>
            <a:spLocks noGrp="1"/>
          </p:cNvSpPr>
          <p:nvPr>
            <p:ph type="dt" sz="half" idx="10"/>
          </p:nvPr>
        </p:nvSpPr>
        <p:spPr>
          <a:xfrm>
            <a:off x="402168" y="6242051"/>
            <a:ext cx="2377017" cy="474663"/>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2C4EC01-A32A-D4A4-4AC0-3BCD8438B5C7}"/>
              </a:ext>
            </a:extLst>
          </p:cNvPr>
          <p:cNvSpPr>
            <a:spLocks noGrp="1"/>
          </p:cNvSpPr>
          <p:nvPr>
            <p:ph type="ftr" sz="quarter" idx="11"/>
          </p:nvPr>
        </p:nvSpPr>
        <p:spPr>
          <a:xfrm>
            <a:off x="3009900" y="6248401"/>
            <a:ext cx="4607984" cy="474663"/>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96F05B0-A9B0-5D75-D095-50949764CE27}"/>
              </a:ext>
            </a:extLst>
          </p:cNvPr>
          <p:cNvSpPr>
            <a:spLocks noGrp="1"/>
          </p:cNvSpPr>
          <p:nvPr>
            <p:ph type="sldNum" sz="quarter" idx="12"/>
          </p:nvPr>
        </p:nvSpPr>
        <p:spPr>
          <a:xfrm>
            <a:off x="7823201" y="6248401"/>
            <a:ext cx="2341033" cy="474663"/>
          </a:xfrm>
        </p:spPr>
        <p:txBody>
          <a:bodyPr/>
          <a:lstStyle>
            <a:lvl1pPr>
              <a:defRPr/>
            </a:lvl1pPr>
          </a:lstStyle>
          <a:p>
            <a:fld id="{B4A716A1-7EC1-4204-9EE8-EF2CEA0D039B}" type="slidenum">
              <a:rPr lang="en-US" altLang="en-US"/>
              <a:pPr/>
              <a:t>‹#›</a:t>
            </a:fld>
            <a:endParaRPr lang="en-US" altLang="en-US"/>
          </a:p>
        </p:txBody>
      </p:sp>
    </p:spTree>
    <p:extLst>
      <p:ext uri="{BB962C8B-B14F-4D97-AF65-F5344CB8AC3E}">
        <p14:creationId xmlns:p14="http://schemas.microsoft.com/office/powerpoint/2010/main" val="2729490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08000" y="381000"/>
            <a:ext cx="10769600" cy="556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1028"/>
          <p:cNvSpPr>
            <a:spLocks noGrp="1" noChangeArrowheads="1"/>
          </p:cNvSpPr>
          <p:nvPr>
            <p:ph type="dt" sz="half" idx="10"/>
          </p:nvPr>
        </p:nvSpPr>
        <p:spPr>
          <a:ln/>
        </p:spPr>
        <p:txBody>
          <a:bodyPr/>
          <a:lstStyle>
            <a:lvl1pPr>
              <a:defRPr/>
            </a:lvl1pPr>
          </a:lstStyle>
          <a:p>
            <a:pPr>
              <a:defRPr/>
            </a:pPr>
            <a:fld id="{FC73698F-21FE-41A8-A932-7EA3FEAA745F}" type="datetime1">
              <a:rPr lang="en-US"/>
              <a:pPr>
                <a:defRPr/>
              </a:pPr>
              <a:t>6/13/2024</a:t>
            </a:fld>
            <a:endParaRPr lang="en-US"/>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6B64005F-C608-4C20-9817-DCD72BA3CB1C}" type="slidenum">
              <a:rPr lang="en-US"/>
              <a:pPr>
                <a:defRPr/>
              </a:pPr>
              <a:t>‹#›</a:t>
            </a:fld>
            <a:endParaRPr lang="en-US"/>
          </a:p>
        </p:txBody>
      </p:sp>
    </p:spTree>
    <p:extLst>
      <p:ext uri="{BB962C8B-B14F-4D97-AF65-F5344CB8AC3E}">
        <p14:creationId xmlns:p14="http://schemas.microsoft.com/office/powerpoint/2010/main" val="2779109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81000"/>
            <a:ext cx="10668000" cy="838200"/>
          </a:xfrm>
        </p:spPr>
        <p:txBody>
          <a:bodyPr/>
          <a:lstStyle/>
          <a:p>
            <a:r>
              <a:rPr lang="en-US"/>
              <a:t>Click to edit Master title style</a:t>
            </a:r>
          </a:p>
        </p:txBody>
      </p:sp>
      <p:sp>
        <p:nvSpPr>
          <p:cNvPr id="3" name="Content Placeholder 2"/>
          <p:cNvSpPr>
            <a:spLocks noGrp="1"/>
          </p:cNvSpPr>
          <p:nvPr>
            <p:ph sz="half" idx="1"/>
          </p:nvPr>
        </p:nvSpPr>
        <p:spPr>
          <a:xfrm>
            <a:off x="914400" y="1295400"/>
            <a:ext cx="50800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95400"/>
            <a:ext cx="5080000" cy="2247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95700"/>
            <a:ext cx="5080000" cy="2247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a:ln/>
        </p:spPr>
        <p:txBody>
          <a:bodyPr/>
          <a:lstStyle>
            <a:lvl1pPr>
              <a:defRPr/>
            </a:lvl1pPr>
          </a:lstStyle>
          <a:p>
            <a:pPr>
              <a:defRPr/>
            </a:pPr>
            <a:fld id="{B0093546-EC0F-4D89-B1CB-E5A89520D108}" type="datetime1">
              <a:rPr lang="en-US"/>
              <a:pPr>
                <a:defRPr/>
              </a:pPr>
              <a:t>6/13/2024</a:t>
            </a:fld>
            <a:endParaRPr lang="en-US"/>
          </a:p>
        </p:txBody>
      </p:sp>
      <p:sp>
        <p:nvSpPr>
          <p:cNvPr id="7" name="Rectangle 1029"/>
          <p:cNvSpPr>
            <a:spLocks noGrp="1" noChangeArrowheads="1"/>
          </p:cNvSpPr>
          <p:nvPr>
            <p:ph type="ftr" sz="quarter" idx="11"/>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2"/>
          </p:nvPr>
        </p:nvSpPr>
        <p:spPr>
          <a:ln/>
        </p:spPr>
        <p:txBody>
          <a:bodyPr/>
          <a:lstStyle>
            <a:lvl1pPr>
              <a:defRPr/>
            </a:lvl1pPr>
          </a:lstStyle>
          <a:p>
            <a:pPr>
              <a:defRPr/>
            </a:pPr>
            <a:fld id="{18A35C6C-3118-4F57-85AF-2210A0F2462A}" type="slidenum">
              <a:rPr lang="en-US"/>
              <a:pPr>
                <a:defRPr/>
              </a:pPr>
              <a:t>‹#›</a:t>
            </a:fld>
            <a:endParaRPr lang="en-US"/>
          </a:p>
        </p:txBody>
      </p:sp>
    </p:spTree>
    <p:extLst>
      <p:ext uri="{BB962C8B-B14F-4D97-AF65-F5344CB8AC3E}">
        <p14:creationId xmlns:p14="http://schemas.microsoft.com/office/powerpoint/2010/main" val="3770932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8FB4751-880F-D840-AAA9-3A15815CC996}"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BC5A698-F73A-FDF2-F91B-3CD96C66E623}"/>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4448030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75" r:id="rId13"/>
    <p:sldLayoutId id="2147483651" r:id="rId14"/>
    <p:sldLayoutId id="2147483654" r:id="rId15"/>
    <p:sldLayoutId id="2147483696" r:id="rId16"/>
    <p:sldLayoutId id="2147483697" r:id="rId17"/>
    <p:sldLayoutId id="2147483698" r:id="rId18"/>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en.wikipedia.org/wiki/Muscle" TargetMode="External"/><Relationship Id="rId13" Type="http://schemas.openxmlformats.org/officeDocument/2006/relationships/hyperlink" Target="http://en.wikipedia.org/wiki/Skeleton" TargetMode="External"/><Relationship Id="rId3" Type="http://schemas.openxmlformats.org/officeDocument/2006/relationships/hyperlink" Target="http://en.wikipedia.org/wiki/Endoskeleton" TargetMode="External"/><Relationship Id="rId7" Type="http://schemas.openxmlformats.org/officeDocument/2006/relationships/hyperlink" Target="http://en.wikipedia.org/wiki/Organ_%28anatomy%29" TargetMode="External"/><Relationship Id="rId12" Type="http://schemas.openxmlformats.org/officeDocument/2006/relationships/hyperlink" Target="http://en.wikipedia.org/wiki/Mineral_storage" TargetMode="External"/><Relationship Id="rId2" Type="http://schemas.openxmlformats.org/officeDocument/2006/relationships/hyperlink" Target="http://en.wikipedia.org/wiki/Rockwell_scale" TargetMode="External"/><Relationship Id="rId1" Type="http://schemas.openxmlformats.org/officeDocument/2006/relationships/slideLayout" Target="../slideLayouts/slideLayout2.xml"/><Relationship Id="rId6" Type="http://schemas.openxmlformats.org/officeDocument/2006/relationships/hyperlink" Target="http://en.wikipedia.org/wiki/Animal" TargetMode="External"/><Relationship Id="rId11" Type="http://schemas.openxmlformats.org/officeDocument/2006/relationships/hyperlink" Target="http://en.wikipedia.org/wiki/Calcium_metabolism" TargetMode="External"/><Relationship Id="rId5" Type="http://schemas.openxmlformats.org/officeDocument/2006/relationships/hyperlink" Target="http://en.wikipedia.org/wiki/Vertebrate" TargetMode="External"/><Relationship Id="rId10" Type="http://schemas.openxmlformats.org/officeDocument/2006/relationships/hyperlink" Target="http://en.wikipedia.org/wiki/Cell_formation" TargetMode="External"/><Relationship Id="rId4" Type="http://schemas.openxmlformats.org/officeDocument/2006/relationships/hyperlink" Target="http://en.wikipedia.org/wiki/Connective_tissue" TargetMode="External"/><Relationship Id="rId9" Type="http://schemas.openxmlformats.org/officeDocument/2006/relationships/hyperlink" Target="http://en.wikipedia.org/wiki/Animal_locomotio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en.wikipedia.org/wiki/Image:Illu_long_bone.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Image:Illu_compact_spongy_bone.jp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Vesicle_%28biology%29" TargetMode="External"/><Relationship Id="rId2" Type="http://schemas.openxmlformats.org/officeDocument/2006/relationships/hyperlink" Target="http://en.wikipedia.org/wiki/Hydroxylapatit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Fibril" TargetMode="External"/><Relationship Id="rId7" Type="http://schemas.openxmlformats.org/officeDocument/2006/relationships/hyperlink" Target="http://en.wikipedia.org/wiki/Bone_sialo_protein" TargetMode="External"/><Relationship Id="rId2" Type="http://schemas.openxmlformats.org/officeDocument/2006/relationships/hyperlink" Target="http://en.wikipedia.org/wiki/Collagen" TargetMode="External"/><Relationship Id="rId1" Type="http://schemas.openxmlformats.org/officeDocument/2006/relationships/slideLayout" Target="../slideLayouts/slideLayout2.xml"/><Relationship Id="rId6" Type="http://schemas.openxmlformats.org/officeDocument/2006/relationships/hyperlink" Target="http://en.wikipedia.org/w/index.php?title=Osteonectin&amp;action=edit" TargetMode="External"/><Relationship Id="rId5" Type="http://schemas.openxmlformats.org/officeDocument/2006/relationships/hyperlink" Target="http://en.wikipedia.org/wiki/Osteocalcin" TargetMode="External"/><Relationship Id="rId4" Type="http://schemas.openxmlformats.org/officeDocument/2006/relationships/hyperlink" Target="http://en.wikipedia.org/wiki/GAG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Osteoi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ndex.php?title=Howship%27s_lacunae&amp;action=edit" TargetMode="External"/><Relationship Id="rId2" Type="http://schemas.openxmlformats.org/officeDocument/2006/relationships/hyperlink" Target="http://en.wikipedia.org/wiki/Osteoclast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7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p:txBody>
          <a:bodyPr anchor="ctr">
            <a:normAutofit/>
          </a:bodyPr>
          <a:lstStyle/>
          <a:p>
            <a:r>
              <a:rPr lang="en-US" sz="16600" b="1" dirty="0"/>
              <a:t>BONE</a:t>
            </a:r>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p:txBody>
          <a:bodyPr/>
          <a:lstStyle/>
          <a:p>
            <a:r>
              <a:rPr lang="en-US" dirty="0"/>
              <a:t>CONTENTS</a:t>
            </a: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2902386836"/>
              </p:ext>
            </p:extLst>
          </p:nvPr>
        </p:nvGraphicFramePr>
        <p:xfrm>
          <a:off x="6858000" y="1143000"/>
          <a:ext cx="4202112" cy="4614818"/>
        </p:xfrm>
        <a:graphic>
          <a:graphicData uri="http://schemas.openxmlformats.org/drawingml/2006/table">
            <a:tbl>
              <a:tblPr firstRow="1" bandRow="1"/>
              <a:tblGrid>
                <a:gridCol w="4202112">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j-lt"/>
                          <a:cs typeface="Gill Sans Light" panose="020B0302020104020203" pitchFamily="34" charset="-79"/>
                        </a:rPr>
                        <a:t>INTRODUCTION</a:t>
                      </a:r>
                    </a:p>
                    <a:p>
                      <a:pPr algn="r"/>
                      <a:endParaRPr lang="en-US" sz="2400" b="1" dirty="0">
                        <a:latin typeface="+mj-lt"/>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en-US" sz="2400" b="1" kern="1200" dirty="0">
                          <a:solidFill>
                            <a:schemeClr val="tx1"/>
                          </a:solidFill>
                          <a:latin typeface="+mj-lt"/>
                          <a:ea typeface="+mn-ea"/>
                          <a:cs typeface="+mn-cs"/>
                        </a:rPr>
                        <a:t>COMPOSITION OF BONE</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998987">
                <a:tc>
                  <a:txBody>
                    <a:bodyPr/>
                    <a:lstStyle/>
                    <a:p>
                      <a:pPr algn="r"/>
                      <a:r>
                        <a:rPr lang="en-US" sz="2400" b="1" dirty="0">
                          <a:latin typeface="+mj-lt"/>
                        </a:rPr>
                        <a:t>CLASSIFICATION OF BONES</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9590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j-lt"/>
                          <a:cs typeface="Gill Sans Light" panose="020B0302020104020203" pitchFamily="34" charset="-79"/>
                        </a:rPr>
                        <a:t>FUNCTIONS OF BONE</a:t>
                      </a:r>
                    </a:p>
                    <a:p>
                      <a:pPr marL="0" algn="r" defTabSz="914400" rtl="0" eaLnBrk="1" latinLnBrk="0" hangingPunct="1"/>
                      <a:endParaRPr lang="en-US" sz="2400" b="1"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854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j-lt"/>
                          <a:cs typeface="Gill Sans Light" panose="020B0302020104020203" pitchFamily="34" charset="-79"/>
                        </a:rPr>
                        <a:t>CELLS OF BONE</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5864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40485B0-0CF7-D5FC-BF16-71C289DA1D68}"/>
              </a:ext>
            </a:extLst>
          </p:cNvPr>
          <p:cNvSpPr>
            <a:spLocks noGrp="1" noChangeArrowheads="1"/>
          </p:cNvSpPr>
          <p:nvPr>
            <p:ph type="title"/>
          </p:nvPr>
        </p:nvSpPr>
        <p:spPr/>
        <p:txBody>
          <a:bodyPr/>
          <a:lstStyle/>
          <a:p>
            <a:r>
              <a:rPr lang="en-US" altLang="en-US"/>
              <a:t>                  </a:t>
            </a:r>
            <a:endParaRPr lang="en-US" altLang="en-US" b="1">
              <a:solidFill>
                <a:schemeClr val="hlink"/>
              </a:solidFill>
            </a:endParaRPr>
          </a:p>
        </p:txBody>
      </p:sp>
      <p:sp>
        <p:nvSpPr>
          <p:cNvPr id="27651" name="Rectangle 3">
            <a:extLst>
              <a:ext uri="{FF2B5EF4-FFF2-40B4-BE49-F238E27FC236}">
                <a16:creationId xmlns:a16="http://schemas.microsoft.com/office/drawing/2014/main" id="{B030F471-537B-4EB4-A85F-22B73A9F87D7}"/>
              </a:ext>
            </a:extLst>
          </p:cNvPr>
          <p:cNvSpPr>
            <a:spLocks noGrp="1" noChangeArrowheads="1"/>
          </p:cNvSpPr>
          <p:nvPr>
            <p:ph idx="1"/>
          </p:nvPr>
        </p:nvSpPr>
        <p:spPr>
          <a:xfrm>
            <a:off x="2286000" y="1219200"/>
            <a:ext cx="9057190" cy="4648200"/>
          </a:xfrm>
        </p:spPr>
        <p:txBody>
          <a:bodyPr>
            <a:normAutofit/>
          </a:bodyPr>
          <a:lstStyle/>
          <a:p>
            <a:r>
              <a:rPr lang="en-US" altLang="en-US" b="1" cap="none" dirty="0">
                <a:latin typeface="Times New Roman" panose="02020603050405020304" pitchFamily="18" charset="0"/>
              </a:rPr>
              <a:t>Bone</a:t>
            </a:r>
            <a:r>
              <a:rPr lang="en-US" altLang="en-US" cap="none" dirty="0">
                <a:latin typeface="Times New Roman" panose="02020603050405020304" pitchFamily="18" charset="0"/>
              </a:rPr>
              <a:t>, also called osseous tissue, (</a:t>
            </a:r>
            <a:r>
              <a:rPr lang="en-US" altLang="en-US" i="1" cap="none" dirty="0" err="1">
                <a:latin typeface="Times New Roman" panose="02020603050405020304" pitchFamily="18" charset="0"/>
              </a:rPr>
              <a:t>latin</a:t>
            </a:r>
            <a:r>
              <a:rPr lang="en-US" altLang="en-US" i="1" cap="none" dirty="0">
                <a:latin typeface="Times New Roman" panose="02020603050405020304" pitchFamily="18" charset="0"/>
              </a:rPr>
              <a:t>: "</a:t>
            </a:r>
            <a:r>
              <a:rPr lang="en-US" altLang="en-US" i="1" cap="none" dirty="0" err="1">
                <a:latin typeface="Times New Roman" panose="02020603050405020304" pitchFamily="18" charset="0"/>
              </a:rPr>
              <a:t>os</a:t>
            </a:r>
            <a:r>
              <a:rPr lang="en-US" altLang="en-US" i="1" cap="none" dirty="0">
                <a:latin typeface="Times New Roman" panose="02020603050405020304" pitchFamily="18" charset="0"/>
              </a:rPr>
              <a:t>"</a:t>
            </a:r>
            <a:r>
              <a:rPr lang="en-US" altLang="en-US" cap="none" dirty="0">
                <a:latin typeface="Times New Roman" panose="02020603050405020304" pitchFamily="18" charset="0"/>
              </a:rPr>
              <a:t>) is a type of </a:t>
            </a:r>
            <a:r>
              <a:rPr lang="en-US" altLang="en-US" cap="none" dirty="0">
                <a:latin typeface="Times New Roman" panose="02020603050405020304" pitchFamily="18" charset="0"/>
                <a:hlinkClick r:id="rId2" tooltip="Rockwell scale"/>
              </a:rPr>
              <a:t>hard</a:t>
            </a:r>
            <a:r>
              <a:rPr lang="en-US" altLang="en-US" cap="none" dirty="0">
                <a:latin typeface="Times New Roman" panose="02020603050405020304" pitchFamily="18" charset="0"/>
              </a:rPr>
              <a:t> </a:t>
            </a:r>
            <a:r>
              <a:rPr lang="en-US" altLang="en-US" cap="none" dirty="0" err="1">
                <a:latin typeface="Times New Roman" panose="02020603050405020304" pitchFamily="18" charset="0"/>
                <a:hlinkClick r:id="rId3" tooltip="Endoskeleton"/>
              </a:rPr>
              <a:t>endoskeletal</a:t>
            </a:r>
            <a:r>
              <a:rPr lang="en-US" altLang="en-US" cap="none" dirty="0">
                <a:latin typeface="Times New Roman" panose="02020603050405020304" pitchFamily="18" charset="0"/>
              </a:rPr>
              <a:t> </a:t>
            </a:r>
            <a:r>
              <a:rPr lang="en-US" altLang="en-US" cap="none" dirty="0">
                <a:latin typeface="Times New Roman" panose="02020603050405020304" pitchFamily="18" charset="0"/>
                <a:hlinkClick r:id="rId4" tooltip="Connective tissue"/>
              </a:rPr>
              <a:t>connective tissue</a:t>
            </a:r>
            <a:r>
              <a:rPr lang="en-US" altLang="en-US" cap="none" dirty="0">
                <a:latin typeface="Times New Roman" panose="02020603050405020304" pitchFamily="18" charset="0"/>
              </a:rPr>
              <a:t> found in many </a:t>
            </a:r>
            <a:r>
              <a:rPr lang="en-US" altLang="en-US" cap="none" dirty="0">
                <a:latin typeface="Times New Roman" panose="02020603050405020304" pitchFamily="18" charset="0"/>
                <a:hlinkClick r:id="rId5" tooltip="Vertebrate"/>
              </a:rPr>
              <a:t>vertebrate</a:t>
            </a:r>
            <a:r>
              <a:rPr lang="en-US" altLang="en-US" cap="none" dirty="0">
                <a:latin typeface="Times New Roman" panose="02020603050405020304" pitchFamily="18" charset="0"/>
              </a:rPr>
              <a:t> </a:t>
            </a:r>
            <a:r>
              <a:rPr lang="en-US" altLang="en-US" cap="none" dirty="0">
                <a:latin typeface="Times New Roman" panose="02020603050405020304" pitchFamily="18" charset="0"/>
                <a:hlinkClick r:id="rId6" tooltip="Animal"/>
              </a:rPr>
              <a:t>animals</a:t>
            </a:r>
            <a:r>
              <a:rPr lang="en-US" altLang="en-US" cap="none" dirty="0">
                <a:latin typeface="Times New Roman" panose="02020603050405020304" pitchFamily="18" charset="0"/>
              </a:rPr>
              <a:t>.</a:t>
            </a:r>
          </a:p>
          <a:p>
            <a:endParaRPr lang="en-US" altLang="en-US" cap="none" dirty="0">
              <a:latin typeface="Times New Roman" panose="02020603050405020304" pitchFamily="18" charset="0"/>
            </a:endParaRPr>
          </a:p>
          <a:p>
            <a:r>
              <a:rPr lang="en-US" altLang="en-US" cap="none" dirty="0">
                <a:latin typeface="Times New Roman" panose="02020603050405020304" pitchFamily="18" charset="0"/>
              </a:rPr>
              <a:t> Bones support body structures, protect internal </a:t>
            </a:r>
            <a:r>
              <a:rPr lang="en-US" altLang="en-US" cap="none" dirty="0">
                <a:latin typeface="Times New Roman" panose="02020603050405020304" pitchFamily="18" charset="0"/>
                <a:hlinkClick r:id="rId7" tooltip="Organ (anatomy)"/>
              </a:rPr>
              <a:t>organs</a:t>
            </a:r>
            <a:r>
              <a:rPr lang="en-US" altLang="en-US" cap="none" dirty="0">
                <a:latin typeface="Times New Roman" panose="02020603050405020304" pitchFamily="18" charset="0"/>
              </a:rPr>
              <a:t>, and (in conjunction with </a:t>
            </a:r>
            <a:r>
              <a:rPr lang="en-US" altLang="en-US" cap="none" dirty="0">
                <a:latin typeface="Times New Roman" panose="02020603050405020304" pitchFamily="18" charset="0"/>
                <a:hlinkClick r:id="rId8" tooltip="Muscle"/>
              </a:rPr>
              <a:t>muscles</a:t>
            </a:r>
            <a:r>
              <a:rPr lang="en-US" altLang="en-US" cap="none" dirty="0">
                <a:latin typeface="Times New Roman" panose="02020603050405020304" pitchFamily="18" charset="0"/>
              </a:rPr>
              <a:t>) facilitate </a:t>
            </a:r>
            <a:r>
              <a:rPr lang="en-US" altLang="en-US" cap="none" dirty="0">
                <a:latin typeface="Times New Roman" panose="02020603050405020304" pitchFamily="18" charset="0"/>
                <a:hlinkClick r:id="rId9" tooltip="Animal locomotion"/>
              </a:rPr>
              <a:t>movement</a:t>
            </a:r>
            <a:r>
              <a:rPr lang="en-US" altLang="en-US" cap="none" dirty="0">
                <a:latin typeface="Times New Roman" panose="02020603050405020304" pitchFamily="18" charset="0"/>
              </a:rPr>
              <a:t>; are also involved with </a:t>
            </a:r>
            <a:r>
              <a:rPr lang="en-US" altLang="en-US" cap="none" dirty="0">
                <a:latin typeface="Times New Roman" panose="02020603050405020304" pitchFamily="18" charset="0"/>
                <a:hlinkClick r:id="rId10" tooltip="Cell formation"/>
              </a:rPr>
              <a:t>cell formation</a:t>
            </a:r>
            <a:r>
              <a:rPr lang="en-US" altLang="en-US" cap="none" dirty="0">
                <a:latin typeface="Times New Roman" panose="02020603050405020304" pitchFamily="18" charset="0"/>
              </a:rPr>
              <a:t>, </a:t>
            </a:r>
            <a:r>
              <a:rPr lang="en-US" altLang="en-US" cap="none" dirty="0">
                <a:latin typeface="Times New Roman" panose="02020603050405020304" pitchFamily="18" charset="0"/>
                <a:hlinkClick r:id="rId11" tooltip="Calcium metabolism"/>
              </a:rPr>
              <a:t>calcium metabolism</a:t>
            </a:r>
            <a:r>
              <a:rPr lang="en-US" altLang="en-US" cap="none" dirty="0">
                <a:latin typeface="Times New Roman" panose="02020603050405020304" pitchFamily="18" charset="0"/>
              </a:rPr>
              <a:t>, and </a:t>
            </a:r>
            <a:r>
              <a:rPr lang="en-US" altLang="en-US" cap="none" dirty="0">
                <a:latin typeface="Times New Roman" panose="02020603050405020304" pitchFamily="18" charset="0"/>
                <a:hlinkClick r:id="rId12" tooltip="Mineral storage"/>
              </a:rPr>
              <a:t>mineral storage</a:t>
            </a:r>
            <a:r>
              <a:rPr lang="en-US" altLang="en-US" cap="none" dirty="0">
                <a:latin typeface="Times New Roman" panose="02020603050405020304" pitchFamily="18" charset="0"/>
              </a:rPr>
              <a:t>. </a:t>
            </a:r>
          </a:p>
          <a:p>
            <a:endParaRPr lang="en-US" altLang="en-US" cap="none" dirty="0">
              <a:latin typeface="Times New Roman" panose="02020603050405020304" pitchFamily="18" charset="0"/>
            </a:endParaRPr>
          </a:p>
          <a:p>
            <a:r>
              <a:rPr lang="en-US" altLang="en-US" cap="none" dirty="0">
                <a:latin typeface="Times New Roman" panose="02020603050405020304" pitchFamily="18" charset="0"/>
              </a:rPr>
              <a:t>The bones of an animal are, collectively, known as the </a:t>
            </a:r>
            <a:r>
              <a:rPr lang="en-US" altLang="en-US" cap="none" dirty="0">
                <a:latin typeface="Times New Roman" panose="02020603050405020304" pitchFamily="18" charset="0"/>
                <a:hlinkClick r:id="rId13" tooltip="Skeleton"/>
              </a:rPr>
              <a:t>skeleton</a:t>
            </a:r>
            <a:r>
              <a:rPr lang="en-US" altLang="en-US" cap="none" dirty="0">
                <a:latin typeface="Times New Roman" panose="02020603050405020304" pitchFamily="18"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4862946" y="1143000"/>
            <a:ext cx="6930736" cy="4679830"/>
          </a:xfrm>
        </p:spPr>
        <p:txBody>
          <a:bodyPr>
            <a:normAutofit/>
          </a:bodyPr>
          <a:lstStyle/>
          <a:p>
            <a:r>
              <a:rPr lang="en-US" cap="none" dirty="0">
                <a:latin typeface="BeachType"/>
              </a:rPr>
              <a:t>Bone is a specialized connective tissue that is mainly characterized by its mineralized organic matrix.</a:t>
            </a:r>
          </a:p>
          <a:p>
            <a:endParaRPr lang="en-US" cap="none" dirty="0">
              <a:latin typeface="BeachType"/>
            </a:endParaRPr>
          </a:p>
          <a:p>
            <a:endParaRPr lang="en-US" cap="none" dirty="0">
              <a:latin typeface="BeachType"/>
            </a:endParaRPr>
          </a:p>
          <a:p>
            <a:endParaRPr lang="en-US" cap="none" dirty="0">
              <a:latin typeface="BeachType"/>
            </a:endParaRPr>
          </a:p>
          <a:p>
            <a:endParaRPr lang="en-US" cap="none" dirty="0">
              <a:latin typeface="BeachType"/>
            </a:endParaRPr>
          </a:p>
          <a:p>
            <a:pPr>
              <a:buNone/>
            </a:pPr>
            <a:r>
              <a:rPr lang="en-US" cap="none" dirty="0">
                <a:latin typeface="BeachType"/>
              </a:rPr>
              <a:t>The bone matrix is comprised of  :</a:t>
            </a:r>
          </a:p>
          <a:p>
            <a:pPr>
              <a:buFont typeface="Wingdings" pitchFamily="2" charset="2"/>
              <a:buChar char="Ø"/>
            </a:pPr>
            <a:r>
              <a:rPr lang="en-US" cap="none" dirty="0">
                <a:latin typeface="BeachType"/>
              </a:rPr>
              <a:t>Collagenous &amp; </a:t>
            </a:r>
          </a:p>
          <a:p>
            <a:pPr>
              <a:buFont typeface="Wingdings" pitchFamily="2" charset="2"/>
              <a:buChar char="Ø"/>
            </a:pPr>
            <a:r>
              <a:rPr lang="en-US" cap="none" dirty="0">
                <a:latin typeface="BeachType"/>
              </a:rPr>
              <a:t>Non- collagenous proteins.</a:t>
            </a:r>
          </a:p>
          <a:p>
            <a:pPr>
              <a:buNone/>
            </a:pPr>
            <a:endParaRPr lang="en-US" cap="none" dirty="0">
              <a:latin typeface="BeachTy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8FF7E-6526-A6A9-8A65-E7DAA7A6431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16A04DA-ADE9-E210-B418-DFB395C8A2A2}"/>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25CFFD90-EEDE-311E-64B8-11B1A0ABC6E5}"/>
              </a:ext>
            </a:extLst>
          </p:cNvPr>
          <p:cNvSpPr>
            <a:spLocks noGrp="1"/>
          </p:cNvSpPr>
          <p:nvPr>
            <p:ph type="sldNum" sz="quarter" idx="12"/>
          </p:nvPr>
        </p:nvSpPr>
        <p:spPr/>
        <p:txBody>
          <a:bodyPr/>
          <a:lstStyle/>
          <a:p>
            <a:fld id="{58FB4751-880F-D840-AAA9-3A15815CC996}" type="slidenum">
              <a:rPr lang="en-US" smtClean="0"/>
              <a:pPr/>
              <a:t>5</a:t>
            </a:fld>
            <a:endParaRPr lang="en-US" dirty="0"/>
          </a:p>
        </p:txBody>
      </p:sp>
      <p:pic>
        <p:nvPicPr>
          <p:cNvPr id="6" name="Picture 5">
            <a:extLst>
              <a:ext uri="{FF2B5EF4-FFF2-40B4-BE49-F238E27FC236}">
                <a16:creationId xmlns:a16="http://schemas.microsoft.com/office/drawing/2014/main" id="{A6741BD8-09AE-DE70-ABD0-0DC7ADAECD50}"/>
              </a:ext>
            </a:extLst>
          </p:cNvPr>
          <p:cNvPicPr>
            <a:picLocks noChangeAspect="1"/>
          </p:cNvPicPr>
          <p:nvPr/>
        </p:nvPicPr>
        <p:blipFill>
          <a:blip r:embed="rId2"/>
          <a:stretch>
            <a:fillRect/>
          </a:stretch>
        </p:blipFill>
        <p:spPr>
          <a:xfrm>
            <a:off x="1024127" y="358815"/>
            <a:ext cx="9720073" cy="5246647"/>
          </a:xfrm>
          <a:prstGeom prst="rect">
            <a:avLst/>
          </a:prstGeom>
        </p:spPr>
      </p:pic>
    </p:spTree>
    <p:extLst>
      <p:ext uri="{BB962C8B-B14F-4D97-AF65-F5344CB8AC3E}">
        <p14:creationId xmlns:p14="http://schemas.microsoft.com/office/powerpoint/2010/main" val="578466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p:cNvSpPr>
            <a:spLocks noGrp="1"/>
          </p:cNvSpPr>
          <p:nvPr>
            <p:ph type="sldNum" sz="quarter" idx="12"/>
          </p:nvPr>
        </p:nvSpPr>
        <p:spPr>
          <a:prstGeom prst="rect">
            <a:avLst/>
          </a:prstGeom>
        </p:spPr>
        <p:txBody>
          <a:bodyPr anchor="b"/>
          <a:lstStyle>
            <a:defPPr>
              <a:defRPr lang="en-US"/>
            </a:defPPr>
            <a:lvl1pPr marL="0" algn="ctr"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8AF0A14-22A3-4BAC-84F8-EB715F950F79}" type="slidenum">
              <a:rPr lang="en-US" sz="1400" smtClean="0"/>
              <a:pPr>
                <a:defRPr/>
              </a:pPr>
              <a:t>6</a:t>
            </a:fld>
            <a:endParaRPr lang="en-US" sz="1400"/>
          </a:p>
        </p:txBody>
      </p:sp>
      <p:sp>
        <p:nvSpPr>
          <p:cNvPr id="80900" name="Text Box 4"/>
          <p:cNvSpPr txBox="1">
            <a:spLocks noChangeArrowheads="1"/>
          </p:cNvSpPr>
          <p:nvPr/>
        </p:nvSpPr>
        <p:spPr bwMode="auto">
          <a:xfrm>
            <a:off x="1955801" y="333376"/>
            <a:ext cx="6011863" cy="707886"/>
          </a:xfrm>
          <a:prstGeom prst="rect">
            <a:avLst/>
          </a:prstGeom>
          <a:noFill/>
          <a:ln w="9525">
            <a:noFill/>
            <a:miter lim="800000"/>
            <a:headEnd/>
            <a:tailEnd/>
          </a:ln>
        </p:spPr>
        <p:txBody>
          <a:bodyPr>
            <a:spAutoFit/>
          </a:bodyPr>
          <a:lstStyle/>
          <a:p>
            <a:pPr>
              <a:spcBef>
                <a:spcPct val="50000"/>
              </a:spcBef>
            </a:pPr>
            <a:r>
              <a:rPr lang="en-US" sz="2000" u="sng" dirty="0">
                <a:solidFill>
                  <a:srgbClr val="F02E00"/>
                </a:solidFill>
                <a:latin typeface="Wet Paint" pitchFamily="2" charset="0"/>
              </a:rPr>
              <a:t>           </a:t>
            </a:r>
            <a:r>
              <a:rPr lang="en-US" sz="4000" u="sng" dirty="0">
                <a:solidFill>
                  <a:srgbClr val="F02E00"/>
                </a:solidFill>
                <a:latin typeface="Wet Paint" pitchFamily="2" charset="0"/>
              </a:rPr>
              <a:t>COMPOSITION :</a:t>
            </a:r>
          </a:p>
        </p:txBody>
      </p:sp>
      <p:sp>
        <p:nvSpPr>
          <p:cNvPr id="80901" name="Text Box 5"/>
          <p:cNvSpPr txBox="1">
            <a:spLocks noChangeArrowheads="1"/>
          </p:cNvSpPr>
          <p:nvPr/>
        </p:nvSpPr>
        <p:spPr bwMode="auto">
          <a:xfrm>
            <a:off x="5053013" y="404813"/>
            <a:ext cx="1763712" cy="584775"/>
          </a:xfrm>
          <a:prstGeom prst="rect">
            <a:avLst/>
          </a:prstGeom>
          <a:noFill/>
          <a:ln w="9525">
            <a:noFill/>
            <a:miter lim="800000"/>
            <a:headEnd/>
            <a:tailEnd/>
          </a:ln>
        </p:spPr>
        <p:txBody>
          <a:bodyPr>
            <a:spAutoFit/>
          </a:bodyPr>
          <a:lstStyle/>
          <a:p>
            <a:pPr algn="ctr">
              <a:spcBef>
                <a:spcPct val="50000"/>
              </a:spcBef>
            </a:pPr>
            <a:r>
              <a:rPr lang="en-US" sz="3200" b="1" dirty="0">
                <a:solidFill>
                  <a:srgbClr val="FF7C80"/>
                </a:solidFill>
                <a:latin typeface="BeachType" pitchFamily="2" charset="0"/>
              </a:rPr>
              <a:t>BONE</a:t>
            </a:r>
          </a:p>
        </p:txBody>
      </p:sp>
      <p:sp>
        <p:nvSpPr>
          <p:cNvPr id="80903" name="AutoShape 7"/>
          <p:cNvSpPr>
            <a:spLocks noChangeArrowheads="1"/>
          </p:cNvSpPr>
          <p:nvPr/>
        </p:nvSpPr>
        <p:spPr bwMode="auto">
          <a:xfrm>
            <a:off x="5772151" y="836614"/>
            <a:ext cx="288925" cy="396875"/>
          </a:xfrm>
          <a:prstGeom prst="downArrow">
            <a:avLst>
              <a:gd name="adj1" fmla="val 50000"/>
              <a:gd name="adj2" fmla="val 34341"/>
            </a:avLst>
          </a:prstGeom>
          <a:solidFill>
            <a:schemeClr val="tx1"/>
          </a:solidFill>
          <a:ln w="9525">
            <a:solidFill>
              <a:schemeClr val="tx1"/>
            </a:solidFill>
            <a:miter lim="800000"/>
            <a:headEnd/>
            <a:tailEnd/>
          </a:ln>
        </p:spPr>
        <p:txBody>
          <a:bodyPr wrap="none" anchor="ctr"/>
          <a:lstStyle/>
          <a:p>
            <a:endParaRPr lang="en-US" sz="2000"/>
          </a:p>
        </p:txBody>
      </p:sp>
      <p:sp>
        <p:nvSpPr>
          <p:cNvPr id="80904" name="Line 8"/>
          <p:cNvSpPr>
            <a:spLocks noChangeShapeType="1"/>
          </p:cNvSpPr>
          <p:nvPr/>
        </p:nvSpPr>
        <p:spPr bwMode="auto">
          <a:xfrm flipH="1" flipV="1">
            <a:off x="3719513" y="1266826"/>
            <a:ext cx="4608512" cy="34925"/>
          </a:xfrm>
          <a:prstGeom prst="line">
            <a:avLst/>
          </a:prstGeom>
          <a:noFill/>
          <a:ln w="76200">
            <a:solidFill>
              <a:schemeClr val="tx1"/>
            </a:solidFill>
            <a:round/>
            <a:headEnd/>
            <a:tailEnd/>
          </a:ln>
        </p:spPr>
        <p:txBody>
          <a:bodyPr wrap="none" anchor="ctr"/>
          <a:lstStyle/>
          <a:p>
            <a:endParaRPr lang="en-US" sz="2000"/>
          </a:p>
        </p:txBody>
      </p:sp>
      <p:sp>
        <p:nvSpPr>
          <p:cNvPr id="80905" name="AutoShape 9"/>
          <p:cNvSpPr>
            <a:spLocks noChangeArrowheads="1"/>
          </p:cNvSpPr>
          <p:nvPr/>
        </p:nvSpPr>
        <p:spPr bwMode="auto">
          <a:xfrm>
            <a:off x="3648075" y="1230313"/>
            <a:ext cx="215900" cy="576262"/>
          </a:xfrm>
          <a:prstGeom prst="downArrow">
            <a:avLst>
              <a:gd name="adj1" fmla="val 50000"/>
              <a:gd name="adj2" fmla="val 66728"/>
            </a:avLst>
          </a:prstGeom>
          <a:solidFill>
            <a:schemeClr val="tx1"/>
          </a:solidFill>
          <a:ln w="9525">
            <a:solidFill>
              <a:schemeClr val="tx1"/>
            </a:solidFill>
            <a:miter lim="800000"/>
            <a:headEnd/>
            <a:tailEnd/>
          </a:ln>
        </p:spPr>
        <p:txBody>
          <a:bodyPr wrap="none" anchor="ctr"/>
          <a:lstStyle/>
          <a:p>
            <a:endParaRPr lang="en-US" sz="2000"/>
          </a:p>
        </p:txBody>
      </p:sp>
      <p:sp>
        <p:nvSpPr>
          <p:cNvPr id="80906" name="AutoShape 10"/>
          <p:cNvSpPr>
            <a:spLocks noChangeArrowheads="1"/>
          </p:cNvSpPr>
          <p:nvPr/>
        </p:nvSpPr>
        <p:spPr bwMode="auto">
          <a:xfrm>
            <a:off x="8185150" y="1265238"/>
            <a:ext cx="215900" cy="576262"/>
          </a:xfrm>
          <a:prstGeom prst="downArrow">
            <a:avLst>
              <a:gd name="adj1" fmla="val 50000"/>
              <a:gd name="adj2" fmla="val 66728"/>
            </a:avLst>
          </a:prstGeom>
          <a:solidFill>
            <a:schemeClr val="tx1"/>
          </a:solidFill>
          <a:ln w="9525">
            <a:solidFill>
              <a:schemeClr val="tx1"/>
            </a:solidFill>
            <a:miter lim="800000"/>
            <a:headEnd/>
            <a:tailEnd/>
          </a:ln>
        </p:spPr>
        <p:txBody>
          <a:bodyPr wrap="none" anchor="ctr"/>
          <a:lstStyle/>
          <a:p>
            <a:endParaRPr lang="en-US" sz="2000"/>
          </a:p>
        </p:txBody>
      </p:sp>
      <p:sp>
        <p:nvSpPr>
          <p:cNvPr id="80907" name="Text Box 11"/>
          <p:cNvSpPr txBox="1">
            <a:spLocks noChangeArrowheads="1"/>
          </p:cNvSpPr>
          <p:nvPr/>
        </p:nvSpPr>
        <p:spPr bwMode="auto">
          <a:xfrm>
            <a:off x="3108326" y="1733550"/>
            <a:ext cx="1476375" cy="400110"/>
          </a:xfrm>
          <a:prstGeom prst="rect">
            <a:avLst/>
          </a:prstGeom>
          <a:noFill/>
          <a:ln w="9525">
            <a:noFill/>
            <a:miter lim="800000"/>
            <a:headEnd/>
            <a:tailEnd/>
          </a:ln>
        </p:spPr>
        <p:txBody>
          <a:bodyPr>
            <a:spAutoFit/>
          </a:bodyPr>
          <a:lstStyle/>
          <a:p>
            <a:pPr algn="ctr">
              <a:spcBef>
                <a:spcPct val="50000"/>
              </a:spcBef>
            </a:pPr>
            <a:r>
              <a:rPr lang="en-US" sz="2000"/>
              <a:t>67%</a:t>
            </a:r>
          </a:p>
        </p:txBody>
      </p:sp>
      <p:sp>
        <p:nvSpPr>
          <p:cNvPr id="80908" name="Text Box 12"/>
          <p:cNvSpPr txBox="1">
            <a:spLocks noChangeArrowheads="1"/>
          </p:cNvSpPr>
          <p:nvPr/>
        </p:nvSpPr>
        <p:spPr bwMode="auto">
          <a:xfrm>
            <a:off x="7358064" y="1768475"/>
            <a:ext cx="2122487" cy="400110"/>
          </a:xfrm>
          <a:prstGeom prst="rect">
            <a:avLst/>
          </a:prstGeom>
          <a:noFill/>
          <a:ln w="9525">
            <a:noFill/>
            <a:miter lim="800000"/>
            <a:headEnd/>
            <a:tailEnd/>
          </a:ln>
        </p:spPr>
        <p:txBody>
          <a:bodyPr>
            <a:spAutoFit/>
          </a:bodyPr>
          <a:lstStyle/>
          <a:p>
            <a:pPr algn="ctr">
              <a:spcBef>
                <a:spcPct val="50000"/>
              </a:spcBef>
            </a:pPr>
            <a:r>
              <a:rPr lang="en-US" sz="2000"/>
              <a:t>33%</a:t>
            </a:r>
          </a:p>
        </p:txBody>
      </p:sp>
      <p:sp>
        <p:nvSpPr>
          <p:cNvPr id="80909" name="Text Box 13"/>
          <p:cNvSpPr txBox="1">
            <a:spLocks noChangeArrowheads="1"/>
          </p:cNvSpPr>
          <p:nvPr/>
        </p:nvSpPr>
        <p:spPr bwMode="auto">
          <a:xfrm>
            <a:off x="3124201" y="2057401"/>
            <a:ext cx="1763713" cy="523220"/>
          </a:xfrm>
          <a:prstGeom prst="rect">
            <a:avLst/>
          </a:prstGeom>
          <a:noFill/>
          <a:ln w="9525">
            <a:noFill/>
            <a:miter lim="800000"/>
            <a:headEnd/>
            <a:tailEnd/>
          </a:ln>
        </p:spPr>
        <p:txBody>
          <a:bodyPr>
            <a:spAutoFit/>
          </a:bodyPr>
          <a:lstStyle/>
          <a:p>
            <a:pPr>
              <a:spcBef>
                <a:spcPct val="50000"/>
              </a:spcBef>
            </a:pPr>
            <a:r>
              <a:rPr lang="en-US" sz="2800" dirty="0">
                <a:solidFill>
                  <a:srgbClr val="FF0000"/>
                </a:solidFill>
                <a:latin typeface="BeachType" pitchFamily="2" charset="0"/>
              </a:rPr>
              <a:t>Inorganic</a:t>
            </a:r>
          </a:p>
        </p:txBody>
      </p:sp>
      <p:sp>
        <p:nvSpPr>
          <p:cNvPr id="80910" name="Text Box 14"/>
          <p:cNvSpPr txBox="1">
            <a:spLocks noChangeArrowheads="1"/>
          </p:cNvSpPr>
          <p:nvPr/>
        </p:nvSpPr>
        <p:spPr bwMode="auto">
          <a:xfrm>
            <a:off x="7753351" y="2093914"/>
            <a:ext cx="1763713" cy="523220"/>
          </a:xfrm>
          <a:prstGeom prst="rect">
            <a:avLst/>
          </a:prstGeom>
          <a:noFill/>
          <a:ln w="9525">
            <a:noFill/>
            <a:miter lim="800000"/>
            <a:headEnd/>
            <a:tailEnd/>
          </a:ln>
        </p:spPr>
        <p:txBody>
          <a:bodyPr>
            <a:spAutoFit/>
          </a:bodyPr>
          <a:lstStyle/>
          <a:p>
            <a:pPr>
              <a:spcBef>
                <a:spcPct val="50000"/>
              </a:spcBef>
            </a:pPr>
            <a:r>
              <a:rPr lang="en-US" sz="2800" dirty="0">
                <a:solidFill>
                  <a:srgbClr val="FF0000"/>
                </a:solidFill>
                <a:latin typeface="BeachType" pitchFamily="2" charset="0"/>
              </a:rPr>
              <a:t>Organic</a:t>
            </a:r>
          </a:p>
        </p:txBody>
      </p:sp>
      <p:sp>
        <p:nvSpPr>
          <p:cNvPr id="80911" name="Text Box 15"/>
          <p:cNvSpPr txBox="1">
            <a:spLocks noChangeArrowheads="1"/>
          </p:cNvSpPr>
          <p:nvPr/>
        </p:nvSpPr>
        <p:spPr bwMode="auto">
          <a:xfrm>
            <a:off x="2530475" y="2668588"/>
            <a:ext cx="2520950" cy="830997"/>
          </a:xfrm>
          <a:prstGeom prst="rect">
            <a:avLst/>
          </a:prstGeom>
          <a:noFill/>
          <a:ln w="9525">
            <a:noFill/>
            <a:miter lim="800000"/>
            <a:headEnd/>
            <a:tailEnd/>
          </a:ln>
        </p:spPr>
        <p:txBody>
          <a:bodyPr>
            <a:spAutoFit/>
          </a:bodyPr>
          <a:lstStyle/>
          <a:p>
            <a:pPr algn="ctr">
              <a:spcBef>
                <a:spcPct val="50000"/>
              </a:spcBef>
            </a:pPr>
            <a:r>
              <a:rPr lang="en-US" sz="2400" dirty="0" err="1">
                <a:solidFill>
                  <a:srgbClr val="FF7C80"/>
                </a:solidFill>
                <a:latin typeface="BeachType" pitchFamily="2" charset="0"/>
              </a:rPr>
              <a:t>Hydroxyapatite</a:t>
            </a:r>
            <a:r>
              <a:rPr lang="en-US" sz="2400" dirty="0">
                <a:solidFill>
                  <a:srgbClr val="FF7C80"/>
                </a:solidFill>
                <a:latin typeface="BeachType" pitchFamily="2" charset="0"/>
              </a:rPr>
              <a:t> crystals</a:t>
            </a:r>
          </a:p>
        </p:txBody>
      </p:sp>
      <p:sp>
        <p:nvSpPr>
          <p:cNvPr id="80912" name="Text Box 16"/>
          <p:cNvSpPr txBox="1">
            <a:spLocks noChangeArrowheads="1"/>
          </p:cNvSpPr>
          <p:nvPr/>
        </p:nvSpPr>
        <p:spPr bwMode="auto">
          <a:xfrm>
            <a:off x="2855914" y="3500439"/>
            <a:ext cx="2016125" cy="2600712"/>
          </a:xfrm>
          <a:prstGeom prst="rect">
            <a:avLst/>
          </a:prstGeom>
          <a:noFill/>
          <a:ln w="9525">
            <a:noFill/>
            <a:miter lim="800000"/>
            <a:headEnd/>
            <a:tailEnd/>
          </a:ln>
        </p:spPr>
        <p:txBody>
          <a:bodyPr>
            <a:spAutoFit/>
          </a:bodyPr>
          <a:lstStyle/>
          <a:p>
            <a:pPr algn="ctr">
              <a:spcBef>
                <a:spcPct val="50000"/>
              </a:spcBef>
            </a:pPr>
            <a:r>
              <a:rPr lang="en-US" sz="1600" b="1" dirty="0">
                <a:latin typeface="BeachType" pitchFamily="2" charset="0"/>
              </a:rPr>
              <a:t>calcium</a:t>
            </a:r>
          </a:p>
          <a:p>
            <a:pPr algn="ctr">
              <a:spcBef>
                <a:spcPct val="50000"/>
              </a:spcBef>
            </a:pPr>
            <a:r>
              <a:rPr lang="en-US" sz="1600" b="1" dirty="0">
                <a:latin typeface="BeachType" pitchFamily="2" charset="0"/>
              </a:rPr>
              <a:t>phosphates</a:t>
            </a:r>
          </a:p>
          <a:p>
            <a:pPr algn="ctr">
              <a:spcBef>
                <a:spcPct val="50000"/>
              </a:spcBef>
            </a:pPr>
            <a:r>
              <a:rPr lang="en-US" sz="1600" b="1" dirty="0">
                <a:latin typeface="BeachType" pitchFamily="2" charset="0"/>
              </a:rPr>
              <a:t>hydroxyl</a:t>
            </a:r>
          </a:p>
          <a:p>
            <a:pPr algn="ctr">
              <a:spcBef>
                <a:spcPct val="50000"/>
              </a:spcBef>
            </a:pPr>
            <a:r>
              <a:rPr lang="en-US" sz="1600" b="1" dirty="0">
                <a:latin typeface="BeachType" pitchFamily="2" charset="0"/>
              </a:rPr>
              <a:t>carbonate</a:t>
            </a:r>
          </a:p>
          <a:p>
            <a:pPr algn="ctr">
              <a:spcBef>
                <a:spcPct val="50000"/>
              </a:spcBef>
            </a:pPr>
            <a:r>
              <a:rPr lang="en-US" sz="1600" b="1" dirty="0">
                <a:latin typeface="BeachType" pitchFamily="2" charset="0"/>
              </a:rPr>
              <a:t>sodium</a:t>
            </a:r>
          </a:p>
          <a:p>
            <a:pPr algn="ctr">
              <a:spcBef>
                <a:spcPct val="50000"/>
              </a:spcBef>
            </a:pPr>
            <a:r>
              <a:rPr lang="en-US" sz="1600" b="1" dirty="0">
                <a:latin typeface="BeachType" pitchFamily="2" charset="0"/>
              </a:rPr>
              <a:t>magnesium</a:t>
            </a:r>
          </a:p>
          <a:p>
            <a:pPr algn="ctr">
              <a:spcBef>
                <a:spcPct val="50000"/>
              </a:spcBef>
            </a:pPr>
            <a:r>
              <a:rPr lang="en-US" sz="1600" b="1" dirty="0">
                <a:latin typeface="BeachType" pitchFamily="2" charset="0"/>
              </a:rPr>
              <a:t>fluorine</a:t>
            </a:r>
          </a:p>
        </p:txBody>
      </p:sp>
      <p:sp>
        <p:nvSpPr>
          <p:cNvPr id="80913" name="AutoShape 17"/>
          <p:cNvSpPr>
            <a:spLocks noChangeArrowheads="1"/>
          </p:cNvSpPr>
          <p:nvPr/>
        </p:nvSpPr>
        <p:spPr bwMode="auto">
          <a:xfrm>
            <a:off x="8148639" y="2560638"/>
            <a:ext cx="287337" cy="252412"/>
          </a:xfrm>
          <a:prstGeom prst="downArrow">
            <a:avLst>
              <a:gd name="adj1" fmla="val 50000"/>
              <a:gd name="adj2" fmla="val 25000"/>
            </a:avLst>
          </a:prstGeom>
          <a:solidFill>
            <a:schemeClr val="tx1"/>
          </a:solidFill>
          <a:ln w="9525">
            <a:solidFill>
              <a:schemeClr val="tx1"/>
            </a:solidFill>
            <a:miter lim="800000"/>
            <a:headEnd/>
            <a:tailEnd/>
          </a:ln>
        </p:spPr>
        <p:txBody>
          <a:bodyPr wrap="none" anchor="ctr"/>
          <a:lstStyle/>
          <a:p>
            <a:endParaRPr lang="en-US" sz="2000"/>
          </a:p>
        </p:txBody>
      </p:sp>
      <p:sp>
        <p:nvSpPr>
          <p:cNvPr id="80914" name="Line 18"/>
          <p:cNvSpPr>
            <a:spLocks noChangeShapeType="1"/>
          </p:cNvSpPr>
          <p:nvPr/>
        </p:nvSpPr>
        <p:spPr bwMode="auto">
          <a:xfrm>
            <a:off x="7104063" y="2852738"/>
            <a:ext cx="2520950" cy="31750"/>
          </a:xfrm>
          <a:prstGeom prst="line">
            <a:avLst/>
          </a:prstGeom>
          <a:noFill/>
          <a:ln w="38100">
            <a:solidFill>
              <a:schemeClr val="tx1"/>
            </a:solidFill>
            <a:round/>
            <a:headEnd/>
            <a:tailEnd/>
          </a:ln>
        </p:spPr>
        <p:txBody>
          <a:bodyPr wrap="none" anchor="ctr"/>
          <a:lstStyle/>
          <a:p>
            <a:endParaRPr lang="en-US" sz="2000"/>
          </a:p>
        </p:txBody>
      </p:sp>
      <p:sp>
        <p:nvSpPr>
          <p:cNvPr id="80915" name="AutoShape 19"/>
          <p:cNvSpPr>
            <a:spLocks noChangeArrowheads="1"/>
          </p:cNvSpPr>
          <p:nvPr/>
        </p:nvSpPr>
        <p:spPr bwMode="auto">
          <a:xfrm>
            <a:off x="7067551" y="2852739"/>
            <a:ext cx="180975" cy="288925"/>
          </a:xfrm>
          <a:prstGeom prst="downArrow">
            <a:avLst>
              <a:gd name="adj1" fmla="val 50000"/>
              <a:gd name="adj2" fmla="val 39912"/>
            </a:avLst>
          </a:prstGeom>
          <a:solidFill>
            <a:schemeClr val="tx1"/>
          </a:solidFill>
          <a:ln w="9525">
            <a:solidFill>
              <a:schemeClr val="tx1"/>
            </a:solidFill>
            <a:miter lim="800000"/>
            <a:headEnd/>
            <a:tailEnd/>
          </a:ln>
        </p:spPr>
        <p:txBody>
          <a:bodyPr wrap="none" anchor="ctr"/>
          <a:lstStyle/>
          <a:p>
            <a:endParaRPr lang="en-US" sz="2000"/>
          </a:p>
        </p:txBody>
      </p:sp>
      <p:sp>
        <p:nvSpPr>
          <p:cNvPr id="80916" name="AutoShape 20"/>
          <p:cNvSpPr>
            <a:spLocks noChangeArrowheads="1"/>
          </p:cNvSpPr>
          <p:nvPr/>
        </p:nvSpPr>
        <p:spPr bwMode="auto">
          <a:xfrm>
            <a:off x="9480551" y="2887664"/>
            <a:ext cx="180975" cy="288925"/>
          </a:xfrm>
          <a:prstGeom prst="downArrow">
            <a:avLst>
              <a:gd name="adj1" fmla="val 50000"/>
              <a:gd name="adj2" fmla="val 39912"/>
            </a:avLst>
          </a:prstGeom>
          <a:solidFill>
            <a:schemeClr val="tx1"/>
          </a:solidFill>
          <a:ln w="9525">
            <a:solidFill>
              <a:schemeClr val="tx1"/>
            </a:solidFill>
            <a:miter lim="800000"/>
            <a:headEnd/>
            <a:tailEnd/>
          </a:ln>
        </p:spPr>
        <p:txBody>
          <a:bodyPr wrap="none" anchor="ctr"/>
          <a:lstStyle/>
          <a:p>
            <a:endParaRPr lang="en-US" sz="2000"/>
          </a:p>
        </p:txBody>
      </p:sp>
      <p:sp>
        <p:nvSpPr>
          <p:cNvPr id="80917" name="Text Box 21"/>
          <p:cNvSpPr txBox="1">
            <a:spLocks noChangeArrowheads="1"/>
          </p:cNvSpPr>
          <p:nvPr/>
        </p:nvSpPr>
        <p:spPr bwMode="auto">
          <a:xfrm>
            <a:off x="8759826" y="3105150"/>
            <a:ext cx="1584325" cy="1015663"/>
          </a:xfrm>
          <a:prstGeom prst="rect">
            <a:avLst/>
          </a:prstGeom>
          <a:noFill/>
          <a:ln w="9525">
            <a:noFill/>
            <a:miter lim="800000"/>
            <a:headEnd/>
            <a:tailEnd/>
          </a:ln>
        </p:spPr>
        <p:txBody>
          <a:bodyPr>
            <a:spAutoFit/>
          </a:bodyPr>
          <a:lstStyle/>
          <a:p>
            <a:pPr algn="ctr">
              <a:spcBef>
                <a:spcPct val="50000"/>
              </a:spcBef>
            </a:pPr>
            <a:r>
              <a:rPr lang="en-US" sz="2400" dirty="0">
                <a:solidFill>
                  <a:srgbClr val="FF7C80"/>
                </a:solidFill>
                <a:latin typeface="BeachType" pitchFamily="2" charset="0"/>
              </a:rPr>
              <a:t>Collagen </a:t>
            </a:r>
          </a:p>
          <a:p>
            <a:pPr algn="ctr">
              <a:spcBef>
                <a:spcPct val="50000"/>
              </a:spcBef>
            </a:pPr>
            <a:r>
              <a:rPr lang="en-US" sz="2400" dirty="0">
                <a:solidFill>
                  <a:srgbClr val="FF7C80"/>
                </a:solidFill>
                <a:latin typeface="BeachType" pitchFamily="2" charset="0"/>
              </a:rPr>
              <a:t>type I</a:t>
            </a:r>
          </a:p>
        </p:txBody>
      </p:sp>
      <p:sp>
        <p:nvSpPr>
          <p:cNvPr id="80918" name="Text Box 22"/>
          <p:cNvSpPr txBox="1">
            <a:spLocks noChangeArrowheads="1"/>
          </p:cNvSpPr>
          <p:nvPr/>
        </p:nvSpPr>
        <p:spPr bwMode="auto">
          <a:xfrm>
            <a:off x="6348414" y="3046414"/>
            <a:ext cx="1584325" cy="1200329"/>
          </a:xfrm>
          <a:prstGeom prst="rect">
            <a:avLst/>
          </a:prstGeom>
          <a:noFill/>
          <a:ln w="9525">
            <a:noFill/>
            <a:miter lim="800000"/>
            <a:headEnd/>
            <a:tailEnd/>
          </a:ln>
        </p:spPr>
        <p:txBody>
          <a:bodyPr>
            <a:spAutoFit/>
          </a:bodyPr>
          <a:lstStyle/>
          <a:p>
            <a:pPr algn="ctr">
              <a:spcBef>
                <a:spcPct val="50000"/>
              </a:spcBef>
            </a:pPr>
            <a:r>
              <a:rPr lang="en-US" sz="2400" dirty="0">
                <a:solidFill>
                  <a:srgbClr val="FF7C80"/>
                </a:solidFill>
                <a:latin typeface="BeachType" pitchFamily="2" charset="0"/>
              </a:rPr>
              <a:t>Non </a:t>
            </a:r>
            <a:r>
              <a:rPr lang="en-US" sz="2400" dirty="0" err="1">
                <a:solidFill>
                  <a:srgbClr val="FF7C80"/>
                </a:solidFill>
                <a:latin typeface="BeachType" pitchFamily="2" charset="0"/>
              </a:rPr>
              <a:t>collagenous</a:t>
            </a:r>
            <a:r>
              <a:rPr lang="en-US" sz="2400" dirty="0">
                <a:solidFill>
                  <a:srgbClr val="FF7C80"/>
                </a:solidFill>
                <a:latin typeface="BeachType" pitchFamily="2" charset="0"/>
              </a:rPr>
              <a:t> proteins</a:t>
            </a:r>
          </a:p>
        </p:txBody>
      </p:sp>
      <p:sp>
        <p:nvSpPr>
          <p:cNvPr id="80919" name="Text Box 23"/>
          <p:cNvSpPr txBox="1">
            <a:spLocks noChangeArrowheads="1"/>
          </p:cNvSpPr>
          <p:nvPr/>
        </p:nvSpPr>
        <p:spPr bwMode="auto">
          <a:xfrm>
            <a:off x="6348414" y="4002089"/>
            <a:ext cx="1836737" cy="2677656"/>
          </a:xfrm>
          <a:prstGeom prst="rect">
            <a:avLst/>
          </a:prstGeom>
          <a:noFill/>
          <a:ln w="9525">
            <a:noFill/>
            <a:miter lim="800000"/>
            <a:headEnd/>
            <a:tailEnd/>
          </a:ln>
        </p:spPr>
        <p:txBody>
          <a:bodyPr>
            <a:spAutoFit/>
          </a:bodyPr>
          <a:lstStyle/>
          <a:p>
            <a:pPr algn="ctr">
              <a:spcBef>
                <a:spcPct val="50000"/>
              </a:spcBef>
            </a:pPr>
            <a:r>
              <a:rPr lang="en-US" sz="1600" b="1" dirty="0" err="1">
                <a:latin typeface="BeachType" pitchFamily="2" charset="0"/>
              </a:rPr>
              <a:t>Osteocalcin</a:t>
            </a:r>
            <a:endParaRPr lang="en-US" sz="1600" b="1" dirty="0">
              <a:latin typeface="BeachType" pitchFamily="2" charset="0"/>
            </a:endParaRPr>
          </a:p>
          <a:p>
            <a:pPr algn="ctr">
              <a:spcBef>
                <a:spcPct val="50000"/>
              </a:spcBef>
            </a:pPr>
            <a:r>
              <a:rPr lang="en-US" sz="1600" b="1" dirty="0" err="1">
                <a:latin typeface="BeachType" pitchFamily="2" charset="0"/>
              </a:rPr>
              <a:t>Osteonectin</a:t>
            </a:r>
            <a:endParaRPr lang="en-US" sz="1600" b="1" dirty="0">
              <a:latin typeface="BeachType" pitchFamily="2" charset="0"/>
            </a:endParaRPr>
          </a:p>
          <a:p>
            <a:pPr algn="ctr">
              <a:spcBef>
                <a:spcPct val="50000"/>
              </a:spcBef>
            </a:pPr>
            <a:r>
              <a:rPr lang="en-US" sz="1600" b="1" dirty="0" err="1">
                <a:latin typeface="BeachType" pitchFamily="2" charset="0"/>
              </a:rPr>
              <a:t>Phosphoproteins</a:t>
            </a:r>
            <a:endParaRPr lang="en-US" sz="1600" b="1" dirty="0">
              <a:latin typeface="BeachType" pitchFamily="2" charset="0"/>
            </a:endParaRPr>
          </a:p>
          <a:p>
            <a:pPr algn="ctr">
              <a:spcBef>
                <a:spcPct val="50000"/>
              </a:spcBef>
            </a:pPr>
            <a:r>
              <a:rPr lang="en-US" sz="1600" b="1" dirty="0" err="1">
                <a:latin typeface="BeachType" pitchFamily="2" charset="0"/>
              </a:rPr>
              <a:t>proteoglycans</a:t>
            </a:r>
            <a:endParaRPr lang="en-US" sz="1600" b="1" dirty="0">
              <a:latin typeface="BeachType" pitchFamily="2" charset="0"/>
            </a:endParaRPr>
          </a:p>
          <a:p>
            <a:pPr algn="ctr">
              <a:spcBef>
                <a:spcPct val="50000"/>
              </a:spcBef>
            </a:pPr>
            <a:r>
              <a:rPr lang="en-US" sz="1600" b="1" dirty="0" err="1">
                <a:latin typeface="BeachType" pitchFamily="2" charset="0"/>
              </a:rPr>
              <a:t>Sialoprotein</a:t>
            </a:r>
            <a:endParaRPr lang="en-US" sz="1600" b="1" dirty="0">
              <a:latin typeface="BeachType" pitchFamily="2" charset="0"/>
            </a:endParaRPr>
          </a:p>
          <a:p>
            <a:pPr algn="ctr">
              <a:spcBef>
                <a:spcPct val="50000"/>
              </a:spcBef>
            </a:pPr>
            <a:r>
              <a:rPr lang="en-US" sz="1600" b="1" dirty="0">
                <a:latin typeface="BeachType" pitchFamily="2" charset="0"/>
              </a:rPr>
              <a:t>Bone morphogenetic protein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randombar(horizontal)">
                                      <p:cBhvr>
                                        <p:cTn id="7" dur="500"/>
                                        <p:tgtEl>
                                          <p:spTgt spid="8090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0901"/>
                                        </p:tgtEl>
                                        <p:attrNameLst>
                                          <p:attrName>style.visibility</p:attrName>
                                        </p:attrNameLst>
                                      </p:cBhvr>
                                      <p:to>
                                        <p:strVal val="visible"/>
                                      </p:to>
                                    </p:set>
                                    <p:animEffect transition="in" filter="fade">
                                      <p:cBhvr>
                                        <p:cTn id="11" dur="2000"/>
                                        <p:tgtEl>
                                          <p:spTgt spid="8090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0903"/>
                                        </p:tgtEl>
                                        <p:attrNameLst>
                                          <p:attrName>style.visibility</p:attrName>
                                        </p:attrNameLst>
                                      </p:cBhvr>
                                      <p:to>
                                        <p:strVal val="visible"/>
                                      </p:to>
                                    </p:set>
                                    <p:animEffect transition="in" filter="fade">
                                      <p:cBhvr>
                                        <p:cTn id="14" dur="2000"/>
                                        <p:tgtEl>
                                          <p:spTgt spid="8090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0904"/>
                                        </p:tgtEl>
                                        <p:attrNameLst>
                                          <p:attrName>style.visibility</p:attrName>
                                        </p:attrNameLst>
                                      </p:cBhvr>
                                      <p:to>
                                        <p:strVal val="visible"/>
                                      </p:to>
                                    </p:set>
                                    <p:animEffect transition="in" filter="fade">
                                      <p:cBhvr>
                                        <p:cTn id="17" dur="2000"/>
                                        <p:tgtEl>
                                          <p:spTgt spid="8090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0905"/>
                                        </p:tgtEl>
                                        <p:attrNameLst>
                                          <p:attrName>style.visibility</p:attrName>
                                        </p:attrNameLst>
                                      </p:cBhvr>
                                      <p:to>
                                        <p:strVal val="visible"/>
                                      </p:to>
                                    </p:set>
                                    <p:animEffect transition="in" filter="fade">
                                      <p:cBhvr>
                                        <p:cTn id="20" dur="2000"/>
                                        <p:tgtEl>
                                          <p:spTgt spid="8090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0906"/>
                                        </p:tgtEl>
                                        <p:attrNameLst>
                                          <p:attrName>style.visibility</p:attrName>
                                        </p:attrNameLst>
                                      </p:cBhvr>
                                      <p:to>
                                        <p:strVal val="visible"/>
                                      </p:to>
                                    </p:set>
                                    <p:animEffect transition="in" filter="fade">
                                      <p:cBhvr>
                                        <p:cTn id="23" dur="2000"/>
                                        <p:tgtEl>
                                          <p:spTgt spid="8090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0907"/>
                                        </p:tgtEl>
                                        <p:attrNameLst>
                                          <p:attrName>style.visibility</p:attrName>
                                        </p:attrNameLst>
                                      </p:cBhvr>
                                      <p:to>
                                        <p:strVal val="visible"/>
                                      </p:to>
                                    </p:set>
                                    <p:animEffect transition="in" filter="fade">
                                      <p:cBhvr>
                                        <p:cTn id="26" dur="2000"/>
                                        <p:tgtEl>
                                          <p:spTgt spid="8090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0908"/>
                                        </p:tgtEl>
                                        <p:attrNameLst>
                                          <p:attrName>style.visibility</p:attrName>
                                        </p:attrNameLst>
                                      </p:cBhvr>
                                      <p:to>
                                        <p:strVal val="visible"/>
                                      </p:to>
                                    </p:set>
                                    <p:animEffect transition="in" filter="fade">
                                      <p:cBhvr>
                                        <p:cTn id="29" dur="2000"/>
                                        <p:tgtEl>
                                          <p:spTgt spid="8090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0909"/>
                                        </p:tgtEl>
                                        <p:attrNameLst>
                                          <p:attrName>style.visibility</p:attrName>
                                        </p:attrNameLst>
                                      </p:cBhvr>
                                      <p:to>
                                        <p:strVal val="visible"/>
                                      </p:to>
                                    </p:set>
                                    <p:animEffect transition="in" filter="fade">
                                      <p:cBhvr>
                                        <p:cTn id="32" dur="2000"/>
                                        <p:tgtEl>
                                          <p:spTgt spid="8090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0910"/>
                                        </p:tgtEl>
                                        <p:attrNameLst>
                                          <p:attrName>style.visibility</p:attrName>
                                        </p:attrNameLst>
                                      </p:cBhvr>
                                      <p:to>
                                        <p:strVal val="visible"/>
                                      </p:to>
                                    </p:set>
                                    <p:animEffect transition="in" filter="fade">
                                      <p:cBhvr>
                                        <p:cTn id="35" dur="2000"/>
                                        <p:tgtEl>
                                          <p:spTgt spid="809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0911"/>
                                        </p:tgtEl>
                                        <p:attrNameLst>
                                          <p:attrName>style.visibility</p:attrName>
                                        </p:attrNameLst>
                                      </p:cBhvr>
                                      <p:to>
                                        <p:strVal val="visible"/>
                                      </p:to>
                                    </p:set>
                                    <p:animEffect transition="in" filter="fade">
                                      <p:cBhvr>
                                        <p:cTn id="38" dur="2000"/>
                                        <p:tgtEl>
                                          <p:spTgt spid="809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0912"/>
                                        </p:tgtEl>
                                        <p:attrNameLst>
                                          <p:attrName>style.visibility</p:attrName>
                                        </p:attrNameLst>
                                      </p:cBhvr>
                                      <p:to>
                                        <p:strVal val="visible"/>
                                      </p:to>
                                    </p:set>
                                    <p:animEffect transition="in" filter="fade">
                                      <p:cBhvr>
                                        <p:cTn id="41" dur="2000"/>
                                        <p:tgtEl>
                                          <p:spTgt spid="809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0913"/>
                                        </p:tgtEl>
                                        <p:attrNameLst>
                                          <p:attrName>style.visibility</p:attrName>
                                        </p:attrNameLst>
                                      </p:cBhvr>
                                      <p:to>
                                        <p:strVal val="visible"/>
                                      </p:to>
                                    </p:set>
                                    <p:animEffect transition="in" filter="fade">
                                      <p:cBhvr>
                                        <p:cTn id="44" dur="2000"/>
                                        <p:tgtEl>
                                          <p:spTgt spid="809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914"/>
                                        </p:tgtEl>
                                        <p:attrNameLst>
                                          <p:attrName>style.visibility</p:attrName>
                                        </p:attrNameLst>
                                      </p:cBhvr>
                                      <p:to>
                                        <p:strVal val="visible"/>
                                      </p:to>
                                    </p:set>
                                    <p:animEffect transition="in" filter="fade">
                                      <p:cBhvr>
                                        <p:cTn id="47" dur="2000"/>
                                        <p:tgtEl>
                                          <p:spTgt spid="809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915"/>
                                        </p:tgtEl>
                                        <p:attrNameLst>
                                          <p:attrName>style.visibility</p:attrName>
                                        </p:attrNameLst>
                                      </p:cBhvr>
                                      <p:to>
                                        <p:strVal val="visible"/>
                                      </p:to>
                                    </p:set>
                                    <p:animEffect transition="in" filter="fade">
                                      <p:cBhvr>
                                        <p:cTn id="50" dur="2000"/>
                                        <p:tgtEl>
                                          <p:spTgt spid="809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0916"/>
                                        </p:tgtEl>
                                        <p:attrNameLst>
                                          <p:attrName>style.visibility</p:attrName>
                                        </p:attrNameLst>
                                      </p:cBhvr>
                                      <p:to>
                                        <p:strVal val="visible"/>
                                      </p:to>
                                    </p:set>
                                    <p:animEffect transition="in" filter="fade">
                                      <p:cBhvr>
                                        <p:cTn id="53" dur="2000"/>
                                        <p:tgtEl>
                                          <p:spTgt spid="809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0917"/>
                                        </p:tgtEl>
                                        <p:attrNameLst>
                                          <p:attrName>style.visibility</p:attrName>
                                        </p:attrNameLst>
                                      </p:cBhvr>
                                      <p:to>
                                        <p:strVal val="visible"/>
                                      </p:to>
                                    </p:set>
                                    <p:animEffect transition="in" filter="fade">
                                      <p:cBhvr>
                                        <p:cTn id="56" dur="2000"/>
                                        <p:tgtEl>
                                          <p:spTgt spid="809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0918"/>
                                        </p:tgtEl>
                                        <p:attrNameLst>
                                          <p:attrName>style.visibility</p:attrName>
                                        </p:attrNameLst>
                                      </p:cBhvr>
                                      <p:to>
                                        <p:strVal val="visible"/>
                                      </p:to>
                                    </p:set>
                                    <p:animEffect transition="in" filter="fade">
                                      <p:cBhvr>
                                        <p:cTn id="59" dur="2000"/>
                                        <p:tgtEl>
                                          <p:spTgt spid="809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0919"/>
                                        </p:tgtEl>
                                        <p:attrNameLst>
                                          <p:attrName>style.visibility</p:attrName>
                                        </p:attrNameLst>
                                      </p:cBhvr>
                                      <p:to>
                                        <p:strVal val="visible"/>
                                      </p:to>
                                    </p:set>
                                    <p:animEffect transition="in" filter="fade">
                                      <p:cBhvr>
                                        <p:cTn id="62" dur="2000"/>
                                        <p:tgtEl>
                                          <p:spTgt spid="80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p:bldP spid="80901" grpId="0"/>
      <p:bldP spid="80903" grpId="0" animBg="1"/>
      <p:bldP spid="80904" grpId="0" animBg="1"/>
      <p:bldP spid="80905" grpId="0" animBg="1"/>
      <p:bldP spid="80906" grpId="0" animBg="1"/>
      <p:bldP spid="80907" grpId="0"/>
      <p:bldP spid="80908" grpId="0"/>
      <p:bldP spid="80909" grpId="0"/>
      <p:bldP spid="80910" grpId="0"/>
      <p:bldP spid="80911" grpId="0"/>
      <p:bldP spid="80912" grpId="0"/>
      <p:bldP spid="80913" grpId="0" animBg="1"/>
      <p:bldP spid="80914" grpId="0" animBg="1"/>
      <p:bldP spid="80915" grpId="0" animBg="1"/>
      <p:bldP spid="80916" grpId="0" animBg="1"/>
      <p:bldP spid="80917" grpId="0"/>
      <p:bldP spid="80918" grpId="0"/>
      <p:bldP spid="809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a:extLst>
              <a:ext uri="{FF2B5EF4-FFF2-40B4-BE49-F238E27FC236}">
                <a16:creationId xmlns:a16="http://schemas.microsoft.com/office/drawing/2014/main" id="{DBE7B502-E569-A526-8DCA-7EE5902E2A69}"/>
              </a:ext>
            </a:extLst>
          </p:cNvPr>
          <p:cNvSpPr>
            <a:spLocks noGrp="1" noChangeArrowheads="1"/>
          </p:cNvSpPr>
          <p:nvPr>
            <p:ph type="title"/>
          </p:nvPr>
        </p:nvSpPr>
        <p:spPr>
          <a:xfrm>
            <a:off x="2133600" y="3048000"/>
            <a:ext cx="8001000" cy="838200"/>
          </a:xfrm>
          <a:noFill/>
          <a:ln/>
          <a:extLst>
            <a:ext uri="{91240B29-F687-4F45-9708-019B960494DF}">
              <a14:hiddenLine xmlns:a14="http://schemas.microsoft.com/office/drawing/2010/main" w="9525" cap="flat" cmpd="sng">
                <a:solidFill>
                  <a:schemeClr val="tx1"/>
                </a:solidFill>
                <a:prstDash val="solid"/>
                <a:miter lim="800000"/>
                <a:headEnd type="none" w="sm" len="sm"/>
                <a:tailEnd type="none" w="sm" len="sm"/>
              </a14:hiddenLine>
            </a:ext>
          </a:extLst>
        </p:spPr>
        <p:txBody>
          <a:bodyPr/>
          <a:lstStyle/>
          <a:p>
            <a:pPr algn="ctr"/>
            <a:r>
              <a:rPr lang="en-US" altLang="en-US" b="1">
                <a:solidFill>
                  <a:schemeClr val="hlink"/>
                </a:solidFill>
              </a:rPr>
              <a:t>CLASSIFICATION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D7B821FE-B6B8-B18F-D8E8-60783EC82AB1}"/>
              </a:ext>
            </a:extLst>
          </p:cNvPr>
          <p:cNvSpPr>
            <a:spLocks noGrp="1" noChangeArrowheads="1"/>
          </p:cNvSpPr>
          <p:nvPr>
            <p:ph idx="1"/>
          </p:nvPr>
        </p:nvSpPr>
        <p:spPr>
          <a:xfrm>
            <a:off x="2514600" y="1828800"/>
            <a:ext cx="7239000" cy="3429000"/>
          </a:xfrm>
        </p:spPr>
        <p:txBody>
          <a:bodyPr>
            <a:normAutofit fontScale="92500" lnSpcReduction="20000"/>
          </a:bodyPr>
          <a:lstStyle/>
          <a:p>
            <a:pPr>
              <a:lnSpc>
                <a:spcPct val="80000"/>
              </a:lnSpc>
            </a:pPr>
            <a:r>
              <a:rPr lang="en-US" altLang="en-US">
                <a:latin typeface="Times New Roman" panose="02020603050405020304" pitchFamily="18" charset="0"/>
              </a:rPr>
              <a:t>Compact or cancellous </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Woven or Lamellar. </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Long, Short, Flat or Irregular</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Skull bones – Desmocranium, </a:t>
            </a:r>
          </a:p>
          <a:p>
            <a:pPr>
              <a:lnSpc>
                <a:spcPct val="80000"/>
              </a:lnSpc>
              <a:buFontTx/>
              <a:buNone/>
            </a:pPr>
            <a:r>
              <a:rPr lang="en-US" altLang="en-US">
                <a:latin typeface="Times New Roman" panose="02020603050405020304" pitchFamily="18" charset="0"/>
              </a:rPr>
              <a:t>                           Chondrocranium &amp;</a:t>
            </a:r>
          </a:p>
          <a:p>
            <a:pPr>
              <a:lnSpc>
                <a:spcPct val="80000"/>
              </a:lnSpc>
              <a:buFontTx/>
              <a:buNone/>
            </a:pPr>
            <a:r>
              <a:rPr lang="en-US" altLang="en-US">
                <a:latin typeface="Times New Roman" panose="02020603050405020304" pitchFamily="18" charset="0"/>
              </a:rPr>
              <a:t>                           Visceral part of skull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a:hlinkClick r:id="rId2"/>
            <a:extLst>
              <a:ext uri="{FF2B5EF4-FFF2-40B4-BE49-F238E27FC236}">
                <a16:creationId xmlns:a16="http://schemas.microsoft.com/office/drawing/2014/main" id="{040D63E6-C7D7-0549-09CA-FF26DB238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457200"/>
            <a:ext cx="45720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D1DBE009-6DB1-1614-FA6E-46DBA498D224}"/>
              </a:ext>
            </a:extLst>
          </p:cNvPr>
          <p:cNvSpPr>
            <a:spLocks noGrp="1" noChangeArrowheads="1"/>
          </p:cNvSpPr>
          <p:nvPr>
            <p:ph type="body" sz="half" idx="1"/>
          </p:nvPr>
        </p:nvSpPr>
        <p:spPr>
          <a:xfrm>
            <a:off x="1787526" y="304800"/>
            <a:ext cx="3616325" cy="5791200"/>
          </a:xfrm>
        </p:spPr>
        <p:txBody>
          <a:bodyPr/>
          <a:lstStyle/>
          <a:p>
            <a:pPr marL="609600" indent="-609600"/>
            <a:r>
              <a:rPr lang="en-US" altLang="en-US" sz="2800" u="sng">
                <a:latin typeface="Comic Sans MS" panose="030F0702030302020204" pitchFamily="66" charset="0"/>
              </a:rPr>
              <a:t>Types of bones</a:t>
            </a:r>
          </a:p>
          <a:p>
            <a:pPr marL="609600" indent="-609600">
              <a:buNone/>
            </a:pPr>
            <a:r>
              <a:rPr lang="en-US" altLang="en-US" sz="2400">
                <a:latin typeface="Comic Sans MS" panose="030F0702030302020204" pitchFamily="66" charset="0"/>
              </a:rPr>
              <a:t>According to shape -</a:t>
            </a:r>
          </a:p>
          <a:p>
            <a:pPr marL="609600" indent="-609600">
              <a:buFontTx/>
              <a:buAutoNum type="arabicPeriod"/>
            </a:pPr>
            <a:r>
              <a:rPr lang="en-US" altLang="en-US" sz="2400">
                <a:latin typeface="Comic Sans MS" panose="030F0702030302020204" pitchFamily="66" charset="0"/>
              </a:rPr>
              <a:t>Short- carpals &amp; tarsal</a:t>
            </a:r>
          </a:p>
          <a:p>
            <a:pPr marL="609600" indent="-609600">
              <a:buNone/>
            </a:pPr>
            <a:endParaRPr lang="en-US" altLang="en-US" sz="2400">
              <a:latin typeface="Comic Sans MS" panose="030F0702030302020204" pitchFamily="66" charset="0"/>
            </a:endParaRPr>
          </a:p>
          <a:p>
            <a:pPr marL="609600" indent="-609600">
              <a:buNone/>
            </a:pPr>
            <a:r>
              <a:rPr lang="en-US" altLang="en-US" sz="2400">
                <a:latin typeface="Comic Sans MS" panose="030F0702030302020204" pitchFamily="66" charset="0"/>
              </a:rPr>
              <a:t>2.   Flat – protects underlying organs &amp; soft tissue, as well as provide attachments (scapula, sternum, ribs)</a:t>
            </a:r>
          </a:p>
        </p:txBody>
      </p:sp>
      <p:pic>
        <p:nvPicPr>
          <p:cNvPr id="230403" name="Picture 3">
            <a:extLst>
              <a:ext uri="{FF2B5EF4-FFF2-40B4-BE49-F238E27FC236}">
                <a16:creationId xmlns:a16="http://schemas.microsoft.com/office/drawing/2014/main" id="{3BDFF3C9-CE9C-2B74-DA74-C65DF462F53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38800" y="685800"/>
            <a:ext cx="3657600" cy="4572000"/>
          </a:xfr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2" name="Picture 4">
            <a:extLst>
              <a:ext uri="{FF2B5EF4-FFF2-40B4-BE49-F238E27FC236}">
                <a16:creationId xmlns:a16="http://schemas.microsoft.com/office/drawing/2014/main" id="{14C6C9FD-48E6-117F-938A-1B5C7E6FA0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181600" y="609600"/>
            <a:ext cx="3581400" cy="5494338"/>
          </a:xfr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2455" name="Rectangle 7">
            <a:extLst>
              <a:ext uri="{FF2B5EF4-FFF2-40B4-BE49-F238E27FC236}">
                <a16:creationId xmlns:a16="http://schemas.microsoft.com/office/drawing/2014/main" id="{79338988-D6BF-44BF-2B12-64051A6722DF}"/>
              </a:ext>
            </a:extLst>
          </p:cNvPr>
          <p:cNvSpPr>
            <a:spLocks noChangeArrowheads="1"/>
          </p:cNvSpPr>
          <p:nvPr/>
        </p:nvSpPr>
        <p:spPr bwMode="auto">
          <a:xfrm>
            <a:off x="1524000" y="533400"/>
            <a:ext cx="3505200" cy="2702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15000"/>
              </a:lnSpc>
              <a:spcBef>
                <a:spcPct val="10000"/>
              </a:spcBef>
            </a:pPr>
            <a:r>
              <a:rPr lang="en-US" altLang="en-US">
                <a:latin typeface="Comic Sans MS" panose="030F0702030302020204" pitchFamily="66" charset="0"/>
              </a:rPr>
              <a:t> 3. Irregular – in shape (vertebrae, sacrum)</a:t>
            </a:r>
          </a:p>
          <a:p>
            <a:pPr>
              <a:lnSpc>
                <a:spcPct val="115000"/>
              </a:lnSpc>
              <a:spcBef>
                <a:spcPct val="10000"/>
              </a:spcBef>
            </a:pPr>
            <a:r>
              <a:rPr lang="en-US" altLang="en-US">
                <a:latin typeface="Comic Sans MS" panose="030F0702030302020204" pitchFamily="66" charset="0"/>
              </a:rPr>
              <a:t>    or with specific functions (attachment, weight bearing)</a:t>
            </a:r>
          </a:p>
          <a:p>
            <a:pPr>
              <a:lnSpc>
                <a:spcPct val="115000"/>
              </a:lnSpc>
              <a:spcBef>
                <a:spcPct val="10000"/>
              </a:spcBef>
            </a:pPr>
            <a:endParaRPr lang="en-US" altLang="en-US">
              <a:latin typeface="Comic Sans MS" panose="030F0702030302020204" pitchFamily="66" charset="0"/>
            </a:endParaRPr>
          </a:p>
          <a:p>
            <a:pPr>
              <a:lnSpc>
                <a:spcPct val="115000"/>
              </a:lnSpc>
              <a:spcBef>
                <a:spcPct val="10000"/>
              </a:spcBef>
            </a:pPr>
            <a:r>
              <a:rPr lang="en-US" altLang="en-US">
                <a:latin typeface="Comic Sans MS" panose="030F0702030302020204" pitchFamily="66" charset="0"/>
              </a:rPr>
              <a:t>4. Long – forms framework of skeleton. Eg clavicle, fibula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a:extLst>
              <a:ext uri="{FF2B5EF4-FFF2-40B4-BE49-F238E27FC236}">
                <a16:creationId xmlns:a16="http://schemas.microsoft.com/office/drawing/2014/main" id="{7EFE6947-E87A-F3C0-FFED-C87E10282655}"/>
              </a:ext>
            </a:extLst>
          </p:cNvPr>
          <p:cNvSpPr>
            <a:spLocks noGrp="1" noChangeArrowheads="1"/>
          </p:cNvSpPr>
          <p:nvPr>
            <p:ph type="title"/>
          </p:nvPr>
        </p:nvSpPr>
        <p:spPr/>
        <p:txBody>
          <a:bodyPr/>
          <a:lstStyle/>
          <a:p>
            <a:endParaRPr lang="en-US" altLang="en-US"/>
          </a:p>
        </p:txBody>
      </p:sp>
      <p:pic>
        <p:nvPicPr>
          <p:cNvPr id="30724" name="Picture 4">
            <a:hlinkClick r:id="rId3"/>
            <a:extLst>
              <a:ext uri="{FF2B5EF4-FFF2-40B4-BE49-F238E27FC236}">
                <a16:creationId xmlns:a16="http://schemas.microsoft.com/office/drawing/2014/main" id="{740EE462-AC44-DCDA-89A3-98E0192DEE8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1778"/>
          <a:stretch>
            <a:fillRect/>
          </a:stretch>
        </p:blipFill>
        <p:spPr>
          <a:xfrm>
            <a:off x="1981200" y="457200"/>
            <a:ext cx="8305800" cy="59436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05DB-C6FA-6AC4-517E-6AD0B1AB3CD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B98BB6F-B44D-02EE-BCEB-05209B4C1E81}"/>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72ACFD78-0B00-7227-F5AD-0B6E20E70568}"/>
              </a:ext>
            </a:extLst>
          </p:cNvPr>
          <p:cNvSpPr>
            <a:spLocks noGrp="1"/>
          </p:cNvSpPr>
          <p:nvPr>
            <p:ph type="sldNum" sz="quarter" idx="12"/>
          </p:nvPr>
        </p:nvSpPr>
        <p:spPr/>
        <p:txBody>
          <a:bodyPr/>
          <a:lstStyle/>
          <a:p>
            <a:fld id="{58FB4751-880F-D840-AAA9-3A15815CC996}" type="slidenum">
              <a:rPr lang="en-US" smtClean="0"/>
              <a:pPr/>
              <a:t>13</a:t>
            </a:fld>
            <a:endParaRPr lang="en-US" dirty="0"/>
          </a:p>
        </p:txBody>
      </p:sp>
      <p:pic>
        <p:nvPicPr>
          <p:cNvPr id="6" name="Picture 5">
            <a:extLst>
              <a:ext uri="{FF2B5EF4-FFF2-40B4-BE49-F238E27FC236}">
                <a16:creationId xmlns:a16="http://schemas.microsoft.com/office/drawing/2014/main" id="{E0BB8861-F911-61E8-6C01-0086078766B9}"/>
              </a:ext>
            </a:extLst>
          </p:cNvPr>
          <p:cNvPicPr>
            <a:picLocks noChangeAspect="1"/>
          </p:cNvPicPr>
          <p:nvPr/>
        </p:nvPicPr>
        <p:blipFill>
          <a:blip r:embed="rId3"/>
          <a:stretch>
            <a:fillRect/>
          </a:stretch>
        </p:blipFill>
        <p:spPr>
          <a:xfrm>
            <a:off x="381000" y="115746"/>
            <a:ext cx="11430000" cy="6629277"/>
          </a:xfrm>
          <a:prstGeom prst="rect">
            <a:avLst/>
          </a:prstGeom>
        </p:spPr>
      </p:pic>
    </p:spTree>
    <p:extLst>
      <p:ext uri="{BB962C8B-B14F-4D97-AF65-F5344CB8AC3E}">
        <p14:creationId xmlns:p14="http://schemas.microsoft.com/office/powerpoint/2010/main" val="2875801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a:extLst>
              <a:ext uri="{FF2B5EF4-FFF2-40B4-BE49-F238E27FC236}">
                <a16:creationId xmlns:a16="http://schemas.microsoft.com/office/drawing/2014/main" id="{9945E710-16A3-91D3-6146-6441E268160C}"/>
              </a:ext>
            </a:extLst>
          </p:cNvPr>
          <p:cNvSpPr>
            <a:spLocks noGrp="1" noChangeArrowheads="1"/>
          </p:cNvSpPr>
          <p:nvPr>
            <p:ph type="body" idx="1"/>
          </p:nvPr>
        </p:nvSpPr>
        <p:spPr>
          <a:xfrm>
            <a:off x="1787525" y="228600"/>
            <a:ext cx="7386638" cy="5867400"/>
          </a:xfrm>
        </p:spPr>
        <p:txBody>
          <a:bodyPr/>
          <a:lstStyle/>
          <a:p>
            <a:pPr marL="609600" indent="-609600"/>
            <a:r>
              <a:rPr lang="en-US" altLang="en-US" u="sng" dirty="0">
                <a:latin typeface="Comic Sans MS" panose="030F0702030302020204" pitchFamily="66" charset="0"/>
              </a:rPr>
              <a:t>Functions of bone</a:t>
            </a:r>
          </a:p>
          <a:p>
            <a:pPr marL="609600" indent="-609600">
              <a:lnSpc>
                <a:spcPct val="110000"/>
              </a:lnSpc>
              <a:spcBef>
                <a:spcPct val="25000"/>
              </a:spcBef>
              <a:buFontTx/>
              <a:buAutoNum type="arabicPeriod"/>
            </a:pPr>
            <a:r>
              <a:rPr lang="en-US" altLang="en-US" sz="2400" dirty="0">
                <a:solidFill>
                  <a:srgbClr val="FF0000"/>
                </a:solidFill>
                <a:latin typeface="Comic Sans MS" panose="030F0702030302020204" pitchFamily="66" charset="0"/>
              </a:rPr>
              <a:t>Support</a:t>
            </a:r>
            <a:r>
              <a:rPr lang="en-US" altLang="en-US" sz="2400" dirty="0">
                <a:latin typeface="Comic Sans MS" panose="030F0702030302020204" pitchFamily="66" charset="0"/>
              </a:rPr>
              <a:t> – forms a supporting framework, giving shape &amp; rigidity to the body. </a:t>
            </a:r>
          </a:p>
          <a:p>
            <a:pPr marL="609600" indent="-609600">
              <a:lnSpc>
                <a:spcPct val="110000"/>
              </a:lnSpc>
              <a:spcBef>
                <a:spcPct val="25000"/>
              </a:spcBef>
              <a:buFontTx/>
              <a:buAutoNum type="arabicPeriod"/>
            </a:pPr>
            <a:r>
              <a:rPr lang="en-US" altLang="en-US" sz="2400" dirty="0">
                <a:solidFill>
                  <a:srgbClr val="FF0000"/>
                </a:solidFill>
                <a:latin typeface="Comic Sans MS" panose="030F0702030302020204" pitchFamily="66" charset="0"/>
              </a:rPr>
              <a:t>Locomotion </a:t>
            </a:r>
            <a:r>
              <a:rPr lang="en-US" altLang="en-US" sz="2400" dirty="0">
                <a:latin typeface="Comic Sans MS" panose="030F0702030302020204" pitchFamily="66" charset="0"/>
              </a:rPr>
              <a:t>– forms a system to which the voluntary muscles are attached.</a:t>
            </a:r>
          </a:p>
          <a:p>
            <a:pPr marL="609600" indent="-609600">
              <a:lnSpc>
                <a:spcPct val="110000"/>
              </a:lnSpc>
              <a:spcBef>
                <a:spcPct val="25000"/>
              </a:spcBef>
              <a:buFontTx/>
              <a:buAutoNum type="arabicPeriod"/>
            </a:pPr>
            <a:r>
              <a:rPr lang="en-US" altLang="en-US" sz="2400" dirty="0">
                <a:solidFill>
                  <a:srgbClr val="FF0000"/>
                </a:solidFill>
                <a:latin typeface="Comic Sans MS" panose="030F0702030302020204" pitchFamily="66" charset="0"/>
              </a:rPr>
              <a:t>Protection</a:t>
            </a:r>
            <a:r>
              <a:rPr lang="en-US" altLang="en-US" sz="2400" dirty="0">
                <a:latin typeface="Comic Sans MS" panose="030F0702030302020204" pitchFamily="66" charset="0"/>
              </a:rPr>
              <a:t> – serves to protect the soft &amp; delicate tissues of the body. </a:t>
            </a:r>
            <a:r>
              <a:rPr lang="en-US" altLang="en-US" sz="2400" dirty="0" err="1">
                <a:latin typeface="Comic Sans MS" panose="030F0702030302020204" pitchFamily="66" charset="0"/>
              </a:rPr>
              <a:t>Eg</a:t>
            </a:r>
            <a:r>
              <a:rPr lang="en-US" altLang="en-US" sz="2400" dirty="0">
                <a:latin typeface="Comic Sans MS" panose="030F0702030302020204" pitchFamily="66" charset="0"/>
              </a:rPr>
              <a:t> skull protects the brain.</a:t>
            </a:r>
          </a:p>
          <a:p>
            <a:pPr marL="609600" indent="-609600">
              <a:lnSpc>
                <a:spcPct val="110000"/>
              </a:lnSpc>
              <a:spcBef>
                <a:spcPct val="25000"/>
              </a:spcBef>
              <a:buFontTx/>
              <a:buAutoNum type="arabicPeriod"/>
            </a:pPr>
            <a:r>
              <a:rPr lang="en-US" altLang="en-US" sz="2400" dirty="0">
                <a:solidFill>
                  <a:srgbClr val="FF0000"/>
                </a:solidFill>
                <a:latin typeface="Comic Sans MS" panose="030F0702030302020204" pitchFamily="66" charset="0"/>
              </a:rPr>
              <a:t>Manufacturing of blood cells </a:t>
            </a:r>
            <a:r>
              <a:rPr lang="en-US" altLang="en-US" sz="2400" dirty="0">
                <a:latin typeface="Comic Sans MS" panose="030F0702030302020204" pitchFamily="66" charset="0"/>
              </a:rPr>
              <a:t>– RBC are manufactured in red bone marrow which is situated in spongy tissue at the ends of long bones.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a:extLst>
              <a:ext uri="{FF2B5EF4-FFF2-40B4-BE49-F238E27FC236}">
                <a16:creationId xmlns:a16="http://schemas.microsoft.com/office/drawing/2014/main" id="{583F4B79-3110-8DE3-0ACB-F84E4CCCC62A}"/>
              </a:ext>
            </a:extLst>
          </p:cNvPr>
          <p:cNvSpPr>
            <a:spLocks noGrp="1" noChangeArrowheads="1"/>
          </p:cNvSpPr>
          <p:nvPr>
            <p:ph type="body" sz="half" idx="1"/>
          </p:nvPr>
        </p:nvSpPr>
        <p:spPr>
          <a:xfrm>
            <a:off x="1524000" y="0"/>
            <a:ext cx="8001000" cy="6096000"/>
          </a:xfrm>
        </p:spPr>
        <p:txBody>
          <a:bodyPr/>
          <a:lstStyle/>
          <a:p>
            <a:pPr marL="609600" indent="-609600">
              <a:buNone/>
            </a:pPr>
            <a:r>
              <a:rPr lang="en-US" altLang="en-US" sz="2000" dirty="0">
                <a:latin typeface="Comic Sans MS" panose="030F0702030302020204" pitchFamily="66" charset="0"/>
              </a:rPr>
              <a:t>5</a:t>
            </a:r>
            <a:r>
              <a:rPr lang="en-US" altLang="en-US" sz="2800" dirty="0">
                <a:latin typeface="Comic Sans MS" panose="030F0702030302020204" pitchFamily="66" charset="0"/>
              </a:rPr>
              <a:t>. </a:t>
            </a:r>
            <a:r>
              <a:rPr lang="en-US" altLang="en-US" sz="2400" dirty="0">
                <a:solidFill>
                  <a:srgbClr val="FF0000"/>
                </a:solidFill>
                <a:latin typeface="Comic Sans MS" panose="030F0702030302020204" pitchFamily="66" charset="0"/>
              </a:rPr>
              <a:t>Homeostasis</a:t>
            </a:r>
            <a:r>
              <a:rPr lang="en-US" altLang="en-US" sz="2400" dirty="0">
                <a:latin typeface="Comic Sans MS" panose="030F0702030302020204" pitchFamily="66" charset="0"/>
              </a:rPr>
              <a:t> – plays a imp role in homeostasis by maintaining Ca ion concentration in blood.</a:t>
            </a:r>
          </a:p>
        </p:txBody>
      </p:sp>
      <p:pic>
        <p:nvPicPr>
          <p:cNvPr id="82948" name="Picture 4">
            <a:extLst>
              <a:ext uri="{FF2B5EF4-FFF2-40B4-BE49-F238E27FC236}">
                <a16:creationId xmlns:a16="http://schemas.microsoft.com/office/drawing/2014/main" id="{C8DFE876-C1F2-AF2A-D128-E6A9D8F6951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57400" y="914400"/>
            <a:ext cx="6629400" cy="5638800"/>
          </a:xfr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A3981416-54E8-4F57-AEB4-82EF38ED3EEB}" type="slidenum">
              <a:rPr lang="en-US"/>
              <a:pPr>
                <a:defRPr/>
              </a:pPr>
              <a:t>16</a:t>
            </a:fld>
            <a:endParaRPr lang="en-US"/>
          </a:p>
        </p:txBody>
      </p:sp>
      <p:pic>
        <p:nvPicPr>
          <p:cNvPr id="88068" name="Picture 4" descr="2"/>
          <p:cNvPicPr>
            <a:picLocks noGrp="1" noChangeAspect="1" noChangeArrowheads="1"/>
          </p:cNvPicPr>
          <p:nvPr>
            <p:ph/>
          </p:nvPr>
        </p:nvPicPr>
        <p:blipFill>
          <a:blip r:embed="rId2"/>
          <a:srcRect/>
          <a:stretch>
            <a:fillRect/>
          </a:stretch>
        </p:blipFill>
        <p:spPr>
          <a:xfrm>
            <a:off x="1982788" y="765176"/>
            <a:ext cx="8216900" cy="5400675"/>
          </a:xfrm>
          <a:noFill/>
        </p:spPr>
      </p:pic>
      <p:sp>
        <p:nvSpPr>
          <p:cNvPr id="88070" name="Rectangle 6"/>
          <p:cNvSpPr>
            <a:spLocks noChangeArrowheads="1"/>
          </p:cNvSpPr>
          <p:nvPr/>
        </p:nvSpPr>
        <p:spPr bwMode="auto">
          <a:xfrm>
            <a:off x="1992314" y="765176"/>
            <a:ext cx="8207375" cy="5400675"/>
          </a:xfrm>
          <a:prstGeom prst="rect">
            <a:avLst/>
          </a:prstGeom>
          <a:solidFill>
            <a:schemeClr val="tx1">
              <a:alpha val="0"/>
            </a:schemeClr>
          </a:solidFill>
          <a:ln w="76200" cmpd="tri">
            <a:solidFill>
              <a:schemeClr val="tx1"/>
            </a:solidFill>
            <a:miter lim="800000"/>
            <a:headEnd/>
            <a:tailEnd/>
          </a:ln>
        </p:spPr>
        <p:txBody>
          <a:bodyPr wrap="none" anchor="ctr"/>
          <a:lstStyle/>
          <a:p>
            <a:endParaRPr lang="en-US"/>
          </a:p>
        </p:txBody>
      </p:sp>
      <p:sp>
        <p:nvSpPr>
          <p:cNvPr id="88071" name="Text Box 7"/>
          <p:cNvSpPr txBox="1">
            <a:spLocks noChangeArrowheads="1"/>
          </p:cNvSpPr>
          <p:nvPr/>
        </p:nvSpPr>
        <p:spPr bwMode="auto">
          <a:xfrm>
            <a:off x="2590800" y="228600"/>
            <a:ext cx="6011862" cy="1077218"/>
          </a:xfrm>
          <a:prstGeom prst="rect">
            <a:avLst/>
          </a:prstGeom>
          <a:noFill/>
          <a:ln w="9525">
            <a:noFill/>
            <a:miter lim="800000"/>
            <a:headEnd/>
            <a:tailEnd/>
          </a:ln>
        </p:spPr>
        <p:txBody>
          <a:bodyPr>
            <a:spAutoFit/>
          </a:bodyPr>
          <a:lstStyle/>
          <a:p>
            <a:pPr>
              <a:spcBef>
                <a:spcPct val="50000"/>
              </a:spcBef>
            </a:pPr>
            <a:r>
              <a:rPr lang="en-US" sz="3200" b="1" u="sng" dirty="0">
                <a:solidFill>
                  <a:srgbClr val="F02E00"/>
                </a:solidFill>
                <a:latin typeface="Wet Paint" pitchFamily="2" charset="0"/>
              </a:rPr>
              <a:t>MICROSCOPIC  STRUCTURE OF BONE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8071"/>
                                        </p:tgtEl>
                                        <p:attrNameLst>
                                          <p:attrName>style.visibility</p:attrName>
                                        </p:attrNameLst>
                                      </p:cBhvr>
                                      <p:to>
                                        <p:strVal val="visible"/>
                                      </p:to>
                                    </p:set>
                                    <p:animEffect transition="in" filter="randombar(horizontal)">
                                      <p:cBhvr>
                                        <p:cTn id="7" dur="500"/>
                                        <p:tgtEl>
                                          <p:spTgt spid="8807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8068"/>
                                        </p:tgtEl>
                                        <p:attrNameLst>
                                          <p:attrName>style.visibility</p:attrName>
                                        </p:attrNameLst>
                                      </p:cBhvr>
                                      <p:to>
                                        <p:strVal val="visible"/>
                                      </p:to>
                                    </p:set>
                                    <p:animEffect transition="in" filter="dissolve">
                                      <p:cBhvr>
                                        <p:cTn id="11" dur="1000"/>
                                        <p:tgtEl>
                                          <p:spTgt spid="88068"/>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88070"/>
                                        </p:tgtEl>
                                        <p:attrNameLst>
                                          <p:attrName>style.visibility</p:attrName>
                                        </p:attrNameLst>
                                      </p:cBhvr>
                                      <p:to>
                                        <p:strVal val="visible"/>
                                      </p:to>
                                    </p:set>
                                    <p:animEffect transition="in" filter="dissolve">
                                      <p:cBhvr>
                                        <p:cTn id="14" dur="1000"/>
                                        <p:tgtEl>
                                          <p:spTgt spid="88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0" grpId="0" animBg="1"/>
      <p:bldP spid="880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DF9806D-29FE-17B1-F4E5-FE949AE02053}"/>
              </a:ext>
            </a:extLst>
          </p:cNvPr>
          <p:cNvSpPr>
            <a:spLocks noGrp="1" noChangeArrowheads="1"/>
          </p:cNvSpPr>
          <p:nvPr>
            <p:ph type="title"/>
          </p:nvPr>
        </p:nvSpPr>
        <p:spPr>
          <a:xfrm>
            <a:off x="2057400" y="2209800"/>
            <a:ext cx="8001000" cy="1676400"/>
          </a:xfrm>
        </p:spPr>
        <p:txBody>
          <a:bodyPr>
            <a:normAutofit fontScale="90000"/>
          </a:bodyPr>
          <a:lstStyle/>
          <a:p>
            <a:pPr algn="ctr"/>
            <a:r>
              <a:rPr lang="en-US" altLang="en-US" b="1">
                <a:solidFill>
                  <a:schemeClr val="hlink"/>
                </a:solidFill>
              </a:rPr>
              <a:t>COMPOSITION</a:t>
            </a:r>
            <a:br>
              <a:rPr lang="en-US" altLang="en-US" b="1">
                <a:solidFill>
                  <a:schemeClr val="hlink"/>
                </a:solidFill>
              </a:rPr>
            </a:br>
            <a:r>
              <a:rPr lang="en-US" altLang="en-US"/>
              <a:t> </a:t>
            </a:r>
            <a:br>
              <a:rPr lang="en-US" altLang="en-US"/>
            </a:br>
            <a:r>
              <a:rPr lang="en-US" altLang="en-US"/>
              <a:t>Matrix and Cells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D8C60706-4D02-9338-64F1-C868DA18868E}"/>
              </a:ext>
            </a:extLst>
          </p:cNvPr>
          <p:cNvSpPr>
            <a:spLocks noGrp="1" noChangeArrowheads="1"/>
          </p:cNvSpPr>
          <p:nvPr>
            <p:ph type="title"/>
          </p:nvPr>
        </p:nvSpPr>
        <p:spPr/>
        <p:txBody>
          <a:bodyPr/>
          <a:lstStyle/>
          <a:p>
            <a:pPr algn="ctr"/>
            <a:r>
              <a:rPr lang="en-US" altLang="en-US" b="1" u="sng">
                <a:solidFill>
                  <a:schemeClr val="hlink"/>
                </a:solidFill>
              </a:rPr>
              <a:t>MATRIX</a:t>
            </a:r>
            <a:br>
              <a:rPr lang="en-US" altLang="en-US" b="1" u="sng">
                <a:solidFill>
                  <a:schemeClr val="hlink"/>
                </a:solidFill>
              </a:rPr>
            </a:br>
            <a:endParaRPr lang="en-US" altLang="en-US" b="1" u="sng">
              <a:solidFill>
                <a:schemeClr val="hlink"/>
              </a:solidFill>
            </a:endParaRPr>
          </a:p>
        </p:txBody>
      </p:sp>
      <p:sp>
        <p:nvSpPr>
          <p:cNvPr id="35843" name="Rectangle 3">
            <a:extLst>
              <a:ext uri="{FF2B5EF4-FFF2-40B4-BE49-F238E27FC236}">
                <a16:creationId xmlns:a16="http://schemas.microsoft.com/office/drawing/2014/main" id="{4C5659ED-F62F-4A6A-9321-2AD906365276}"/>
              </a:ext>
            </a:extLst>
          </p:cNvPr>
          <p:cNvSpPr>
            <a:spLocks noGrp="1" noChangeArrowheads="1"/>
          </p:cNvSpPr>
          <p:nvPr>
            <p:ph idx="1"/>
          </p:nvPr>
        </p:nvSpPr>
        <p:spPr/>
        <p:txBody>
          <a:bodyPr>
            <a:normAutofit lnSpcReduction="10000"/>
          </a:bodyPr>
          <a:lstStyle/>
          <a:p>
            <a:pPr>
              <a:lnSpc>
                <a:spcPct val="80000"/>
              </a:lnSpc>
            </a:pPr>
            <a:r>
              <a:rPr lang="en-US" altLang="en-US">
                <a:latin typeface="Times New Roman" panose="02020603050405020304" pitchFamily="18" charset="0"/>
              </a:rPr>
              <a:t>It has inorganic and organic parts (65% &amp; 35%). </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The inorganic is mainly crystalline mineral salts in the form of </a:t>
            </a:r>
            <a:r>
              <a:rPr lang="en-US" altLang="en-US">
                <a:latin typeface="Times New Roman" panose="02020603050405020304" pitchFamily="18" charset="0"/>
                <a:hlinkClick r:id="rId2" tooltip="Hydroxylapatite"/>
              </a:rPr>
              <a:t>hydroxyapatite</a:t>
            </a:r>
            <a:r>
              <a:rPr lang="en-US" altLang="en-US">
                <a:latin typeface="Times New Roman" panose="02020603050405020304" pitchFamily="18" charset="0"/>
              </a:rPr>
              <a:t>. </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The matrix is initially laid down as unmineralized osteoid. </a:t>
            </a:r>
          </a:p>
          <a:p>
            <a:pPr>
              <a:lnSpc>
                <a:spcPct val="80000"/>
              </a:lnSpc>
            </a:pPr>
            <a:endParaRPr lang="en-US" altLang="en-US">
              <a:solidFill>
                <a:schemeClr val="hlink"/>
              </a:solidFill>
              <a:latin typeface="Times New Roman" panose="02020603050405020304" pitchFamily="18" charset="0"/>
            </a:endParaRPr>
          </a:p>
          <a:p>
            <a:pPr>
              <a:lnSpc>
                <a:spcPct val="80000"/>
              </a:lnSpc>
            </a:pPr>
            <a:r>
              <a:rPr lang="en-US" altLang="en-US">
                <a:solidFill>
                  <a:schemeClr val="hlink"/>
                </a:solidFill>
                <a:latin typeface="Times New Roman" panose="02020603050405020304" pitchFamily="18" charset="0"/>
              </a:rPr>
              <a:t> </a:t>
            </a:r>
            <a:r>
              <a:rPr lang="en-US" altLang="en-US" i="1">
                <a:solidFill>
                  <a:schemeClr val="hlink"/>
                </a:solidFill>
                <a:latin typeface="Times New Roman" panose="02020603050405020304" pitchFamily="18" charset="0"/>
              </a:rPr>
              <a:t>Mineralisation</a:t>
            </a:r>
            <a:r>
              <a:rPr lang="en-US" altLang="en-US">
                <a:latin typeface="Times New Roman" panose="02020603050405020304" pitchFamily="18" charset="0"/>
              </a:rPr>
              <a:t> involves osteoblasts secreting </a:t>
            </a:r>
            <a:r>
              <a:rPr lang="en-US" altLang="en-US">
                <a:latin typeface="Times New Roman" panose="02020603050405020304" pitchFamily="18" charset="0"/>
                <a:hlinkClick r:id="rId3" tooltip="Vesicle (biology)"/>
              </a:rPr>
              <a:t>vesicles</a:t>
            </a:r>
            <a:r>
              <a:rPr lang="en-US" altLang="en-US">
                <a:latin typeface="Times New Roman" panose="02020603050405020304" pitchFamily="18" charset="0"/>
              </a:rPr>
              <a:t> containing alkaline phosphatase. This acts as the foci for calcium and phosphate deposition.</a:t>
            </a:r>
          </a:p>
          <a:p>
            <a:pPr>
              <a:lnSpc>
                <a:spcPct val="80000"/>
              </a:lnSpc>
            </a:pPr>
            <a:endParaRPr lang="en-US" altLang="en-US">
              <a:latin typeface="Times New Roman" panose="02020603050405020304" pitchFamily="18" charset="0"/>
            </a:endParaRPr>
          </a:p>
          <a:p>
            <a:pPr>
              <a:lnSpc>
                <a:spcPct val="80000"/>
              </a:lnSpc>
            </a:pPr>
            <a:r>
              <a:rPr lang="en-US" altLang="en-US">
                <a:latin typeface="Times New Roman" panose="02020603050405020304" pitchFamily="18" charset="0"/>
              </a:rPr>
              <a:t> The vesicles then rupture and act as a centre for crystals to grow 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68276F9-6E7D-867F-5224-F4486562E9BB}"/>
              </a:ext>
            </a:extLst>
          </p:cNvPr>
          <p:cNvSpPr>
            <a:spLocks noGrp="1" noChangeArrowheads="1"/>
          </p:cNvSpPr>
          <p:nvPr>
            <p:ph type="title"/>
          </p:nvPr>
        </p:nvSpPr>
        <p:spPr/>
        <p:txBody>
          <a:bodyPr/>
          <a:lstStyle/>
          <a:p>
            <a:endParaRPr lang="en-US" altLang="en-US"/>
          </a:p>
        </p:txBody>
      </p:sp>
      <p:sp>
        <p:nvSpPr>
          <p:cNvPr id="37891" name="Rectangle 3">
            <a:extLst>
              <a:ext uri="{FF2B5EF4-FFF2-40B4-BE49-F238E27FC236}">
                <a16:creationId xmlns:a16="http://schemas.microsoft.com/office/drawing/2014/main" id="{9B38C658-D4F1-1411-D4D8-2CA55C125227}"/>
              </a:ext>
            </a:extLst>
          </p:cNvPr>
          <p:cNvSpPr>
            <a:spLocks noGrp="1" noChangeArrowheads="1"/>
          </p:cNvSpPr>
          <p:nvPr>
            <p:ph idx="1"/>
          </p:nvPr>
        </p:nvSpPr>
        <p:spPr/>
        <p:txBody>
          <a:bodyPr>
            <a:normAutofit/>
          </a:bodyPr>
          <a:lstStyle/>
          <a:p>
            <a:pPr>
              <a:lnSpc>
                <a:spcPct val="90000"/>
              </a:lnSpc>
            </a:pPr>
            <a:r>
              <a:rPr lang="en-US" altLang="en-US">
                <a:latin typeface="Times New Roman" panose="02020603050405020304" pitchFamily="18" charset="0"/>
              </a:rPr>
              <a:t>The organic part of matrix is mainly Type I </a:t>
            </a:r>
            <a:r>
              <a:rPr lang="en-US" altLang="en-US">
                <a:latin typeface="Times New Roman" panose="02020603050405020304" pitchFamily="18" charset="0"/>
                <a:hlinkClick r:id="rId2" tooltip="Collagen"/>
              </a:rPr>
              <a:t>collagen</a:t>
            </a:r>
            <a:r>
              <a:rPr lang="en-US" altLang="en-US">
                <a:latin typeface="Times New Roman" panose="02020603050405020304" pitchFamily="18" charset="0"/>
              </a:rPr>
              <a:t>. </a:t>
            </a:r>
          </a:p>
          <a:p>
            <a:pPr>
              <a:lnSpc>
                <a:spcPct val="90000"/>
              </a:lnSpc>
            </a:pPr>
            <a:endParaRPr lang="en-US" altLang="en-US">
              <a:latin typeface="Times New Roman" panose="02020603050405020304" pitchFamily="18" charset="0"/>
            </a:endParaRPr>
          </a:p>
          <a:p>
            <a:pPr>
              <a:lnSpc>
                <a:spcPct val="90000"/>
              </a:lnSpc>
            </a:pPr>
            <a:r>
              <a:rPr lang="en-US" altLang="en-US">
                <a:latin typeface="Times New Roman" panose="02020603050405020304" pitchFamily="18" charset="0"/>
              </a:rPr>
              <a:t>This is made intracellularly as tropocollagen and then exported. </a:t>
            </a:r>
          </a:p>
          <a:p>
            <a:pPr>
              <a:lnSpc>
                <a:spcPct val="90000"/>
              </a:lnSpc>
            </a:pPr>
            <a:endParaRPr lang="en-US" altLang="en-US">
              <a:latin typeface="Times New Roman" panose="02020603050405020304" pitchFamily="18" charset="0"/>
            </a:endParaRPr>
          </a:p>
          <a:p>
            <a:pPr>
              <a:lnSpc>
                <a:spcPct val="90000"/>
              </a:lnSpc>
            </a:pPr>
            <a:r>
              <a:rPr lang="en-US" altLang="en-US">
                <a:latin typeface="Times New Roman" panose="02020603050405020304" pitchFamily="18" charset="0"/>
              </a:rPr>
              <a:t>It then associates into </a:t>
            </a:r>
            <a:r>
              <a:rPr lang="en-US" altLang="en-US">
                <a:latin typeface="Times New Roman" panose="02020603050405020304" pitchFamily="18" charset="0"/>
                <a:hlinkClick r:id="rId3" tooltip="Fibril"/>
              </a:rPr>
              <a:t>fibrils</a:t>
            </a:r>
            <a:r>
              <a:rPr lang="en-US" altLang="en-US">
                <a:latin typeface="Times New Roman" panose="02020603050405020304" pitchFamily="18" charset="0"/>
              </a:rPr>
              <a:t>. Also the organic part of matrix include various growth factors. </a:t>
            </a:r>
          </a:p>
          <a:p>
            <a:pPr>
              <a:lnSpc>
                <a:spcPct val="90000"/>
              </a:lnSpc>
            </a:pPr>
            <a:endParaRPr lang="en-US" altLang="en-US">
              <a:latin typeface="Times New Roman" panose="02020603050405020304" pitchFamily="18" charset="0"/>
            </a:endParaRPr>
          </a:p>
          <a:p>
            <a:pPr>
              <a:lnSpc>
                <a:spcPct val="90000"/>
              </a:lnSpc>
            </a:pPr>
            <a:r>
              <a:rPr lang="en-US" altLang="en-US">
                <a:latin typeface="Times New Roman" panose="02020603050405020304" pitchFamily="18" charset="0"/>
              </a:rPr>
              <a:t>Other factors present include </a:t>
            </a:r>
            <a:r>
              <a:rPr lang="en-US" altLang="en-US">
                <a:latin typeface="Times New Roman" panose="02020603050405020304" pitchFamily="18" charset="0"/>
                <a:hlinkClick r:id="rId4" tooltip="GAGs"/>
              </a:rPr>
              <a:t>GAGs</a:t>
            </a:r>
            <a:r>
              <a:rPr lang="en-US" altLang="en-US">
                <a:latin typeface="Times New Roman" panose="02020603050405020304" pitchFamily="18" charset="0"/>
              </a:rPr>
              <a:t>, </a:t>
            </a:r>
            <a:r>
              <a:rPr lang="en-US" altLang="en-US">
                <a:latin typeface="Times New Roman" panose="02020603050405020304" pitchFamily="18" charset="0"/>
                <a:hlinkClick r:id="rId5" tooltip="Osteocalcin"/>
              </a:rPr>
              <a:t>osteocalcin</a:t>
            </a:r>
            <a:r>
              <a:rPr lang="en-US" altLang="en-US">
                <a:latin typeface="Times New Roman" panose="02020603050405020304" pitchFamily="18" charset="0"/>
              </a:rPr>
              <a:t>, </a:t>
            </a:r>
            <a:r>
              <a:rPr lang="en-US" altLang="en-US">
                <a:latin typeface="Times New Roman" panose="02020603050405020304" pitchFamily="18" charset="0"/>
                <a:hlinkClick r:id="rId6" tooltip="Osteonectin"/>
              </a:rPr>
              <a:t>osteonectin</a:t>
            </a:r>
            <a:r>
              <a:rPr lang="en-US" altLang="en-US">
                <a:latin typeface="Times New Roman" panose="02020603050405020304" pitchFamily="18" charset="0"/>
              </a:rPr>
              <a:t>, and </a:t>
            </a:r>
            <a:r>
              <a:rPr lang="en-US" altLang="en-US">
                <a:latin typeface="Times New Roman" panose="02020603050405020304" pitchFamily="18" charset="0"/>
                <a:hlinkClick r:id="rId7" tooltip="Bone sialo protein"/>
              </a:rPr>
              <a:t>bone sialo protein</a:t>
            </a:r>
            <a:r>
              <a:rPr lang="en-US" altLang="en-US">
                <a:latin typeface="Times New Roman" panose="02020603050405020304" pitchFamily="18" charset="0"/>
              </a:rPr>
              <a:t>.</a:t>
            </a:r>
          </a:p>
          <a:p>
            <a:pPr>
              <a:lnSpc>
                <a:spcPct val="90000"/>
              </a:lnSpc>
            </a:pPr>
            <a:endParaRPr lang="en-US" altLang="en-US">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E14B9-CDB6-FEAB-4BBF-104060A4D45B}"/>
              </a:ext>
            </a:extLst>
          </p:cNvPr>
          <p:cNvSpPr>
            <a:spLocks noGrp="1"/>
          </p:cNvSpPr>
          <p:nvPr>
            <p:ph type="title"/>
          </p:nvPr>
        </p:nvSpPr>
        <p:spPr/>
        <p:txBody>
          <a:bodyPr/>
          <a:lstStyle/>
          <a:p>
            <a:r>
              <a:rPr lang="en-US" sz="5400" b="1" dirty="0">
                <a:solidFill>
                  <a:srgbClr val="FF0000"/>
                </a:solidFill>
                <a:latin typeface="Algerian" pitchFamily="82" charset="0"/>
              </a:rPr>
              <a:t>bone cells:</a:t>
            </a:r>
            <a:br>
              <a:rPr lang="en-US" sz="5400" b="1" dirty="0">
                <a:solidFill>
                  <a:srgbClr val="FF0000"/>
                </a:solidFill>
                <a:latin typeface="Algerian" pitchFamily="82" charset="0"/>
              </a:rPr>
            </a:br>
            <a:endParaRPr lang="en-IN" dirty="0"/>
          </a:p>
        </p:txBody>
      </p:sp>
      <p:sp>
        <p:nvSpPr>
          <p:cNvPr id="3" name="Content Placeholder 2">
            <a:extLst>
              <a:ext uri="{FF2B5EF4-FFF2-40B4-BE49-F238E27FC236}">
                <a16:creationId xmlns:a16="http://schemas.microsoft.com/office/drawing/2014/main" id="{9FDB9945-04B6-B11E-BA35-AA20D76929A6}"/>
              </a:ext>
            </a:extLst>
          </p:cNvPr>
          <p:cNvSpPr>
            <a:spLocks noGrp="1"/>
          </p:cNvSpPr>
          <p:nvPr>
            <p:ph idx="1"/>
          </p:nvPr>
        </p:nvSpPr>
        <p:spPr>
          <a:xfrm>
            <a:off x="1024128" y="1855076"/>
            <a:ext cx="9720073" cy="4023360"/>
          </a:xfrm>
        </p:spPr>
        <p:txBody>
          <a:bodyPr/>
          <a:lstStyle/>
          <a:p>
            <a:pPr algn="just" eaLnBrk="1" hangingPunct="1">
              <a:buFont typeface="Wingdings 2" panose="05020102010507070707" pitchFamily="18" charset="2"/>
              <a:buNone/>
              <a:defRPr/>
            </a:pPr>
            <a:r>
              <a:rPr lang="en-US" sz="2400" dirty="0">
                <a:solidFill>
                  <a:srgbClr val="FF0000"/>
                </a:solidFill>
                <a:latin typeface="Baskerville Old Face" pitchFamily="18" charset="0"/>
              </a:rPr>
              <a:t>Two cell lineages are present in bone:</a:t>
            </a:r>
          </a:p>
          <a:p>
            <a:pPr marL="550862" indent="-514350" algn="just">
              <a:buClr>
                <a:schemeClr val="tx1"/>
              </a:buClr>
              <a:buFont typeface="+mj-lt"/>
              <a:buAutoNum type="arabicPeriod"/>
              <a:defRPr/>
            </a:pPr>
            <a:r>
              <a:rPr lang="en-US" sz="2400" dirty="0">
                <a:solidFill>
                  <a:srgbClr val="FF0000"/>
                </a:solidFill>
                <a:latin typeface="Baskerville Old Face" pitchFamily="18" charset="0"/>
              </a:rPr>
              <a:t>Osteogenic cells,</a:t>
            </a:r>
            <a:r>
              <a:rPr lang="en-US" sz="2400" i="1" dirty="0">
                <a:solidFill>
                  <a:srgbClr val="FF0000"/>
                </a:solidFill>
                <a:latin typeface="Baskerville Old Face" pitchFamily="18" charset="0"/>
              </a:rPr>
              <a:t> </a:t>
            </a:r>
            <a:r>
              <a:rPr lang="en-US" sz="2400" dirty="0">
                <a:solidFill>
                  <a:srgbClr val="FF0000"/>
                </a:solidFill>
                <a:latin typeface="Baskerville Old Face" pitchFamily="18" charset="0"/>
              </a:rPr>
              <a:t>which form and maintain bone, and</a:t>
            </a:r>
          </a:p>
          <a:p>
            <a:pPr marL="550862" indent="-514350" algn="just">
              <a:buClr>
                <a:schemeClr val="tx1"/>
              </a:buClr>
              <a:buFont typeface="+mj-lt"/>
              <a:buAutoNum type="arabicPeriod"/>
              <a:defRPr/>
            </a:pPr>
            <a:r>
              <a:rPr lang="en-US" sz="2400" dirty="0">
                <a:solidFill>
                  <a:srgbClr val="FF0000"/>
                </a:solidFill>
                <a:latin typeface="Baskerville Old Face" pitchFamily="18" charset="0"/>
              </a:rPr>
              <a:t>Osteoclasts, which resorb bone. </a:t>
            </a:r>
          </a:p>
          <a:p>
            <a:pPr marL="550862" indent="-514350" algn="just">
              <a:buFont typeface="+mj-lt"/>
              <a:buAutoNum type="arabicPeriod"/>
              <a:defRPr/>
            </a:pPr>
            <a:endParaRPr lang="en-US" sz="2400" dirty="0">
              <a:solidFill>
                <a:srgbClr val="FF0000"/>
              </a:solidFill>
              <a:latin typeface="Baskerville Old Face" pitchFamily="18" charset="0"/>
            </a:endParaRPr>
          </a:p>
          <a:p>
            <a:pPr algn="just" eaLnBrk="1" hangingPunct="1">
              <a:buFont typeface="Wingdings 2" panose="05020102010507070707" pitchFamily="18" charset="2"/>
              <a:buNone/>
              <a:defRPr/>
            </a:pPr>
            <a:r>
              <a:rPr lang="en-US" sz="2400" dirty="0">
                <a:solidFill>
                  <a:srgbClr val="FF0000"/>
                </a:solidFill>
              </a:rPr>
              <a:t>   </a:t>
            </a:r>
            <a:r>
              <a:rPr lang="en-US" sz="2800" dirty="0">
                <a:solidFill>
                  <a:srgbClr val="FF0000"/>
                </a:solidFill>
                <a:latin typeface="Algerian" pitchFamily="82" charset="0"/>
              </a:rPr>
              <a:t>Osteogenic cells </a:t>
            </a:r>
            <a:r>
              <a:rPr lang="en-US" sz="2400" dirty="0">
                <a:solidFill>
                  <a:srgbClr val="FF0000"/>
                </a:solidFill>
                <a:latin typeface="Baskerville Old Face" pitchFamily="18" charset="0"/>
              </a:rPr>
              <a:t>include osteoprogenitors, </a:t>
            </a:r>
            <a:r>
              <a:rPr lang="en-US" sz="2400" dirty="0" err="1">
                <a:solidFill>
                  <a:srgbClr val="FF0000"/>
                </a:solidFill>
                <a:latin typeface="Baskerville Old Face" pitchFamily="18" charset="0"/>
              </a:rPr>
              <a:t>preosteoblasts</a:t>
            </a:r>
            <a:r>
              <a:rPr lang="en-US" sz="2400" dirty="0">
                <a:solidFill>
                  <a:srgbClr val="FF0000"/>
                </a:solidFill>
                <a:latin typeface="Baskerville Old Face" pitchFamily="18" charset="0"/>
              </a:rPr>
              <a:t>, osteoblasts, osteocytes, and bone-lining cells.</a:t>
            </a:r>
          </a:p>
          <a:p>
            <a:endParaRPr lang="en-IN" dirty="0"/>
          </a:p>
        </p:txBody>
      </p:sp>
      <p:sp>
        <p:nvSpPr>
          <p:cNvPr id="4" name="Slide Number Placeholder 3">
            <a:extLst>
              <a:ext uri="{FF2B5EF4-FFF2-40B4-BE49-F238E27FC236}">
                <a16:creationId xmlns:a16="http://schemas.microsoft.com/office/drawing/2014/main" id="{DE810A29-AF4B-FCEE-549F-4DF3110C4C40}"/>
              </a:ext>
            </a:extLst>
          </p:cNvPr>
          <p:cNvSpPr>
            <a:spLocks noGrp="1"/>
          </p:cNvSpPr>
          <p:nvPr>
            <p:ph type="sldNum" sz="quarter" idx="12"/>
          </p:nvPr>
        </p:nvSpPr>
        <p:spPr/>
        <p:txBody>
          <a:bodyPr/>
          <a:lstStyle/>
          <a:p>
            <a:fld id="{58FB4751-880F-D840-AAA9-3A15815CC996}" type="slidenum">
              <a:rPr lang="en-US" smtClean="0"/>
              <a:pPr/>
              <a:t>20</a:t>
            </a:fld>
            <a:endParaRPr lang="en-US" dirty="0"/>
          </a:p>
        </p:txBody>
      </p:sp>
    </p:spTree>
    <p:extLst>
      <p:ext uri="{BB962C8B-B14F-4D97-AF65-F5344CB8AC3E}">
        <p14:creationId xmlns:p14="http://schemas.microsoft.com/office/powerpoint/2010/main" val="1733680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F3516E3-D470-CA23-B6AD-A410BA57197A}"/>
              </a:ext>
            </a:extLst>
          </p:cNvPr>
          <p:cNvSpPr>
            <a:spLocks noGrp="1" noChangeArrowheads="1"/>
          </p:cNvSpPr>
          <p:nvPr>
            <p:ph type="title"/>
          </p:nvPr>
        </p:nvSpPr>
        <p:spPr>
          <a:xfrm>
            <a:off x="2133600" y="381000"/>
            <a:ext cx="8229600" cy="1371600"/>
          </a:xfrm>
        </p:spPr>
        <p:txBody>
          <a:bodyPr>
            <a:normAutofit fontScale="90000"/>
          </a:bodyPr>
          <a:lstStyle/>
          <a:p>
            <a:pPr algn="ctr"/>
            <a:r>
              <a:rPr lang="en-US" altLang="en-US" b="1" u="sng">
                <a:solidFill>
                  <a:schemeClr val="hlink"/>
                </a:solidFill>
              </a:rPr>
              <a:t>Cells </a:t>
            </a:r>
            <a:br>
              <a:rPr lang="en-US" altLang="en-US" b="1" u="sng"/>
            </a:br>
            <a:r>
              <a:rPr lang="en-US" altLang="en-US" sz="2800" u="sng">
                <a:latin typeface="Times New Roman" panose="02020603050405020304" pitchFamily="18" charset="0"/>
              </a:rPr>
              <a:t>OSTEOBLASTS, OSTEOCYTES &amp; OSTEOCLASTS</a:t>
            </a:r>
          </a:p>
        </p:txBody>
      </p:sp>
      <p:sp>
        <p:nvSpPr>
          <p:cNvPr id="32771" name="Rectangle 3">
            <a:extLst>
              <a:ext uri="{FF2B5EF4-FFF2-40B4-BE49-F238E27FC236}">
                <a16:creationId xmlns:a16="http://schemas.microsoft.com/office/drawing/2014/main" id="{23BA1AF6-BB60-53A4-6431-708E4F4F51B3}"/>
              </a:ext>
            </a:extLst>
          </p:cNvPr>
          <p:cNvSpPr>
            <a:spLocks noGrp="1" noChangeArrowheads="1"/>
          </p:cNvSpPr>
          <p:nvPr>
            <p:ph idx="1"/>
          </p:nvPr>
        </p:nvSpPr>
        <p:spPr>
          <a:xfrm>
            <a:off x="2133600" y="1828800"/>
            <a:ext cx="7772400" cy="4648200"/>
          </a:xfrm>
        </p:spPr>
        <p:txBody>
          <a:bodyPr>
            <a:normAutofit/>
          </a:bodyPr>
          <a:lstStyle/>
          <a:p>
            <a:r>
              <a:rPr lang="en-US" altLang="en-US" b="1">
                <a:solidFill>
                  <a:schemeClr val="hlink"/>
                </a:solidFill>
                <a:latin typeface="Times New Roman" panose="02020603050405020304" pitchFamily="18" charset="0"/>
              </a:rPr>
              <a:t>Osteoblasts</a:t>
            </a:r>
            <a:r>
              <a:rPr lang="en-US" altLang="en-US">
                <a:latin typeface="Times New Roman" panose="02020603050405020304" pitchFamily="18" charset="0"/>
              </a:rPr>
              <a:t> are typically viewed as bone forming cells. They are located near to the surface of bone and their functions are to make </a:t>
            </a:r>
            <a:r>
              <a:rPr lang="en-US" altLang="en-US">
                <a:latin typeface="Times New Roman" panose="02020603050405020304" pitchFamily="18" charset="0"/>
                <a:hlinkClick r:id="rId3" tooltip="Osteoid"/>
              </a:rPr>
              <a:t>osteoid</a:t>
            </a:r>
            <a:r>
              <a:rPr lang="en-US" altLang="en-US">
                <a:latin typeface="Times New Roman" panose="02020603050405020304" pitchFamily="18" charset="0"/>
              </a:rPr>
              <a:t>.</a:t>
            </a:r>
          </a:p>
          <a:p>
            <a:pPr>
              <a:buFontTx/>
              <a:buNone/>
            </a:pPr>
            <a:r>
              <a:rPr lang="en-US" altLang="en-US">
                <a:latin typeface="Times New Roman" panose="02020603050405020304" pitchFamily="18" charset="0"/>
              </a:rPr>
              <a:t> </a:t>
            </a:r>
          </a:p>
          <a:p>
            <a:r>
              <a:rPr lang="en-US" altLang="en-US" b="1">
                <a:solidFill>
                  <a:schemeClr val="hlink"/>
                </a:solidFill>
                <a:latin typeface="Times New Roman" panose="02020603050405020304" pitchFamily="18" charset="0"/>
              </a:rPr>
              <a:t>Osteoblasts</a:t>
            </a:r>
            <a:r>
              <a:rPr lang="en-US" altLang="en-US">
                <a:latin typeface="Times New Roman" panose="02020603050405020304" pitchFamily="18" charset="0"/>
              </a:rPr>
              <a:t> are mononucleate. Active osteoblasts are situated on the surface of osteoid communicate with each other via gap-junctions. </a:t>
            </a:r>
          </a:p>
          <a:p>
            <a:endParaRPr lang="en-US" altLang="en-US">
              <a:latin typeface="Times New Roman" panose="02020603050405020304" pitchFamily="18" charset="0"/>
            </a:endParaRPr>
          </a:p>
          <a:p>
            <a:r>
              <a:rPr lang="en-US" altLang="en-US">
                <a:latin typeface="Times New Roman" panose="02020603050405020304" pitchFamily="18" charset="0"/>
              </a:rPr>
              <a:t>They contain alkaline phosphatase—a chemical which has a role in the mineralisation of bone.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a:extLst>
              <a:ext uri="{FF2B5EF4-FFF2-40B4-BE49-F238E27FC236}">
                <a16:creationId xmlns:a16="http://schemas.microsoft.com/office/drawing/2014/main" id="{1501BF26-E616-BE54-20C6-014FDF4851CA}"/>
              </a:ext>
            </a:extLst>
          </p:cNvPr>
          <p:cNvSpPr>
            <a:spLocks noGrp="1" noChangeArrowheads="1"/>
          </p:cNvSpPr>
          <p:nvPr>
            <p:ph idx="1"/>
          </p:nvPr>
        </p:nvSpPr>
        <p:spPr>
          <a:xfrm>
            <a:off x="2209800" y="1066800"/>
            <a:ext cx="7772400" cy="5029200"/>
          </a:xfrm>
        </p:spPr>
        <p:txBody>
          <a:bodyPr>
            <a:normAutofit/>
          </a:bodyPr>
          <a:lstStyle/>
          <a:p>
            <a:pPr>
              <a:lnSpc>
                <a:spcPct val="80000"/>
              </a:lnSpc>
            </a:pPr>
            <a:r>
              <a:rPr lang="en-US" altLang="en-US" b="1">
                <a:solidFill>
                  <a:schemeClr val="hlink"/>
                </a:solidFill>
              </a:rPr>
              <a:t>Osteocytes</a:t>
            </a:r>
            <a:r>
              <a:rPr lang="en-US" altLang="en-US"/>
              <a:t> originate from osteoblasts which have migrated into and become trapped and surrounded by bone matrix which they themselves produce.</a:t>
            </a:r>
          </a:p>
          <a:p>
            <a:pPr>
              <a:lnSpc>
                <a:spcPct val="80000"/>
              </a:lnSpc>
            </a:pPr>
            <a:endParaRPr lang="en-US" altLang="en-US"/>
          </a:p>
          <a:p>
            <a:pPr>
              <a:lnSpc>
                <a:spcPct val="80000"/>
              </a:lnSpc>
            </a:pPr>
            <a:r>
              <a:rPr lang="en-US" altLang="en-US"/>
              <a:t> The space which they occupy is known as a lacuna. </a:t>
            </a:r>
          </a:p>
          <a:p>
            <a:pPr>
              <a:lnSpc>
                <a:spcPct val="80000"/>
              </a:lnSpc>
            </a:pPr>
            <a:endParaRPr lang="en-US" altLang="en-US"/>
          </a:p>
          <a:p>
            <a:pPr>
              <a:lnSpc>
                <a:spcPct val="80000"/>
              </a:lnSpc>
            </a:pPr>
            <a:r>
              <a:rPr lang="en-US" altLang="en-US" b="1">
                <a:solidFill>
                  <a:schemeClr val="hlink"/>
                </a:solidFill>
              </a:rPr>
              <a:t>Osteocytes</a:t>
            </a:r>
            <a:r>
              <a:rPr lang="en-US" altLang="en-US"/>
              <a:t> have many processes which reach out to meet osteoblasts probably for the purposes of communication. </a:t>
            </a:r>
          </a:p>
          <a:p>
            <a:pPr>
              <a:lnSpc>
                <a:spcPct val="80000"/>
              </a:lnSpc>
            </a:pPr>
            <a:endParaRPr lang="en-US" altLang="en-US"/>
          </a:p>
          <a:p>
            <a:pPr>
              <a:lnSpc>
                <a:spcPct val="80000"/>
              </a:lnSpc>
            </a:pPr>
            <a:r>
              <a:rPr lang="en-US" altLang="en-US"/>
              <a:t>Their functions include to varying degrees: formation of bone, matrix maintenance and calcium homeostasis.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a:extLst>
              <a:ext uri="{FF2B5EF4-FFF2-40B4-BE49-F238E27FC236}">
                <a16:creationId xmlns:a16="http://schemas.microsoft.com/office/drawing/2014/main" id="{00C93D2D-05E3-E564-46AA-CB737ED27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609600"/>
            <a:ext cx="8153400" cy="55451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584D6347-F18D-67E4-0B82-B50573EE97EE}"/>
              </a:ext>
            </a:extLst>
          </p:cNvPr>
          <p:cNvSpPr>
            <a:spLocks noGrp="1" noChangeArrowheads="1"/>
          </p:cNvSpPr>
          <p:nvPr>
            <p:ph idx="1"/>
          </p:nvPr>
        </p:nvSpPr>
        <p:spPr>
          <a:xfrm>
            <a:off x="2286000" y="1752600"/>
            <a:ext cx="7772400" cy="4648200"/>
          </a:xfrm>
        </p:spPr>
        <p:txBody>
          <a:bodyPr/>
          <a:lstStyle/>
          <a:p>
            <a:pPr>
              <a:buFontTx/>
              <a:buNone/>
            </a:pPr>
            <a:r>
              <a:rPr lang="en-US" altLang="en-US" dirty="0">
                <a:solidFill>
                  <a:schemeClr val="hlink"/>
                </a:solidFill>
              </a:rPr>
              <a:t>   </a:t>
            </a:r>
            <a:r>
              <a:rPr lang="en-US" altLang="en-US" b="1" dirty="0">
                <a:solidFill>
                  <a:schemeClr val="hlink"/>
                </a:solidFill>
                <a:latin typeface="Times New Roman" panose="02020603050405020304" pitchFamily="18" charset="0"/>
              </a:rPr>
              <a:t>O</a:t>
            </a:r>
            <a:r>
              <a:rPr lang="en-US" altLang="en-US" b="1" dirty="0">
                <a:solidFill>
                  <a:schemeClr val="hlink"/>
                </a:solidFill>
                <a:latin typeface="Times New Roman" panose="02020603050405020304" pitchFamily="18" charset="0"/>
                <a:hlinkClick r:id="rId2" tooltip="Osteoclasts"/>
              </a:rPr>
              <a:t>steoclasts</a:t>
            </a:r>
            <a:r>
              <a:rPr lang="en-US" altLang="en-US" b="1" dirty="0">
                <a:solidFill>
                  <a:schemeClr val="hlink"/>
                </a:solidFill>
                <a:latin typeface="Times New Roman" panose="02020603050405020304" pitchFamily="18" charset="0"/>
              </a:rPr>
              <a:t> </a:t>
            </a:r>
            <a:r>
              <a:rPr lang="en-US" altLang="en-US" dirty="0">
                <a:latin typeface="Times New Roman" panose="02020603050405020304" pitchFamily="18" charset="0"/>
              </a:rPr>
              <a:t>can be described as bone destroying cells.</a:t>
            </a:r>
          </a:p>
          <a:p>
            <a:pPr>
              <a:buFontTx/>
              <a:buNone/>
            </a:pPr>
            <a:endParaRPr lang="en-US" altLang="en-US" dirty="0">
              <a:latin typeface="Times New Roman" panose="02020603050405020304" pitchFamily="18" charset="0"/>
            </a:endParaRPr>
          </a:p>
          <a:p>
            <a:pPr>
              <a:buFontTx/>
              <a:buNone/>
            </a:pPr>
            <a:r>
              <a:rPr lang="en-US" altLang="en-US" dirty="0">
                <a:latin typeface="Times New Roman" panose="02020603050405020304" pitchFamily="18" charset="0"/>
              </a:rPr>
              <a:t>     </a:t>
            </a:r>
            <a:r>
              <a:rPr lang="en-US" altLang="en-US" b="1" dirty="0">
                <a:solidFill>
                  <a:schemeClr val="hlink"/>
                </a:solidFill>
                <a:latin typeface="Times New Roman" panose="02020603050405020304" pitchFamily="18" charset="0"/>
              </a:rPr>
              <a:t>Osteoclasts</a:t>
            </a:r>
            <a:r>
              <a:rPr lang="en-US" altLang="en-US" dirty="0">
                <a:latin typeface="Times New Roman" panose="02020603050405020304" pitchFamily="18" charset="0"/>
              </a:rPr>
              <a:t> are large, multinucleated cells located on bone surfaces in what are called </a:t>
            </a:r>
            <a:r>
              <a:rPr lang="en-US" altLang="en-US" dirty="0" err="1">
                <a:latin typeface="Times New Roman" panose="02020603050405020304" pitchFamily="18" charset="0"/>
                <a:hlinkClick r:id="rId3" tooltip="Howship's lacunae"/>
              </a:rPr>
              <a:t>Howship's</a:t>
            </a:r>
            <a:r>
              <a:rPr lang="en-US" altLang="en-US" dirty="0">
                <a:latin typeface="Times New Roman" panose="02020603050405020304" pitchFamily="18" charset="0"/>
                <a:hlinkClick r:id="rId3" tooltip="Howship's lacunae"/>
              </a:rPr>
              <a:t> lacunae</a:t>
            </a:r>
            <a:r>
              <a:rPr lang="en-US" altLang="en-US" dirty="0">
                <a:latin typeface="Times New Roman" panose="02020603050405020304" pitchFamily="18" charset="0"/>
              </a:rPr>
              <a:t>. </a:t>
            </a:r>
          </a:p>
          <a:p>
            <a:pPr>
              <a:buFontTx/>
              <a:buNone/>
            </a:pPr>
            <a:endParaRPr lang="en-US" altLang="en-US" dirty="0">
              <a:latin typeface="Times New Roman" panose="02020603050405020304" pitchFamily="18" charset="0"/>
            </a:endParaRPr>
          </a:p>
          <a:p>
            <a:pPr>
              <a:buFontTx/>
              <a:buNone/>
            </a:pPr>
            <a:r>
              <a:rPr lang="en-US" altLang="en-US" dirty="0">
                <a:latin typeface="Times New Roman" panose="02020603050405020304" pitchFamily="18" charset="0"/>
              </a:rPr>
              <a:t>  These lacunae, or resorption pits, are left behind after the breakdown of bone and often present as </a:t>
            </a:r>
            <a:r>
              <a:rPr lang="en-US" altLang="en-US" i="1" dirty="0">
                <a:latin typeface="Times New Roman" panose="02020603050405020304" pitchFamily="18" charset="0"/>
              </a:rPr>
              <a:t>scalloped</a:t>
            </a:r>
            <a:r>
              <a:rPr lang="en-US" altLang="en-US" dirty="0">
                <a:latin typeface="Times New Roman" panose="02020603050405020304" pitchFamily="18" charset="0"/>
              </a:rPr>
              <a:t> surfaces.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E961-4F6D-241D-B16A-E0EC480EF6C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33DE9D-6504-ABF2-95A0-D36218203B52}"/>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9539B522-2C05-5688-5C7B-1EB9C600AFB5}"/>
              </a:ext>
            </a:extLst>
          </p:cNvPr>
          <p:cNvSpPr>
            <a:spLocks noGrp="1"/>
          </p:cNvSpPr>
          <p:nvPr>
            <p:ph type="sldNum" sz="quarter" idx="12"/>
          </p:nvPr>
        </p:nvSpPr>
        <p:spPr/>
        <p:txBody>
          <a:bodyPr/>
          <a:lstStyle/>
          <a:p>
            <a:fld id="{58FB4751-880F-D840-AAA9-3A15815CC996}" type="slidenum">
              <a:rPr lang="en-US" smtClean="0"/>
              <a:pPr/>
              <a:t>25</a:t>
            </a:fld>
            <a:endParaRPr lang="en-US" dirty="0"/>
          </a:p>
        </p:txBody>
      </p:sp>
      <p:pic>
        <p:nvPicPr>
          <p:cNvPr id="6" name="Picture 5">
            <a:extLst>
              <a:ext uri="{FF2B5EF4-FFF2-40B4-BE49-F238E27FC236}">
                <a16:creationId xmlns:a16="http://schemas.microsoft.com/office/drawing/2014/main" id="{F8A7F547-484B-BEFA-03AB-B155981ED9B9}"/>
              </a:ext>
            </a:extLst>
          </p:cNvPr>
          <p:cNvPicPr>
            <a:picLocks noChangeAspect="1"/>
          </p:cNvPicPr>
          <p:nvPr/>
        </p:nvPicPr>
        <p:blipFill>
          <a:blip r:embed="rId2"/>
          <a:stretch>
            <a:fillRect/>
          </a:stretch>
        </p:blipFill>
        <p:spPr>
          <a:xfrm>
            <a:off x="222738" y="0"/>
            <a:ext cx="11734800" cy="6858000"/>
          </a:xfrm>
          <a:prstGeom prst="rect">
            <a:avLst/>
          </a:prstGeom>
        </p:spPr>
      </p:pic>
    </p:spTree>
    <p:extLst>
      <p:ext uri="{BB962C8B-B14F-4D97-AF65-F5344CB8AC3E}">
        <p14:creationId xmlns:p14="http://schemas.microsoft.com/office/powerpoint/2010/main" val="1134642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a:extLst>
              <a:ext uri="{FF2B5EF4-FFF2-40B4-BE49-F238E27FC236}">
                <a16:creationId xmlns:a16="http://schemas.microsoft.com/office/drawing/2014/main" id="{DBCDD3F7-59E4-C25E-E38B-29B8993A1ACF}"/>
              </a:ext>
            </a:extLst>
          </p:cNvPr>
          <p:cNvSpPr>
            <a:spLocks noGrp="1"/>
          </p:cNvSpPr>
          <p:nvPr>
            <p:ph idx="1"/>
          </p:nvPr>
        </p:nvSpPr>
        <p:spPr>
          <a:xfrm>
            <a:off x="1571297" y="769884"/>
            <a:ext cx="8686800" cy="4525963"/>
          </a:xfrm>
        </p:spPr>
        <p:txBody>
          <a:bodyPr>
            <a:normAutofit/>
          </a:bodyPr>
          <a:lstStyle/>
          <a:p>
            <a:pPr algn="just" eaLnBrk="1" hangingPunct="1">
              <a:buFont typeface="Wingdings 2" panose="05020102010507070707" pitchFamily="18" charset="2"/>
              <a:buNone/>
              <a:defRPr/>
            </a:pPr>
            <a:endParaRPr lang="en-US" sz="2800" b="1" dirty="0">
              <a:solidFill>
                <a:srgbClr val="FF0000"/>
              </a:solidFill>
              <a:latin typeface="Baskerville Old Face" pitchFamily="18" charset="0"/>
            </a:endParaRPr>
          </a:p>
          <a:p>
            <a:pPr marL="550862" indent="-514350" algn="just">
              <a:buClr>
                <a:schemeClr val="tx1"/>
              </a:buClr>
              <a:buNone/>
              <a:defRPr/>
            </a:pPr>
            <a:r>
              <a:rPr lang="en-US" sz="3200" dirty="0">
                <a:solidFill>
                  <a:srgbClr val="FF0000"/>
                </a:solidFill>
                <a:latin typeface="Algerian" pitchFamily="82" charset="0"/>
              </a:rPr>
              <a:t>OSTEOBLASTS:</a:t>
            </a:r>
          </a:p>
          <a:p>
            <a:pPr marL="550862" indent="-514350" algn="just">
              <a:buClr>
                <a:schemeClr val="tx1"/>
              </a:buClr>
              <a:buNone/>
              <a:defRPr/>
            </a:pPr>
            <a:r>
              <a:rPr lang="en-US" sz="2800" b="1" u="sng" dirty="0">
                <a:solidFill>
                  <a:srgbClr val="FF0000"/>
                </a:solidFill>
                <a:latin typeface="Baskerville Old Face" pitchFamily="18" charset="0"/>
              </a:rPr>
              <a:t>SOURCE:  </a:t>
            </a:r>
          </a:p>
          <a:p>
            <a:pPr marL="550862" indent="-514350" algn="just">
              <a:buClr>
                <a:schemeClr val="tx1"/>
              </a:buClr>
              <a:buFont typeface="+mj-lt"/>
              <a:buAutoNum type="alphaLcPeriod"/>
              <a:defRPr/>
            </a:pPr>
            <a:r>
              <a:rPr lang="en-US" sz="2800" dirty="0">
                <a:solidFill>
                  <a:srgbClr val="FF0000"/>
                </a:solidFill>
                <a:latin typeface="Baskerville Old Face" pitchFamily="18" charset="0"/>
              </a:rPr>
              <a:t>Osteoprogenitor cells from the bone marrow.</a:t>
            </a:r>
          </a:p>
          <a:p>
            <a:pPr marL="550862" indent="-514350" algn="just">
              <a:buClr>
                <a:schemeClr val="tx1"/>
              </a:buClr>
              <a:buFont typeface="+mj-lt"/>
              <a:buAutoNum type="alphaLcPeriod"/>
              <a:defRPr/>
            </a:pPr>
            <a:r>
              <a:rPr lang="en-US" sz="2800" dirty="0">
                <a:solidFill>
                  <a:srgbClr val="FF0000"/>
                </a:solidFill>
                <a:latin typeface="Baskerville Old Face" pitchFamily="18" charset="0"/>
              </a:rPr>
              <a:t>Periosteum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67AA97-8F5F-3273-E815-B8855F2C7606}"/>
              </a:ext>
            </a:extLst>
          </p:cNvPr>
          <p:cNvSpPr>
            <a:spLocks noGrp="1"/>
          </p:cNvSpPr>
          <p:nvPr>
            <p:ph sz="half" idx="1"/>
          </p:nvPr>
        </p:nvSpPr>
        <p:spPr>
          <a:xfrm>
            <a:off x="751114" y="420689"/>
            <a:ext cx="6694715" cy="5791200"/>
          </a:xfrm>
        </p:spPr>
        <p:txBody>
          <a:bodyPr>
            <a:normAutofit/>
          </a:bodyPr>
          <a:lstStyle/>
          <a:p>
            <a:pPr>
              <a:buClr>
                <a:schemeClr val="tx1"/>
              </a:buClr>
              <a:defRPr/>
            </a:pPr>
            <a:r>
              <a:rPr lang="en-US" sz="2800" dirty="0" err="1">
                <a:solidFill>
                  <a:srgbClr val="FF0000"/>
                </a:solidFill>
                <a:latin typeface="Baskerville Old Face" pitchFamily="18" charset="0"/>
              </a:rPr>
              <a:t>Basophilic,plumped</a:t>
            </a:r>
            <a:r>
              <a:rPr lang="en-US" sz="2800" dirty="0">
                <a:solidFill>
                  <a:srgbClr val="FF0000"/>
                </a:solidFill>
                <a:latin typeface="Baskerville Old Face" pitchFamily="18" charset="0"/>
              </a:rPr>
              <a:t> cuboidal or elongated cells with eccentric placed nucleus and osteoblastic processes.</a:t>
            </a:r>
          </a:p>
          <a:p>
            <a:pPr>
              <a:buClr>
                <a:schemeClr val="tx1"/>
              </a:buClr>
              <a:defRPr/>
            </a:pPr>
            <a:r>
              <a:rPr lang="en-US" sz="2800" dirty="0">
                <a:solidFill>
                  <a:srgbClr val="FF0000"/>
                </a:solidFill>
                <a:latin typeface="Baskerville Old Face" pitchFamily="18" charset="0"/>
              </a:rPr>
              <a:t>In H &amp; E sections, cytoplasm is deeply basophilic.</a:t>
            </a:r>
          </a:p>
          <a:p>
            <a:pPr>
              <a:buClr>
                <a:schemeClr val="tx1"/>
              </a:buClr>
              <a:defRPr/>
            </a:pPr>
            <a:r>
              <a:rPr lang="en-US" sz="3200" b="1" dirty="0">
                <a:latin typeface="Algerian" pitchFamily="82" charset="0"/>
              </a:rPr>
              <a:t>Functions:</a:t>
            </a:r>
          </a:p>
          <a:p>
            <a:pPr marL="550862" indent="-514350">
              <a:buClr>
                <a:schemeClr val="tx1"/>
              </a:buClr>
              <a:buFont typeface="+mj-lt"/>
              <a:buAutoNum type="arabicPeriod"/>
              <a:defRPr/>
            </a:pPr>
            <a:r>
              <a:rPr lang="en-US" sz="2800" dirty="0">
                <a:latin typeface="Baskerville Old Face" pitchFamily="18" charset="0"/>
              </a:rPr>
              <a:t>Bone formation.</a:t>
            </a:r>
          </a:p>
          <a:p>
            <a:pPr marL="550862" indent="-514350">
              <a:buClr>
                <a:schemeClr val="tx1"/>
              </a:buClr>
              <a:buFont typeface="+mj-lt"/>
              <a:buAutoNum type="arabicPeriod"/>
              <a:defRPr/>
            </a:pPr>
            <a:r>
              <a:rPr lang="en-US" sz="2800" dirty="0">
                <a:latin typeface="Baskerville Old Face" pitchFamily="18" charset="0"/>
              </a:rPr>
              <a:t>Regulation of bone remodeling.</a:t>
            </a:r>
          </a:p>
          <a:p>
            <a:pPr marL="550862" indent="-514350">
              <a:buClr>
                <a:schemeClr val="tx1"/>
              </a:buClr>
              <a:buFont typeface="+mj-lt"/>
              <a:buAutoNum type="arabicPeriod"/>
              <a:defRPr/>
            </a:pPr>
            <a:endParaRPr lang="en-US" sz="2800" dirty="0">
              <a:latin typeface="Baskerville Old Face" pitchFamily="18" charset="0"/>
            </a:endParaRPr>
          </a:p>
          <a:p>
            <a:pPr marL="550862" indent="-514350">
              <a:buClr>
                <a:schemeClr val="tx1"/>
              </a:buClr>
              <a:buNone/>
              <a:defRPr/>
            </a:pPr>
            <a:endParaRPr lang="en-US" sz="2800" b="1" dirty="0">
              <a:solidFill>
                <a:srgbClr val="FF0000"/>
              </a:solidFill>
              <a:latin typeface="Baskerville Old Face" pitchFamily="18" charset="0"/>
            </a:endParaRPr>
          </a:p>
        </p:txBody>
      </p:sp>
      <p:pic>
        <p:nvPicPr>
          <p:cNvPr id="7" name="Picture 2" descr="G:\DCIM\101MSDCF\DSC00659.JPG">
            <a:extLst>
              <a:ext uri="{FF2B5EF4-FFF2-40B4-BE49-F238E27FC236}">
                <a16:creationId xmlns:a16="http://schemas.microsoft.com/office/drawing/2014/main" id="{65D4A7FA-AF41-4666-E26E-59D2D5BBEE90}"/>
              </a:ext>
            </a:extLst>
          </p:cNvPr>
          <p:cNvPicPr>
            <a:picLocks noGrp="1" noChangeAspect="1" noChangeArrowheads="1"/>
          </p:cNvPicPr>
          <p:nvPr>
            <p:ph sz="half" idx="2"/>
          </p:nvPr>
        </p:nvPicPr>
        <p:blipFill>
          <a:blip r:embed="rId3">
            <a:lum bright="10000" contrast="40000"/>
          </a:blip>
          <a:srcRect l="17778" t="10001" r="13333"/>
          <a:stretch>
            <a:fillRect/>
          </a:stretch>
        </p:blipFill>
        <p:spPr>
          <a:xfrm>
            <a:off x="7620001" y="420689"/>
            <a:ext cx="3013075" cy="5248275"/>
          </a:xfrm>
          <a:ln w="38100" cap="sq">
            <a:solidFill>
              <a:srgbClr val="000000"/>
            </a:solidFill>
          </a:ln>
          <a:effectLst>
            <a:outerShdw dist="38100" dir="2700000" algn="tl" rotWithShape="0">
              <a:srgbClr val="000000">
                <a:alpha val="42999"/>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a:extLst>
              <a:ext uri="{FF2B5EF4-FFF2-40B4-BE49-F238E27FC236}">
                <a16:creationId xmlns:a16="http://schemas.microsoft.com/office/drawing/2014/main" id="{5728FF8D-1916-85C3-FD08-3E9CEB56B213}"/>
              </a:ext>
            </a:extLst>
          </p:cNvPr>
          <p:cNvSpPr>
            <a:spLocks noGrp="1"/>
          </p:cNvSpPr>
          <p:nvPr>
            <p:ph idx="1"/>
          </p:nvPr>
        </p:nvSpPr>
        <p:spPr>
          <a:xfrm>
            <a:off x="1981200" y="457201"/>
            <a:ext cx="7467600" cy="4525963"/>
          </a:xfrm>
        </p:spPr>
        <p:txBody>
          <a:bodyPr>
            <a:normAutofit fontScale="92500" lnSpcReduction="10000"/>
          </a:bodyPr>
          <a:lstStyle/>
          <a:p>
            <a:pPr eaLnBrk="1" hangingPunct="1">
              <a:buClr>
                <a:schemeClr val="tx1"/>
              </a:buClr>
              <a:defRPr/>
            </a:pPr>
            <a:r>
              <a:rPr lang="en-US" sz="3200" b="1" dirty="0">
                <a:latin typeface="Algerian" pitchFamily="82" charset="0"/>
              </a:rPr>
              <a:t>Formation:</a:t>
            </a:r>
          </a:p>
          <a:p>
            <a:pPr eaLnBrk="1" hangingPunct="1">
              <a:defRPr/>
            </a:pPr>
            <a:endParaRPr lang="en-US" sz="3200" b="1" dirty="0">
              <a:latin typeface="Algerian" pitchFamily="82" charset="0"/>
            </a:endParaRPr>
          </a:p>
          <a:p>
            <a:pPr algn="ctr" eaLnBrk="1" hangingPunct="1">
              <a:buFont typeface="Wingdings 2" panose="05020102010507070707" pitchFamily="18" charset="2"/>
              <a:buNone/>
              <a:defRPr/>
            </a:pPr>
            <a:r>
              <a:rPr lang="en-US" sz="2800" dirty="0">
                <a:latin typeface="Baskerville Old Face" pitchFamily="18" charset="0"/>
              </a:rPr>
              <a:t>Undifferentiated pluripotent stem cells</a:t>
            </a:r>
          </a:p>
          <a:p>
            <a:pPr algn="r" eaLnBrk="1" hangingPunct="1">
              <a:buFont typeface="Wingdings 2" panose="05020102010507070707" pitchFamily="18" charset="2"/>
              <a:buNone/>
              <a:defRPr/>
            </a:pPr>
            <a:r>
              <a:rPr lang="en-US" sz="2800" dirty="0">
                <a:latin typeface="Baskerville Old Face" pitchFamily="18" charset="0"/>
              </a:rPr>
              <a:t>BMP’s, Growth factors</a:t>
            </a:r>
          </a:p>
          <a:p>
            <a:pPr algn="ctr" eaLnBrk="1" hangingPunct="1">
              <a:buFont typeface="Wingdings 2" panose="05020102010507070707" pitchFamily="18" charset="2"/>
              <a:buNone/>
              <a:defRPr/>
            </a:pPr>
            <a:r>
              <a:rPr lang="en-US" sz="2800" dirty="0">
                <a:latin typeface="Baskerville Old Face" pitchFamily="18" charset="0"/>
              </a:rPr>
              <a:t>Inducible </a:t>
            </a:r>
            <a:r>
              <a:rPr lang="en-US" sz="2800" dirty="0" err="1">
                <a:latin typeface="Baskerville Old Face" pitchFamily="18" charset="0"/>
              </a:rPr>
              <a:t>osteo</a:t>
            </a:r>
            <a:r>
              <a:rPr lang="en-US" sz="2800" dirty="0">
                <a:latin typeface="Baskerville Old Face" pitchFamily="18" charset="0"/>
              </a:rPr>
              <a:t>-progenitor cells</a:t>
            </a:r>
          </a:p>
          <a:p>
            <a:pPr algn="ctr" eaLnBrk="1" hangingPunct="1">
              <a:buFont typeface="Wingdings 2" panose="05020102010507070707" pitchFamily="18" charset="2"/>
              <a:buNone/>
              <a:defRPr/>
            </a:pPr>
            <a:endParaRPr lang="en-US" sz="2800" dirty="0">
              <a:latin typeface="Baskerville Old Face" pitchFamily="18" charset="0"/>
            </a:endParaRPr>
          </a:p>
          <a:p>
            <a:pPr algn="ctr" eaLnBrk="1" hangingPunct="1">
              <a:buFont typeface="Wingdings 2" panose="05020102010507070707" pitchFamily="18" charset="2"/>
              <a:buNone/>
              <a:defRPr/>
            </a:pPr>
            <a:r>
              <a:rPr lang="en-US" sz="2800" dirty="0">
                <a:latin typeface="Baskerville Old Face" pitchFamily="18" charset="0"/>
              </a:rPr>
              <a:t>Determined </a:t>
            </a:r>
            <a:r>
              <a:rPr lang="en-US" sz="2800" dirty="0" err="1">
                <a:latin typeface="Baskerville Old Face" pitchFamily="18" charset="0"/>
              </a:rPr>
              <a:t>osteo</a:t>
            </a:r>
            <a:r>
              <a:rPr lang="en-US" sz="2800" dirty="0">
                <a:latin typeface="Baskerville Old Face" pitchFamily="18" charset="0"/>
              </a:rPr>
              <a:t>-progenitor cells</a:t>
            </a:r>
          </a:p>
          <a:p>
            <a:pPr algn="r" eaLnBrk="1" hangingPunct="1">
              <a:buFont typeface="Wingdings 2" panose="05020102010507070707" pitchFamily="18" charset="2"/>
              <a:buNone/>
              <a:defRPr/>
            </a:pPr>
            <a:r>
              <a:rPr lang="en-US" sz="2800" dirty="0">
                <a:latin typeface="Baskerville Old Face" pitchFamily="18" charset="0"/>
              </a:rPr>
              <a:t>Bone derived growth factors</a:t>
            </a:r>
          </a:p>
          <a:p>
            <a:pPr algn="ctr" eaLnBrk="1" hangingPunct="1">
              <a:buFont typeface="Wingdings 2" panose="05020102010507070707" pitchFamily="18" charset="2"/>
              <a:buNone/>
              <a:defRPr/>
            </a:pPr>
            <a:r>
              <a:rPr lang="en-US" sz="2800" dirty="0">
                <a:latin typeface="Baskerville Old Face" pitchFamily="18" charset="0"/>
              </a:rPr>
              <a:t>osteoblasts</a:t>
            </a:r>
          </a:p>
        </p:txBody>
      </p:sp>
      <p:cxnSp>
        <p:nvCxnSpPr>
          <p:cNvPr id="5" name="Straight Arrow Connector 4">
            <a:extLst>
              <a:ext uri="{FF2B5EF4-FFF2-40B4-BE49-F238E27FC236}">
                <a16:creationId xmlns:a16="http://schemas.microsoft.com/office/drawing/2014/main" id="{B9D9B9F7-B301-94EA-35C4-123A1D772974}"/>
              </a:ext>
            </a:extLst>
          </p:cNvPr>
          <p:cNvCxnSpPr/>
          <p:nvPr/>
        </p:nvCxnSpPr>
        <p:spPr>
          <a:xfrm rot="5400000">
            <a:off x="5059363" y="2408238"/>
            <a:ext cx="549275"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AF9FC64-4885-478A-934B-976A44AD6098}"/>
              </a:ext>
            </a:extLst>
          </p:cNvPr>
          <p:cNvCxnSpPr/>
          <p:nvPr/>
        </p:nvCxnSpPr>
        <p:spPr>
          <a:xfrm rot="5400000">
            <a:off x="5029994" y="3504406"/>
            <a:ext cx="6096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8DCBDFE-A9AE-516B-40A3-8602021C81B2}"/>
              </a:ext>
            </a:extLst>
          </p:cNvPr>
          <p:cNvCxnSpPr/>
          <p:nvPr/>
        </p:nvCxnSpPr>
        <p:spPr>
          <a:xfrm rot="5400000">
            <a:off x="5029994" y="4495006"/>
            <a:ext cx="6096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Arrow: Down 1">
            <a:extLst>
              <a:ext uri="{FF2B5EF4-FFF2-40B4-BE49-F238E27FC236}">
                <a16:creationId xmlns:a16="http://schemas.microsoft.com/office/drawing/2014/main" id="{D4C6208D-7F73-7553-9C85-88174C622DC8}"/>
              </a:ext>
            </a:extLst>
          </p:cNvPr>
          <p:cNvSpPr/>
          <p:nvPr/>
        </p:nvSpPr>
        <p:spPr>
          <a:xfrm>
            <a:off x="5442857" y="2035629"/>
            <a:ext cx="206828" cy="5492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Arrow: Down 2">
            <a:extLst>
              <a:ext uri="{FF2B5EF4-FFF2-40B4-BE49-F238E27FC236}">
                <a16:creationId xmlns:a16="http://schemas.microsoft.com/office/drawing/2014/main" id="{EE816998-941F-501D-B4C1-B48B6E796A33}"/>
              </a:ext>
            </a:extLst>
          </p:cNvPr>
          <p:cNvSpPr/>
          <p:nvPr/>
        </p:nvSpPr>
        <p:spPr>
          <a:xfrm>
            <a:off x="5442857" y="2982686"/>
            <a:ext cx="205240" cy="6096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Arrow: Down 3">
            <a:extLst>
              <a:ext uri="{FF2B5EF4-FFF2-40B4-BE49-F238E27FC236}">
                <a16:creationId xmlns:a16="http://schemas.microsoft.com/office/drawing/2014/main" id="{71F1B878-4606-2ECC-D177-86DF4FFDD997}"/>
              </a:ext>
            </a:extLst>
          </p:cNvPr>
          <p:cNvSpPr/>
          <p:nvPr/>
        </p:nvSpPr>
        <p:spPr>
          <a:xfrm>
            <a:off x="5442857" y="3984171"/>
            <a:ext cx="194124" cy="6096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8DD57D8-2B3F-A74E-93A4-C8520E403C09}"/>
              </a:ext>
            </a:extLst>
          </p:cNvPr>
          <p:cNvSpPr>
            <a:spLocks noGrp="1"/>
          </p:cNvSpPr>
          <p:nvPr>
            <p:ph sz="half" idx="1"/>
          </p:nvPr>
        </p:nvSpPr>
        <p:spPr>
          <a:xfrm>
            <a:off x="1524000" y="762000"/>
            <a:ext cx="5181600" cy="6096000"/>
          </a:xfrm>
        </p:spPr>
        <p:txBody>
          <a:bodyPr/>
          <a:lstStyle/>
          <a:p>
            <a:pPr>
              <a:buFont typeface="Wingdings 2" panose="05020102010507070707" pitchFamily="18" charset="2"/>
              <a:buNone/>
              <a:defRPr/>
            </a:pPr>
            <a:r>
              <a:rPr lang="en-US" sz="3200" dirty="0">
                <a:latin typeface="Algerian" pitchFamily="82" charset="0"/>
              </a:rPr>
              <a:t>Osteocytes</a:t>
            </a:r>
          </a:p>
          <a:p>
            <a:pPr>
              <a:buClr>
                <a:schemeClr val="tx1"/>
              </a:buClr>
              <a:defRPr/>
            </a:pPr>
            <a:r>
              <a:rPr lang="en-US" sz="2800" dirty="0">
                <a:solidFill>
                  <a:schemeClr val="accent2">
                    <a:lumMod val="60000"/>
                    <a:lumOff val="40000"/>
                  </a:schemeClr>
                </a:solidFill>
                <a:latin typeface="Baskerville Old Face" pitchFamily="18" charset="0"/>
              </a:rPr>
              <a:t>Osteoblasts </a:t>
            </a:r>
            <a:r>
              <a:rPr lang="en-US" sz="2800" dirty="0">
                <a:solidFill>
                  <a:srgbClr val="FF0000"/>
                </a:solidFill>
                <a:latin typeface="Baskerville Old Face" pitchFamily="18" charset="0"/>
              </a:rPr>
              <a:t>forms bone matrix </a:t>
            </a:r>
            <a:r>
              <a:rPr lang="en-US" sz="2800" dirty="0">
                <a:solidFill>
                  <a:schemeClr val="accent2">
                    <a:lumMod val="60000"/>
                    <a:lumOff val="40000"/>
                  </a:schemeClr>
                </a:solidFill>
                <a:latin typeface="Baskerville Old Face" pitchFamily="18" charset="0"/>
              </a:rPr>
              <a:t>in which they get entrap to form osteocyte.</a:t>
            </a:r>
          </a:p>
          <a:p>
            <a:pPr>
              <a:buClr>
                <a:schemeClr val="tx1"/>
              </a:buClr>
              <a:defRPr/>
            </a:pPr>
            <a:r>
              <a:rPr lang="en-US" sz="2800" dirty="0">
                <a:solidFill>
                  <a:schemeClr val="accent2">
                    <a:lumMod val="60000"/>
                    <a:lumOff val="40000"/>
                  </a:schemeClr>
                </a:solidFill>
                <a:latin typeface="Baskerville Old Face" pitchFamily="18" charset="0"/>
              </a:rPr>
              <a:t>Cells are smaller, less basophilic than osteoblasts.</a:t>
            </a:r>
          </a:p>
          <a:p>
            <a:pPr>
              <a:buClr>
                <a:schemeClr val="tx1"/>
              </a:buClr>
              <a:defRPr/>
            </a:pPr>
            <a:r>
              <a:rPr lang="en-US" sz="2800" dirty="0">
                <a:solidFill>
                  <a:schemeClr val="accent2">
                    <a:lumMod val="60000"/>
                    <a:lumOff val="40000"/>
                  </a:schemeClr>
                </a:solidFill>
                <a:latin typeface="Baskerville Old Face" pitchFamily="18" charset="0"/>
              </a:rPr>
              <a:t>Osteocytic processes contacts processes of adjacent cells and osteoblast  for diffusion of nutrients, gases, waste products.</a:t>
            </a:r>
          </a:p>
          <a:p>
            <a:pPr>
              <a:buClr>
                <a:schemeClr val="tx1"/>
              </a:buClr>
              <a:defRPr/>
            </a:pPr>
            <a:endParaRPr lang="en-US" sz="2800" dirty="0">
              <a:solidFill>
                <a:schemeClr val="accent2">
                  <a:lumMod val="60000"/>
                  <a:lumOff val="40000"/>
                </a:schemeClr>
              </a:solidFill>
              <a:latin typeface="Baskerville Old Face" pitchFamily="18" charset="0"/>
            </a:endParaRPr>
          </a:p>
          <a:p>
            <a:pPr>
              <a:defRPr/>
            </a:pPr>
            <a:endParaRPr lang="en-US" sz="2800" dirty="0">
              <a:solidFill>
                <a:schemeClr val="accent2">
                  <a:lumMod val="60000"/>
                  <a:lumOff val="40000"/>
                </a:schemeClr>
              </a:solidFill>
              <a:latin typeface="Baskerville Old Face" pitchFamily="18" charset="0"/>
            </a:endParaRPr>
          </a:p>
          <a:p>
            <a:pPr>
              <a:defRPr/>
            </a:pPr>
            <a:endParaRPr lang="en-US" sz="2800" dirty="0">
              <a:solidFill>
                <a:schemeClr val="accent2">
                  <a:lumMod val="60000"/>
                  <a:lumOff val="40000"/>
                </a:schemeClr>
              </a:solidFill>
              <a:latin typeface="Baskerville Old Face" pitchFamily="18" charset="0"/>
            </a:endParaRPr>
          </a:p>
        </p:txBody>
      </p:sp>
      <p:pic>
        <p:nvPicPr>
          <p:cNvPr id="7" name="Picture 2" descr="G:\DCIM\101MSDCF\DSC00660.JPG">
            <a:extLst>
              <a:ext uri="{FF2B5EF4-FFF2-40B4-BE49-F238E27FC236}">
                <a16:creationId xmlns:a16="http://schemas.microsoft.com/office/drawing/2014/main" id="{40CE7DA3-9608-FD55-A769-48E5B52E96DF}"/>
              </a:ext>
            </a:extLst>
          </p:cNvPr>
          <p:cNvPicPr>
            <a:picLocks noGrp="1" noChangeAspect="1" noChangeArrowheads="1"/>
          </p:cNvPicPr>
          <p:nvPr>
            <p:ph sz="half" idx="2"/>
          </p:nvPr>
        </p:nvPicPr>
        <p:blipFill>
          <a:blip r:embed="rId3">
            <a:lum contrast="30000"/>
          </a:blip>
          <a:srcRect l="8105" r="2498" b="10000"/>
          <a:stretch>
            <a:fillRect/>
          </a:stretch>
        </p:blipFill>
        <p:spPr>
          <a:xfrm>
            <a:off x="7302500" y="914400"/>
            <a:ext cx="3289300" cy="4495800"/>
          </a:xfrm>
          <a:ln w="38100" cap="sq">
            <a:solidFill>
              <a:srgbClr val="000000"/>
            </a:solidFill>
          </a:ln>
          <a:effectLst>
            <a:outerShdw dist="38100" dir="2700000" algn="tl" rotWithShape="0">
              <a:srgbClr val="000000">
                <a:alpha val="42999"/>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8" fill="hold" nodeType="clickEffect">
                                  <p:stCondLst>
                                    <p:cond delay="0"/>
                                  </p:stCondLst>
                                  <p:childTnLst>
                                    <p:anim calcmode="lin" valueType="num">
                                      <p:cBhvr additive="base">
                                        <p:cTn id="6" dur="500"/>
                                        <p:tgtEl>
                                          <p:spTgt spid="4">
                                            <p:txEl>
                                              <p:pRg st="0" end="0"/>
                                            </p:txEl>
                                          </p:spTgt>
                                        </p:tgtEl>
                                        <p:attrNameLst>
                                          <p:attrName>ppt_x</p:attrName>
                                        </p:attrNameLst>
                                      </p:cBhvr>
                                      <p:tavLst>
                                        <p:tav tm="0">
                                          <p:val>
                                            <p:strVal val="ppt_x"/>
                                          </p:val>
                                        </p:tav>
                                        <p:tav tm="100000">
                                          <p:val>
                                            <p:strVal val="0-ppt_w/2"/>
                                          </p:val>
                                        </p:tav>
                                      </p:tavLst>
                                    </p:anim>
                                    <p:anim calcmode="lin" valueType="num">
                                      <p:cBhvr additive="base">
                                        <p:cTn id="7" dur="500"/>
                                        <p:tgtEl>
                                          <p:spTgt spid="4">
                                            <p:txEl>
                                              <p:pRg st="0" end="0"/>
                                            </p:txEl>
                                          </p:spTgt>
                                        </p:tgtEl>
                                        <p:attrNameLst>
                                          <p:attrName>ppt_y</p:attrName>
                                        </p:attrNameLst>
                                      </p:cBhvr>
                                      <p:tavLst>
                                        <p:tav tm="0">
                                          <p:val>
                                            <p:strVal val="ppt_y"/>
                                          </p:val>
                                        </p:tav>
                                        <p:tav tm="100000">
                                          <p:val>
                                            <p:strVal val="ppt_y"/>
                                          </p:val>
                                        </p:tav>
                                      </p:tavLst>
                                    </p:anim>
                                    <p:set>
                                      <p:cBhvr>
                                        <p:cTn id="8" dur="1" fill="hold">
                                          <p:stCondLst>
                                            <p:cond delay="499"/>
                                          </p:stCondLst>
                                        </p:cTn>
                                        <p:tgtEl>
                                          <p:spTgt spid="4">
                                            <p:txEl>
                                              <p:pRg st="0" end="0"/>
                                            </p:txEl>
                                          </p:spTgt>
                                        </p:tgtEl>
                                        <p:attrNameLst>
                                          <p:attrName>style.visibility</p:attrName>
                                        </p:attrNameLst>
                                      </p:cBhvr>
                                      <p:to>
                                        <p:strVal val="hidden"/>
                                      </p:to>
                                    </p:set>
                                  </p:childTnLst>
                                </p:cTn>
                              </p:par>
                              <p:par>
                                <p:cTn id="9" presetID="2" presetClass="exit" presetSubtype="8" fill="hold" nodeType="withEffect">
                                  <p:stCondLst>
                                    <p:cond delay="0"/>
                                  </p:stCondLst>
                                  <p:childTnLst>
                                    <p:anim calcmode="lin" valueType="num">
                                      <p:cBhvr additive="base">
                                        <p:cTn id="10" dur="500"/>
                                        <p:tgtEl>
                                          <p:spTgt spid="4">
                                            <p:txEl>
                                              <p:pRg st="1" end="1"/>
                                            </p:txEl>
                                          </p:spTgt>
                                        </p:tgtEl>
                                        <p:attrNameLst>
                                          <p:attrName>ppt_x</p:attrName>
                                        </p:attrNameLst>
                                      </p:cBhvr>
                                      <p:tavLst>
                                        <p:tav tm="0">
                                          <p:val>
                                            <p:strVal val="ppt_x"/>
                                          </p:val>
                                        </p:tav>
                                        <p:tav tm="100000">
                                          <p:val>
                                            <p:strVal val="0-ppt_w/2"/>
                                          </p:val>
                                        </p:tav>
                                      </p:tavLst>
                                    </p:anim>
                                    <p:anim calcmode="lin" valueType="num">
                                      <p:cBhvr additive="base">
                                        <p:cTn id="11" dur="500"/>
                                        <p:tgtEl>
                                          <p:spTgt spid="4">
                                            <p:txEl>
                                              <p:pRg st="1" end="1"/>
                                            </p:txEl>
                                          </p:spTgt>
                                        </p:tgtEl>
                                        <p:attrNameLst>
                                          <p:attrName>ppt_y</p:attrName>
                                        </p:attrNameLst>
                                      </p:cBhvr>
                                      <p:tavLst>
                                        <p:tav tm="0">
                                          <p:val>
                                            <p:strVal val="ppt_y"/>
                                          </p:val>
                                        </p:tav>
                                        <p:tav tm="100000">
                                          <p:val>
                                            <p:strVal val="ppt_y"/>
                                          </p:val>
                                        </p:tav>
                                      </p:tavLst>
                                    </p:anim>
                                    <p:set>
                                      <p:cBhvr>
                                        <p:cTn id="12" dur="1" fill="hold">
                                          <p:stCondLst>
                                            <p:cond delay="499"/>
                                          </p:stCondLst>
                                        </p:cTn>
                                        <p:tgtEl>
                                          <p:spTgt spid="4">
                                            <p:txEl>
                                              <p:pRg st="1" end="1"/>
                                            </p:txEl>
                                          </p:spTgt>
                                        </p:tgtEl>
                                        <p:attrNameLst>
                                          <p:attrName>style.visibility</p:attrName>
                                        </p:attrNameLst>
                                      </p:cBhvr>
                                      <p:to>
                                        <p:strVal val="hidden"/>
                                      </p:to>
                                    </p:set>
                                  </p:childTnLst>
                                </p:cTn>
                              </p:par>
                              <p:par>
                                <p:cTn id="13" presetID="2" presetClass="exit" presetSubtype="8" fill="hold" nodeType="withEffect">
                                  <p:stCondLst>
                                    <p:cond delay="0"/>
                                  </p:stCondLst>
                                  <p:childTnLst>
                                    <p:anim calcmode="lin" valueType="num">
                                      <p:cBhvr additive="base">
                                        <p:cTn id="14" dur="500"/>
                                        <p:tgtEl>
                                          <p:spTgt spid="4">
                                            <p:txEl>
                                              <p:pRg st="2" end="2"/>
                                            </p:txEl>
                                          </p:spTgt>
                                        </p:tgtEl>
                                        <p:attrNameLst>
                                          <p:attrName>ppt_x</p:attrName>
                                        </p:attrNameLst>
                                      </p:cBhvr>
                                      <p:tavLst>
                                        <p:tav tm="0">
                                          <p:val>
                                            <p:strVal val="ppt_x"/>
                                          </p:val>
                                        </p:tav>
                                        <p:tav tm="100000">
                                          <p:val>
                                            <p:strVal val="0-ppt_w/2"/>
                                          </p:val>
                                        </p:tav>
                                      </p:tavLst>
                                    </p:anim>
                                    <p:anim calcmode="lin" valueType="num">
                                      <p:cBhvr additive="base">
                                        <p:cTn id="15" dur="500"/>
                                        <p:tgtEl>
                                          <p:spTgt spid="4">
                                            <p:txEl>
                                              <p:pRg st="2" end="2"/>
                                            </p:txEl>
                                          </p:spTgt>
                                        </p:tgtEl>
                                        <p:attrNameLst>
                                          <p:attrName>ppt_y</p:attrName>
                                        </p:attrNameLst>
                                      </p:cBhvr>
                                      <p:tavLst>
                                        <p:tav tm="0">
                                          <p:val>
                                            <p:strVal val="ppt_y"/>
                                          </p:val>
                                        </p:tav>
                                        <p:tav tm="100000">
                                          <p:val>
                                            <p:strVal val="ppt_y"/>
                                          </p:val>
                                        </p:tav>
                                      </p:tavLst>
                                    </p:anim>
                                    <p:set>
                                      <p:cBhvr>
                                        <p:cTn id="16" dur="1" fill="hold">
                                          <p:stCondLst>
                                            <p:cond delay="499"/>
                                          </p:stCondLst>
                                        </p:cTn>
                                        <p:tgtEl>
                                          <p:spTgt spid="4">
                                            <p:txEl>
                                              <p:pRg st="2" end="2"/>
                                            </p:txEl>
                                          </p:spTgt>
                                        </p:tgtEl>
                                        <p:attrNameLst>
                                          <p:attrName>style.visibility</p:attrName>
                                        </p:attrNameLst>
                                      </p:cBhvr>
                                      <p:to>
                                        <p:strVal val="hidden"/>
                                      </p:to>
                                    </p:set>
                                  </p:childTnLst>
                                </p:cTn>
                              </p:par>
                              <p:par>
                                <p:cTn id="17" presetID="2" presetClass="exit" presetSubtype="8" fill="hold" nodeType="withEffect">
                                  <p:stCondLst>
                                    <p:cond delay="0"/>
                                  </p:stCondLst>
                                  <p:childTnLst>
                                    <p:anim calcmode="lin" valueType="num">
                                      <p:cBhvr additive="base">
                                        <p:cTn id="18" dur="500"/>
                                        <p:tgtEl>
                                          <p:spTgt spid="4">
                                            <p:txEl>
                                              <p:pRg st="3" end="3"/>
                                            </p:txEl>
                                          </p:spTgt>
                                        </p:tgtEl>
                                        <p:attrNameLst>
                                          <p:attrName>ppt_x</p:attrName>
                                        </p:attrNameLst>
                                      </p:cBhvr>
                                      <p:tavLst>
                                        <p:tav tm="0">
                                          <p:val>
                                            <p:strVal val="ppt_x"/>
                                          </p:val>
                                        </p:tav>
                                        <p:tav tm="100000">
                                          <p:val>
                                            <p:strVal val="0-ppt_w/2"/>
                                          </p:val>
                                        </p:tav>
                                      </p:tavLst>
                                    </p:anim>
                                    <p:anim calcmode="lin" valueType="num">
                                      <p:cBhvr additive="base">
                                        <p:cTn id="19" dur="500"/>
                                        <p:tgtEl>
                                          <p:spTgt spid="4">
                                            <p:txEl>
                                              <p:pRg st="3" end="3"/>
                                            </p:txEl>
                                          </p:spTgt>
                                        </p:tgtEl>
                                        <p:attrNameLst>
                                          <p:attrName>ppt_y</p:attrName>
                                        </p:attrNameLst>
                                      </p:cBhvr>
                                      <p:tavLst>
                                        <p:tav tm="0">
                                          <p:val>
                                            <p:strVal val="ppt_y"/>
                                          </p:val>
                                        </p:tav>
                                        <p:tav tm="100000">
                                          <p:val>
                                            <p:strVal val="ppt_y"/>
                                          </p:val>
                                        </p:tav>
                                      </p:tavLst>
                                    </p:anim>
                                    <p:set>
                                      <p:cBhvr>
                                        <p:cTn id="20" dur="1" fill="hold">
                                          <p:stCondLst>
                                            <p:cond delay="499"/>
                                          </p:stCondLst>
                                        </p:cTn>
                                        <p:tgtEl>
                                          <p:spTgt spid="4">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514B-C283-8D0F-19A3-9EF729E1C6E3}"/>
              </a:ext>
            </a:extLst>
          </p:cNvPr>
          <p:cNvSpPr>
            <a:spLocks noGrp="1"/>
          </p:cNvSpPr>
          <p:nvPr>
            <p:ph type="title"/>
          </p:nvPr>
        </p:nvSpPr>
        <p:spPr/>
        <p:txBody>
          <a:bodyPr/>
          <a:lstStyle/>
          <a:p>
            <a:r>
              <a:rPr lang="en-US" sz="5400" dirty="0">
                <a:latin typeface="Algerian" pitchFamily="82" charset="0"/>
              </a:rPr>
              <a:t>Osteocytes</a:t>
            </a:r>
            <a:br>
              <a:rPr lang="en-US" sz="5400" dirty="0">
                <a:latin typeface="Algerian" pitchFamily="82" charset="0"/>
              </a:rPr>
            </a:br>
            <a:endParaRPr lang="en-IN" dirty="0"/>
          </a:p>
        </p:txBody>
      </p:sp>
      <p:sp>
        <p:nvSpPr>
          <p:cNvPr id="3" name="Slide Number Placeholder 2">
            <a:extLst>
              <a:ext uri="{FF2B5EF4-FFF2-40B4-BE49-F238E27FC236}">
                <a16:creationId xmlns:a16="http://schemas.microsoft.com/office/drawing/2014/main" id="{C83CF4F0-9C01-5F2C-CA73-DD90DC875CF1}"/>
              </a:ext>
            </a:extLst>
          </p:cNvPr>
          <p:cNvSpPr>
            <a:spLocks noGrp="1"/>
          </p:cNvSpPr>
          <p:nvPr>
            <p:ph type="sldNum" sz="quarter" idx="12"/>
          </p:nvPr>
        </p:nvSpPr>
        <p:spPr/>
        <p:txBody>
          <a:bodyPr/>
          <a:lstStyle/>
          <a:p>
            <a:fld id="{58FB4751-880F-D840-AAA9-3A15815CC996}" type="slidenum">
              <a:rPr lang="en-US" smtClean="0"/>
              <a:pPr/>
              <a:t>30</a:t>
            </a:fld>
            <a:endParaRPr lang="en-US" dirty="0"/>
          </a:p>
        </p:txBody>
      </p:sp>
      <p:sp>
        <p:nvSpPr>
          <p:cNvPr id="8" name="TextBox 7">
            <a:extLst>
              <a:ext uri="{FF2B5EF4-FFF2-40B4-BE49-F238E27FC236}">
                <a16:creationId xmlns:a16="http://schemas.microsoft.com/office/drawing/2014/main" id="{47D97C5A-6691-43FF-9357-761949779325}"/>
              </a:ext>
            </a:extLst>
          </p:cNvPr>
          <p:cNvSpPr txBox="1"/>
          <p:nvPr/>
        </p:nvSpPr>
        <p:spPr>
          <a:xfrm>
            <a:off x="1394243" y="2351881"/>
            <a:ext cx="9720072" cy="2585323"/>
          </a:xfrm>
          <a:prstGeom prst="rect">
            <a:avLst/>
          </a:prstGeom>
          <a:noFill/>
        </p:spPr>
        <p:txBody>
          <a:bodyPr wrap="square">
            <a:spAutoFit/>
          </a:bodyPr>
          <a:lstStyle/>
          <a:p>
            <a:pPr>
              <a:buClr>
                <a:schemeClr val="tx1"/>
              </a:buClr>
              <a:defRPr/>
            </a:pPr>
            <a:r>
              <a:rPr lang="en-US" sz="3200" b="1" dirty="0">
                <a:latin typeface="Algerian" pitchFamily="82" charset="0"/>
              </a:rPr>
              <a:t>Functions:</a:t>
            </a:r>
          </a:p>
          <a:p>
            <a:pPr marL="550862" indent="-514350">
              <a:buClr>
                <a:schemeClr val="tx1"/>
              </a:buClr>
              <a:buFont typeface="+mj-lt"/>
              <a:buAutoNum type="arabicPeriod"/>
              <a:defRPr/>
            </a:pPr>
            <a:r>
              <a:rPr lang="en-US" sz="2800" dirty="0">
                <a:solidFill>
                  <a:srgbClr val="FF0000"/>
                </a:solidFill>
                <a:latin typeface="Baskerville Old Face" pitchFamily="18" charset="0"/>
              </a:rPr>
              <a:t>Maintain bone matrix and</a:t>
            </a:r>
          </a:p>
          <a:p>
            <a:pPr marL="36512">
              <a:buClr>
                <a:schemeClr val="tx1"/>
              </a:buClr>
              <a:defRPr/>
            </a:pPr>
            <a:endParaRPr lang="en-US" sz="2800" dirty="0">
              <a:solidFill>
                <a:srgbClr val="FF0000"/>
              </a:solidFill>
              <a:latin typeface="Baskerville Old Face" pitchFamily="18" charset="0"/>
            </a:endParaRPr>
          </a:p>
          <a:p>
            <a:pPr marL="550862" indent="-514350">
              <a:buClr>
                <a:schemeClr val="tx1"/>
              </a:buClr>
              <a:buFont typeface="+mj-lt"/>
              <a:buAutoNum type="arabicPeriod"/>
              <a:defRPr/>
            </a:pPr>
            <a:r>
              <a:rPr lang="en-US" sz="2800" dirty="0">
                <a:solidFill>
                  <a:srgbClr val="FF0000"/>
                </a:solidFill>
                <a:latin typeface="Baskerville Old Face" pitchFamily="18" charset="0"/>
              </a:rPr>
              <a:t>Release calcium ions from bone</a:t>
            </a:r>
          </a:p>
          <a:p>
            <a:pPr marL="550862" indent="-514350">
              <a:buClr>
                <a:schemeClr val="tx1"/>
              </a:buClr>
              <a:defRPr/>
            </a:pPr>
            <a:r>
              <a:rPr lang="en-US" sz="2800" dirty="0">
                <a:solidFill>
                  <a:srgbClr val="FF0000"/>
                </a:solidFill>
                <a:latin typeface="Baskerville Old Face" pitchFamily="18" charset="0"/>
              </a:rPr>
              <a:t> matrix when calcium demands increase.</a:t>
            </a:r>
          </a:p>
          <a:p>
            <a:pPr>
              <a:defRPr/>
            </a:pPr>
            <a:endParaRPr lang="en-US" dirty="0">
              <a:latin typeface="Arial" charset="0"/>
            </a:endParaRPr>
          </a:p>
        </p:txBody>
      </p:sp>
    </p:spTree>
    <p:extLst>
      <p:ext uri="{BB962C8B-B14F-4D97-AF65-F5344CB8AC3E}">
        <p14:creationId xmlns:p14="http://schemas.microsoft.com/office/powerpoint/2010/main" val="412400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Osteoclast1.jpg">
            <a:extLst>
              <a:ext uri="{FF2B5EF4-FFF2-40B4-BE49-F238E27FC236}">
                <a16:creationId xmlns:a16="http://schemas.microsoft.com/office/drawing/2014/main" id="{271C6F30-33D3-68F4-F7C8-956E2AAB9B8E}"/>
              </a:ext>
            </a:extLst>
          </p:cNvPr>
          <p:cNvPicPr>
            <a:picLocks noGrp="1" noChangeAspect="1"/>
          </p:cNvPicPr>
          <p:nvPr>
            <p:ph sz="half" idx="2"/>
          </p:nvPr>
        </p:nvPicPr>
        <p:blipFill>
          <a:blip r:embed="rId3">
            <a:lum bright="10000" contrast="-10000"/>
          </a:blip>
          <a:stretch>
            <a:fillRect/>
          </a:stretch>
        </p:blipFill>
        <p:spPr>
          <a:xfrm>
            <a:off x="7221050" y="1793632"/>
            <a:ext cx="3910012" cy="2962275"/>
          </a:xfrm>
          <a:ln w="38100" cap="sq">
            <a:solidFill>
              <a:srgbClr val="000000"/>
            </a:solidFill>
          </a:ln>
          <a:effectLst>
            <a:outerShdw blurRad="50800" dist="38100" dir="2700000" algn="tl" rotWithShape="0">
              <a:srgbClr val="000000">
                <a:alpha val="43000"/>
              </a:srgbClr>
            </a:outerShdw>
          </a:effectLst>
        </p:spPr>
      </p:pic>
      <p:sp>
        <p:nvSpPr>
          <p:cNvPr id="8" name="Title 1">
            <a:extLst>
              <a:ext uri="{FF2B5EF4-FFF2-40B4-BE49-F238E27FC236}">
                <a16:creationId xmlns:a16="http://schemas.microsoft.com/office/drawing/2014/main" id="{0479F451-83E4-FCBA-64E5-10A78258996D}"/>
              </a:ext>
            </a:extLst>
          </p:cNvPr>
          <p:cNvSpPr>
            <a:spLocks noGrp="1"/>
          </p:cNvSpPr>
          <p:nvPr>
            <p:ph sz="half" idx="1"/>
          </p:nvPr>
        </p:nvSpPr>
        <p:spPr>
          <a:xfrm>
            <a:off x="773723" y="381000"/>
            <a:ext cx="5779477" cy="6019800"/>
          </a:xfrm>
        </p:spPr>
        <p:txBody>
          <a:bodyPr/>
          <a:lstStyle/>
          <a:p>
            <a:pPr>
              <a:buFont typeface="Wingdings 2" panose="05020102010507070707" pitchFamily="18" charset="2"/>
              <a:buNone/>
              <a:defRPr/>
            </a:pPr>
            <a:r>
              <a:rPr lang="en-US" sz="3200" dirty="0">
                <a:solidFill>
                  <a:srgbClr val="FF0000"/>
                </a:solidFill>
                <a:latin typeface="Algerian" pitchFamily="82" charset="0"/>
              </a:rPr>
              <a:t>Osteoclasts</a:t>
            </a:r>
          </a:p>
          <a:p>
            <a:pPr>
              <a:buFont typeface="Wingdings 2" panose="05020102010507070707" pitchFamily="18" charset="2"/>
              <a:buNone/>
              <a:defRPr/>
            </a:pPr>
            <a:endParaRPr lang="en-US" sz="3200" dirty="0">
              <a:solidFill>
                <a:srgbClr val="FF0000"/>
              </a:solidFill>
              <a:latin typeface="Algerian" pitchFamily="82" charset="0"/>
            </a:endParaRPr>
          </a:p>
          <a:p>
            <a:pPr algn="just">
              <a:buClr>
                <a:schemeClr val="tx1"/>
              </a:buClr>
              <a:buFont typeface="Courier New" pitchFamily="49" charset="0"/>
              <a:buChar char="o"/>
              <a:defRPr/>
            </a:pPr>
            <a:r>
              <a:rPr lang="en-US" sz="2800" dirty="0">
                <a:solidFill>
                  <a:srgbClr val="FF0000"/>
                </a:solidFill>
                <a:latin typeface="Baskerville Old Face" pitchFamily="18" charset="0"/>
              </a:rPr>
              <a:t>40-100 µm in diameter with 15 to 20 closely packed nuclei.</a:t>
            </a:r>
          </a:p>
          <a:p>
            <a:pPr algn="just">
              <a:buClr>
                <a:schemeClr val="tx1"/>
              </a:buClr>
              <a:buFont typeface="Courier New" pitchFamily="49" charset="0"/>
              <a:buChar char="o"/>
              <a:defRPr/>
            </a:pPr>
            <a:r>
              <a:rPr lang="en-US" sz="2800" dirty="0">
                <a:solidFill>
                  <a:srgbClr val="FF0000"/>
                </a:solidFill>
                <a:latin typeface="Baskerville Old Face" pitchFamily="18" charset="0"/>
              </a:rPr>
              <a:t>Cytoplasm shows acid phosphatase containing vesicles and vacuoles.</a:t>
            </a:r>
          </a:p>
          <a:p>
            <a:pPr algn="just">
              <a:buClr>
                <a:schemeClr val="tx1"/>
              </a:buClr>
              <a:buFont typeface="Courier New" pitchFamily="49" charset="0"/>
              <a:buChar char="o"/>
              <a:defRPr/>
            </a:pPr>
            <a:r>
              <a:rPr lang="en-US" sz="2800" dirty="0">
                <a:solidFill>
                  <a:srgbClr val="FF0000"/>
                </a:solidFill>
                <a:latin typeface="Baskerville Old Face" pitchFamily="18" charset="0"/>
              </a:rPr>
              <a:t>Lie in resorption bays called as HOWSHIP’s LACUNAE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a:extLst>
              <a:ext uri="{FF2B5EF4-FFF2-40B4-BE49-F238E27FC236}">
                <a16:creationId xmlns:a16="http://schemas.microsoft.com/office/drawing/2014/main" id="{15AB8021-164F-AFA6-9D4B-67BECC970256}"/>
              </a:ext>
            </a:extLst>
          </p:cNvPr>
          <p:cNvSpPr>
            <a:spLocks noGrp="1"/>
          </p:cNvSpPr>
          <p:nvPr>
            <p:ph idx="1"/>
          </p:nvPr>
        </p:nvSpPr>
        <p:spPr>
          <a:xfrm>
            <a:off x="1905000" y="685801"/>
            <a:ext cx="7467600" cy="4525963"/>
          </a:xfrm>
        </p:spPr>
        <p:txBody>
          <a:bodyPr>
            <a:normAutofit lnSpcReduction="10000"/>
          </a:bodyPr>
          <a:lstStyle/>
          <a:p>
            <a:pPr eaLnBrk="1" hangingPunct="1">
              <a:buFont typeface="Wingdings 2" panose="05020102010507070707" pitchFamily="18" charset="2"/>
              <a:buNone/>
              <a:defRPr/>
            </a:pPr>
            <a:r>
              <a:rPr lang="en-US" sz="3200" b="1" dirty="0">
                <a:latin typeface="Algerian" pitchFamily="82" charset="0"/>
              </a:rPr>
              <a:t>Formation:</a:t>
            </a:r>
          </a:p>
          <a:p>
            <a:pPr eaLnBrk="1" hangingPunct="1">
              <a:buFont typeface="Wingdings 2" panose="05020102010507070707" pitchFamily="18" charset="2"/>
              <a:buNone/>
              <a:defRPr/>
            </a:pPr>
            <a:endParaRPr lang="en-US" sz="3200" b="1" dirty="0">
              <a:latin typeface="Algerian" pitchFamily="82" charset="0"/>
            </a:endParaRPr>
          </a:p>
          <a:p>
            <a:pPr algn="ctr" eaLnBrk="1" hangingPunct="1">
              <a:buFont typeface="Wingdings 2" panose="05020102010507070707" pitchFamily="18" charset="2"/>
              <a:buNone/>
              <a:defRPr/>
            </a:pPr>
            <a:r>
              <a:rPr lang="en-US" sz="2800" dirty="0">
                <a:solidFill>
                  <a:srgbClr val="FF0000"/>
                </a:solidFill>
                <a:latin typeface="Baskerville Old Face" pitchFamily="18" charset="0"/>
              </a:rPr>
              <a:t>Hemopoietic stem cells of </a:t>
            </a:r>
          </a:p>
          <a:p>
            <a:pPr algn="ctr" eaLnBrk="1" hangingPunct="1">
              <a:buFont typeface="Wingdings 2" panose="05020102010507070707" pitchFamily="18" charset="2"/>
              <a:buNone/>
              <a:defRPr/>
            </a:pPr>
            <a:r>
              <a:rPr lang="en-US" sz="2800" dirty="0">
                <a:solidFill>
                  <a:srgbClr val="FF0000"/>
                </a:solidFill>
                <a:latin typeface="Baskerville Old Face" pitchFamily="18" charset="0"/>
              </a:rPr>
              <a:t>monocyte-macrophage lineage</a:t>
            </a:r>
          </a:p>
          <a:p>
            <a:pPr algn="r" eaLnBrk="1" hangingPunct="1">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a:p>
            <a:pPr eaLnBrk="1" hangingPunct="1">
              <a:buFont typeface="Wingdings 2" panose="05020102010507070707" pitchFamily="18" charset="2"/>
              <a:buNone/>
              <a:defRPr/>
            </a:pPr>
            <a:r>
              <a:rPr lang="en-US" sz="2800" dirty="0">
                <a:solidFill>
                  <a:schemeClr val="accent2">
                    <a:lumMod val="60000"/>
                    <a:lumOff val="40000"/>
                  </a:schemeClr>
                </a:solidFill>
                <a:latin typeface="Baskerville Old Face" pitchFamily="18" charset="0"/>
              </a:rPr>
              <a:t>       </a:t>
            </a:r>
            <a:r>
              <a:rPr lang="en-US" sz="2800" dirty="0">
                <a:latin typeface="Baskerville Old Face" pitchFamily="18" charset="0"/>
              </a:rPr>
              <a:t>cell </a:t>
            </a:r>
            <a:r>
              <a:rPr lang="en-US" sz="2800" dirty="0" err="1">
                <a:latin typeface="Baskerville Old Face" pitchFamily="18" charset="0"/>
              </a:rPr>
              <a:t>cell</a:t>
            </a:r>
            <a:r>
              <a:rPr lang="en-US" sz="2800" dirty="0">
                <a:latin typeface="Baskerville Old Face" pitchFamily="18" charset="0"/>
              </a:rPr>
              <a:t> interaction  </a:t>
            </a:r>
            <a:r>
              <a:rPr lang="en-US" sz="2800" dirty="0">
                <a:solidFill>
                  <a:schemeClr val="accent2">
                    <a:lumMod val="60000"/>
                    <a:lumOff val="40000"/>
                  </a:schemeClr>
                </a:solidFill>
                <a:latin typeface="Baskerville Old Face" pitchFamily="18" charset="0"/>
              </a:rPr>
              <a:t>              </a:t>
            </a:r>
            <a:r>
              <a:rPr lang="en-US" sz="2800" dirty="0">
                <a:solidFill>
                  <a:srgbClr val="FF3399"/>
                </a:solidFill>
                <a:latin typeface="Baskerville Old Face" pitchFamily="18" charset="0"/>
              </a:rPr>
              <a:t>RANKL, M-CSF </a:t>
            </a:r>
          </a:p>
          <a:p>
            <a:pPr algn="ctr" eaLnBrk="1" hangingPunct="1">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a:p>
            <a:pPr algn="ctr" eaLnBrk="1" hangingPunct="1">
              <a:buFont typeface="Wingdings 2" panose="05020102010507070707" pitchFamily="18" charset="2"/>
              <a:buNone/>
              <a:defRPr/>
            </a:pPr>
            <a:r>
              <a:rPr lang="en-US" sz="2800" dirty="0">
                <a:solidFill>
                  <a:schemeClr val="accent2">
                    <a:lumMod val="60000"/>
                    <a:lumOff val="40000"/>
                  </a:schemeClr>
                </a:solidFill>
                <a:latin typeface="Baskerville Old Face" pitchFamily="18" charset="0"/>
              </a:rPr>
              <a:t>osteoclast</a:t>
            </a:r>
          </a:p>
          <a:p>
            <a:pPr eaLnBrk="1" hangingPunct="1">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a:p>
            <a:pPr algn="ctr" eaLnBrk="1" hangingPunct="1">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p:txBody>
      </p:sp>
      <p:cxnSp>
        <p:nvCxnSpPr>
          <p:cNvPr id="5" name="Straight Arrow Connector 4">
            <a:extLst>
              <a:ext uri="{FF2B5EF4-FFF2-40B4-BE49-F238E27FC236}">
                <a16:creationId xmlns:a16="http://schemas.microsoft.com/office/drawing/2014/main" id="{2187360B-F9D2-E765-28CC-B3743C6A2775}"/>
              </a:ext>
            </a:extLst>
          </p:cNvPr>
          <p:cNvCxnSpPr/>
          <p:nvPr/>
        </p:nvCxnSpPr>
        <p:spPr>
          <a:xfrm rot="5400000">
            <a:off x="4953794" y="3733006"/>
            <a:ext cx="1524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7F81E34-4642-71E2-0C43-E9D48F1E17AE}"/>
              </a:ext>
            </a:extLst>
          </p:cNvPr>
          <p:cNvCxnSpPr/>
          <p:nvPr/>
        </p:nvCxnSpPr>
        <p:spPr>
          <a:xfrm rot="10800000">
            <a:off x="5867400" y="3657600"/>
            <a:ext cx="7620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25742571-BECF-EF80-CCD0-52342A8947E7}"/>
              </a:ext>
            </a:extLst>
          </p:cNvPr>
          <p:cNvSpPr>
            <a:spLocks noGrp="1"/>
          </p:cNvSpPr>
          <p:nvPr>
            <p:ph type="title"/>
          </p:nvPr>
        </p:nvSpPr>
        <p:spPr/>
        <p:txBody>
          <a:bodyPr/>
          <a:lstStyle/>
          <a:p>
            <a:pPr eaLnBrk="1" hangingPunct="1"/>
            <a:r>
              <a:rPr lang="en-US" altLang="en-US" dirty="0"/>
              <a:t>osteoclasts</a:t>
            </a:r>
          </a:p>
        </p:txBody>
      </p:sp>
      <p:sp>
        <p:nvSpPr>
          <p:cNvPr id="30723" name="Content Placeholder 2">
            <a:extLst>
              <a:ext uri="{FF2B5EF4-FFF2-40B4-BE49-F238E27FC236}">
                <a16:creationId xmlns:a16="http://schemas.microsoft.com/office/drawing/2014/main" id="{C2011432-C1E3-A3FA-1B94-ED8C4AFCCBAD}"/>
              </a:ext>
            </a:extLst>
          </p:cNvPr>
          <p:cNvSpPr>
            <a:spLocks noGrp="1"/>
          </p:cNvSpPr>
          <p:nvPr>
            <p:ph idx="1"/>
          </p:nvPr>
        </p:nvSpPr>
        <p:spPr/>
        <p:txBody>
          <a:bodyPr/>
          <a:lstStyle/>
          <a:p>
            <a:pPr eaLnBrk="1" hangingPunct="1">
              <a:buFont typeface="Wingdings 2" panose="05020102010507070707" pitchFamily="18" charset="2"/>
              <a:buNone/>
              <a:defRPr/>
            </a:pPr>
            <a:r>
              <a:rPr lang="en-US" sz="3200" dirty="0">
                <a:latin typeface="Algerian" pitchFamily="82" charset="0"/>
              </a:rPr>
              <a:t>Regulation:</a:t>
            </a:r>
          </a:p>
          <a:p>
            <a:pPr eaLnBrk="1" hangingPunct="1">
              <a:buFont typeface="Wingdings 2" panose="05020102010507070707" pitchFamily="18" charset="2"/>
              <a:buNone/>
              <a:defRPr/>
            </a:pPr>
            <a:endParaRPr lang="en-US" sz="3200" dirty="0">
              <a:latin typeface="Algerian" pitchFamily="82"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Osteoprotegerin (</a:t>
            </a:r>
            <a:r>
              <a:rPr lang="en-US" sz="2800" dirty="0">
                <a:solidFill>
                  <a:srgbClr val="FF3399"/>
                </a:solidFill>
                <a:latin typeface="Baskerville Old Face" pitchFamily="18" charset="0"/>
              </a:rPr>
              <a:t>RANKL</a:t>
            </a:r>
            <a:r>
              <a:rPr lang="en-US" sz="2800" dirty="0">
                <a:solidFill>
                  <a:schemeClr val="accent2">
                    <a:lumMod val="60000"/>
                    <a:lumOff val="40000"/>
                  </a:schemeClr>
                </a:solidFill>
                <a:latin typeface="Baskerville Old Face" pitchFamily="18" charset="0"/>
              </a:rPr>
              <a:t> antagonist)</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Estrogen (inhibits IL-1 &amp; IL-6)</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Vitamin D3</a:t>
            </a:r>
            <a:r>
              <a:rPr lang="en-US" sz="2800" i="1" dirty="0">
                <a:solidFill>
                  <a:schemeClr val="accent2">
                    <a:lumMod val="60000"/>
                    <a:lumOff val="40000"/>
                  </a:schemeClr>
                </a:solidFill>
                <a:latin typeface="Baskerville Old Face" pitchFamily="18" charset="0"/>
              </a:rPr>
              <a:t> </a:t>
            </a:r>
            <a:r>
              <a:rPr lang="en-US" sz="2800" dirty="0">
                <a:solidFill>
                  <a:schemeClr val="accent2">
                    <a:lumMod val="60000"/>
                    <a:lumOff val="40000"/>
                  </a:schemeClr>
                </a:solidFill>
                <a:latin typeface="Baskerville Old Face" pitchFamily="18" charset="0"/>
              </a:rPr>
              <a:t>and parathyroid hormone </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TGF-β</a:t>
            </a:r>
            <a:r>
              <a:rPr lang="en-US" sz="2800" i="1" dirty="0">
                <a:solidFill>
                  <a:schemeClr val="accent2">
                    <a:lumMod val="60000"/>
                    <a:lumOff val="40000"/>
                  </a:schemeClr>
                </a:solidFill>
                <a:latin typeface="Baskerville Old Face" pitchFamily="18" charset="0"/>
              </a:rPr>
              <a:t> </a:t>
            </a:r>
            <a:r>
              <a:rPr lang="en-US" sz="2800" dirty="0">
                <a:solidFill>
                  <a:schemeClr val="accent2">
                    <a:lumMod val="60000"/>
                    <a:lumOff val="40000"/>
                  </a:schemeClr>
                </a:solidFill>
                <a:latin typeface="Baskerville Old Face" pitchFamily="18" charset="0"/>
              </a:rPr>
              <a:t>and Interferon-γ </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Biophosphonates.</a:t>
            </a:r>
          </a:p>
          <a:p>
            <a:pPr marL="550862" indent="-514350">
              <a:buFont typeface="+mj-lt"/>
              <a:buAutoNum type="arabicPeriod"/>
              <a:defRPr/>
            </a:pPr>
            <a:endParaRPr lang="en-US" sz="2800" dirty="0">
              <a:solidFill>
                <a:schemeClr val="accent2">
                  <a:lumMod val="60000"/>
                  <a:lumOff val="40000"/>
                </a:schemeClr>
              </a:solidFill>
              <a:latin typeface="Baskerville Old Face"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2CF4C7-4C97-E199-ADB6-71C1F4529486}"/>
              </a:ext>
            </a:extLst>
          </p:cNvPr>
          <p:cNvSpPr>
            <a:spLocks noGrp="1"/>
          </p:cNvSpPr>
          <p:nvPr>
            <p:ph idx="1"/>
          </p:nvPr>
        </p:nvSpPr>
        <p:spPr>
          <a:xfrm>
            <a:off x="893064" y="1686562"/>
            <a:ext cx="10068013" cy="4023360"/>
          </a:xfrm>
        </p:spPr>
        <p:txBody>
          <a:bodyPr/>
          <a:lstStyle/>
          <a:p>
            <a:r>
              <a:rPr lang="en-US" dirty="0"/>
              <a:t>1. </a:t>
            </a:r>
            <a:r>
              <a:rPr lang="en-US" dirty="0">
                <a:solidFill>
                  <a:srgbClr val="FF0000"/>
                </a:solidFill>
              </a:rPr>
              <a:t>Attachment</a:t>
            </a:r>
            <a:r>
              <a:rPr lang="en-US" dirty="0"/>
              <a:t> of osteoclasts to the mineralized surface of bone </a:t>
            </a:r>
          </a:p>
          <a:p>
            <a:r>
              <a:rPr lang="en-US" dirty="0"/>
              <a:t>2. Creation of a sealed </a:t>
            </a:r>
            <a:r>
              <a:rPr lang="en-US" dirty="0">
                <a:solidFill>
                  <a:srgbClr val="FF0000"/>
                </a:solidFill>
              </a:rPr>
              <a:t>acidic microenvironment </a:t>
            </a:r>
            <a:r>
              <a:rPr lang="en-US" dirty="0"/>
              <a:t>through action of the proton pump, which demineralizes bone and exposes the organic matrix.</a:t>
            </a:r>
          </a:p>
          <a:p>
            <a:r>
              <a:rPr lang="en-US" dirty="0"/>
              <a:t>3. </a:t>
            </a:r>
            <a:r>
              <a:rPr lang="en-US" dirty="0">
                <a:solidFill>
                  <a:srgbClr val="FF0000"/>
                </a:solidFill>
              </a:rPr>
              <a:t>Degradation of the exposed matrix </a:t>
            </a:r>
            <a:r>
              <a:rPr lang="en-US" dirty="0"/>
              <a:t>by the action of released enzymes, such as acid phosphatase and cathepsin B</a:t>
            </a:r>
          </a:p>
          <a:p>
            <a:r>
              <a:rPr lang="en-US" dirty="0"/>
              <a:t>4. Endocytosis at the ruffled border of organic degradation products </a:t>
            </a:r>
          </a:p>
          <a:p>
            <a:r>
              <a:rPr lang="en-US" dirty="0"/>
              <a:t>5. Translocation of degradation products in transport vesicles and extracellular release along the membrane opposite the ruffled border (transcytosis).</a:t>
            </a:r>
            <a:endParaRPr lang="en-IN" dirty="0"/>
          </a:p>
        </p:txBody>
      </p:sp>
      <p:sp>
        <p:nvSpPr>
          <p:cNvPr id="4" name="Slide Number Placeholder 3">
            <a:extLst>
              <a:ext uri="{FF2B5EF4-FFF2-40B4-BE49-F238E27FC236}">
                <a16:creationId xmlns:a16="http://schemas.microsoft.com/office/drawing/2014/main" id="{2BE35E94-0387-70B9-5952-2B3D5E9C5690}"/>
              </a:ext>
            </a:extLst>
          </p:cNvPr>
          <p:cNvSpPr>
            <a:spLocks noGrp="1"/>
          </p:cNvSpPr>
          <p:nvPr>
            <p:ph type="sldNum" sz="quarter" idx="12"/>
          </p:nvPr>
        </p:nvSpPr>
        <p:spPr/>
        <p:txBody>
          <a:bodyPr/>
          <a:lstStyle/>
          <a:p>
            <a:fld id="{58FB4751-880F-D840-AAA9-3A15815CC996}" type="slidenum">
              <a:rPr lang="en-US" smtClean="0"/>
              <a:pPr/>
              <a:t>34</a:t>
            </a:fld>
            <a:endParaRPr lang="en-US" dirty="0"/>
          </a:p>
        </p:txBody>
      </p:sp>
      <p:sp>
        <p:nvSpPr>
          <p:cNvPr id="6" name="TextBox 5">
            <a:extLst>
              <a:ext uri="{FF2B5EF4-FFF2-40B4-BE49-F238E27FC236}">
                <a16:creationId xmlns:a16="http://schemas.microsoft.com/office/drawing/2014/main" id="{F2AE961C-09DE-E499-8CC5-A180AC96AF9C}"/>
              </a:ext>
            </a:extLst>
          </p:cNvPr>
          <p:cNvSpPr txBox="1"/>
          <p:nvPr/>
        </p:nvSpPr>
        <p:spPr>
          <a:xfrm>
            <a:off x="762001" y="548640"/>
            <a:ext cx="10199076" cy="646331"/>
          </a:xfrm>
          <a:prstGeom prst="rect">
            <a:avLst/>
          </a:prstGeom>
          <a:noFill/>
        </p:spPr>
        <p:txBody>
          <a:bodyPr wrap="square">
            <a:spAutoFit/>
          </a:bodyPr>
          <a:lstStyle/>
          <a:p>
            <a:r>
              <a:rPr lang="en-US" dirty="0"/>
              <a:t>Another feature of osteoclasts is a proton pump associated with the ruffled border that pumps hydrogen ions into the sealed compartment. Thus the sequence of resorptive events is considered to be as follows: </a:t>
            </a:r>
            <a:endParaRPr lang="en-IN" dirty="0"/>
          </a:p>
        </p:txBody>
      </p:sp>
    </p:spTree>
    <p:extLst>
      <p:ext uri="{BB962C8B-B14F-4D97-AF65-F5344CB8AC3E}">
        <p14:creationId xmlns:p14="http://schemas.microsoft.com/office/powerpoint/2010/main" val="1122232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98897-9EFF-F5C7-FEAA-1DABD73C840F}"/>
              </a:ext>
            </a:extLst>
          </p:cNvPr>
          <p:cNvSpPr>
            <a:spLocks noGrp="1"/>
          </p:cNvSpPr>
          <p:nvPr>
            <p:ph type="title"/>
          </p:nvPr>
        </p:nvSpPr>
        <p:spPr/>
        <p:txBody>
          <a:bodyPr/>
          <a:lstStyle/>
          <a:p>
            <a:r>
              <a:rPr lang="en-US" dirty="0"/>
              <a:t>Bone formation</a:t>
            </a:r>
            <a:endParaRPr lang="en-IN" dirty="0"/>
          </a:p>
        </p:txBody>
      </p:sp>
      <p:sp>
        <p:nvSpPr>
          <p:cNvPr id="3" name="Content Placeholder 2">
            <a:extLst>
              <a:ext uri="{FF2B5EF4-FFF2-40B4-BE49-F238E27FC236}">
                <a16:creationId xmlns:a16="http://schemas.microsoft.com/office/drawing/2014/main" id="{9159CC9B-2A05-31E3-5119-47612331E331}"/>
              </a:ext>
            </a:extLst>
          </p:cNvPr>
          <p:cNvSpPr>
            <a:spLocks noGrp="1"/>
          </p:cNvSpPr>
          <p:nvPr>
            <p:ph idx="1"/>
          </p:nvPr>
        </p:nvSpPr>
        <p:spPr>
          <a:xfrm>
            <a:off x="1024128" y="1793631"/>
            <a:ext cx="9720073" cy="4515729"/>
          </a:xfrm>
        </p:spPr>
        <p:txBody>
          <a:bodyPr/>
          <a:lstStyle/>
          <a:p>
            <a:pPr algn="ctr"/>
            <a:r>
              <a:rPr lang="en-IN" b="1" dirty="0"/>
              <a:t>Bone formation occurs by three main mechanisms:</a:t>
            </a:r>
          </a:p>
          <a:p>
            <a:pPr algn="ctr"/>
            <a:r>
              <a:rPr lang="en-IN" b="1" dirty="0"/>
              <a:t>1. Endochondral,</a:t>
            </a:r>
          </a:p>
          <a:p>
            <a:pPr algn="ctr"/>
            <a:r>
              <a:rPr lang="en-IN" b="1" dirty="0"/>
              <a:t>2. Intramembranous</a:t>
            </a:r>
          </a:p>
          <a:p>
            <a:pPr algn="ctr"/>
            <a:r>
              <a:rPr lang="en-IN" b="1" dirty="0"/>
              <a:t>3. Sutural. </a:t>
            </a:r>
          </a:p>
          <a:p>
            <a:endParaRPr lang="en-IN" dirty="0"/>
          </a:p>
          <a:p>
            <a:r>
              <a:rPr lang="en-IN" dirty="0"/>
              <a:t>Endochondral bone formation takes place when cartilage is replaced by bone.</a:t>
            </a:r>
          </a:p>
          <a:p>
            <a:r>
              <a:rPr lang="en-IN" dirty="0"/>
              <a:t> Intramembranous bone formation occurs directly within mesenchyme.</a:t>
            </a:r>
          </a:p>
        </p:txBody>
      </p:sp>
      <p:sp>
        <p:nvSpPr>
          <p:cNvPr id="4" name="Slide Number Placeholder 3">
            <a:extLst>
              <a:ext uri="{FF2B5EF4-FFF2-40B4-BE49-F238E27FC236}">
                <a16:creationId xmlns:a16="http://schemas.microsoft.com/office/drawing/2014/main" id="{6BA8E760-4430-42B7-00F8-6EDE2AD70565}"/>
              </a:ext>
            </a:extLst>
          </p:cNvPr>
          <p:cNvSpPr>
            <a:spLocks noGrp="1"/>
          </p:cNvSpPr>
          <p:nvPr>
            <p:ph type="sldNum" sz="quarter" idx="12"/>
          </p:nvPr>
        </p:nvSpPr>
        <p:spPr/>
        <p:txBody>
          <a:bodyPr/>
          <a:lstStyle/>
          <a:p>
            <a:fld id="{58FB4751-880F-D840-AAA9-3A15815CC996}" type="slidenum">
              <a:rPr lang="en-US" smtClean="0"/>
              <a:pPr/>
              <a:t>35</a:t>
            </a:fld>
            <a:endParaRPr lang="en-US" dirty="0"/>
          </a:p>
        </p:txBody>
      </p:sp>
    </p:spTree>
    <p:extLst>
      <p:ext uri="{BB962C8B-B14F-4D97-AF65-F5344CB8AC3E}">
        <p14:creationId xmlns:p14="http://schemas.microsoft.com/office/powerpoint/2010/main" val="3535913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8B0241-4A5E-C294-F36F-8A8A597122EB}"/>
              </a:ext>
            </a:extLst>
          </p:cNvPr>
          <p:cNvSpPr>
            <a:spLocks noGrp="1"/>
          </p:cNvSpPr>
          <p:nvPr>
            <p:ph idx="1"/>
          </p:nvPr>
        </p:nvSpPr>
        <p:spPr>
          <a:xfrm>
            <a:off x="1066800" y="445477"/>
            <a:ext cx="10152185" cy="5322277"/>
          </a:xfrm>
        </p:spPr>
        <p:txBody>
          <a:bodyPr>
            <a:normAutofit fontScale="77500" lnSpcReduction="20000"/>
          </a:bodyPr>
          <a:lstStyle/>
          <a:p>
            <a:pPr>
              <a:buFont typeface="Wingdings 2" panose="05020102010507070707" pitchFamily="18" charset="2"/>
              <a:buNone/>
              <a:defRPr/>
            </a:pPr>
            <a:r>
              <a:rPr lang="en-US" sz="3200" dirty="0">
                <a:solidFill>
                  <a:srgbClr val="FF0000"/>
                </a:solidFill>
                <a:latin typeface="Algerian" pitchFamily="82" charset="0"/>
              </a:rPr>
              <a:t>Endochondral ossification:</a:t>
            </a:r>
          </a:p>
          <a:p>
            <a:pPr>
              <a:buFont typeface="Wingdings 2" panose="05020102010507070707" pitchFamily="18" charset="2"/>
              <a:buNone/>
              <a:defRPr/>
            </a:pPr>
            <a:endParaRPr lang="en-US" sz="3200" dirty="0">
              <a:solidFill>
                <a:srgbClr val="FF0000"/>
              </a:solidFill>
              <a:latin typeface="Algerian" pitchFamily="82" charset="0"/>
            </a:endParaRPr>
          </a:p>
          <a:p>
            <a:pPr marL="550862" indent="-514350" algn="just">
              <a:buClr>
                <a:schemeClr val="tx1"/>
              </a:buClr>
              <a:buFont typeface="+mj-lt"/>
              <a:buAutoNum type="arabicPeriod"/>
              <a:defRPr/>
            </a:pPr>
            <a:r>
              <a:rPr lang="en-US" sz="2800" dirty="0">
                <a:solidFill>
                  <a:srgbClr val="FF0000"/>
                </a:solidFill>
                <a:latin typeface="Baskerville Old Face" pitchFamily="18" charset="0"/>
              </a:rPr>
              <a:t>Replacement of a cartilaginous model by bone.</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Occurs at the extremities of all long bones, vertebrae, ribs, articular extremity of the mandible and base of the skull.</a:t>
            </a:r>
          </a:p>
          <a:p>
            <a:pPr marL="550862" indent="-514350" algn="just">
              <a:buClr>
                <a:schemeClr val="tx1"/>
              </a:buClr>
              <a:buNone/>
              <a:defRPr/>
            </a:pPr>
            <a:endParaRPr lang="en-US" sz="2800" dirty="0">
              <a:solidFill>
                <a:srgbClr val="FF0000"/>
              </a:solidFill>
              <a:latin typeface="Baskerville Old Face" pitchFamily="18" charset="0"/>
            </a:endParaRPr>
          </a:p>
          <a:p>
            <a:pPr marL="550862" indent="-514350" algn="just">
              <a:buClr>
                <a:schemeClr val="tx1"/>
              </a:buClr>
              <a:buNone/>
              <a:defRPr/>
            </a:pPr>
            <a:r>
              <a:rPr lang="en-US" sz="2800" dirty="0">
                <a:solidFill>
                  <a:srgbClr val="FF0000"/>
                </a:solidFill>
                <a:latin typeface="Baskerville Old Face" pitchFamily="18" charset="0"/>
              </a:rPr>
              <a:t> The process involves the following steps:</a:t>
            </a:r>
            <a:r>
              <a:rPr lang="en-US" sz="2800" i="1" dirty="0">
                <a:solidFill>
                  <a:srgbClr val="FF0000"/>
                </a:solidFill>
                <a:latin typeface="Baskerville Old Face" pitchFamily="18" charset="0"/>
              </a:rPr>
              <a:t> </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Formation of a </a:t>
            </a:r>
            <a:r>
              <a:rPr lang="en-US" sz="2800" b="1" dirty="0">
                <a:solidFill>
                  <a:srgbClr val="FF0000"/>
                </a:solidFill>
                <a:latin typeface="Baskerville Old Face" pitchFamily="18" charset="0"/>
              </a:rPr>
              <a:t>cartilaginous model</a:t>
            </a:r>
            <a:r>
              <a:rPr lang="en-US" sz="2800" dirty="0">
                <a:solidFill>
                  <a:srgbClr val="FF0000"/>
                </a:solidFill>
                <a:latin typeface="Baskerville Old Face" pitchFamily="18" charset="0"/>
              </a:rPr>
              <a:t>. </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Formation of </a:t>
            </a:r>
            <a:r>
              <a:rPr lang="en-US" sz="2800" b="1" dirty="0">
                <a:solidFill>
                  <a:srgbClr val="FF0000"/>
                </a:solidFill>
                <a:latin typeface="Baskerville Old Face" pitchFamily="18" charset="0"/>
              </a:rPr>
              <a:t>bone collar</a:t>
            </a:r>
            <a:r>
              <a:rPr lang="en-US" sz="2800" dirty="0">
                <a:solidFill>
                  <a:srgbClr val="FF0000"/>
                </a:solidFill>
                <a:latin typeface="Baskerville Old Face" pitchFamily="18" charset="0"/>
              </a:rPr>
              <a:t>.</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Formation of </a:t>
            </a:r>
            <a:r>
              <a:rPr lang="en-US" sz="2800" b="1" dirty="0">
                <a:solidFill>
                  <a:srgbClr val="FF0000"/>
                </a:solidFill>
                <a:latin typeface="Baskerville Old Face" pitchFamily="18" charset="0"/>
              </a:rPr>
              <a:t>periosteal bud</a:t>
            </a:r>
            <a:r>
              <a:rPr lang="en-US" sz="2800" dirty="0">
                <a:solidFill>
                  <a:srgbClr val="FF0000"/>
                </a:solidFill>
                <a:latin typeface="Baskerville Old Face" pitchFamily="18" charset="0"/>
              </a:rPr>
              <a:t>. </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Formation of </a:t>
            </a:r>
            <a:r>
              <a:rPr lang="en-US" sz="2800" b="1" dirty="0">
                <a:solidFill>
                  <a:srgbClr val="FF0000"/>
                </a:solidFill>
                <a:latin typeface="Baskerville Old Face" pitchFamily="18" charset="0"/>
              </a:rPr>
              <a:t>medullary cavity</a:t>
            </a:r>
            <a:r>
              <a:rPr lang="en-US" sz="2800" dirty="0">
                <a:solidFill>
                  <a:srgbClr val="FF0000"/>
                </a:solidFill>
                <a:latin typeface="Baskerville Old Face" pitchFamily="18" charset="0"/>
              </a:rPr>
              <a:t>.</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Formation of </a:t>
            </a:r>
            <a:r>
              <a:rPr lang="en-US" sz="2800" b="1" dirty="0">
                <a:solidFill>
                  <a:srgbClr val="FF0000"/>
                </a:solidFill>
                <a:latin typeface="Baskerville Old Face" pitchFamily="18" charset="0"/>
              </a:rPr>
              <a:t>secondary ossification center</a:t>
            </a:r>
            <a:r>
              <a:rPr lang="en-US" sz="2800" dirty="0">
                <a:solidFill>
                  <a:srgbClr val="FF0000"/>
                </a:solidFill>
                <a:latin typeface="Baskerville Old Face" pitchFamily="18" charset="0"/>
              </a:rPr>
              <a:t>.</a:t>
            </a:r>
          </a:p>
          <a:p>
            <a:pPr marL="550862" indent="-514350" algn="just">
              <a:buClr>
                <a:schemeClr val="tx1"/>
              </a:buClr>
              <a:buFont typeface="+mj-lt"/>
              <a:buAutoNum type="arabicPeriod"/>
              <a:defRPr/>
            </a:pPr>
            <a:r>
              <a:rPr lang="en-US" sz="2800" dirty="0">
                <a:solidFill>
                  <a:srgbClr val="FF0000"/>
                </a:solidFill>
                <a:latin typeface="Baskerville Old Face" pitchFamily="18" charset="0"/>
              </a:rPr>
              <a:t>Mechanism of</a:t>
            </a:r>
            <a:r>
              <a:rPr lang="en-US" sz="2800" b="1" dirty="0">
                <a:solidFill>
                  <a:srgbClr val="FF0000"/>
                </a:solidFill>
                <a:latin typeface="Baskerville Old Face" pitchFamily="18" charset="0"/>
              </a:rPr>
              <a:t> calcification</a:t>
            </a:r>
            <a:r>
              <a:rPr lang="en-US" sz="2800" dirty="0">
                <a:solidFill>
                  <a:srgbClr val="FF0000"/>
                </a:solidFill>
                <a:latin typeface="Baskerville Old Face" pitchFamily="18" charset="0"/>
              </a:rPr>
              <a:t>.</a:t>
            </a:r>
          </a:p>
          <a:p>
            <a:pPr>
              <a:buFont typeface="Wingdings 2" panose="05020102010507070707" pitchFamily="18" charset="2"/>
              <a:buNone/>
              <a:defRPr/>
            </a:pPr>
            <a:endParaRPr lang="en-US" sz="3200" dirty="0">
              <a:solidFill>
                <a:srgbClr val="FF0000"/>
              </a:solidFill>
              <a:latin typeface="Algerian" pitchFamily="82"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a:extLst>
              <a:ext uri="{FF2B5EF4-FFF2-40B4-BE49-F238E27FC236}">
                <a16:creationId xmlns:a16="http://schemas.microsoft.com/office/drawing/2014/main" id="{E5333B24-D046-CA5E-4CC4-A7C956707678}"/>
              </a:ext>
            </a:extLst>
          </p:cNvPr>
          <p:cNvSpPr>
            <a:spLocks noGrp="1"/>
          </p:cNvSpPr>
          <p:nvPr>
            <p:ph idx="1"/>
          </p:nvPr>
        </p:nvSpPr>
        <p:spPr>
          <a:xfrm>
            <a:off x="1195753" y="633047"/>
            <a:ext cx="8991600" cy="5509845"/>
          </a:xfrm>
        </p:spPr>
        <p:txBody>
          <a:bodyPr>
            <a:normAutofit fontScale="92500" lnSpcReduction="20000"/>
          </a:bodyPr>
          <a:lstStyle/>
          <a:p>
            <a:pPr>
              <a:buFont typeface="Wingdings 2" panose="05020102010507070707" pitchFamily="18" charset="2"/>
              <a:buNone/>
              <a:defRPr/>
            </a:pPr>
            <a:r>
              <a:rPr lang="en-US" sz="3200" b="1" dirty="0">
                <a:latin typeface="Algerian" pitchFamily="82" charset="0"/>
              </a:rPr>
              <a:t>Formation of a cartilaginous </a:t>
            </a:r>
            <a:r>
              <a:rPr lang="en-US" sz="3200" b="1" dirty="0" err="1">
                <a:latin typeface="Algerian" pitchFamily="82" charset="0"/>
              </a:rPr>
              <a:t>modeL</a:t>
            </a:r>
            <a:r>
              <a:rPr lang="en-US" sz="3200" b="1" dirty="0">
                <a:latin typeface="Algerian" pitchFamily="82" charset="0"/>
              </a:rPr>
              <a:t>:</a:t>
            </a: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Zone of proliferation</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Zone of hypertrophy and maturation</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Zone of provisional mineralization</a:t>
            </a: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dirty="0"/>
          </a:p>
        </p:txBody>
      </p:sp>
      <p:pic>
        <p:nvPicPr>
          <p:cNvPr id="4" name="Picture 6" descr="C:\Users\Ganesh\Desktop\snaps\DSC01534.JPG">
            <a:extLst>
              <a:ext uri="{FF2B5EF4-FFF2-40B4-BE49-F238E27FC236}">
                <a16:creationId xmlns:a16="http://schemas.microsoft.com/office/drawing/2014/main" id="{16D46D35-227A-947A-F92E-5191F7EEE311}"/>
              </a:ext>
            </a:extLst>
          </p:cNvPr>
          <p:cNvPicPr>
            <a:picLocks noChangeAspect="1" noChangeArrowheads="1"/>
          </p:cNvPicPr>
          <p:nvPr/>
        </p:nvPicPr>
        <p:blipFill>
          <a:blip r:embed="rId3">
            <a:lum bright="20000" contrast="40000"/>
          </a:blip>
          <a:srcRect l="23810" t="19048" r="11905" b="11111"/>
          <a:stretch>
            <a:fillRect/>
          </a:stretch>
        </p:blipFill>
        <p:spPr bwMode="auto">
          <a:xfrm>
            <a:off x="1752600" y="990601"/>
            <a:ext cx="3276600" cy="3033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5" descr="C:\Users\Ganesh\Desktop\snaps\DSC01535.JPG">
            <a:extLst>
              <a:ext uri="{FF2B5EF4-FFF2-40B4-BE49-F238E27FC236}">
                <a16:creationId xmlns:a16="http://schemas.microsoft.com/office/drawing/2014/main" id="{567B3779-3494-BE1B-8493-94A709E622D3}"/>
              </a:ext>
            </a:extLst>
          </p:cNvPr>
          <p:cNvPicPr>
            <a:picLocks noChangeAspect="1" noChangeArrowheads="1"/>
          </p:cNvPicPr>
          <p:nvPr/>
        </p:nvPicPr>
        <p:blipFill>
          <a:blip r:embed="rId4">
            <a:lum bright="20000" contrast="40000"/>
          </a:blip>
          <a:srcRect l="19838" t="19131" r="21731" b="5846"/>
          <a:stretch>
            <a:fillRect/>
          </a:stretch>
        </p:blipFill>
        <p:spPr bwMode="auto">
          <a:xfrm>
            <a:off x="6172200" y="990601"/>
            <a:ext cx="3124200" cy="30083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7" name="Straight Arrow Connector 6">
            <a:extLst>
              <a:ext uri="{FF2B5EF4-FFF2-40B4-BE49-F238E27FC236}">
                <a16:creationId xmlns:a16="http://schemas.microsoft.com/office/drawing/2014/main" id="{25F3EDC0-EB74-0CE8-0FF4-DD06989A9483}"/>
              </a:ext>
            </a:extLst>
          </p:cNvPr>
          <p:cNvCxnSpPr/>
          <p:nvPr/>
        </p:nvCxnSpPr>
        <p:spPr>
          <a:xfrm>
            <a:off x="5181600" y="2590800"/>
            <a:ext cx="762000"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C9BA605A-ABFB-FFA2-F149-FD0F797D1F9F}"/>
              </a:ext>
            </a:extLst>
          </p:cNvPr>
          <p:cNvSpPr>
            <a:spLocks noGrp="1"/>
          </p:cNvSpPr>
          <p:nvPr>
            <p:ph type="title"/>
          </p:nvPr>
        </p:nvSpPr>
        <p:spPr>
          <a:xfrm>
            <a:off x="1746738" y="275493"/>
            <a:ext cx="8458200" cy="1143000"/>
          </a:xfrm>
        </p:spPr>
        <p:txBody>
          <a:bodyPr/>
          <a:lstStyle/>
          <a:p>
            <a:r>
              <a:rPr lang="en-US" altLang="en-US" sz="3200" b="1" dirty="0">
                <a:latin typeface="Algerian" panose="04020705040A02060702" pitchFamily="82" charset="0"/>
              </a:rPr>
              <a:t>Formation of a cartilaginous model.</a:t>
            </a:r>
            <a:endParaRPr lang="en-US" altLang="en-US" sz="3200" dirty="0">
              <a:latin typeface="Algerian" panose="04020705040A02060702" pitchFamily="82" charset="0"/>
            </a:endParaRPr>
          </a:p>
        </p:txBody>
      </p:sp>
      <p:pic>
        <p:nvPicPr>
          <p:cNvPr id="38917" name="Picture 5">
            <a:extLst>
              <a:ext uri="{FF2B5EF4-FFF2-40B4-BE49-F238E27FC236}">
                <a16:creationId xmlns:a16="http://schemas.microsoft.com/office/drawing/2014/main" id="{3993B1B0-009D-56DF-4A54-27D929A2E0AD}"/>
              </a:ext>
            </a:extLst>
          </p:cNvPr>
          <p:cNvPicPr>
            <a:picLocks noGrp="1" noChangeAspect="1" noChangeArrowheads="1"/>
          </p:cNvPicPr>
          <p:nvPr>
            <p:ph sz="half" idx="1"/>
          </p:nvPr>
        </p:nvPicPr>
        <p:blipFill>
          <a:blip r:embed="rId2">
            <a:lum bright="-30000" contrast="40000"/>
          </a:blip>
          <a:stretch>
            <a:fillRect/>
          </a:stretch>
        </p:blipFill>
        <p:spPr>
          <a:xfrm>
            <a:off x="1619250" y="1600200"/>
            <a:ext cx="3886200" cy="5181600"/>
          </a:xfrm>
          <a:ln w="38100" cap="sq">
            <a:solidFill>
              <a:srgbClr val="000000"/>
            </a:solidFill>
          </a:ln>
          <a:effectLst>
            <a:outerShdw blurRad="50800" dist="38100" dir="2700000" algn="tl" rotWithShape="0">
              <a:srgbClr val="000000">
                <a:alpha val="43000"/>
              </a:srgbClr>
            </a:outerShdw>
          </a:effectLst>
        </p:spPr>
      </p:pic>
      <p:pic>
        <p:nvPicPr>
          <p:cNvPr id="38918" name="Picture 6">
            <a:extLst>
              <a:ext uri="{FF2B5EF4-FFF2-40B4-BE49-F238E27FC236}">
                <a16:creationId xmlns:a16="http://schemas.microsoft.com/office/drawing/2014/main" id="{90F33BE5-AA8F-0675-6795-DC44AC6AFB23}"/>
              </a:ext>
            </a:extLst>
          </p:cNvPr>
          <p:cNvPicPr>
            <a:picLocks noGrp="1" noChangeAspect="1" noChangeArrowheads="1"/>
          </p:cNvPicPr>
          <p:nvPr>
            <p:ph sz="half" idx="2"/>
          </p:nvPr>
        </p:nvPicPr>
        <p:blipFill>
          <a:blip r:embed="rId3">
            <a:lum bright="-20000" contrast="40000"/>
          </a:blip>
          <a:srcRect/>
          <a:stretch>
            <a:fillRect/>
          </a:stretch>
        </p:blipFill>
        <p:spPr>
          <a:xfrm>
            <a:off x="5722938" y="1600200"/>
            <a:ext cx="4792662" cy="5181600"/>
          </a:xfrm>
          <a:ln w="38100" cap="sq">
            <a:solidFill>
              <a:srgbClr val="000000"/>
            </a:solidFill>
          </a:ln>
          <a:effectLst>
            <a:outerShdw blurRad="50800" dist="38100" dir="2700000" algn="tl" rotWithShape="0">
              <a:srgbClr val="000000">
                <a:alpha val="43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C:\Documents and Settings\sys\Desktop\New Folder\Endochondral.jpg">
            <a:extLst>
              <a:ext uri="{FF2B5EF4-FFF2-40B4-BE49-F238E27FC236}">
                <a16:creationId xmlns:a16="http://schemas.microsoft.com/office/drawing/2014/main" id="{B00EDBAD-6F97-9806-BDD9-64BCA648238B}"/>
              </a:ext>
            </a:extLst>
          </p:cNvPr>
          <p:cNvPicPr>
            <a:picLocks noGrp="1" noChangeAspect="1" noChangeArrowheads="1"/>
          </p:cNvPicPr>
          <p:nvPr>
            <p:ph idx="1"/>
          </p:nvPr>
        </p:nvPicPr>
        <p:blipFill>
          <a:blip r:embed="rId3">
            <a:lum bright="-20000" contrast="40000"/>
          </a:blip>
          <a:srcRect/>
          <a:stretch>
            <a:fillRect/>
          </a:stretch>
        </p:blipFill>
        <p:spPr>
          <a:xfrm>
            <a:off x="1524000" y="76200"/>
            <a:ext cx="9105900" cy="6705600"/>
          </a:xfrm>
          <a:ln w="38100" cap="sq">
            <a:solidFill>
              <a:srgbClr val="000000"/>
            </a:solidFill>
          </a:ln>
          <a:effectLst>
            <a:outerShdw blurRad="50800" dist="38100" dir="2700000" algn="tl" rotWithShape="0">
              <a:srgbClr val="000000">
                <a:alpha val="43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a:extLst>
              <a:ext uri="{FF2B5EF4-FFF2-40B4-BE49-F238E27FC236}">
                <a16:creationId xmlns:a16="http://schemas.microsoft.com/office/drawing/2014/main" id="{7B3EE941-1287-3101-8976-BA6214432C63}"/>
              </a:ext>
            </a:extLst>
          </p:cNvPr>
          <p:cNvPicPr>
            <a:picLocks noGrp="1" noChangeAspect="1" noChangeArrowheads="1"/>
          </p:cNvPicPr>
          <p:nvPr>
            <p:ph idx="1"/>
          </p:nvPr>
        </p:nvPicPr>
        <p:blipFill>
          <a:blip r:embed="rId3">
            <a:lum bright="-20000" contrast="40000"/>
          </a:blip>
          <a:srcRect/>
          <a:stretch>
            <a:fillRect/>
          </a:stretch>
        </p:blipFill>
        <p:spPr>
          <a:xfrm>
            <a:off x="1524000" y="0"/>
            <a:ext cx="9067800" cy="6781800"/>
          </a:xfrm>
          <a:ln w="38100" cap="sq">
            <a:solidFill>
              <a:srgbClr val="000000"/>
            </a:solidFill>
          </a:ln>
          <a:effectLst>
            <a:outerShdw blurRad="50800" dist="38100" dir="2700000" algn="tl" rotWithShape="0">
              <a:srgbClr val="000000">
                <a:alpha val="43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55D54-88EB-F6AA-843B-9D1F65CD81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3D31942-9ECA-01AF-AD0C-3FAEDCA53C44}"/>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E47FE760-A2E5-C2AE-E9E6-24B269164435}"/>
              </a:ext>
            </a:extLst>
          </p:cNvPr>
          <p:cNvSpPr>
            <a:spLocks noGrp="1"/>
          </p:cNvSpPr>
          <p:nvPr>
            <p:ph type="sldNum" sz="quarter" idx="12"/>
          </p:nvPr>
        </p:nvSpPr>
        <p:spPr/>
        <p:txBody>
          <a:bodyPr/>
          <a:lstStyle/>
          <a:p>
            <a:fld id="{58FB4751-880F-D840-AAA9-3A15815CC996}" type="slidenum">
              <a:rPr lang="en-US" smtClean="0"/>
              <a:pPr/>
              <a:t>41</a:t>
            </a:fld>
            <a:endParaRPr lang="en-US" dirty="0"/>
          </a:p>
        </p:txBody>
      </p:sp>
      <p:pic>
        <p:nvPicPr>
          <p:cNvPr id="6" name="Picture 5">
            <a:extLst>
              <a:ext uri="{FF2B5EF4-FFF2-40B4-BE49-F238E27FC236}">
                <a16:creationId xmlns:a16="http://schemas.microsoft.com/office/drawing/2014/main" id="{8077F0D1-07EC-A17F-627D-B284ADCCCE15}"/>
              </a:ext>
            </a:extLst>
          </p:cNvPr>
          <p:cNvPicPr>
            <a:picLocks noChangeAspect="1"/>
          </p:cNvPicPr>
          <p:nvPr/>
        </p:nvPicPr>
        <p:blipFill>
          <a:blip r:embed="rId2"/>
          <a:stretch>
            <a:fillRect/>
          </a:stretch>
        </p:blipFill>
        <p:spPr>
          <a:xfrm>
            <a:off x="0" y="112976"/>
            <a:ext cx="11976652" cy="6546241"/>
          </a:xfrm>
          <a:prstGeom prst="rect">
            <a:avLst/>
          </a:prstGeom>
        </p:spPr>
      </p:pic>
    </p:spTree>
    <p:extLst>
      <p:ext uri="{BB962C8B-B14F-4D97-AF65-F5344CB8AC3E}">
        <p14:creationId xmlns:p14="http://schemas.microsoft.com/office/powerpoint/2010/main" val="2592907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E676BBA8-818A-19CC-A888-0BFA3330A7A2}"/>
              </a:ext>
            </a:extLst>
          </p:cNvPr>
          <p:cNvSpPr>
            <a:spLocks noGrp="1"/>
          </p:cNvSpPr>
          <p:nvPr>
            <p:ph type="title"/>
          </p:nvPr>
        </p:nvSpPr>
        <p:spPr>
          <a:xfrm>
            <a:off x="1981200" y="-228600"/>
            <a:ext cx="7467600" cy="1143000"/>
          </a:xfrm>
        </p:spPr>
        <p:txBody>
          <a:bodyPr/>
          <a:lstStyle/>
          <a:p>
            <a:pPr algn="ctr"/>
            <a:r>
              <a:rPr lang="en-US" altLang="en-US" sz="3200" b="1">
                <a:latin typeface="Algerian" panose="04020705040A02060702" pitchFamily="82" charset="0"/>
              </a:rPr>
              <a:t>calcification</a:t>
            </a:r>
            <a:r>
              <a:rPr lang="en-US" altLang="en-US"/>
              <a:t>:</a:t>
            </a:r>
          </a:p>
        </p:txBody>
      </p:sp>
      <p:sp>
        <p:nvSpPr>
          <p:cNvPr id="41987" name="Content Placeholder 2">
            <a:extLst>
              <a:ext uri="{FF2B5EF4-FFF2-40B4-BE49-F238E27FC236}">
                <a16:creationId xmlns:a16="http://schemas.microsoft.com/office/drawing/2014/main" id="{4CBEADA4-2C81-2280-FD35-8534D59486BC}"/>
              </a:ext>
            </a:extLst>
          </p:cNvPr>
          <p:cNvSpPr>
            <a:spLocks noGrp="1"/>
          </p:cNvSpPr>
          <p:nvPr>
            <p:ph idx="1"/>
          </p:nvPr>
        </p:nvSpPr>
        <p:spPr>
          <a:xfrm>
            <a:off x="1524000" y="762001"/>
            <a:ext cx="9144000" cy="4525963"/>
          </a:xfrm>
        </p:spPr>
        <p:txBody>
          <a:bodyPr/>
          <a:lstStyle/>
          <a:p>
            <a:pPr>
              <a:buFont typeface="Wingdings 2" panose="05020102010507070707" pitchFamily="18" charset="2"/>
              <a:buNone/>
            </a:pPr>
            <a:r>
              <a:rPr lang="en-US" altLang="en-US" sz="3200" b="1">
                <a:latin typeface="Algerian" panose="04020705040A02060702" pitchFamily="82" charset="0"/>
              </a:rPr>
              <a:t>Theories of calcification:</a:t>
            </a: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p:txBody>
      </p:sp>
      <p:sp>
        <p:nvSpPr>
          <p:cNvPr id="4" name="Content Placeholder 2">
            <a:extLst>
              <a:ext uri="{FF2B5EF4-FFF2-40B4-BE49-F238E27FC236}">
                <a16:creationId xmlns:a16="http://schemas.microsoft.com/office/drawing/2014/main" id="{3EA9BB2A-2035-8380-F4EB-5DC2E724311E}"/>
              </a:ext>
            </a:extLst>
          </p:cNvPr>
          <p:cNvSpPr txBox="1">
            <a:spLocks/>
          </p:cNvSpPr>
          <p:nvPr/>
        </p:nvSpPr>
        <p:spPr bwMode="auto">
          <a:xfrm>
            <a:off x="1600200" y="1574804"/>
            <a:ext cx="8991600" cy="2797499"/>
          </a:xfrm>
          <a:prstGeom prst="rect">
            <a:avLst/>
          </a:prstGeom>
          <a:noFill/>
          <a:ln w="9525">
            <a:noFill/>
            <a:miter lim="800000"/>
            <a:headEnd/>
            <a:tailEnd/>
          </a:ln>
        </p:spPr>
        <p:txBody>
          <a:bodyPr/>
          <a:lstStyle/>
          <a:p>
            <a:pPr marL="419100" indent="-382588">
              <a:spcBef>
                <a:spcPct val="20000"/>
              </a:spcBef>
              <a:buClr>
                <a:schemeClr val="accent1"/>
              </a:buClr>
              <a:buSzPct val="80000"/>
              <a:defRPr/>
            </a:pPr>
            <a:r>
              <a:rPr lang="en-US" sz="2800" b="1" dirty="0">
                <a:solidFill>
                  <a:srgbClr val="FF0000"/>
                </a:solidFill>
                <a:latin typeface="Baskerville Old Face" pitchFamily="18" charset="0"/>
              </a:rPr>
              <a:t>MATRIX VESICLE THEORY</a:t>
            </a:r>
          </a:p>
          <a:p>
            <a:pPr marL="419100" indent="-382588">
              <a:spcBef>
                <a:spcPct val="20000"/>
              </a:spcBef>
              <a:buClr>
                <a:schemeClr val="accent1"/>
              </a:buClr>
              <a:buSzPct val="80000"/>
              <a:defRPr/>
            </a:pPr>
            <a:endParaRPr lang="en-US" sz="2800" b="1" dirty="0">
              <a:solidFill>
                <a:srgbClr val="FF0000"/>
              </a:solidFill>
              <a:latin typeface="Baskerville Old Face" pitchFamily="18" charset="0"/>
            </a:endParaRPr>
          </a:p>
          <a:p>
            <a:pPr marL="419100" indent="-382588">
              <a:spcBef>
                <a:spcPct val="20000"/>
              </a:spcBef>
              <a:buClr>
                <a:schemeClr val="accent1"/>
              </a:buClr>
              <a:buSzPct val="80000"/>
              <a:defRPr/>
            </a:pPr>
            <a:r>
              <a:rPr lang="en-US" sz="2800" dirty="0">
                <a:solidFill>
                  <a:srgbClr val="FF0000"/>
                </a:solidFill>
                <a:latin typeface="Baskerville Old Face" pitchFamily="18" charset="0"/>
              </a:rPr>
              <a:t>BOOSTER THEORY</a:t>
            </a:r>
          </a:p>
          <a:p>
            <a:pPr marL="419100" indent="-382588">
              <a:spcBef>
                <a:spcPct val="20000"/>
              </a:spcBef>
              <a:buClr>
                <a:schemeClr val="accent1"/>
              </a:buClr>
              <a:buSzPct val="80000"/>
              <a:defRPr/>
            </a:pPr>
            <a:endParaRPr lang="en-US" sz="2800" b="1" dirty="0">
              <a:solidFill>
                <a:srgbClr val="FF0000"/>
              </a:solidFill>
              <a:latin typeface="Baskerville Old Face" pitchFamily="18" charset="0"/>
            </a:endParaRPr>
          </a:p>
          <a:p>
            <a:pPr marL="419100" indent="-382588">
              <a:spcBef>
                <a:spcPct val="20000"/>
              </a:spcBef>
              <a:buClr>
                <a:schemeClr val="accent1"/>
              </a:buClr>
              <a:buSzPct val="80000"/>
              <a:defRPr/>
            </a:pPr>
            <a:r>
              <a:rPr lang="en-US" sz="2800" dirty="0">
                <a:solidFill>
                  <a:srgbClr val="FF0000"/>
                </a:solidFill>
                <a:latin typeface="Baskerville Old Face" pitchFamily="18" charset="0"/>
              </a:rPr>
              <a:t>NUCLEATION THEORY</a:t>
            </a:r>
            <a:endParaRPr lang="en-US" sz="2800" b="1" dirty="0">
              <a:solidFill>
                <a:srgbClr val="FF0000"/>
              </a:solidFill>
              <a:latin typeface="Baskerville Old Face" pitchFamily="18" charset="0"/>
            </a:endParaRPr>
          </a:p>
          <a:p>
            <a:pPr marL="419100" indent="-382588">
              <a:spcBef>
                <a:spcPct val="20000"/>
              </a:spcBef>
              <a:buClr>
                <a:schemeClr val="accent1"/>
              </a:buClr>
              <a:buSzPct val="80000"/>
              <a:buFont typeface="Wingdings 2" pitchFamily="18" charset="2"/>
              <a:buChar char=""/>
              <a:defRPr/>
            </a:pPr>
            <a:endParaRPr lang="en-US" sz="2800" dirty="0">
              <a:solidFill>
                <a:srgbClr val="FF0000"/>
              </a:solidFill>
              <a:latin typeface="Baskerville Old Face"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E676BBA8-818A-19CC-A888-0BFA3330A7A2}"/>
              </a:ext>
            </a:extLst>
          </p:cNvPr>
          <p:cNvSpPr>
            <a:spLocks noGrp="1"/>
          </p:cNvSpPr>
          <p:nvPr>
            <p:ph type="title"/>
          </p:nvPr>
        </p:nvSpPr>
        <p:spPr>
          <a:xfrm>
            <a:off x="1981200" y="-228600"/>
            <a:ext cx="7467600" cy="1143000"/>
          </a:xfrm>
        </p:spPr>
        <p:txBody>
          <a:bodyPr/>
          <a:lstStyle/>
          <a:p>
            <a:pPr algn="ctr"/>
            <a:r>
              <a:rPr lang="en-US" altLang="en-US" sz="3200" b="1">
                <a:latin typeface="Algerian" panose="04020705040A02060702" pitchFamily="82" charset="0"/>
              </a:rPr>
              <a:t>calcification</a:t>
            </a:r>
            <a:r>
              <a:rPr lang="en-US" altLang="en-US"/>
              <a:t>:</a:t>
            </a:r>
          </a:p>
        </p:txBody>
      </p:sp>
      <p:sp>
        <p:nvSpPr>
          <p:cNvPr id="41987" name="Content Placeholder 2">
            <a:extLst>
              <a:ext uri="{FF2B5EF4-FFF2-40B4-BE49-F238E27FC236}">
                <a16:creationId xmlns:a16="http://schemas.microsoft.com/office/drawing/2014/main" id="{4CBEADA4-2C81-2280-FD35-8534D59486BC}"/>
              </a:ext>
            </a:extLst>
          </p:cNvPr>
          <p:cNvSpPr>
            <a:spLocks noGrp="1"/>
          </p:cNvSpPr>
          <p:nvPr>
            <p:ph idx="1"/>
          </p:nvPr>
        </p:nvSpPr>
        <p:spPr>
          <a:xfrm>
            <a:off x="1524000" y="762001"/>
            <a:ext cx="9144000" cy="4525963"/>
          </a:xfrm>
        </p:spPr>
        <p:txBody>
          <a:bodyPr/>
          <a:lstStyle/>
          <a:p>
            <a:pPr>
              <a:buFont typeface="Wingdings 2" panose="05020102010507070707" pitchFamily="18" charset="2"/>
              <a:buNone/>
            </a:pPr>
            <a:r>
              <a:rPr lang="en-US" altLang="en-US" sz="3200" b="1">
                <a:latin typeface="Algerian" panose="04020705040A02060702" pitchFamily="82" charset="0"/>
              </a:rPr>
              <a:t>Theories of calcification:</a:t>
            </a: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a:p>
            <a:pPr>
              <a:buFont typeface="Wingdings 2" panose="05020102010507070707" pitchFamily="18" charset="2"/>
              <a:buNone/>
            </a:pPr>
            <a:endParaRPr lang="en-US" altLang="en-US" sz="3200" b="1">
              <a:latin typeface="Algerian" panose="04020705040A02060702" pitchFamily="82" charset="0"/>
            </a:endParaRPr>
          </a:p>
        </p:txBody>
      </p:sp>
      <p:sp>
        <p:nvSpPr>
          <p:cNvPr id="4" name="Content Placeholder 2">
            <a:extLst>
              <a:ext uri="{FF2B5EF4-FFF2-40B4-BE49-F238E27FC236}">
                <a16:creationId xmlns:a16="http://schemas.microsoft.com/office/drawing/2014/main" id="{3EA9BB2A-2035-8380-F4EB-5DC2E724311E}"/>
              </a:ext>
            </a:extLst>
          </p:cNvPr>
          <p:cNvSpPr txBox="1">
            <a:spLocks/>
          </p:cNvSpPr>
          <p:nvPr/>
        </p:nvSpPr>
        <p:spPr bwMode="auto">
          <a:xfrm>
            <a:off x="1524000" y="1392238"/>
            <a:ext cx="8991600" cy="4703761"/>
          </a:xfrm>
          <a:prstGeom prst="rect">
            <a:avLst/>
          </a:prstGeom>
          <a:noFill/>
          <a:ln w="9525">
            <a:noFill/>
            <a:miter lim="800000"/>
            <a:headEnd/>
            <a:tailEnd/>
          </a:ln>
        </p:spPr>
        <p:txBody>
          <a:bodyPr/>
          <a:lstStyle/>
          <a:p>
            <a:pPr marL="419100" indent="-382588">
              <a:spcBef>
                <a:spcPct val="20000"/>
              </a:spcBef>
              <a:buClr>
                <a:schemeClr val="accent1"/>
              </a:buClr>
              <a:buSzPct val="80000"/>
              <a:defRPr/>
            </a:pPr>
            <a:r>
              <a:rPr lang="en-US" sz="2800" b="1" dirty="0">
                <a:solidFill>
                  <a:srgbClr val="FF0000"/>
                </a:solidFill>
                <a:latin typeface="Baskerville Old Face" pitchFamily="18" charset="0"/>
              </a:rPr>
              <a:t>MATRIX VESICLE THEORY-</a:t>
            </a:r>
          </a:p>
          <a:p>
            <a:pPr marL="419100" indent="-382588">
              <a:spcBef>
                <a:spcPct val="20000"/>
              </a:spcBef>
              <a:buClr>
                <a:schemeClr val="accent1"/>
              </a:buClr>
              <a:buSzPct val="80000"/>
              <a:buFont typeface="Wingdings 2" pitchFamily="18" charset="2"/>
              <a:buChar char=""/>
              <a:defRPr/>
            </a:pPr>
            <a:endParaRPr lang="en-US" sz="2800" dirty="0">
              <a:solidFill>
                <a:srgbClr val="FF0000"/>
              </a:solidFill>
              <a:latin typeface="Baskerville Old Face" pitchFamily="18" charset="0"/>
            </a:endParaRPr>
          </a:p>
          <a:p>
            <a:pPr marL="419100" indent="-382588">
              <a:spcBef>
                <a:spcPct val="20000"/>
              </a:spcBef>
              <a:buClr>
                <a:schemeClr val="tx1"/>
              </a:buClr>
              <a:buSzPct val="80000"/>
              <a:buFont typeface="Wingdings 2" pitchFamily="18" charset="2"/>
              <a:buChar char=""/>
              <a:defRPr/>
            </a:pPr>
            <a:r>
              <a:rPr lang="en-US" sz="2800" dirty="0">
                <a:solidFill>
                  <a:srgbClr val="FF0000"/>
                </a:solidFill>
                <a:latin typeface="Baskerville Old Face" pitchFamily="18" charset="0"/>
              </a:rPr>
              <a:t>Matrix vesicles are cell derived structures</a:t>
            </a:r>
          </a:p>
          <a:p>
            <a:pPr marL="419100" indent="-382588">
              <a:spcBef>
                <a:spcPct val="20000"/>
              </a:spcBef>
              <a:buClr>
                <a:schemeClr val="tx1"/>
              </a:buClr>
              <a:buSzPct val="80000"/>
              <a:buFont typeface="Wingdings 2" pitchFamily="18" charset="2"/>
              <a:buChar char=""/>
              <a:defRPr/>
            </a:pPr>
            <a:r>
              <a:rPr lang="en-US" sz="2800" dirty="0">
                <a:solidFill>
                  <a:srgbClr val="FF0000"/>
                </a:solidFill>
                <a:latin typeface="Baskerville Old Face" pitchFamily="18" charset="0"/>
              </a:rPr>
              <a:t>Arise as outgrowth of cell membrane that bud from chondrocytes, osteoblasts and </a:t>
            </a:r>
            <a:r>
              <a:rPr lang="en-US" sz="2800" dirty="0" err="1">
                <a:solidFill>
                  <a:srgbClr val="FF0000"/>
                </a:solidFill>
                <a:latin typeface="Baskerville Old Face" pitchFamily="18" charset="0"/>
              </a:rPr>
              <a:t>odontoblasts</a:t>
            </a:r>
            <a:r>
              <a:rPr lang="en-US" sz="2800" dirty="0">
                <a:solidFill>
                  <a:srgbClr val="FF0000"/>
                </a:solidFill>
                <a:latin typeface="Baskerville Old Face" pitchFamily="18" charset="0"/>
              </a:rPr>
              <a:t> in ECM</a:t>
            </a:r>
          </a:p>
          <a:p>
            <a:pPr marL="419100" indent="-382588">
              <a:spcBef>
                <a:spcPct val="20000"/>
              </a:spcBef>
              <a:buClr>
                <a:schemeClr val="tx1"/>
              </a:buClr>
              <a:buSzPct val="80000"/>
              <a:buFont typeface="Wingdings 2" pitchFamily="18" charset="2"/>
              <a:buChar char=""/>
              <a:defRPr/>
            </a:pPr>
            <a:r>
              <a:rPr lang="en-US" sz="2800" dirty="0">
                <a:solidFill>
                  <a:srgbClr val="FF0000"/>
                </a:solidFill>
                <a:latin typeface="Baskerville Old Face" pitchFamily="18" charset="0"/>
              </a:rPr>
              <a:t>They lie free in the matrix at the sites where calcification is under way</a:t>
            </a:r>
          </a:p>
          <a:p>
            <a:pPr marL="419100" indent="-382588">
              <a:spcBef>
                <a:spcPct val="20000"/>
              </a:spcBef>
              <a:buClr>
                <a:schemeClr val="tx1"/>
              </a:buClr>
              <a:buSzPct val="80000"/>
              <a:buFont typeface="Wingdings 2" pitchFamily="18" charset="2"/>
              <a:buChar char=""/>
              <a:defRPr/>
            </a:pPr>
            <a:r>
              <a:rPr lang="en-US" sz="2800" dirty="0">
                <a:solidFill>
                  <a:srgbClr val="FF0000"/>
                </a:solidFill>
                <a:latin typeface="Baskerville Old Face" pitchFamily="18" charset="0"/>
              </a:rPr>
              <a:t>They provide a microenvironment suitable for nucleation of hydroxyapatite crystals </a:t>
            </a:r>
          </a:p>
        </p:txBody>
      </p:sp>
    </p:spTree>
    <p:extLst>
      <p:ext uri="{BB962C8B-B14F-4D97-AF65-F5344CB8AC3E}">
        <p14:creationId xmlns:p14="http://schemas.microsoft.com/office/powerpoint/2010/main" val="2153682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C0C0EF-A14E-5981-8BB9-FA1E6A2E8DF0}"/>
              </a:ext>
            </a:extLst>
          </p:cNvPr>
          <p:cNvSpPr>
            <a:spLocks noGrp="1"/>
          </p:cNvSpPr>
          <p:nvPr>
            <p:ph idx="1"/>
          </p:nvPr>
        </p:nvSpPr>
        <p:spPr>
          <a:xfrm>
            <a:off x="1714500" y="917029"/>
            <a:ext cx="8763000" cy="4525963"/>
          </a:xfrm>
        </p:spPr>
        <p:txBody>
          <a:bodyPr/>
          <a:lstStyle/>
          <a:p>
            <a:pPr>
              <a:buClr>
                <a:schemeClr val="tx1"/>
              </a:buClr>
              <a:defRPr/>
            </a:pPr>
            <a:r>
              <a:rPr lang="en-US" sz="2800" dirty="0">
                <a:solidFill>
                  <a:srgbClr val="FF0000"/>
                </a:solidFill>
                <a:latin typeface="Baskerville Old Face" pitchFamily="18" charset="0"/>
              </a:rPr>
              <a:t>Matrix vesicle contains alkaline phosphatase.</a:t>
            </a:r>
          </a:p>
          <a:p>
            <a:pPr>
              <a:buClr>
                <a:schemeClr val="tx1"/>
              </a:buClr>
              <a:defRPr/>
            </a:pPr>
            <a:r>
              <a:rPr lang="en-US" sz="2800" dirty="0">
                <a:solidFill>
                  <a:srgbClr val="FF0000"/>
                </a:solidFill>
                <a:latin typeface="Baskerville Old Face" pitchFamily="18" charset="0"/>
              </a:rPr>
              <a:t>It release calcium and Pi ions from calcium </a:t>
            </a:r>
            <a:r>
              <a:rPr lang="en-US" sz="2800" dirty="0" err="1">
                <a:solidFill>
                  <a:srgbClr val="FF0000"/>
                </a:solidFill>
                <a:latin typeface="Baskerville Old Face" pitchFamily="18" charset="0"/>
              </a:rPr>
              <a:t>glycerophosphate</a:t>
            </a:r>
            <a:r>
              <a:rPr lang="en-US" sz="2800" dirty="0">
                <a:solidFill>
                  <a:srgbClr val="FF0000"/>
                </a:solidFill>
                <a:latin typeface="Baskerville Old Face" pitchFamily="18" charset="0"/>
              </a:rPr>
              <a:t> at pH 7.4 elevating these ions concentration.</a:t>
            </a:r>
          </a:p>
          <a:p>
            <a:pPr>
              <a:buClr>
                <a:schemeClr val="tx1"/>
              </a:buClr>
              <a:defRPr/>
            </a:pPr>
            <a:r>
              <a:rPr lang="en-US" sz="2800" dirty="0">
                <a:solidFill>
                  <a:srgbClr val="FF0000"/>
                </a:solidFill>
                <a:latin typeface="Baskerville Old Face" pitchFamily="18" charset="0"/>
              </a:rPr>
              <a:t>Thus the Ca + Pi ions concentration is high to facilitate mineralization.</a:t>
            </a:r>
          </a:p>
          <a:p>
            <a:pPr>
              <a:buClr>
                <a:schemeClr val="tx1"/>
              </a:buClr>
              <a:defRPr/>
            </a:pPr>
            <a:r>
              <a:rPr lang="en-US" sz="2800" dirty="0">
                <a:solidFill>
                  <a:srgbClr val="FF0000"/>
                </a:solidFill>
                <a:latin typeface="Baskerville Old Face" pitchFamily="18" charset="0"/>
              </a:rPr>
              <a:t>They are able to accumulate calcium ions and so is possible that there membrane acts as nucleation site of </a:t>
            </a:r>
            <a:r>
              <a:rPr lang="en-US" sz="2800" dirty="0" err="1">
                <a:solidFill>
                  <a:srgbClr val="FF0000"/>
                </a:solidFill>
                <a:latin typeface="Baskerville Old Face" pitchFamily="18" charset="0"/>
              </a:rPr>
              <a:t>hydroxyaptite</a:t>
            </a:r>
            <a:r>
              <a:rPr lang="en-US" sz="2800" dirty="0">
                <a:solidFill>
                  <a:srgbClr val="FF0000"/>
                </a:solidFill>
                <a:latin typeface="Baskerville Old Face" pitchFamily="18" charset="0"/>
              </a:rPr>
              <a:t> crystals.</a:t>
            </a:r>
          </a:p>
          <a:p>
            <a:pPr>
              <a:defRPr/>
            </a:pPr>
            <a:endParaRPr lang="en-US" sz="2800" dirty="0">
              <a:solidFill>
                <a:srgbClr val="FF0000"/>
              </a:solidFill>
              <a:latin typeface="Baskerville Old Face"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EEC176-6940-09C1-C652-30079A77FD77}"/>
              </a:ext>
            </a:extLst>
          </p:cNvPr>
          <p:cNvSpPr>
            <a:spLocks noGrp="1"/>
          </p:cNvSpPr>
          <p:nvPr>
            <p:ph idx="1"/>
          </p:nvPr>
        </p:nvSpPr>
        <p:spPr>
          <a:xfrm>
            <a:off x="1981200" y="1600201"/>
            <a:ext cx="8458200" cy="4525963"/>
          </a:xfrm>
        </p:spPr>
        <p:txBody>
          <a:bodyPr/>
          <a:lstStyle/>
          <a:p>
            <a:pPr algn="just">
              <a:buClr>
                <a:schemeClr val="tx1"/>
              </a:buClr>
              <a:defRPr/>
            </a:pPr>
            <a:r>
              <a:rPr lang="en-US" sz="2800" dirty="0">
                <a:latin typeface="Baskerville Old Face" pitchFamily="18" charset="0"/>
              </a:rPr>
              <a:t>It proposes that mitochondria can be earliest possible site of storage of amorphous calcium phosphate which are discharged in ECM by matrix vesicles</a:t>
            </a:r>
          </a:p>
          <a:p>
            <a:pPr algn="just">
              <a:buClr>
                <a:schemeClr val="tx1"/>
              </a:buClr>
              <a:defRPr/>
            </a:pPr>
            <a:r>
              <a:rPr lang="en-US" sz="2800" dirty="0">
                <a:latin typeface="Baskerville Old Face" pitchFamily="18" charset="0"/>
              </a:rPr>
              <a:t>This hypothetical participation by mitochondria can lead to accumulation of ions for mineralization</a:t>
            </a:r>
            <a:r>
              <a:rPr lang="en-US" sz="2800" dirty="0">
                <a:solidFill>
                  <a:schemeClr val="accent2">
                    <a:lumMod val="60000"/>
                    <a:lumOff val="40000"/>
                  </a:schemeClr>
                </a:solidFill>
                <a:latin typeface="Baskerville Old Face" pitchFamily="18" charset="0"/>
              </a:rPr>
              <a:t>. </a:t>
            </a:r>
          </a:p>
          <a:p>
            <a:pPr>
              <a:defRPr/>
            </a:pPr>
            <a:endParaRPr lang="en-US" dirty="0"/>
          </a:p>
        </p:txBody>
      </p:sp>
      <p:sp>
        <p:nvSpPr>
          <p:cNvPr id="4" name="Title 1">
            <a:extLst>
              <a:ext uri="{FF2B5EF4-FFF2-40B4-BE49-F238E27FC236}">
                <a16:creationId xmlns:a16="http://schemas.microsoft.com/office/drawing/2014/main" id="{DE84C8F1-CD9E-5C3A-BA01-C955C1077B2F}"/>
              </a:ext>
            </a:extLst>
          </p:cNvPr>
          <p:cNvSpPr>
            <a:spLocks noGrp="1"/>
          </p:cNvSpPr>
          <p:nvPr>
            <p:ph type="title"/>
          </p:nvPr>
        </p:nvSpPr>
        <p:spPr/>
        <p:txBody>
          <a:bodyPr/>
          <a:lstStyle/>
          <a:p>
            <a:pPr>
              <a:defRPr/>
            </a:pPr>
            <a:r>
              <a:rPr lang="en-US" sz="2800" dirty="0">
                <a:solidFill>
                  <a:srgbClr val="FF0000"/>
                </a:solidFill>
                <a:latin typeface="Baskerville Old Face" pitchFamily="18" charset="0"/>
              </a:rPr>
              <a:t>BOOSTER THEORY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C794-B806-FA8C-F608-574FC6AE87FF}"/>
              </a:ext>
            </a:extLst>
          </p:cNvPr>
          <p:cNvSpPr>
            <a:spLocks noGrp="1"/>
          </p:cNvSpPr>
          <p:nvPr>
            <p:ph type="title"/>
          </p:nvPr>
        </p:nvSpPr>
        <p:spPr/>
        <p:txBody>
          <a:bodyPr/>
          <a:lstStyle/>
          <a:p>
            <a:pPr>
              <a:defRPr/>
            </a:pPr>
            <a:r>
              <a:rPr lang="en-US" sz="2800" dirty="0">
                <a:solidFill>
                  <a:srgbClr val="C00000"/>
                </a:solidFill>
                <a:latin typeface="Baskerville Old Face" pitchFamily="18" charset="0"/>
              </a:rPr>
              <a:t>NUCLEATION THEORY</a:t>
            </a:r>
          </a:p>
        </p:txBody>
      </p:sp>
      <p:sp>
        <p:nvSpPr>
          <p:cNvPr id="3" name="Content Placeholder 2">
            <a:extLst>
              <a:ext uri="{FF2B5EF4-FFF2-40B4-BE49-F238E27FC236}">
                <a16:creationId xmlns:a16="http://schemas.microsoft.com/office/drawing/2014/main" id="{C3854EF4-D629-3212-C9D7-E2D8585B10C4}"/>
              </a:ext>
            </a:extLst>
          </p:cNvPr>
          <p:cNvSpPr>
            <a:spLocks noGrp="1"/>
          </p:cNvSpPr>
          <p:nvPr>
            <p:ph idx="1"/>
          </p:nvPr>
        </p:nvSpPr>
        <p:spPr>
          <a:xfrm>
            <a:off x="1676400" y="1600201"/>
            <a:ext cx="8763000" cy="4525963"/>
          </a:xfrm>
        </p:spPr>
        <p:txBody>
          <a:bodyPr/>
          <a:lstStyle/>
          <a:p>
            <a:pPr algn="just">
              <a:buClr>
                <a:schemeClr val="tx1"/>
              </a:buClr>
              <a:defRPr/>
            </a:pPr>
            <a:r>
              <a:rPr lang="en-US" sz="2800" dirty="0">
                <a:latin typeface="Baskerville Old Face" pitchFamily="18" charset="0"/>
              </a:rPr>
              <a:t>Proposes that organic matrix components helps in precipitation by acting as nucleating agents.</a:t>
            </a:r>
          </a:p>
          <a:p>
            <a:pPr algn="just">
              <a:buClr>
                <a:schemeClr val="tx1"/>
              </a:buClr>
              <a:defRPr/>
            </a:pPr>
            <a:r>
              <a:rPr lang="en-US" sz="2800" dirty="0">
                <a:latin typeface="Baskerville Old Face" pitchFamily="18" charset="0"/>
              </a:rPr>
              <a:t>Proteoglycans were found to facilitate calcification, but they have to be modified to release bound calcium.</a:t>
            </a:r>
          </a:p>
          <a:p>
            <a:pPr algn="just">
              <a:buClr>
                <a:schemeClr val="tx1"/>
              </a:buClr>
              <a:defRPr/>
            </a:pPr>
            <a:r>
              <a:rPr lang="en-US" sz="2800" dirty="0" err="1">
                <a:latin typeface="Baskerville Old Face" pitchFamily="18" charset="0"/>
              </a:rPr>
              <a:t>Phospho</a:t>
            </a:r>
            <a:r>
              <a:rPr lang="en-US" sz="2800" dirty="0">
                <a:latin typeface="Baskerville Old Face" pitchFamily="18" charset="0"/>
              </a:rPr>
              <a:t>-proteins and phospholipids can also act as nucleating agents.</a:t>
            </a:r>
          </a:p>
          <a:p>
            <a:pPr algn="just">
              <a:buClr>
                <a:schemeClr val="tx1"/>
              </a:buClr>
              <a:defRPr/>
            </a:pPr>
            <a:endParaRPr lang="en-US" sz="2800" dirty="0">
              <a:latin typeface="Baskerville Old Face"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5DBE757-2B1D-B590-11E9-5A0D0367B3C9}"/>
              </a:ext>
            </a:extLst>
          </p:cNvPr>
          <p:cNvSpPr>
            <a:spLocks noGrp="1"/>
          </p:cNvSpPr>
          <p:nvPr>
            <p:ph idx="1"/>
          </p:nvPr>
        </p:nvSpPr>
        <p:spPr>
          <a:xfrm>
            <a:off x="1082566" y="714704"/>
            <a:ext cx="10016358" cy="4525963"/>
          </a:xfrm>
        </p:spPr>
        <p:txBody>
          <a:bodyPr>
            <a:noAutofit/>
          </a:bodyPr>
          <a:lstStyle/>
          <a:p>
            <a:pPr>
              <a:buFont typeface="Wingdings 2" panose="05020102010507070707" pitchFamily="18" charset="2"/>
              <a:buNone/>
              <a:defRPr/>
            </a:pPr>
            <a:r>
              <a:rPr lang="en-US" sz="2000" dirty="0">
                <a:latin typeface="Algerian" pitchFamily="82" charset="0"/>
              </a:rPr>
              <a:t>Intramembranous ossification:</a:t>
            </a:r>
          </a:p>
          <a:p>
            <a:pPr>
              <a:buFont typeface="Wingdings 2" panose="05020102010507070707" pitchFamily="18" charset="2"/>
              <a:buNone/>
              <a:defRPr/>
            </a:pPr>
            <a:endParaRPr lang="en-US" sz="2000" dirty="0">
              <a:latin typeface="Algerian" pitchFamily="82" charset="0"/>
            </a:endParaRPr>
          </a:p>
          <a:p>
            <a:pPr algn="just">
              <a:buClr>
                <a:schemeClr val="tx1"/>
              </a:buClr>
              <a:defRPr/>
            </a:pPr>
            <a:r>
              <a:rPr lang="en-US" sz="2000" dirty="0">
                <a:solidFill>
                  <a:srgbClr val="C00000"/>
                </a:solidFill>
                <a:latin typeface="Baskerville Old Face" pitchFamily="18" charset="0"/>
              </a:rPr>
              <a:t>Direct formation of bone within highly vascular sheets of condensed primitive mesenchyme.</a:t>
            </a:r>
          </a:p>
          <a:p>
            <a:pPr algn="just">
              <a:buClr>
                <a:schemeClr val="tx1"/>
              </a:buClr>
              <a:defRPr/>
            </a:pPr>
            <a:r>
              <a:rPr lang="en-US" sz="2000" dirty="0">
                <a:solidFill>
                  <a:srgbClr val="C00000"/>
                </a:solidFill>
                <a:latin typeface="Baskerville Old Face" pitchFamily="18" charset="0"/>
              </a:rPr>
              <a:t>Occurs in the flat bones of the skull and clavicles.</a:t>
            </a:r>
          </a:p>
          <a:p>
            <a:pPr algn="just">
              <a:buClr>
                <a:schemeClr val="tx1"/>
              </a:buClr>
              <a:defRPr/>
            </a:pPr>
            <a:r>
              <a:rPr lang="en-US" sz="2000" dirty="0">
                <a:solidFill>
                  <a:srgbClr val="C00000"/>
                </a:solidFill>
                <a:latin typeface="Baskerville Old Face" pitchFamily="18" charset="0"/>
              </a:rPr>
              <a:t>Begins towards the end of second month of gestation.</a:t>
            </a:r>
          </a:p>
          <a:p>
            <a:pPr algn="just">
              <a:buClr>
                <a:schemeClr val="tx1"/>
              </a:buClr>
              <a:defRPr/>
            </a:pPr>
            <a:endParaRPr lang="en-US" sz="2000" dirty="0">
              <a:solidFill>
                <a:srgbClr val="C00000"/>
              </a:solidFill>
              <a:latin typeface="Baskerville Old Face" pitchFamily="18" charset="0"/>
            </a:endParaRPr>
          </a:p>
          <a:p>
            <a:pPr algn="just">
              <a:buClr>
                <a:schemeClr val="tx1"/>
              </a:buClr>
              <a:defRPr/>
            </a:pPr>
            <a:r>
              <a:rPr lang="en-US" sz="2000" dirty="0">
                <a:solidFill>
                  <a:srgbClr val="C00000"/>
                </a:solidFill>
                <a:latin typeface="Baskerville Old Face" pitchFamily="18" charset="0"/>
              </a:rPr>
              <a:t>Process involves the following steps:</a:t>
            </a:r>
          </a:p>
          <a:p>
            <a:pPr algn="just">
              <a:buClr>
                <a:schemeClr val="tx1"/>
              </a:buClr>
              <a:defRPr/>
            </a:pPr>
            <a:endParaRPr lang="en-US" sz="2000" dirty="0">
              <a:solidFill>
                <a:srgbClr val="C00000"/>
              </a:solidFill>
              <a:latin typeface="Baskerville Old Face" pitchFamily="18" charset="0"/>
            </a:endParaRPr>
          </a:p>
          <a:p>
            <a:pPr marL="550862" indent="-514350" algn="just">
              <a:buClr>
                <a:schemeClr val="tx1"/>
              </a:buClr>
              <a:buFont typeface="+mj-lt"/>
              <a:buAutoNum type="arabicPeriod"/>
              <a:defRPr/>
            </a:pPr>
            <a:r>
              <a:rPr lang="en-US" sz="2000" dirty="0">
                <a:solidFill>
                  <a:srgbClr val="C00000"/>
                </a:solidFill>
                <a:latin typeface="Baskerville Old Face" pitchFamily="18" charset="0"/>
              </a:rPr>
              <a:t>Formation of bone matrix within the fibrous membrane.</a:t>
            </a:r>
          </a:p>
          <a:p>
            <a:pPr marL="550862" indent="-514350" algn="just">
              <a:buClr>
                <a:schemeClr val="tx1"/>
              </a:buClr>
              <a:buFont typeface="+mj-lt"/>
              <a:buAutoNum type="arabicPeriod"/>
              <a:defRPr/>
            </a:pPr>
            <a:r>
              <a:rPr lang="en-US" sz="2000" dirty="0">
                <a:solidFill>
                  <a:srgbClr val="C00000"/>
                </a:solidFill>
                <a:latin typeface="Baskerville Old Face" pitchFamily="18" charset="0"/>
              </a:rPr>
              <a:t>Formation of woven bone.</a:t>
            </a:r>
          </a:p>
          <a:p>
            <a:pPr marL="550862" indent="-514350" algn="just">
              <a:buClr>
                <a:schemeClr val="tx1"/>
              </a:buClr>
              <a:buFont typeface="+mj-lt"/>
              <a:buAutoNum type="arabicPeriod"/>
              <a:defRPr/>
            </a:pPr>
            <a:r>
              <a:rPr lang="en-US" sz="2000" dirty="0">
                <a:solidFill>
                  <a:srgbClr val="C00000"/>
                </a:solidFill>
                <a:latin typeface="Baskerville Old Face" pitchFamily="18" charset="0"/>
              </a:rPr>
              <a:t>Appositional growth.</a:t>
            </a:r>
          </a:p>
          <a:p>
            <a:pPr marL="550862" indent="-514350" algn="just">
              <a:buClr>
                <a:schemeClr val="tx1"/>
              </a:buClr>
              <a:buFont typeface="+mj-lt"/>
              <a:buAutoNum type="arabicPeriod"/>
              <a:defRPr/>
            </a:pPr>
            <a:r>
              <a:rPr lang="en-US" sz="2000" dirty="0">
                <a:solidFill>
                  <a:srgbClr val="C00000"/>
                </a:solidFill>
                <a:latin typeface="Baskerville Old Face" pitchFamily="18" charset="0"/>
              </a:rPr>
              <a:t>Formation of osteon. </a:t>
            </a:r>
            <a:endParaRPr lang="en-US" sz="2000" b="1" dirty="0">
              <a:solidFill>
                <a:srgbClr val="C00000"/>
              </a:solidFill>
              <a:latin typeface="Baskerville Old Face" pitchFamily="18" charset="0"/>
            </a:endParaRPr>
          </a:p>
          <a:p>
            <a:pPr algn="just">
              <a:buClr>
                <a:schemeClr val="tx1"/>
              </a:buClr>
              <a:defRPr/>
            </a:pPr>
            <a:endParaRPr lang="en-US" sz="2000" dirty="0">
              <a:solidFill>
                <a:schemeClr val="accent2">
                  <a:lumMod val="60000"/>
                  <a:lumOff val="40000"/>
                </a:schemeClr>
              </a:solidFill>
              <a:latin typeface="Baskerville Old Face"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a:extLst>
              <a:ext uri="{FF2B5EF4-FFF2-40B4-BE49-F238E27FC236}">
                <a16:creationId xmlns:a16="http://schemas.microsoft.com/office/drawing/2014/main" id="{11CEA1CA-FE9B-E5C2-FC53-BF58EBB14BE9}"/>
              </a:ext>
            </a:extLst>
          </p:cNvPr>
          <p:cNvSpPr>
            <a:spLocks noGrp="1"/>
          </p:cNvSpPr>
          <p:nvPr>
            <p:ph idx="1"/>
          </p:nvPr>
        </p:nvSpPr>
        <p:spPr>
          <a:xfrm>
            <a:off x="1981200" y="381001"/>
            <a:ext cx="7467600" cy="4525963"/>
          </a:xfrm>
        </p:spPr>
        <p:txBody>
          <a:bodyPr>
            <a:normAutofit fontScale="85000" lnSpcReduction="20000"/>
          </a:bodyPr>
          <a:lstStyle/>
          <a:p>
            <a:pPr eaLnBrk="1" hangingPunct="1">
              <a:buFont typeface="Wingdings 2" panose="05020102010507070707" pitchFamily="18" charset="2"/>
              <a:buNone/>
              <a:defRPr/>
            </a:pPr>
            <a:r>
              <a:rPr lang="en-US" sz="3200" b="1" dirty="0">
                <a:latin typeface="Algerian" pitchFamily="82" charset="0"/>
              </a:rPr>
              <a:t>CLASSIFICATION OF BONES:</a:t>
            </a:r>
            <a:endParaRPr lang="en-US" sz="3200" dirty="0">
              <a:latin typeface="Algerian" pitchFamily="82" charset="0"/>
            </a:endParaRPr>
          </a:p>
          <a:p>
            <a:pPr eaLnBrk="1" hangingPunct="1">
              <a:buFont typeface="Wingdings 2" panose="05020102010507070707" pitchFamily="18" charset="2"/>
              <a:buNone/>
              <a:defRPr/>
            </a:pPr>
            <a:r>
              <a:rPr lang="en-US" sz="2800" dirty="0">
                <a:solidFill>
                  <a:schemeClr val="accent2">
                    <a:lumMod val="60000"/>
                    <a:lumOff val="40000"/>
                  </a:schemeClr>
                </a:solidFill>
                <a:latin typeface="Baskerville Old Face" pitchFamily="18" charset="0"/>
              </a:rPr>
              <a:t>Bones may be classified according to:</a:t>
            </a:r>
          </a:p>
          <a:p>
            <a:pPr eaLnBrk="1" hangingPunct="1">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Their shape.</a:t>
            </a: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Mode of development </a:t>
            </a: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By their histologic appearance.</a:t>
            </a: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Based on position.</a:t>
            </a:r>
          </a:p>
          <a:p>
            <a:pPr eaLnBrk="1" hangingPunct="1">
              <a:buFont typeface="Wingdings 2" panose="05020102010507070707" pitchFamily="18" charset="2"/>
              <a:buNone/>
              <a:defRPr/>
            </a:pPr>
            <a:endParaRPr lang="en-US" dirty="0"/>
          </a:p>
        </p:txBody>
      </p:sp>
      <p:sp>
        <p:nvSpPr>
          <p:cNvPr id="5" name="Rounded Rectangular Callout 4">
            <a:extLst>
              <a:ext uri="{FF2B5EF4-FFF2-40B4-BE49-F238E27FC236}">
                <a16:creationId xmlns:a16="http://schemas.microsoft.com/office/drawing/2014/main" id="{860566A1-B683-4984-53E9-7079EAF1DF34}"/>
              </a:ext>
            </a:extLst>
          </p:cNvPr>
          <p:cNvSpPr/>
          <p:nvPr/>
        </p:nvSpPr>
        <p:spPr>
          <a:xfrm>
            <a:off x="7467600" y="762000"/>
            <a:ext cx="3048000" cy="1981200"/>
          </a:xfrm>
          <a:prstGeom prst="wedgeRoundRectCallout">
            <a:avLst>
              <a:gd name="adj1" fmla="val -145343"/>
              <a:gd name="adj2" fmla="val 2642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r>
              <a:rPr lang="en-US" dirty="0"/>
              <a:t>LONG BONES</a:t>
            </a:r>
          </a:p>
          <a:p>
            <a:pPr marL="342900" indent="-342900">
              <a:buFontTx/>
              <a:buAutoNum type="arabicPeriod"/>
              <a:defRPr/>
            </a:pPr>
            <a:r>
              <a:rPr lang="en-US" dirty="0"/>
              <a:t>SHORT BONES</a:t>
            </a:r>
          </a:p>
          <a:p>
            <a:pPr marL="342900" indent="-342900">
              <a:buFontTx/>
              <a:buAutoNum type="arabicPeriod"/>
              <a:defRPr/>
            </a:pPr>
            <a:r>
              <a:rPr lang="en-US" dirty="0"/>
              <a:t>FLAT BONES</a:t>
            </a:r>
          </a:p>
          <a:p>
            <a:pPr marL="342900" indent="-342900">
              <a:buFontTx/>
              <a:buAutoNum type="arabicPeriod"/>
              <a:defRPr/>
            </a:pPr>
            <a:r>
              <a:rPr lang="en-US" dirty="0"/>
              <a:t>IRREGULAR BONES</a:t>
            </a:r>
          </a:p>
          <a:p>
            <a:pPr marL="342900" indent="-342900">
              <a:buFontTx/>
              <a:buAutoNum type="arabicPeriod"/>
              <a:defRPr/>
            </a:pPr>
            <a:r>
              <a:rPr lang="en-US" dirty="0"/>
              <a:t>SESAMOID BONES</a:t>
            </a:r>
          </a:p>
          <a:p>
            <a:pPr marL="342900" indent="-342900">
              <a:buFontTx/>
              <a:buAutoNum type="arabicPeriod"/>
              <a:defRPr/>
            </a:pPr>
            <a:r>
              <a:rPr lang="en-US" dirty="0"/>
              <a:t>PNEUMATIC BONES</a:t>
            </a:r>
          </a:p>
          <a:p>
            <a:pPr marL="342900" indent="-342900">
              <a:buFontTx/>
              <a:buAutoNum type="arabicPeriod"/>
              <a:defRPr/>
            </a:pPr>
            <a:r>
              <a:rPr lang="en-US" dirty="0"/>
              <a:t>ACCESSORY BONES</a:t>
            </a:r>
          </a:p>
        </p:txBody>
      </p:sp>
      <p:sp>
        <p:nvSpPr>
          <p:cNvPr id="6" name="Rounded Rectangular Callout 5">
            <a:extLst>
              <a:ext uri="{FF2B5EF4-FFF2-40B4-BE49-F238E27FC236}">
                <a16:creationId xmlns:a16="http://schemas.microsoft.com/office/drawing/2014/main" id="{9B5861DF-3F9C-106A-1581-CD54BD16C353}"/>
              </a:ext>
            </a:extLst>
          </p:cNvPr>
          <p:cNvSpPr/>
          <p:nvPr/>
        </p:nvSpPr>
        <p:spPr>
          <a:xfrm>
            <a:off x="7543800" y="1981200"/>
            <a:ext cx="3048000" cy="1981200"/>
          </a:xfrm>
          <a:prstGeom prst="wedgeRoundRectCallout">
            <a:avLst>
              <a:gd name="adj1" fmla="val -107723"/>
              <a:gd name="adj2" fmla="val 168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r>
              <a:rPr lang="en-US" dirty="0"/>
              <a:t>ENDOCHONDRAL</a:t>
            </a:r>
          </a:p>
          <a:p>
            <a:pPr marL="342900" indent="-342900">
              <a:buFontTx/>
              <a:buAutoNum type="arabicPeriod"/>
              <a:defRPr/>
            </a:pPr>
            <a:r>
              <a:rPr lang="en-US" dirty="0"/>
              <a:t>INTRA-MEMBRANOUS BONES</a:t>
            </a:r>
          </a:p>
        </p:txBody>
      </p:sp>
      <p:sp>
        <p:nvSpPr>
          <p:cNvPr id="7" name="Rounded Rectangular Callout 6">
            <a:extLst>
              <a:ext uri="{FF2B5EF4-FFF2-40B4-BE49-F238E27FC236}">
                <a16:creationId xmlns:a16="http://schemas.microsoft.com/office/drawing/2014/main" id="{974359C2-56B1-0EEF-39FC-074E45BB7909}"/>
              </a:ext>
            </a:extLst>
          </p:cNvPr>
          <p:cNvSpPr/>
          <p:nvPr/>
        </p:nvSpPr>
        <p:spPr>
          <a:xfrm>
            <a:off x="7010400" y="4495800"/>
            <a:ext cx="3657600" cy="1981200"/>
          </a:xfrm>
          <a:prstGeom prst="wedgeRoundRectCallout">
            <a:avLst>
              <a:gd name="adj1" fmla="val -55049"/>
              <a:gd name="adj2" fmla="val -584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r>
              <a:rPr lang="en-US" dirty="0"/>
              <a:t>MATURE BONE</a:t>
            </a:r>
          </a:p>
          <a:p>
            <a:pPr marL="342900" indent="-342900">
              <a:buFont typeface="+mj-lt"/>
              <a:buAutoNum type="alphaLcPeriod"/>
              <a:defRPr/>
            </a:pPr>
            <a:r>
              <a:rPr lang="en-US" dirty="0"/>
              <a:t>Compact bone</a:t>
            </a:r>
          </a:p>
          <a:p>
            <a:pPr marL="342900" indent="-342900">
              <a:buFont typeface="+mj-lt"/>
              <a:buAutoNum type="alphaLcPeriod"/>
              <a:defRPr/>
            </a:pPr>
            <a:r>
              <a:rPr lang="en-US" dirty="0"/>
              <a:t>Cancellous bone</a:t>
            </a:r>
          </a:p>
          <a:p>
            <a:pPr marL="342900" indent="-342900">
              <a:buFont typeface="+mj-lt"/>
              <a:buAutoNum type="arabicPeriod" startAt="2"/>
              <a:defRPr/>
            </a:pPr>
            <a:r>
              <a:rPr lang="en-US" dirty="0"/>
              <a:t>WOVEN/ IMMATURE BONE</a:t>
            </a:r>
          </a:p>
        </p:txBody>
      </p:sp>
      <p:sp>
        <p:nvSpPr>
          <p:cNvPr id="8" name="Rounded Rectangular Callout 7">
            <a:extLst>
              <a:ext uri="{FF2B5EF4-FFF2-40B4-BE49-F238E27FC236}">
                <a16:creationId xmlns:a16="http://schemas.microsoft.com/office/drawing/2014/main" id="{65C1FAFE-2A6A-4442-7AB2-5ABC444C35DB}"/>
              </a:ext>
            </a:extLst>
          </p:cNvPr>
          <p:cNvSpPr/>
          <p:nvPr/>
        </p:nvSpPr>
        <p:spPr>
          <a:xfrm>
            <a:off x="6477000" y="4876800"/>
            <a:ext cx="3505200" cy="1981200"/>
          </a:xfrm>
          <a:prstGeom prst="wedgeRoundRectCallout">
            <a:avLst>
              <a:gd name="adj1" fmla="val -84667"/>
              <a:gd name="adj2" fmla="val -252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r>
              <a:rPr lang="en-US" dirty="0"/>
              <a:t>AXIAL BONES</a:t>
            </a:r>
          </a:p>
          <a:p>
            <a:pPr marL="342900" indent="-342900">
              <a:buFontTx/>
              <a:buAutoNum type="arabicPeriod"/>
              <a:defRPr/>
            </a:pPr>
            <a:r>
              <a:rPr lang="en-US" dirty="0"/>
              <a:t>APPENDICULAR BONES</a:t>
            </a:r>
          </a:p>
        </p:txBody>
      </p:sp>
    </p:spTree>
    <p:extLst>
      <p:ext uri="{BB962C8B-B14F-4D97-AF65-F5344CB8AC3E}">
        <p14:creationId xmlns:p14="http://schemas.microsoft.com/office/powerpoint/2010/main" val="1794101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nodeType="clickEffect">
                                  <p:stCondLst>
                                    <p:cond delay="0"/>
                                  </p:stCondLst>
                                  <p:childTnLst>
                                    <p:animEffect transition="out" filter="blinds(horizontal)">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nodeType="clickEffect">
                                  <p:stCondLst>
                                    <p:cond delay="0"/>
                                  </p:stCondLst>
                                  <p:childTnLst>
                                    <p:animEffect transition="out" filter="blinds(horizontal)">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nodeType="clickEffect">
                                  <p:stCondLst>
                                    <p:cond delay="0"/>
                                  </p:stCondLst>
                                  <p:childTnLst>
                                    <p:animEffect transition="out" filter="blinds(horizontal)">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70A3A3-EE54-ADAE-4A1A-D4B4B09E3FA8}"/>
              </a:ext>
            </a:extLst>
          </p:cNvPr>
          <p:cNvSpPr>
            <a:spLocks noGrp="1"/>
          </p:cNvSpPr>
          <p:nvPr>
            <p:ph idx="1"/>
          </p:nvPr>
        </p:nvSpPr>
        <p:spPr>
          <a:xfrm>
            <a:off x="1524000" y="304801"/>
            <a:ext cx="9144000" cy="4525963"/>
          </a:xfrm>
        </p:spPr>
        <p:txBody>
          <a:bodyPr>
            <a:normAutofit fontScale="85000" lnSpcReduction="10000"/>
          </a:bodyPr>
          <a:lstStyle/>
          <a:p>
            <a:pPr algn="ctr">
              <a:buFont typeface="Wingdings 2" panose="05020102010507070707" pitchFamily="18" charset="2"/>
              <a:buNone/>
              <a:defRPr/>
            </a:pPr>
            <a:r>
              <a:rPr lang="en-US" sz="2800" dirty="0">
                <a:latin typeface="Algerian" pitchFamily="82" charset="0"/>
              </a:rPr>
              <a:t>Formation of bone matrix within the fibrous membrane.</a:t>
            </a:r>
          </a:p>
          <a:p>
            <a:pPr algn="ctr">
              <a:buFont typeface="Wingdings 2" panose="05020102010507070707" pitchFamily="18" charset="2"/>
              <a:buNone/>
              <a:defRPr/>
            </a:pPr>
            <a:endParaRPr lang="en-US" sz="2800" dirty="0">
              <a:latin typeface="Algerian" pitchFamily="82" charset="0"/>
            </a:endParaRPr>
          </a:p>
          <a:p>
            <a:pPr algn="ctr">
              <a:buFont typeface="Wingdings 2" panose="05020102010507070707" pitchFamily="18" charset="2"/>
              <a:buNone/>
              <a:defRPr/>
            </a:pPr>
            <a:r>
              <a:rPr lang="en-US" sz="2800" dirty="0">
                <a:solidFill>
                  <a:srgbClr val="C00000"/>
                </a:solidFill>
                <a:latin typeface="Baskerville Old Face" pitchFamily="18" charset="0"/>
              </a:rPr>
              <a:t>Loose mesenchyme at bone development site.</a:t>
            </a:r>
          </a:p>
          <a:p>
            <a:pPr algn="r">
              <a:buFont typeface="Wingdings 2" panose="05020102010507070707" pitchFamily="18" charset="2"/>
              <a:buNone/>
              <a:defRPr/>
            </a:pPr>
            <a:r>
              <a:rPr lang="en-US" sz="2800" dirty="0">
                <a:solidFill>
                  <a:srgbClr val="C00000"/>
                </a:solidFill>
                <a:latin typeface="Baskerville Old Face" pitchFamily="18" charset="0"/>
              </a:rPr>
              <a:t>   centre of osteogenesis develops</a:t>
            </a:r>
          </a:p>
          <a:p>
            <a:pPr algn="ctr">
              <a:buFont typeface="Wingdings 2" panose="05020102010507070707" pitchFamily="18" charset="2"/>
              <a:buNone/>
              <a:defRPr/>
            </a:pPr>
            <a:r>
              <a:rPr lang="en-US" sz="2800" dirty="0">
                <a:solidFill>
                  <a:srgbClr val="C00000"/>
                </a:solidFill>
                <a:latin typeface="Baskerville Old Face" pitchFamily="18" charset="0"/>
              </a:rPr>
              <a:t>Proliferation &amp; condensation of mesenchyme to form compact nodules.</a:t>
            </a:r>
          </a:p>
          <a:p>
            <a:pPr algn="ctr">
              <a:buFont typeface="Wingdings 2" panose="05020102010507070707" pitchFamily="18" charset="2"/>
              <a:buNone/>
              <a:defRPr/>
            </a:pPr>
            <a:endParaRPr lang="en-US" sz="2800" dirty="0">
              <a:solidFill>
                <a:srgbClr val="C00000"/>
              </a:solidFill>
              <a:latin typeface="Baskerville Old Face" pitchFamily="18" charset="0"/>
            </a:endParaRPr>
          </a:p>
          <a:p>
            <a:pPr algn="ctr">
              <a:buFont typeface="Wingdings 2" panose="05020102010507070707" pitchFamily="18" charset="2"/>
              <a:buNone/>
              <a:defRPr/>
            </a:pPr>
            <a:r>
              <a:rPr lang="en-US" sz="2800" dirty="0">
                <a:solidFill>
                  <a:srgbClr val="C00000"/>
                </a:solidFill>
                <a:latin typeface="Baskerville Old Face" pitchFamily="18" charset="0"/>
              </a:rPr>
              <a:t>Center cells differentiate to OSTEOBLASTS.</a:t>
            </a:r>
          </a:p>
          <a:p>
            <a:pPr algn="ctr">
              <a:buFont typeface="Wingdings 2" panose="05020102010507070707" pitchFamily="18" charset="2"/>
              <a:buNone/>
              <a:defRPr/>
            </a:pPr>
            <a:endParaRPr lang="en-US" sz="2800" dirty="0">
              <a:solidFill>
                <a:srgbClr val="C00000"/>
              </a:solidFill>
              <a:latin typeface="Baskerville Old Face" pitchFamily="18" charset="0"/>
            </a:endParaRPr>
          </a:p>
          <a:p>
            <a:pPr algn="ctr">
              <a:buFont typeface="Wingdings 2" panose="05020102010507070707" pitchFamily="18" charset="2"/>
              <a:buNone/>
              <a:defRPr/>
            </a:pPr>
            <a:r>
              <a:rPr lang="en-US" sz="2800" dirty="0">
                <a:solidFill>
                  <a:srgbClr val="C00000"/>
                </a:solidFill>
                <a:latin typeface="Baskerville Old Face" pitchFamily="18" charset="0"/>
              </a:rPr>
              <a:t>Forms bone matrix which later calcifies to irregular bony spicules.</a:t>
            </a: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latin typeface="Algerian" pitchFamily="82" charset="0"/>
            </a:endParaRPr>
          </a:p>
        </p:txBody>
      </p:sp>
      <p:cxnSp>
        <p:nvCxnSpPr>
          <p:cNvPr id="5" name="Straight Arrow Connector 4">
            <a:extLst>
              <a:ext uri="{FF2B5EF4-FFF2-40B4-BE49-F238E27FC236}">
                <a16:creationId xmlns:a16="http://schemas.microsoft.com/office/drawing/2014/main" id="{7DCEC225-101E-6B65-503D-FFE9BE8CE162}"/>
              </a:ext>
            </a:extLst>
          </p:cNvPr>
          <p:cNvCxnSpPr/>
          <p:nvPr/>
        </p:nvCxnSpPr>
        <p:spPr>
          <a:xfrm rot="5400000">
            <a:off x="5715794" y="2818606"/>
            <a:ext cx="609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7B3B6AF3-5D0D-00FD-F354-D26F18F8C4B6}"/>
              </a:ext>
            </a:extLst>
          </p:cNvPr>
          <p:cNvCxnSpPr/>
          <p:nvPr/>
        </p:nvCxnSpPr>
        <p:spPr>
          <a:xfrm rot="5400000">
            <a:off x="5715794" y="3961606"/>
            <a:ext cx="609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438DA75-8753-CFDF-DC69-2A92E7CE2811}"/>
              </a:ext>
            </a:extLst>
          </p:cNvPr>
          <p:cNvCxnSpPr/>
          <p:nvPr/>
        </p:nvCxnSpPr>
        <p:spPr>
          <a:xfrm rot="5400000">
            <a:off x="5715794" y="5028406"/>
            <a:ext cx="6096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A05CF58D-25B5-98DA-3D77-419FF952BAC5}"/>
              </a:ext>
            </a:extLst>
          </p:cNvPr>
          <p:cNvCxnSpPr/>
          <p:nvPr/>
        </p:nvCxnSpPr>
        <p:spPr>
          <a:xfrm rot="5400000">
            <a:off x="5704737" y="1951503"/>
            <a:ext cx="609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FCD386-24BF-BC00-BF4D-36DA0857F9F1}"/>
              </a:ext>
            </a:extLst>
          </p:cNvPr>
          <p:cNvSpPr>
            <a:spLocks noGrp="1"/>
          </p:cNvSpPr>
          <p:nvPr>
            <p:ph idx="1"/>
          </p:nvPr>
        </p:nvSpPr>
        <p:spPr>
          <a:xfrm>
            <a:off x="1600200" y="861849"/>
            <a:ext cx="8991600" cy="4525963"/>
          </a:xfrm>
        </p:spPr>
        <p:txBody>
          <a:bodyPr>
            <a:normAutofit fontScale="85000" lnSpcReduction="20000"/>
          </a:bodyPr>
          <a:lstStyle/>
          <a:p>
            <a:pPr algn="ctr">
              <a:buFont typeface="Wingdings 2" panose="05020102010507070707" pitchFamily="18" charset="2"/>
              <a:buNone/>
              <a:defRPr/>
            </a:pPr>
            <a:r>
              <a:rPr lang="en-US" sz="2800" dirty="0">
                <a:solidFill>
                  <a:srgbClr val="C00000"/>
                </a:solidFill>
                <a:latin typeface="Algerian" pitchFamily="82" charset="0"/>
              </a:rPr>
              <a:t>Formation of woven bone</a:t>
            </a: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r>
              <a:rPr lang="en-US" sz="2800" dirty="0">
                <a:solidFill>
                  <a:srgbClr val="C00000"/>
                </a:solidFill>
                <a:latin typeface="Baskerville Old Face" pitchFamily="18" charset="0"/>
              </a:rPr>
              <a:t>Bony spicules gradually lengthen into longer and anastomosing structures called trabeculae.</a:t>
            </a:r>
          </a:p>
          <a:p>
            <a:pPr algn="ctr">
              <a:buFont typeface="Wingdings 2" panose="05020102010507070707" pitchFamily="18" charset="2"/>
              <a:buNone/>
              <a:defRPr/>
            </a:pPr>
            <a:endParaRPr lang="en-US" sz="2800" dirty="0">
              <a:solidFill>
                <a:srgbClr val="C00000"/>
              </a:solidFill>
              <a:latin typeface="Baskerville Old Face" pitchFamily="18" charset="0"/>
            </a:endParaRPr>
          </a:p>
          <a:p>
            <a:pPr algn="ctr">
              <a:buFont typeface="Wingdings 2" panose="05020102010507070707" pitchFamily="18" charset="2"/>
              <a:buNone/>
              <a:defRPr/>
            </a:pPr>
            <a:r>
              <a:rPr lang="en-US" sz="2800" dirty="0">
                <a:solidFill>
                  <a:srgbClr val="C00000"/>
                </a:solidFill>
                <a:latin typeface="Baskerville Old Face" pitchFamily="18" charset="0"/>
              </a:rPr>
              <a:t>Trabeculae grow in radial pattern to enclose blood vessels (</a:t>
            </a:r>
            <a:r>
              <a:rPr lang="en-US" sz="2800" b="1" dirty="0">
                <a:solidFill>
                  <a:srgbClr val="C00000"/>
                </a:solidFill>
                <a:latin typeface="Baskerville Old Face" pitchFamily="18" charset="0"/>
              </a:rPr>
              <a:t>Woven bone</a:t>
            </a:r>
            <a:r>
              <a:rPr lang="en-US" sz="2800" dirty="0">
                <a:solidFill>
                  <a:srgbClr val="C00000"/>
                </a:solidFill>
                <a:latin typeface="Baskerville Old Face" pitchFamily="18" charset="0"/>
              </a:rPr>
              <a:t>).</a:t>
            </a:r>
          </a:p>
          <a:p>
            <a:pPr algn="ctr">
              <a:buFont typeface="Wingdings 2" panose="05020102010507070707" pitchFamily="18" charset="2"/>
              <a:buNone/>
              <a:defRPr/>
            </a:pPr>
            <a:endParaRPr lang="en-US" sz="2800" dirty="0">
              <a:solidFill>
                <a:srgbClr val="C00000"/>
              </a:solidFill>
              <a:latin typeface="Baskerville Old Face" pitchFamily="18" charset="0"/>
            </a:endParaRPr>
          </a:p>
          <a:p>
            <a:pPr algn="ctr">
              <a:buFont typeface="Wingdings 2" panose="05020102010507070707" pitchFamily="18" charset="2"/>
              <a:buNone/>
              <a:defRPr/>
            </a:pPr>
            <a:r>
              <a:rPr lang="en-US" sz="2800" dirty="0">
                <a:solidFill>
                  <a:srgbClr val="C00000"/>
                </a:solidFill>
                <a:latin typeface="Baskerville Old Face" pitchFamily="18" charset="0"/>
              </a:rPr>
              <a:t>External to the woven bone, there is condensation of vascular mesenchyme to form </a:t>
            </a:r>
            <a:r>
              <a:rPr lang="en-US" sz="2800" b="1" dirty="0">
                <a:solidFill>
                  <a:srgbClr val="C00000"/>
                </a:solidFill>
                <a:latin typeface="Baskerville Old Face" pitchFamily="18" charset="0"/>
              </a:rPr>
              <a:t>Periosteum</a:t>
            </a:r>
            <a:r>
              <a:rPr lang="en-US" sz="2800" dirty="0">
                <a:solidFill>
                  <a:srgbClr val="C00000"/>
                </a:solidFill>
                <a:latin typeface="Baskerville Old Face" pitchFamily="18" charset="0"/>
              </a:rPr>
              <a:t>.</a:t>
            </a:r>
          </a:p>
          <a:p>
            <a:pPr algn="ctr">
              <a:buFont typeface="Wingdings 2" panose="05020102010507070707" pitchFamily="18" charset="2"/>
              <a:buNone/>
              <a:defRPr/>
            </a:pPr>
            <a:endParaRPr lang="en-US" sz="2800" dirty="0">
              <a:solidFill>
                <a:srgbClr val="C00000"/>
              </a:solidFill>
              <a:latin typeface="Baskerville Old Face" pitchFamily="18" charset="0"/>
            </a:endParaRPr>
          </a:p>
          <a:p>
            <a:pPr>
              <a:buFont typeface="Wingdings 2" panose="05020102010507070707" pitchFamily="18" charset="2"/>
              <a:buNone/>
              <a:defRPr/>
            </a:pPr>
            <a:r>
              <a:rPr lang="en-US" sz="2800" b="1" dirty="0">
                <a:solidFill>
                  <a:srgbClr val="C00000"/>
                </a:solidFill>
                <a:latin typeface="Baskerville Old Face" pitchFamily="18" charset="0"/>
              </a:rPr>
              <a:t>Cbfa1 and BMP’s</a:t>
            </a:r>
            <a:r>
              <a:rPr lang="en-US" sz="2800" dirty="0">
                <a:solidFill>
                  <a:srgbClr val="C00000"/>
                </a:solidFill>
                <a:latin typeface="Baskerville Old Face" pitchFamily="18" charset="0"/>
              </a:rPr>
              <a:t> are required for the process to take place</a:t>
            </a:r>
            <a:r>
              <a:rPr lang="en-US" sz="2800" b="1" dirty="0">
                <a:solidFill>
                  <a:srgbClr val="C00000"/>
                </a:solidFill>
                <a:latin typeface="Baskerville Old Face" pitchFamily="18" charset="0"/>
              </a:rPr>
              <a:t>**</a:t>
            </a:r>
            <a:endParaRPr lang="en-US" sz="3600" b="1" dirty="0">
              <a:solidFill>
                <a:srgbClr val="C00000"/>
              </a:solidFill>
              <a:latin typeface="Baskerville Old Face" pitchFamily="18" charset="0"/>
            </a:endParaRP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solidFill>
                <a:srgbClr val="C00000"/>
              </a:solidFill>
              <a:latin typeface="Algerian" pitchFamily="82" charset="0"/>
            </a:endParaRPr>
          </a:p>
          <a:p>
            <a:pPr algn="ctr">
              <a:buFont typeface="Wingdings 2" panose="05020102010507070707" pitchFamily="18" charset="2"/>
              <a:buNone/>
              <a:defRPr/>
            </a:pPr>
            <a:endParaRPr lang="en-US" sz="2800" dirty="0">
              <a:solidFill>
                <a:srgbClr val="C00000"/>
              </a:solidFill>
              <a:latin typeface="Algerian" pitchFamily="82" charset="0"/>
            </a:endParaRPr>
          </a:p>
        </p:txBody>
      </p:sp>
      <p:cxnSp>
        <p:nvCxnSpPr>
          <p:cNvPr id="4" name="Straight Arrow Connector 3">
            <a:extLst>
              <a:ext uri="{FF2B5EF4-FFF2-40B4-BE49-F238E27FC236}">
                <a16:creationId xmlns:a16="http://schemas.microsoft.com/office/drawing/2014/main" id="{B9118F11-006D-D216-6E83-12CB397F8788}"/>
              </a:ext>
            </a:extLst>
          </p:cNvPr>
          <p:cNvCxnSpPr/>
          <p:nvPr/>
        </p:nvCxnSpPr>
        <p:spPr>
          <a:xfrm rot="5400000">
            <a:off x="5639594" y="2285206"/>
            <a:ext cx="6096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58F5821-5452-E391-CFB6-A553B16629D0}"/>
              </a:ext>
            </a:extLst>
          </p:cNvPr>
          <p:cNvCxnSpPr/>
          <p:nvPr/>
        </p:nvCxnSpPr>
        <p:spPr>
          <a:xfrm rot="5400000">
            <a:off x="5639594" y="3656806"/>
            <a:ext cx="6096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6F1C7DD-FAFF-0ACE-9933-1ED37E83474D}"/>
              </a:ext>
            </a:extLst>
          </p:cNvPr>
          <p:cNvGraphicFramePr>
            <a:graphicFrameLocks noGrp="1"/>
          </p:cNvGraphicFramePr>
          <p:nvPr>
            <p:ph idx="1"/>
            <p:extLst>
              <p:ext uri="{D42A27DB-BD31-4B8C-83A1-F6EECF244321}">
                <p14:modId xmlns:p14="http://schemas.microsoft.com/office/powerpoint/2010/main" val="4189648539"/>
              </p:ext>
            </p:extLst>
          </p:nvPr>
        </p:nvGraphicFramePr>
        <p:xfrm>
          <a:off x="2111828" y="772887"/>
          <a:ext cx="8350470" cy="5890357"/>
        </p:xfrm>
        <a:graphic>
          <a:graphicData uri="http://schemas.openxmlformats.org/drawingml/2006/table">
            <a:tbl>
              <a:tblPr firstRow="1" bandRow="1">
                <a:tableStyleId>{5C22544A-7EE6-4342-B048-85BDC9FD1C3A}</a:tableStyleId>
              </a:tblPr>
              <a:tblGrid>
                <a:gridCol w="2783490">
                  <a:extLst>
                    <a:ext uri="{9D8B030D-6E8A-4147-A177-3AD203B41FA5}">
                      <a16:colId xmlns:a16="http://schemas.microsoft.com/office/drawing/2014/main" val="20000"/>
                    </a:ext>
                  </a:extLst>
                </a:gridCol>
                <a:gridCol w="2783490">
                  <a:extLst>
                    <a:ext uri="{9D8B030D-6E8A-4147-A177-3AD203B41FA5}">
                      <a16:colId xmlns:a16="http://schemas.microsoft.com/office/drawing/2014/main" val="20001"/>
                    </a:ext>
                  </a:extLst>
                </a:gridCol>
                <a:gridCol w="2783490">
                  <a:extLst>
                    <a:ext uri="{9D8B030D-6E8A-4147-A177-3AD203B41FA5}">
                      <a16:colId xmlns:a16="http://schemas.microsoft.com/office/drawing/2014/main" val="20002"/>
                    </a:ext>
                  </a:extLst>
                </a:gridCol>
              </a:tblGrid>
              <a:tr h="6493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rPr>
                        <a:t>Features </a:t>
                      </a:r>
                    </a:p>
                    <a:p>
                      <a:pPr algn="ctr"/>
                      <a:endParaRPr lang="en-US" sz="2000" dirty="0">
                        <a:solidFill>
                          <a:srgbClr val="FF0000"/>
                        </a:solidFill>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rPr>
                        <a:t>Mature  bone</a:t>
                      </a:r>
                    </a:p>
                    <a:p>
                      <a:pPr algn="ctr"/>
                      <a:endParaRPr lang="en-US" sz="2000" dirty="0">
                        <a:solidFill>
                          <a:srgbClr val="FF0000"/>
                        </a:solidFill>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rPr>
                        <a:t>Woven  bone</a:t>
                      </a:r>
                    </a:p>
                    <a:p>
                      <a:pPr algn="ctr"/>
                      <a:endParaRPr lang="en-US" sz="2000" dirty="0">
                        <a:solidFill>
                          <a:srgbClr val="FF0000"/>
                        </a:solidFill>
                      </a:endParaRPr>
                    </a:p>
                  </a:txBody>
                  <a:tcPr marT="45722" marB="45722">
                    <a:solidFill>
                      <a:schemeClr val="bg2">
                        <a:alpha val="78000"/>
                      </a:schemeClr>
                    </a:solidFill>
                  </a:tcPr>
                </a:tc>
                <a:extLst>
                  <a:ext uri="{0D108BD9-81ED-4DB2-BD59-A6C34878D82A}">
                    <a16:rowId xmlns:a16="http://schemas.microsoft.com/office/drawing/2014/main" val="10000"/>
                  </a:ext>
                </a:extLst>
              </a:tr>
              <a:tr h="11659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Baskerville Old Face" pitchFamily="18" charset="0"/>
                        </a:rPr>
                        <a:t>Orientation of collagen fibres</a:t>
                      </a:r>
                    </a:p>
                    <a:p>
                      <a:pPr algn="ctr"/>
                      <a:endParaRPr lang="en-US" sz="2000" b="1"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Collagen fibres in one lamella lies at right angles to other lamella</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Collagen fibres oriented in different directions</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extLst>
                  <a:ext uri="{0D108BD9-81ED-4DB2-BD59-A6C34878D82A}">
                    <a16:rowId xmlns:a16="http://schemas.microsoft.com/office/drawing/2014/main" val="10001"/>
                  </a:ext>
                </a:extLst>
              </a:tr>
              <a:tr h="6236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Baskerville Old Face" pitchFamily="18" charset="0"/>
                        </a:rPr>
                        <a:t>Interfibrillar space</a:t>
                      </a:r>
                    </a:p>
                    <a:p>
                      <a:pPr algn="ctr"/>
                      <a:endParaRPr lang="en-US" sz="2000" b="1"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Space less</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Space is more</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extLst>
                  <a:ext uri="{0D108BD9-81ED-4DB2-BD59-A6C34878D82A}">
                    <a16:rowId xmlns:a16="http://schemas.microsoft.com/office/drawing/2014/main" val="10002"/>
                  </a:ext>
                </a:extLst>
              </a:tr>
              <a:tr h="11659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Baskerville Old Face" pitchFamily="18" charset="0"/>
                        </a:rPr>
                        <a:t>Deposition and mineralization</a:t>
                      </a:r>
                    </a:p>
                    <a:p>
                      <a:pPr algn="ctr"/>
                      <a:endParaRPr lang="en-US" sz="2000" b="1"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Slow than</a:t>
                      </a:r>
                      <a:r>
                        <a:rPr lang="en-US" sz="2000" baseline="0" dirty="0">
                          <a:solidFill>
                            <a:srgbClr val="FF0000"/>
                          </a:solidFill>
                          <a:latin typeface="Baskerville Old Face" pitchFamily="18" charset="0"/>
                        </a:rPr>
                        <a:t> woven </a:t>
                      </a:r>
                      <a:r>
                        <a:rPr lang="en-US" sz="2000" baseline="0" dirty="0" err="1">
                          <a:solidFill>
                            <a:srgbClr val="FF0000"/>
                          </a:solidFill>
                          <a:latin typeface="Baskerville Old Face" pitchFamily="18" charset="0"/>
                        </a:rPr>
                        <a:t>bone,osteocytes</a:t>
                      </a:r>
                      <a:r>
                        <a:rPr lang="en-US" sz="2000" baseline="0" dirty="0">
                          <a:solidFill>
                            <a:srgbClr val="FF0000"/>
                          </a:solidFill>
                          <a:latin typeface="Baskerville Old Face" pitchFamily="18" charset="0"/>
                        </a:rPr>
                        <a:t> lesser in number</a:t>
                      </a:r>
                      <a:endParaRPr lang="en-US" sz="2000" dirty="0">
                        <a:solidFill>
                          <a:srgbClr val="FF0000"/>
                        </a:solidFill>
                        <a:latin typeface="Baskerville Old Face" pitchFamily="18" charset="0"/>
                      </a:endParaRP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Faster, more number of osteocytes are present </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extLst>
                  <a:ext uri="{0D108BD9-81ED-4DB2-BD59-A6C34878D82A}">
                    <a16:rowId xmlns:a16="http://schemas.microsoft.com/office/drawing/2014/main" val="10003"/>
                  </a:ext>
                </a:extLst>
              </a:tr>
              <a:tr h="11659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Baskerville Old Face" pitchFamily="18" charset="0"/>
                        </a:rPr>
                        <a:t>Resorption </a:t>
                      </a:r>
                    </a:p>
                    <a:p>
                      <a:pPr algn="ctr"/>
                      <a:endParaRPr lang="en-US" sz="2000" b="1"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Portion of lamellar</a:t>
                      </a:r>
                      <a:r>
                        <a:rPr lang="en-US" sz="2000" baseline="0" dirty="0">
                          <a:solidFill>
                            <a:srgbClr val="FF0000"/>
                          </a:solidFill>
                          <a:latin typeface="Baskerville Old Face" pitchFamily="18" charset="0"/>
                        </a:rPr>
                        <a:t> matrix is resorbed at one time</a:t>
                      </a:r>
                      <a:endParaRPr lang="en-US" sz="2000" dirty="0">
                        <a:solidFill>
                          <a:srgbClr val="FF0000"/>
                        </a:solidFill>
                        <a:latin typeface="Baskerville Old Face" pitchFamily="18" charset="0"/>
                      </a:endParaRP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Woven bone can be entirely removed</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extLst>
                  <a:ext uri="{0D108BD9-81ED-4DB2-BD59-A6C34878D82A}">
                    <a16:rowId xmlns:a16="http://schemas.microsoft.com/office/drawing/2014/main" val="10004"/>
                  </a:ext>
                </a:extLst>
              </a:tr>
              <a:tr h="6236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Baskerville Old Face" pitchFamily="18" charset="0"/>
                        </a:rPr>
                        <a:t>H &amp; E</a:t>
                      </a:r>
                      <a:r>
                        <a:rPr lang="en-US" sz="2000" b="1" baseline="0" dirty="0">
                          <a:solidFill>
                            <a:srgbClr val="FF0000"/>
                          </a:solidFill>
                          <a:latin typeface="Baskerville Old Face" pitchFamily="18" charset="0"/>
                        </a:rPr>
                        <a:t> staining</a:t>
                      </a:r>
                      <a:endParaRPr lang="en-US" sz="2000" b="1" dirty="0">
                        <a:solidFill>
                          <a:srgbClr val="FF0000"/>
                        </a:solidFill>
                        <a:latin typeface="Baskerville Old Face" pitchFamily="18" charset="0"/>
                      </a:endParaRPr>
                    </a:p>
                    <a:p>
                      <a:pPr algn="ctr"/>
                      <a:endParaRPr lang="en-US" sz="2000" b="1"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Eosinophilic </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Baskerville Old Face" pitchFamily="18" charset="0"/>
                        </a:rPr>
                        <a:t>Basophilic </a:t>
                      </a:r>
                    </a:p>
                    <a:p>
                      <a:pPr algn="ctr"/>
                      <a:endParaRPr lang="en-US" sz="2000" dirty="0">
                        <a:solidFill>
                          <a:srgbClr val="FF0000"/>
                        </a:solidFill>
                        <a:latin typeface="Baskerville Old Face" pitchFamily="18" charset="0"/>
                      </a:endParaRPr>
                    </a:p>
                  </a:txBody>
                  <a:tcPr marT="45722" marB="45722">
                    <a:solidFill>
                      <a:schemeClr val="bg2">
                        <a:alpha val="78000"/>
                      </a:schemeClr>
                    </a:solidFill>
                  </a:tcPr>
                </a:tc>
                <a:extLst>
                  <a:ext uri="{0D108BD9-81ED-4DB2-BD59-A6C34878D82A}">
                    <a16:rowId xmlns:a16="http://schemas.microsoft.com/office/drawing/2014/main" val="10005"/>
                  </a:ext>
                </a:extLst>
              </a:tr>
            </a:tbl>
          </a:graphicData>
        </a:graphic>
      </p:graphicFrame>
      <p:sp>
        <p:nvSpPr>
          <p:cNvPr id="35872" name="Title 1">
            <a:extLst>
              <a:ext uri="{FF2B5EF4-FFF2-40B4-BE49-F238E27FC236}">
                <a16:creationId xmlns:a16="http://schemas.microsoft.com/office/drawing/2014/main" id="{BBDE0934-A0D5-4417-C43A-75A84262D021}"/>
              </a:ext>
            </a:extLst>
          </p:cNvPr>
          <p:cNvSpPr>
            <a:spLocks noGrp="1"/>
          </p:cNvSpPr>
          <p:nvPr>
            <p:ph type="title"/>
          </p:nvPr>
        </p:nvSpPr>
        <p:spPr>
          <a:xfrm>
            <a:off x="1524000" y="-76200"/>
            <a:ext cx="9144000" cy="1143000"/>
          </a:xfrm>
        </p:spPr>
        <p:txBody>
          <a:bodyPr/>
          <a:lstStyle/>
          <a:p>
            <a:r>
              <a:rPr lang="en-US" altLang="en-US" sz="3200" b="1">
                <a:latin typeface="Algerian" panose="04020705040A02060702" pitchFamily="82" charset="0"/>
              </a:rPr>
              <a:t>Difference between mature &amp; woven  bone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08EAC7-B678-FFB1-549C-53477B54CC07}"/>
              </a:ext>
            </a:extLst>
          </p:cNvPr>
          <p:cNvSpPr>
            <a:spLocks noGrp="1"/>
          </p:cNvSpPr>
          <p:nvPr>
            <p:ph type="sldNum" sz="quarter" idx="12"/>
          </p:nvPr>
        </p:nvSpPr>
        <p:spPr/>
        <p:txBody>
          <a:bodyPr/>
          <a:lstStyle/>
          <a:p>
            <a:fld id="{58FB4751-880F-D840-AAA9-3A15815CC996}" type="slidenum">
              <a:rPr lang="en-US" smtClean="0"/>
              <a:pPr/>
              <a:t>52</a:t>
            </a:fld>
            <a:endParaRPr lang="en-US" dirty="0"/>
          </a:p>
        </p:txBody>
      </p:sp>
      <p:pic>
        <p:nvPicPr>
          <p:cNvPr id="4" name="Picture 3">
            <a:extLst>
              <a:ext uri="{FF2B5EF4-FFF2-40B4-BE49-F238E27FC236}">
                <a16:creationId xmlns:a16="http://schemas.microsoft.com/office/drawing/2014/main" id="{0E69CD06-FAB0-57EE-B011-6FC38195ECF4}"/>
              </a:ext>
            </a:extLst>
          </p:cNvPr>
          <p:cNvPicPr>
            <a:picLocks noChangeAspect="1"/>
          </p:cNvPicPr>
          <p:nvPr/>
        </p:nvPicPr>
        <p:blipFill>
          <a:blip r:embed="rId2"/>
          <a:stretch>
            <a:fillRect/>
          </a:stretch>
        </p:blipFill>
        <p:spPr>
          <a:xfrm>
            <a:off x="407504" y="407504"/>
            <a:ext cx="11012557" cy="5755171"/>
          </a:xfrm>
          <a:prstGeom prst="rect">
            <a:avLst/>
          </a:prstGeom>
        </p:spPr>
      </p:pic>
    </p:spTree>
    <p:extLst>
      <p:ext uri="{BB962C8B-B14F-4D97-AF65-F5344CB8AC3E}">
        <p14:creationId xmlns:p14="http://schemas.microsoft.com/office/powerpoint/2010/main" val="16936290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pPr>
              <a:defRPr/>
            </a:pPr>
            <a:fld id="{B314CD28-29E3-4B27-98E8-575DE20C1558}" type="slidenum">
              <a:rPr lang="en-US"/>
              <a:pPr>
                <a:defRPr/>
              </a:pPr>
              <a:t>53</a:t>
            </a:fld>
            <a:endParaRPr lang="en-US"/>
          </a:p>
        </p:txBody>
      </p:sp>
      <p:sp>
        <p:nvSpPr>
          <p:cNvPr id="121860" name="Text Box 4"/>
          <p:cNvSpPr txBox="1">
            <a:spLocks noChangeArrowheads="1"/>
          </p:cNvSpPr>
          <p:nvPr/>
        </p:nvSpPr>
        <p:spPr bwMode="auto">
          <a:xfrm>
            <a:off x="2135188" y="487364"/>
            <a:ext cx="7524750" cy="584775"/>
          </a:xfrm>
          <a:prstGeom prst="rect">
            <a:avLst/>
          </a:prstGeom>
          <a:noFill/>
          <a:ln w="9525">
            <a:noFill/>
            <a:miter lim="800000"/>
            <a:headEnd/>
            <a:tailEnd/>
          </a:ln>
        </p:spPr>
        <p:txBody>
          <a:bodyPr>
            <a:spAutoFit/>
          </a:bodyPr>
          <a:lstStyle/>
          <a:p>
            <a:pPr>
              <a:spcBef>
                <a:spcPct val="50000"/>
              </a:spcBef>
            </a:pPr>
            <a:r>
              <a:rPr lang="en-US" b="1" u="sng" dirty="0">
                <a:solidFill>
                  <a:srgbClr val="FFFF99"/>
                </a:solidFill>
                <a:latin typeface="BeachType" pitchFamily="2" charset="0"/>
              </a:rPr>
              <a:t>        </a:t>
            </a:r>
            <a:r>
              <a:rPr lang="en-US" sz="3200" b="1" u="sng" dirty="0">
                <a:solidFill>
                  <a:srgbClr val="FF0000"/>
                </a:solidFill>
                <a:latin typeface="BeachType" pitchFamily="2" charset="0"/>
              </a:rPr>
              <a:t>OSTEON :</a:t>
            </a:r>
          </a:p>
        </p:txBody>
      </p:sp>
      <p:pic>
        <p:nvPicPr>
          <p:cNvPr id="121861" name="Picture 5" descr="33"/>
          <p:cNvPicPr>
            <a:picLocks noChangeAspect="1" noChangeArrowheads="1"/>
          </p:cNvPicPr>
          <p:nvPr/>
        </p:nvPicPr>
        <p:blipFill>
          <a:blip r:embed="rId3"/>
          <a:srcRect/>
          <a:stretch>
            <a:fillRect/>
          </a:stretch>
        </p:blipFill>
        <p:spPr bwMode="auto">
          <a:xfrm>
            <a:off x="5087939" y="1592264"/>
            <a:ext cx="1849437" cy="1830387"/>
          </a:xfrm>
          <a:prstGeom prst="rect">
            <a:avLst/>
          </a:prstGeom>
          <a:noFill/>
          <a:ln w="9525">
            <a:noFill/>
            <a:miter lim="800000"/>
            <a:headEnd/>
            <a:tailEnd/>
          </a:ln>
        </p:spPr>
      </p:pic>
      <p:sp>
        <p:nvSpPr>
          <p:cNvPr id="121862" name="Text Box 6"/>
          <p:cNvSpPr txBox="1">
            <a:spLocks noChangeArrowheads="1"/>
          </p:cNvSpPr>
          <p:nvPr/>
        </p:nvSpPr>
        <p:spPr bwMode="auto">
          <a:xfrm>
            <a:off x="2532063" y="992189"/>
            <a:ext cx="7308850" cy="396875"/>
          </a:xfrm>
          <a:prstGeom prst="rect">
            <a:avLst/>
          </a:prstGeom>
          <a:noFill/>
          <a:ln w="9525">
            <a:noFill/>
            <a:miter lim="800000"/>
            <a:headEnd/>
            <a:tailEnd/>
          </a:ln>
        </p:spPr>
        <p:txBody>
          <a:bodyPr>
            <a:spAutoFit/>
          </a:bodyPr>
          <a:lstStyle/>
          <a:p>
            <a:pPr>
              <a:spcBef>
                <a:spcPct val="50000"/>
              </a:spcBef>
            </a:pPr>
            <a:r>
              <a:rPr lang="en-US" sz="2000">
                <a:latin typeface="BeachType" pitchFamily="2" charset="0"/>
              </a:rPr>
              <a:t>It is the structural &amp; metabolic unit of the lamellar bone.</a:t>
            </a:r>
          </a:p>
        </p:txBody>
      </p:sp>
      <p:sp>
        <p:nvSpPr>
          <p:cNvPr id="121863" name="Text Box 7"/>
          <p:cNvSpPr txBox="1">
            <a:spLocks noChangeArrowheads="1"/>
          </p:cNvSpPr>
          <p:nvPr/>
        </p:nvSpPr>
        <p:spPr bwMode="auto">
          <a:xfrm>
            <a:off x="2532064" y="3795714"/>
            <a:ext cx="7235825" cy="2225675"/>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It consists of </a:t>
            </a:r>
            <a:r>
              <a:rPr lang="en-US" sz="2000" dirty="0" err="1">
                <a:latin typeface="BeachType" pitchFamily="2" charset="0"/>
              </a:rPr>
              <a:t>haversian</a:t>
            </a:r>
            <a:r>
              <a:rPr lang="en-US" sz="2000" dirty="0">
                <a:latin typeface="BeachType" pitchFamily="2" charset="0"/>
              </a:rPr>
              <a:t> canal in the center which harbors  blood vessels.</a:t>
            </a:r>
          </a:p>
          <a:p>
            <a:pPr>
              <a:spcBef>
                <a:spcPct val="50000"/>
              </a:spcBef>
            </a:pPr>
            <a:r>
              <a:rPr lang="en-US" sz="2000" dirty="0">
                <a:latin typeface="BeachType" pitchFamily="2" charset="0"/>
              </a:rPr>
              <a:t>This is surrounded by concentric, mineralized lamellae to form the </a:t>
            </a:r>
            <a:r>
              <a:rPr lang="en-US" sz="2000" dirty="0" err="1">
                <a:latin typeface="BeachType" pitchFamily="2" charset="0"/>
              </a:rPr>
              <a:t>osteon</a:t>
            </a:r>
            <a:r>
              <a:rPr lang="en-US" sz="2000" dirty="0">
                <a:latin typeface="BeachType" pitchFamily="2" charset="0"/>
              </a:rPr>
              <a:t>; known as concentric lamellae.</a:t>
            </a:r>
          </a:p>
          <a:p>
            <a:pPr>
              <a:spcBef>
                <a:spcPct val="50000"/>
              </a:spcBef>
            </a:pPr>
            <a:r>
              <a:rPr lang="en-US" sz="2000" dirty="0">
                <a:latin typeface="BeachType" pitchFamily="2" charset="0"/>
              </a:rPr>
              <a:t>Spaces between the different </a:t>
            </a:r>
            <a:r>
              <a:rPr lang="en-US" sz="2000" dirty="0" err="1">
                <a:latin typeface="BeachType" pitchFamily="2" charset="0"/>
              </a:rPr>
              <a:t>osteon</a:t>
            </a:r>
            <a:r>
              <a:rPr lang="en-US" sz="2000" dirty="0">
                <a:latin typeface="BeachType" pitchFamily="2" charset="0"/>
              </a:rPr>
              <a:t> is filled with interstitial lamellae.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Effect transition="in" filter="randombar(horizontal)">
                                      <p:cBhvr>
                                        <p:cTn id="7" dur="500"/>
                                        <p:tgtEl>
                                          <p:spTgt spid="121860">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1862"/>
                                        </p:tgtEl>
                                        <p:attrNameLst>
                                          <p:attrName>style.visibility</p:attrName>
                                        </p:attrNameLst>
                                      </p:cBhvr>
                                      <p:to>
                                        <p:strVal val="visible"/>
                                      </p:to>
                                    </p:set>
                                    <p:animEffect transition="in" filter="fade">
                                      <p:cBhvr>
                                        <p:cTn id="11" dur="1000"/>
                                        <p:tgtEl>
                                          <p:spTgt spid="121862"/>
                                        </p:tgtEl>
                                      </p:cBhvr>
                                    </p:animEffect>
                                    <p:anim calcmode="lin" valueType="num">
                                      <p:cBhvr>
                                        <p:cTn id="12" dur="1000" fill="hold"/>
                                        <p:tgtEl>
                                          <p:spTgt spid="121862"/>
                                        </p:tgtEl>
                                        <p:attrNameLst>
                                          <p:attrName>ppt_x</p:attrName>
                                        </p:attrNameLst>
                                      </p:cBhvr>
                                      <p:tavLst>
                                        <p:tav tm="0">
                                          <p:val>
                                            <p:strVal val="#ppt_x"/>
                                          </p:val>
                                        </p:tav>
                                        <p:tav tm="100000">
                                          <p:val>
                                            <p:strVal val="#ppt_x"/>
                                          </p:val>
                                        </p:tav>
                                      </p:tavLst>
                                    </p:anim>
                                    <p:anim calcmode="lin" valueType="num">
                                      <p:cBhvr>
                                        <p:cTn id="13" dur="1000" fill="hold"/>
                                        <p:tgtEl>
                                          <p:spTgt spid="12186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9" presetClass="entr" presetSubtype="0" fill="hold" nodeType="afterEffect">
                                  <p:stCondLst>
                                    <p:cond delay="0"/>
                                  </p:stCondLst>
                                  <p:childTnLst>
                                    <p:set>
                                      <p:cBhvr>
                                        <p:cTn id="16" dur="1" fill="hold">
                                          <p:stCondLst>
                                            <p:cond delay="0"/>
                                          </p:stCondLst>
                                        </p:cTn>
                                        <p:tgtEl>
                                          <p:spTgt spid="121861"/>
                                        </p:tgtEl>
                                        <p:attrNameLst>
                                          <p:attrName>style.visibility</p:attrName>
                                        </p:attrNameLst>
                                      </p:cBhvr>
                                      <p:to>
                                        <p:strVal val="visible"/>
                                      </p:to>
                                    </p:set>
                                    <p:animEffect transition="in" filter="dissolve">
                                      <p:cBhvr>
                                        <p:cTn id="17" dur="500"/>
                                        <p:tgtEl>
                                          <p:spTgt spid="121861"/>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21863"/>
                                        </p:tgtEl>
                                        <p:attrNameLst>
                                          <p:attrName>style.visibility</p:attrName>
                                        </p:attrNameLst>
                                      </p:cBhvr>
                                      <p:to>
                                        <p:strVal val="visible"/>
                                      </p:to>
                                    </p:set>
                                    <p:animEffect transition="in" filter="fade">
                                      <p:cBhvr>
                                        <p:cTn id="21" dur="1000"/>
                                        <p:tgtEl>
                                          <p:spTgt spid="121863"/>
                                        </p:tgtEl>
                                      </p:cBhvr>
                                    </p:animEffect>
                                    <p:anim calcmode="lin" valueType="num">
                                      <p:cBhvr>
                                        <p:cTn id="22" dur="1000" fill="hold"/>
                                        <p:tgtEl>
                                          <p:spTgt spid="121863"/>
                                        </p:tgtEl>
                                        <p:attrNameLst>
                                          <p:attrName>ppt_x</p:attrName>
                                        </p:attrNameLst>
                                      </p:cBhvr>
                                      <p:tavLst>
                                        <p:tav tm="0">
                                          <p:val>
                                            <p:strVal val="#ppt_x"/>
                                          </p:val>
                                        </p:tav>
                                        <p:tav tm="100000">
                                          <p:val>
                                            <p:strVal val="#ppt_x"/>
                                          </p:val>
                                        </p:tav>
                                      </p:tavLst>
                                    </p:anim>
                                    <p:anim calcmode="lin" valueType="num">
                                      <p:cBhvr>
                                        <p:cTn id="23" dur="1000" fill="hold"/>
                                        <p:tgtEl>
                                          <p:spTgt spid="1218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p:bldP spid="12186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5CDB-C0EC-AAA0-EA53-F81D36E3EBAB}"/>
              </a:ext>
            </a:extLst>
          </p:cNvPr>
          <p:cNvSpPr>
            <a:spLocks noGrp="1"/>
          </p:cNvSpPr>
          <p:nvPr>
            <p:ph type="title"/>
          </p:nvPr>
        </p:nvSpPr>
        <p:spPr/>
        <p:txBody>
          <a:bodyPr/>
          <a:lstStyle/>
          <a:p>
            <a:r>
              <a:rPr lang="en-US" dirty="0"/>
              <a:t>Sutural bone growth</a:t>
            </a:r>
            <a:endParaRPr lang="en-IN" dirty="0"/>
          </a:p>
        </p:txBody>
      </p:sp>
      <p:sp>
        <p:nvSpPr>
          <p:cNvPr id="3" name="Content Placeholder 2">
            <a:extLst>
              <a:ext uri="{FF2B5EF4-FFF2-40B4-BE49-F238E27FC236}">
                <a16:creationId xmlns:a16="http://schemas.microsoft.com/office/drawing/2014/main" id="{9AD1FD57-1181-6AD3-76B3-59E91EEAC0B7}"/>
              </a:ext>
            </a:extLst>
          </p:cNvPr>
          <p:cNvSpPr>
            <a:spLocks noGrp="1"/>
          </p:cNvSpPr>
          <p:nvPr>
            <p:ph idx="1"/>
          </p:nvPr>
        </p:nvSpPr>
        <p:spPr/>
        <p:txBody>
          <a:bodyPr/>
          <a:lstStyle/>
          <a:p>
            <a:r>
              <a:rPr lang="en-US" dirty="0"/>
              <a:t>Important role in growing the face and skull</a:t>
            </a:r>
          </a:p>
          <a:p>
            <a:r>
              <a:rPr lang="en-US" dirty="0"/>
              <a:t>Exclusively in skull</a:t>
            </a:r>
          </a:p>
          <a:p>
            <a:r>
              <a:rPr lang="en-US" dirty="0"/>
              <a:t>Sutures are fibrous joints between bones</a:t>
            </a:r>
          </a:p>
          <a:p>
            <a:r>
              <a:rPr lang="en-US" dirty="0"/>
              <a:t>Sutures allow only limited movement</a:t>
            </a:r>
          </a:p>
          <a:p>
            <a:endParaRPr lang="en-US" dirty="0"/>
          </a:p>
          <a:p>
            <a:r>
              <a:rPr lang="en-US" b="1" dirty="0"/>
              <a:t>FUNCTIONS: </a:t>
            </a:r>
            <a:r>
              <a:rPr lang="en-US" dirty="0"/>
              <a:t>Permit the skull and face to accommodate growing organs, such as eyes and brain</a:t>
            </a:r>
            <a:endParaRPr lang="en-IN" dirty="0"/>
          </a:p>
        </p:txBody>
      </p:sp>
      <p:sp>
        <p:nvSpPr>
          <p:cNvPr id="4" name="Slide Number Placeholder 3">
            <a:extLst>
              <a:ext uri="{FF2B5EF4-FFF2-40B4-BE49-F238E27FC236}">
                <a16:creationId xmlns:a16="http://schemas.microsoft.com/office/drawing/2014/main" id="{B2574F7A-5332-A8CE-C303-975BC4824032}"/>
              </a:ext>
            </a:extLst>
          </p:cNvPr>
          <p:cNvSpPr>
            <a:spLocks noGrp="1"/>
          </p:cNvSpPr>
          <p:nvPr>
            <p:ph type="sldNum" sz="quarter" idx="12"/>
          </p:nvPr>
        </p:nvSpPr>
        <p:spPr/>
        <p:txBody>
          <a:bodyPr/>
          <a:lstStyle/>
          <a:p>
            <a:fld id="{58FB4751-880F-D840-AAA9-3A15815CC996}" type="slidenum">
              <a:rPr lang="en-US" smtClean="0"/>
              <a:pPr/>
              <a:t>54</a:t>
            </a:fld>
            <a:endParaRPr lang="en-US" dirty="0"/>
          </a:p>
        </p:txBody>
      </p:sp>
    </p:spTree>
    <p:extLst>
      <p:ext uri="{BB962C8B-B14F-4D97-AF65-F5344CB8AC3E}">
        <p14:creationId xmlns:p14="http://schemas.microsoft.com/office/powerpoint/2010/main" val="2966464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a:extLst>
              <a:ext uri="{FF2B5EF4-FFF2-40B4-BE49-F238E27FC236}">
                <a16:creationId xmlns:a16="http://schemas.microsoft.com/office/drawing/2014/main" id="{CF8082B1-6598-0BFB-9FD2-42FC29726799}"/>
              </a:ext>
            </a:extLst>
          </p:cNvPr>
          <p:cNvSpPr>
            <a:spLocks noGrp="1"/>
          </p:cNvSpPr>
          <p:nvPr>
            <p:ph idx="1"/>
          </p:nvPr>
        </p:nvSpPr>
        <p:spPr>
          <a:xfrm>
            <a:off x="740229" y="903515"/>
            <a:ext cx="10232571" cy="4985656"/>
          </a:xfrm>
        </p:spPr>
        <p:txBody>
          <a:bodyPr>
            <a:normAutofit fontScale="77500" lnSpcReduction="20000"/>
          </a:bodyPr>
          <a:lstStyle/>
          <a:p>
            <a:pPr>
              <a:buFont typeface="Wingdings 2" panose="05020102010507070707" pitchFamily="18" charset="2"/>
              <a:buNone/>
              <a:defRPr/>
            </a:pPr>
            <a:r>
              <a:rPr lang="en-US" sz="3200" b="1" dirty="0">
                <a:solidFill>
                  <a:srgbClr val="C00000"/>
                </a:solidFill>
                <a:latin typeface="Algerian" pitchFamily="82" charset="0"/>
              </a:rPr>
              <a:t>Bone resorption:</a:t>
            </a:r>
          </a:p>
          <a:p>
            <a:pPr>
              <a:buClr>
                <a:schemeClr val="tx1"/>
              </a:buClr>
              <a:defRPr/>
            </a:pPr>
            <a:r>
              <a:rPr lang="en-US" sz="2800" b="1" dirty="0">
                <a:solidFill>
                  <a:srgbClr val="000000"/>
                </a:solidFill>
                <a:latin typeface="Baskerville Old Face" pitchFamily="18" charset="0"/>
              </a:rPr>
              <a:t>Removal of mineral and organic components of the ECM</a:t>
            </a:r>
          </a:p>
          <a:p>
            <a:pPr>
              <a:buClr>
                <a:schemeClr val="tx1"/>
              </a:buClr>
              <a:defRPr/>
            </a:pPr>
            <a:endParaRPr lang="en-US" sz="2800" b="1" dirty="0">
              <a:solidFill>
                <a:srgbClr val="000000"/>
              </a:solidFill>
              <a:latin typeface="Baskerville Old Face" pitchFamily="18" charset="0"/>
            </a:endParaRPr>
          </a:p>
          <a:p>
            <a:pPr algn="ctr">
              <a:buClr>
                <a:schemeClr val="tx1"/>
              </a:buClr>
              <a:defRPr/>
            </a:pPr>
            <a:r>
              <a:rPr lang="en-US" sz="3600" b="1" dirty="0">
                <a:solidFill>
                  <a:srgbClr val="C00000"/>
                </a:solidFill>
                <a:latin typeface="Baskerville Old Face" pitchFamily="18" charset="0"/>
              </a:rPr>
              <a:t>SEQUENCE OF EVENTS</a:t>
            </a:r>
          </a:p>
          <a:p>
            <a:pPr>
              <a:buClr>
                <a:schemeClr val="tx1"/>
              </a:buClr>
              <a:defRPr/>
            </a:pPr>
            <a:r>
              <a:rPr lang="en-US" sz="2800" b="1" dirty="0">
                <a:solidFill>
                  <a:srgbClr val="000000"/>
                </a:solidFill>
                <a:latin typeface="Baskerville Old Face" pitchFamily="18" charset="0"/>
              </a:rPr>
              <a:t>Ist PHASE: formation of osteoclast progenitors in the blood.</a:t>
            </a:r>
          </a:p>
          <a:p>
            <a:pPr>
              <a:buClr>
                <a:schemeClr val="tx1"/>
              </a:buClr>
              <a:defRPr/>
            </a:pPr>
            <a:endParaRPr lang="en-US" sz="2800" b="1" dirty="0">
              <a:solidFill>
                <a:srgbClr val="000000"/>
              </a:solidFill>
              <a:latin typeface="Baskerville Old Face" pitchFamily="18" charset="0"/>
            </a:endParaRPr>
          </a:p>
          <a:p>
            <a:pPr>
              <a:buClr>
                <a:schemeClr val="tx1"/>
              </a:buClr>
              <a:defRPr/>
            </a:pPr>
            <a:r>
              <a:rPr lang="en-US" sz="2800" b="1" dirty="0" err="1">
                <a:solidFill>
                  <a:srgbClr val="000000"/>
                </a:solidFill>
                <a:latin typeface="Baskerville Old Face" pitchFamily="18" charset="0"/>
              </a:rPr>
              <a:t>IInd</a:t>
            </a:r>
            <a:r>
              <a:rPr lang="en-US" sz="2800" b="1" dirty="0">
                <a:solidFill>
                  <a:srgbClr val="000000"/>
                </a:solidFill>
                <a:latin typeface="Baskerville Old Face" pitchFamily="18" charset="0"/>
              </a:rPr>
              <a:t> PHASE: vascular dissemination &amp; formation of osteoclasts.</a:t>
            </a:r>
          </a:p>
          <a:p>
            <a:pPr>
              <a:buClr>
                <a:schemeClr val="tx1"/>
              </a:buClr>
              <a:defRPr/>
            </a:pPr>
            <a:endParaRPr lang="en-US" sz="2800" b="1" dirty="0">
              <a:solidFill>
                <a:srgbClr val="000000"/>
              </a:solidFill>
              <a:latin typeface="Baskerville Old Face" pitchFamily="18" charset="0"/>
            </a:endParaRPr>
          </a:p>
          <a:p>
            <a:pPr>
              <a:buClr>
                <a:schemeClr val="tx1"/>
              </a:buClr>
              <a:defRPr/>
            </a:pPr>
            <a:r>
              <a:rPr lang="en-US" sz="2800" b="1" dirty="0" err="1">
                <a:solidFill>
                  <a:srgbClr val="000000"/>
                </a:solidFill>
                <a:latin typeface="Baskerville Old Face" pitchFamily="18" charset="0"/>
              </a:rPr>
              <a:t>IIIrd</a:t>
            </a:r>
            <a:r>
              <a:rPr lang="en-US" sz="2800" b="1" dirty="0">
                <a:solidFill>
                  <a:srgbClr val="000000"/>
                </a:solidFill>
                <a:latin typeface="Baskerville Old Face" pitchFamily="18" charset="0"/>
              </a:rPr>
              <a:t> PHASE: activation of osteoclasts and retraction of osteoblasts to expose minerals to osteoclasts.</a:t>
            </a:r>
          </a:p>
          <a:p>
            <a:pPr>
              <a:buClr>
                <a:schemeClr val="tx1"/>
              </a:buClr>
              <a:defRPr/>
            </a:pPr>
            <a:endParaRPr lang="en-US" sz="2800" b="1" dirty="0">
              <a:solidFill>
                <a:srgbClr val="000000"/>
              </a:solidFill>
              <a:latin typeface="Baskerville Old Face" pitchFamily="18" charset="0"/>
            </a:endParaRPr>
          </a:p>
          <a:p>
            <a:pPr>
              <a:buClr>
                <a:schemeClr val="tx1"/>
              </a:buClr>
              <a:defRPr/>
            </a:pPr>
            <a:r>
              <a:rPr lang="en-US" sz="2800" b="1" dirty="0" err="1">
                <a:solidFill>
                  <a:srgbClr val="000000"/>
                </a:solidFill>
                <a:latin typeface="Baskerville Old Face" pitchFamily="18" charset="0"/>
              </a:rPr>
              <a:t>IVth</a:t>
            </a:r>
            <a:r>
              <a:rPr lang="en-US" sz="2800" b="1" dirty="0">
                <a:solidFill>
                  <a:srgbClr val="000000"/>
                </a:solidFill>
                <a:latin typeface="Baskerville Old Face" pitchFamily="18" charset="0"/>
              </a:rPr>
              <a:t> PHASE: activated osteoclasts resorbing bone. </a:t>
            </a:r>
          </a:p>
          <a:p>
            <a:pPr>
              <a:buFont typeface="Wingdings 2" panose="05020102010507070707" pitchFamily="18" charset="2"/>
              <a:buNone/>
              <a:defRPr/>
            </a:pPr>
            <a:endParaRPr lang="en-US" sz="3200" b="1" dirty="0">
              <a:solidFill>
                <a:srgbClr val="000000"/>
              </a:solidFill>
              <a:latin typeface="Algerian" pitchFamily="82"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2">
            <a:extLst>
              <a:ext uri="{FF2B5EF4-FFF2-40B4-BE49-F238E27FC236}">
                <a16:creationId xmlns:a16="http://schemas.microsoft.com/office/drawing/2014/main" id="{D47F57AF-49B6-587C-E7EF-F8C071D6B454}"/>
              </a:ext>
            </a:extLst>
          </p:cNvPr>
          <p:cNvSpPr>
            <a:spLocks noGrp="1"/>
          </p:cNvSpPr>
          <p:nvPr>
            <p:ph idx="1"/>
          </p:nvPr>
        </p:nvSpPr>
        <p:spPr>
          <a:xfrm>
            <a:off x="1404257" y="772886"/>
            <a:ext cx="9144000" cy="5246914"/>
          </a:xfrm>
        </p:spPr>
        <p:txBody>
          <a:bodyPr>
            <a:normAutofit fontScale="70000" lnSpcReduction="20000"/>
          </a:bodyPr>
          <a:lstStyle/>
          <a:p>
            <a:pPr algn="just">
              <a:buClr>
                <a:schemeClr val="tx1"/>
              </a:buClr>
              <a:defRPr/>
            </a:pPr>
            <a:r>
              <a:rPr lang="en-US" sz="2800" b="1" dirty="0">
                <a:solidFill>
                  <a:srgbClr val="C00000"/>
                </a:solidFill>
                <a:latin typeface="Baskerville Old Face" pitchFamily="18" charset="0"/>
              </a:rPr>
              <a:t>ALTERATION IN OSTEOCLASTS:</a:t>
            </a:r>
          </a:p>
          <a:p>
            <a:pPr marL="550862" indent="-514350" algn="just">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lgn="just">
              <a:buClr>
                <a:schemeClr val="tx1"/>
              </a:buClr>
              <a:buFont typeface="+mj-lt"/>
              <a:buAutoNum type="arabicPeriod"/>
              <a:defRPr/>
            </a:pPr>
            <a:r>
              <a:rPr lang="en-US" sz="4500" dirty="0">
                <a:solidFill>
                  <a:srgbClr val="000000"/>
                </a:solidFill>
                <a:latin typeface="Baskerville Old Face" pitchFamily="18" charset="0"/>
              </a:rPr>
              <a:t>Formation of ruffled borders.</a:t>
            </a:r>
          </a:p>
          <a:p>
            <a:pPr marL="550862" indent="-514350" algn="just">
              <a:buClr>
                <a:schemeClr val="tx1"/>
              </a:buClr>
              <a:buFont typeface="+mj-lt"/>
              <a:buAutoNum type="arabicPeriod"/>
              <a:defRPr/>
            </a:pPr>
            <a:r>
              <a:rPr lang="en-US" sz="4500" dirty="0">
                <a:solidFill>
                  <a:srgbClr val="000000"/>
                </a:solidFill>
                <a:latin typeface="Baskerville Old Face" pitchFamily="18" charset="0"/>
              </a:rPr>
              <a:t>Clear (sealing) zone.</a:t>
            </a:r>
          </a:p>
          <a:p>
            <a:pPr marL="550862" indent="-514350" algn="just">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lgn="just">
              <a:buClr>
                <a:schemeClr val="tx1"/>
              </a:buClr>
              <a:defRPr/>
            </a:pPr>
            <a:r>
              <a:rPr lang="en-US" sz="2800" b="1" dirty="0">
                <a:solidFill>
                  <a:srgbClr val="C00000"/>
                </a:solidFill>
                <a:latin typeface="Baskerville Old Face" pitchFamily="18" charset="0"/>
              </a:rPr>
              <a:t>REMOVAL OF HYDROXYAPATITE:</a:t>
            </a:r>
          </a:p>
          <a:p>
            <a:pPr marL="550862" indent="-514350" algn="just">
              <a:buClr>
                <a:schemeClr val="tx1"/>
              </a:buClr>
              <a:defRPr/>
            </a:pPr>
            <a:endParaRPr lang="en-US" sz="2800" b="1" dirty="0">
              <a:solidFill>
                <a:schemeClr val="accent2">
                  <a:lumMod val="60000"/>
                  <a:lumOff val="40000"/>
                </a:schemeClr>
              </a:solidFill>
              <a:latin typeface="Baskerville Old Face" pitchFamily="18" charset="0"/>
            </a:endParaRPr>
          </a:p>
          <a:p>
            <a:pPr marL="550862" indent="-514350" algn="just">
              <a:buClr>
                <a:schemeClr val="tx1"/>
              </a:buClr>
              <a:buFont typeface="+mj-lt"/>
              <a:buAutoNum type="arabicPeriod"/>
              <a:defRPr/>
            </a:pPr>
            <a:r>
              <a:rPr lang="en-US" sz="3600" dirty="0">
                <a:solidFill>
                  <a:srgbClr val="FF0000"/>
                </a:solidFill>
                <a:latin typeface="Baskerville Old Face" pitchFamily="18" charset="0"/>
              </a:rPr>
              <a:t>Dissolution by HCL creating a pH of 2.5-3.</a:t>
            </a:r>
          </a:p>
          <a:p>
            <a:pPr marL="550862" indent="-514350" algn="just">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lgn="just">
              <a:buClr>
                <a:schemeClr val="tx1"/>
              </a:buClr>
              <a:defRPr/>
            </a:pPr>
            <a:r>
              <a:rPr lang="en-US" sz="3300" b="1" dirty="0">
                <a:solidFill>
                  <a:srgbClr val="C00000"/>
                </a:solidFill>
                <a:latin typeface="Baskerville Old Face" pitchFamily="18" charset="0"/>
              </a:rPr>
              <a:t>DEGRADATION OF ORGANIC MATRIX:</a:t>
            </a:r>
          </a:p>
          <a:p>
            <a:pPr marL="550862" indent="-514350" algn="just">
              <a:buClr>
                <a:schemeClr val="tx1"/>
              </a:buClr>
              <a:defRPr/>
            </a:pPr>
            <a:endParaRPr lang="en-US" sz="2800" b="1" dirty="0">
              <a:solidFill>
                <a:schemeClr val="accent2">
                  <a:lumMod val="60000"/>
                  <a:lumOff val="40000"/>
                </a:schemeClr>
              </a:solidFill>
              <a:latin typeface="Baskerville Old Face" pitchFamily="18" charset="0"/>
            </a:endParaRPr>
          </a:p>
          <a:p>
            <a:pPr marL="550862" indent="-514350" algn="just">
              <a:buClr>
                <a:schemeClr val="tx1"/>
              </a:buClr>
              <a:buFont typeface="+mj-lt"/>
              <a:buAutoNum type="arabicPeriod"/>
              <a:defRPr/>
            </a:pPr>
            <a:r>
              <a:rPr lang="en-US" sz="3600" dirty="0">
                <a:solidFill>
                  <a:srgbClr val="FF0000"/>
                </a:solidFill>
                <a:latin typeface="Baskerville Old Face" pitchFamily="18" charset="0"/>
              </a:rPr>
              <a:t>Brought about by </a:t>
            </a:r>
            <a:r>
              <a:rPr lang="en-US" sz="3600" dirty="0" err="1">
                <a:solidFill>
                  <a:srgbClr val="FF0000"/>
                </a:solidFill>
                <a:latin typeface="Baskerville Old Face" pitchFamily="18" charset="0"/>
              </a:rPr>
              <a:t>proteolytic</a:t>
            </a:r>
            <a:r>
              <a:rPr lang="en-US" sz="3600" dirty="0">
                <a:solidFill>
                  <a:srgbClr val="FF0000"/>
                </a:solidFill>
                <a:latin typeface="Baskerville Old Face" pitchFamily="18" charset="0"/>
              </a:rPr>
              <a:t> enzymes CATHEPSIN-K, MMP-9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a:extLst>
              <a:ext uri="{FF2B5EF4-FFF2-40B4-BE49-F238E27FC236}">
                <a16:creationId xmlns:a16="http://schemas.microsoft.com/office/drawing/2014/main" id="{1B89CD86-377D-A80D-4B23-841CD504D03C}"/>
              </a:ext>
            </a:extLst>
          </p:cNvPr>
          <p:cNvSpPr>
            <a:spLocks noGrp="1"/>
          </p:cNvSpPr>
          <p:nvPr>
            <p:ph idx="1"/>
          </p:nvPr>
        </p:nvSpPr>
        <p:spPr>
          <a:xfrm>
            <a:off x="1524000" y="1600201"/>
            <a:ext cx="9144000" cy="4525963"/>
          </a:xfrm>
        </p:spPr>
        <p:txBody>
          <a:bodyPr/>
          <a:lstStyle/>
          <a:p>
            <a:pPr>
              <a:buClr>
                <a:schemeClr val="tx1"/>
              </a:buClr>
              <a:defRPr/>
            </a:pPr>
            <a:r>
              <a:rPr lang="en-US" sz="2800" b="1" dirty="0">
                <a:solidFill>
                  <a:srgbClr val="FF0000"/>
                </a:solidFill>
                <a:latin typeface="Baskerville Old Face" pitchFamily="18" charset="0"/>
              </a:rPr>
              <a:t>REMOVAL OF DEGRADATION PRODUCTS:</a:t>
            </a:r>
          </a:p>
          <a:p>
            <a:pPr>
              <a:buClr>
                <a:schemeClr val="tx1"/>
              </a:buClr>
              <a:defRPr/>
            </a:pPr>
            <a:endParaRPr lang="en-US" sz="2800" b="1"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rgbClr val="636A58"/>
                </a:solidFill>
                <a:latin typeface="Baskerville Old Face" pitchFamily="18" charset="0"/>
              </a:rPr>
              <a:t>Endocytosis and removal from FUNCTIONAL SECRETORY DOMAIN (exocytosis).</a:t>
            </a:r>
          </a:p>
          <a:p>
            <a:pPr marL="550862" indent="-514350">
              <a:buClr>
                <a:schemeClr val="tx1"/>
              </a:buClr>
              <a:buFont typeface="+mj-lt"/>
              <a:buAutoNum type="arabicPeriod"/>
              <a:defRPr/>
            </a:pPr>
            <a:r>
              <a:rPr lang="en-US" sz="2800" dirty="0">
                <a:solidFill>
                  <a:srgbClr val="636A58"/>
                </a:solidFill>
                <a:latin typeface="Baskerville Old Face" pitchFamily="18" charset="0"/>
              </a:rPr>
              <a:t>Following resorption osteoclasts undergo APOPTOSIS.</a:t>
            </a:r>
          </a:p>
          <a:p>
            <a:pPr marL="550862" indent="-514350">
              <a:buClr>
                <a:schemeClr val="tx1"/>
              </a:buClr>
              <a:buFont typeface="+mj-lt"/>
              <a:buAutoNum type="arabicPeriod"/>
              <a:defRPr/>
            </a:pPr>
            <a:endParaRPr lang="en-US" sz="2800" dirty="0">
              <a:solidFill>
                <a:srgbClr val="636A58"/>
              </a:solidFill>
              <a:latin typeface="Baskerville Old Face" pitchFamily="18" charset="0"/>
            </a:endParaRPr>
          </a:p>
          <a:p>
            <a:pPr marL="550862" indent="-514350">
              <a:buClr>
                <a:schemeClr val="tx1"/>
              </a:buClr>
              <a:buNone/>
              <a:defRPr/>
            </a:pPr>
            <a:r>
              <a:rPr lang="en-US" sz="2800" dirty="0">
                <a:solidFill>
                  <a:srgbClr val="636A58"/>
                </a:solidFill>
                <a:latin typeface="Baskerville Old Face" pitchFamily="18" charset="0"/>
              </a:rPr>
              <a:t>Recently</a:t>
            </a:r>
            <a:r>
              <a:rPr lang="en-US" sz="2800" dirty="0">
                <a:solidFill>
                  <a:schemeClr val="accent2">
                    <a:lumMod val="60000"/>
                    <a:lumOff val="40000"/>
                  </a:schemeClr>
                </a:solidFill>
                <a:latin typeface="Baskerville Old Face" pitchFamily="18" charset="0"/>
              </a:rPr>
              <a:t> </a:t>
            </a:r>
            <a:r>
              <a:rPr lang="en-US" sz="2800" b="1" dirty="0">
                <a:solidFill>
                  <a:srgbClr val="FF3399"/>
                </a:solidFill>
                <a:latin typeface="Baskerville Old Face" pitchFamily="18" charset="0"/>
              </a:rPr>
              <a:t>TRAP (tartrate resistant acid phosphatase) </a:t>
            </a:r>
            <a:r>
              <a:rPr lang="en-US" sz="2800" dirty="0">
                <a:solidFill>
                  <a:srgbClr val="636A58"/>
                </a:solidFill>
                <a:latin typeface="Baskerville Old Face" pitchFamily="18" charset="0"/>
              </a:rPr>
              <a:t>role is emphasized in regulation of bone resorption.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6083">
                                            <p:txEl>
                                              <p:pRg st="5" end="5"/>
                                            </p:txEl>
                                          </p:spTgt>
                                        </p:tgtEl>
                                        <p:attrNameLst>
                                          <p:attrName>style.visibility</p:attrName>
                                        </p:attrNameLst>
                                      </p:cBhvr>
                                      <p:to>
                                        <p:strVal val="visible"/>
                                      </p:to>
                                    </p:set>
                                    <p:anim calcmode="lin" valueType="num">
                                      <p:cBhvr additive="base">
                                        <p:cTn id="7" dur="5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Content Placeholder 2">
            <a:extLst>
              <a:ext uri="{FF2B5EF4-FFF2-40B4-BE49-F238E27FC236}">
                <a16:creationId xmlns:a16="http://schemas.microsoft.com/office/drawing/2014/main" id="{1144DA18-F19C-06F4-75D6-C45294C486F1}"/>
              </a:ext>
            </a:extLst>
          </p:cNvPr>
          <p:cNvSpPr>
            <a:spLocks noGrp="1"/>
          </p:cNvSpPr>
          <p:nvPr>
            <p:ph idx="1"/>
          </p:nvPr>
        </p:nvSpPr>
        <p:spPr>
          <a:xfrm>
            <a:off x="914400" y="903515"/>
            <a:ext cx="10123713" cy="5257799"/>
          </a:xfrm>
        </p:spPr>
        <p:txBody>
          <a:bodyPr>
            <a:normAutofit fontScale="92500" lnSpcReduction="20000"/>
          </a:bodyPr>
          <a:lstStyle/>
          <a:p>
            <a:pPr>
              <a:buFont typeface="Wingdings 2" panose="05020102010507070707" pitchFamily="18" charset="2"/>
              <a:buNone/>
              <a:defRPr/>
            </a:pPr>
            <a:r>
              <a:rPr lang="en-US" sz="3200" b="1" dirty="0">
                <a:latin typeface="Algerian" pitchFamily="82" charset="0"/>
              </a:rPr>
              <a:t>Bone remodeling:</a:t>
            </a:r>
          </a:p>
          <a:p>
            <a:pPr>
              <a:buFont typeface="Wingdings 2" panose="05020102010507070707" pitchFamily="18" charset="2"/>
              <a:buNone/>
              <a:defRPr/>
            </a:pPr>
            <a:endParaRPr lang="en-US" sz="3200" b="1" dirty="0">
              <a:latin typeface="Algerian" pitchFamily="82" charset="0"/>
            </a:endParaRPr>
          </a:p>
          <a:p>
            <a:pPr algn="just">
              <a:buFont typeface="Wingdings 2" panose="05020102010507070707" pitchFamily="18" charset="2"/>
              <a:buNone/>
              <a:defRPr/>
            </a:pPr>
            <a:r>
              <a:rPr lang="en-US" sz="2800" dirty="0">
                <a:solidFill>
                  <a:srgbClr val="C00000"/>
                </a:solidFill>
                <a:latin typeface="Baskerville Old Face" pitchFamily="18" charset="0"/>
              </a:rPr>
              <a:t>Process by which the overall size and shape of bone is established </a:t>
            </a:r>
            <a:r>
              <a:rPr lang="en-US" sz="2800" b="1" dirty="0">
                <a:latin typeface="Baskerville Old Face" pitchFamily="18" charset="0"/>
              </a:rPr>
              <a:t>(COUPLING)</a:t>
            </a:r>
          </a:p>
          <a:p>
            <a:pPr algn="just">
              <a:buFont typeface="Wingdings 2" panose="05020102010507070707" pitchFamily="18" charset="2"/>
              <a:buNone/>
              <a:defRPr/>
            </a:pPr>
            <a:endParaRPr lang="en-US" sz="2800" b="1" dirty="0">
              <a:solidFill>
                <a:srgbClr val="C00000"/>
              </a:solidFill>
              <a:latin typeface="Baskerville Old Face" pitchFamily="18" charset="0"/>
            </a:endParaRPr>
          </a:p>
          <a:p>
            <a:pPr algn="just">
              <a:buClr>
                <a:schemeClr val="tx1"/>
              </a:buClr>
              <a:defRPr/>
            </a:pPr>
            <a:r>
              <a:rPr lang="en-US" sz="2800" b="1" dirty="0">
                <a:solidFill>
                  <a:srgbClr val="C00000"/>
                </a:solidFill>
                <a:latin typeface="Baskerville Old Face" pitchFamily="18" charset="0"/>
              </a:rPr>
              <a:t>SEQUENCE OF EVENTS:</a:t>
            </a:r>
          </a:p>
          <a:p>
            <a:pPr marL="550862" indent="-514350" algn="just">
              <a:buClr>
                <a:schemeClr val="tx1"/>
              </a:buClr>
              <a:buFont typeface="+mj-lt"/>
              <a:buAutoNum type="arabicPeriod"/>
              <a:defRPr/>
            </a:pPr>
            <a:r>
              <a:rPr lang="en-US" sz="2800" dirty="0">
                <a:solidFill>
                  <a:srgbClr val="636A58"/>
                </a:solidFill>
                <a:latin typeface="Baskerville Old Face" pitchFamily="18" charset="0"/>
              </a:rPr>
              <a:t>Osteoclasts tunnel into surface of bone.</a:t>
            </a:r>
          </a:p>
          <a:p>
            <a:pPr marL="550862" indent="-514350" algn="just">
              <a:buClr>
                <a:schemeClr val="tx1"/>
              </a:buClr>
              <a:buFont typeface="+mj-lt"/>
              <a:buAutoNum type="arabicPeriod"/>
              <a:defRPr/>
            </a:pPr>
            <a:r>
              <a:rPr lang="en-US" sz="2800" dirty="0">
                <a:solidFill>
                  <a:srgbClr val="636A58"/>
                </a:solidFill>
                <a:latin typeface="Baskerville Old Face" pitchFamily="18" charset="0"/>
              </a:rPr>
              <a:t>Osteoclasts travel along the vessel and resorb</a:t>
            </a:r>
            <a:r>
              <a:rPr lang="en-US" sz="2800" dirty="0">
                <a:solidFill>
                  <a:schemeClr val="accent2">
                    <a:lumMod val="60000"/>
                    <a:lumOff val="40000"/>
                  </a:schemeClr>
                </a:solidFill>
                <a:latin typeface="Baskerville Old Face" pitchFamily="18" charset="0"/>
              </a:rPr>
              <a:t> </a:t>
            </a:r>
            <a:r>
              <a:rPr lang="en-US" sz="2800" dirty="0">
                <a:latin typeface="Baskerville Old Face" pitchFamily="18" charset="0"/>
              </a:rPr>
              <a:t>HAVERSIAN LAMELLAE </a:t>
            </a:r>
            <a:r>
              <a:rPr lang="en-US" sz="2800" dirty="0">
                <a:solidFill>
                  <a:srgbClr val="636A58"/>
                </a:solidFill>
                <a:latin typeface="Baskerville Old Face" pitchFamily="18" charset="0"/>
              </a:rPr>
              <a:t>&amp; part of </a:t>
            </a:r>
            <a:r>
              <a:rPr lang="en-US" sz="2800" dirty="0">
                <a:latin typeface="Baskerville Old Face" pitchFamily="18" charset="0"/>
              </a:rPr>
              <a:t>CIRCUMFERENTIAL LAMELLAE </a:t>
            </a:r>
            <a:r>
              <a:rPr lang="en-US" sz="2800" dirty="0">
                <a:solidFill>
                  <a:srgbClr val="636A58"/>
                </a:solidFill>
                <a:latin typeface="Baskerville Old Face" pitchFamily="18" charset="0"/>
              </a:rPr>
              <a:t>&amp; form a </a:t>
            </a:r>
            <a:r>
              <a:rPr lang="en-US" sz="2800" b="1" dirty="0">
                <a:latin typeface="Baskerville Old Face" pitchFamily="18" charset="0"/>
              </a:rPr>
              <a:t>“CUTTING CONE”.</a:t>
            </a:r>
          </a:p>
          <a:p>
            <a:pPr marL="550862" indent="-514350" algn="just">
              <a:buClr>
                <a:schemeClr val="tx1"/>
              </a:buClr>
              <a:buFont typeface="+mj-lt"/>
              <a:buAutoNum type="arabicPeriod"/>
              <a:defRPr/>
            </a:pPr>
            <a:r>
              <a:rPr lang="en-US" sz="2800" dirty="0">
                <a:solidFill>
                  <a:srgbClr val="636A58"/>
                </a:solidFill>
                <a:latin typeface="Baskerville Old Face" pitchFamily="18" charset="0"/>
              </a:rPr>
              <a:t>After sometime resorption ceases and osteoblasts lay down a new set of HAVERSIAN LAMELLAE</a:t>
            </a:r>
            <a:r>
              <a:rPr lang="en-US" sz="2800" b="1" dirty="0">
                <a:latin typeface="Baskerville Old Face" pitchFamily="18" charset="0"/>
              </a:rPr>
              <a:t>.(FILLING CONE) </a:t>
            </a:r>
          </a:p>
          <a:p>
            <a:pPr>
              <a:buFont typeface="Wingdings 2" panose="05020102010507070707" pitchFamily="18" charset="2"/>
              <a:buNone/>
              <a:defRPr/>
            </a:pPr>
            <a:endParaRPr lang="en-US" sz="3200" dirty="0"/>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endParaRPr lang="en-US" sz="3200" b="1" dirty="0">
              <a:latin typeface="Algerian" pitchFamily="82"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a:extLst>
              <a:ext uri="{FF2B5EF4-FFF2-40B4-BE49-F238E27FC236}">
                <a16:creationId xmlns:a16="http://schemas.microsoft.com/office/drawing/2014/main" id="{93D114E0-36D0-D163-AD6D-7E3DA77085CA}"/>
              </a:ext>
            </a:extLst>
          </p:cNvPr>
          <p:cNvSpPr>
            <a:spLocks noGrp="1"/>
          </p:cNvSpPr>
          <p:nvPr>
            <p:ph idx="1"/>
          </p:nvPr>
        </p:nvSpPr>
        <p:spPr>
          <a:xfrm>
            <a:off x="1426029" y="707571"/>
            <a:ext cx="9394371" cy="4920343"/>
          </a:xfrm>
        </p:spPr>
        <p:txBody>
          <a:bodyPr>
            <a:normAutofit fontScale="62500" lnSpcReduction="20000"/>
          </a:bodyPr>
          <a:lstStyle/>
          <a:p>
            <a:pPr>
              <a:buFont typeface="Wingdings 2" panose="05020102010507070707" pitchFamily="18" charset="2"/>
              <a:buNone/>
              <a:defRPr/>
            </a:pPr>
            <a:r>
              <a:rPr lang="en-US" sz="3200" b="1" dirty="0">
                <a:latin typeface="Algerian" pitchFamily="82" charset="0"/>
              </a:rPr>
              <a:t>Markers of bone turnover:</a:t>
            </a:r>
          </a:p>
          <a:p>
            <a:pPr>
              <a:buClr>
                <a:schemeClr val="tx1"/>
              </a:buClr>
              <a:defRPr/>
            </a:pPr>
            <a:r>
              <a:rPr lang="en-US" sz="2800" b="1" dirty="0">
                <a:solidFill>
                  <a:schemeClr val="accent2">
                    <a:lumMod val="60000"/>
                    <a:lumOff val="40000"/>
                  </a:schemeClr>
                </a:solidFill>
                <a:latin typeface="Baskerville Old Face" pitchFamily="18" charset="0"/>
              </a:rPr>
              <a:t>BONE FORMATION</a:t>
            </a:r>
          </a:p>
          <a:p>
            <a:pPr marL="550862" indent="-514350">
              <a:buClr>
                <a:schemeClr val="tx1"/>
              </a:buClr>
              <a:buFont typeface="+mj-lt"/>
              <a:buAutoNum type="arabicPeriod"/>
              <a:defRPr/>
            </a:pPr>
            <a:r>
              <a:rPr lang="en-US" sz="2800" dirty="0">
                <a:solidFill>
                  <a:srgbClr val="FF3399"/>
                </a:solidFill>
                <a:latin typeface="Baskerville Old Face" pitchFamily="18" charset="0"/>
              </a:rPr>
              <a:t>Alkaline phosphatase</a:t>
            </a:r>
          </a:p>
          <a:p>
            <a:pPr marL="550862" indent="-514350">
              <a:buClr>
                <a:schemeClr val="tx1"/>
              </a:buClr>
              <a:buFont typeface="+mj-lt"/>
              <a:buAutoNum type="arabicPeriod"/>
              <a:defRPr/>
            </a:pPr>
            <a:r>
              <a:rPr lang="en-US" sz="2800" dirty="0">
                <a:solidFill>
                  <a:srgbClr val="FF3399"/>
                </a:solidFill>
                <a:latin typeface="Baskerville Old Face" pitchFamily="18" charset="0"/>
              </a:rPr>
              <a:t>Osteocalcin</a:t>
            </a:r>
          </a:p>
          <a:p>
            <a:pPr marL="550862" indent="-514350">
              <a:buClr>
                <a:schemeClr val="tx1"/>
              </a:buClr>
              <a:defRPr/>
            </a:pPr>
            <a:endParaRPr lang="en-US" sz="2800" b="1" dirty="0">
              <a:solidFill>
                <a:schemeClr val="accent2">
                  <a:lumMod val="60000"/>
                  <a:lumOff val="40000"/>
                </a:schemeClr>
              </a:solidFill>
              <a:latin typeface="Baskerville Old Face" pitchFamily="18" charset="0"/>
            </a:endParaRPr>
          </a:p>
          <a:p>
            <a:pPr marL="550862" indent="-514350">
              <a:buClr>
                <a:schemeClr val="tx1"/>
              </a:buClr>
              <a:defRPr/>
            </a:pPr>
            <a:r>
              <a:rPr lang="en-US" sz="2800" b="1" dirty="0">
                <a:solidFill>
                  <a:schemeClr val="accent2">
                    <a:lumMod val="60000"/>
                    <a:lumOff val="40000"/>
                  </a:schemeClr>
                </a:solidFill>
                <a:latin typeface="Baskerville Old Face" pitchFamily="18" charset="0"/>
              </a:rPr>
              <a:t>BONE RESORPTION</a:t>
            </a:r>
          </a:p>
          <a:p>
            <a:pPr marL="550862" indent="-514350">
              <a:buClr>
                <a:schemeClr val="tx1"/>
              </a:buClr>
              <a:buFont typeface="+mj-lt"/>
              <a:buAutoNum type="arabicPeriod"/>
              <a:defRPr/>
            </a:pPr>
            <a:r>
              <a:rPr lang="en-US" sz="2800" dirty="0">
                <a:solidFill>
                  <a:srgbClr val="FF3399"/>
                </a:solidFill>
                <a:latin typeface="Baskerville Old Face" pitchFamily="18" charset="0"/>
              </a:rPr>
              <a:t>Urine calcium</a:t>
            </a:r>
          </a:p>
          <a:p>
            <a:pPr marL="550862" indent="-514350">
              <a:buClr>
                <a:schemeClr val="tx1"/>
              </a:buClr>
              <a:buFont typeface="+mj-lt"/>
              <a:buAutoNum type="arabicPeriod"/>
              <a:defRPr/>
            </a:pPr>
            <a:r>
              <a:rPr lang="en-US" sz="2800" dirty="0">
                <a:solidFill>
                  <a:srgbClr val="FF3399"/>
                </a:solidFill>
                <a:latin typeface="Baskerville Old Face" pitchFamily="18" charset="0"/>
              </a:rPr>
              <a:t>Urine </a:t>
            </a:r>
            <a:r>
              <a:rPr lang="en-US" sz="2800" dirty="0" err="1">
                <a:solidFill>
                  <a:srgbClr val="FF3399"/>
                </a:solidFill>
                <a:latin typeface="Baskerville Old Face" pitchFamily="18" charset="0"/>
              </a:rPr>
              <a:t>hydroxy</a:t>
            </a:r>
            <a:r>
              <a:rPr lang="en-US" sz="2800" dirty="0">
                <a:solidFill>
                  <a:srgbClr val="FF3399"/>
                </a:solidFill>
                <a:latin typeface="Baskerville Old Face" pitchFamily="18" charset="0"/>
              </a:rPr>
              <a:t> </a:t>
            </a:r>
            <a:r>
              <a:rPr lang="en-US" sz="2800" dirty="0" err="1">
                <a:solidFill>
                  <a:srgbClr val="FF3399"/>
                </a:solidFill>
                <a:latin typeface="Baskerville Old Face" pitchFamily="18" charset="0"/>
              </a:rPr>
              <a:t>proline</a:t>
            </a:r>
            <a:r>
              <a:rPr lang="en-US" sz="2800" dirty="0">
                <a:solidFill>
                  <a:srgbClr val="FF3399"/>
                </a:solidFill>
                <a:latin typeface="Baskerville Old Face" pitchFamily="18" charset="0"/>
              </a:rPr>
              <a:t>.</a:t>
            </a:r>
          </a:p>
          <a:p>
            <a:pPr marL="550862" indent="-514350">
              <a:buClr>
                <a:schemeClr val="tx1"/>
              </a:buClr>
              <a:buFont typeface="+mj-lt"/>
              <a:buAutoNum type="arabicPeriod"/>
              <a:defRPr/>
            </a:pPr>
            <a:r>
              <a:rPr lang="en-US" sz="2800" dirty="0">
                <a:solidFill>
                  <a:srgbClr val="FF3399"/>
                </a:solidFill>
                <a:latin typeface="Baskerville Old Face" pitchFamily="18" charset="0"/>
              </a:rPr>
              <a:t>Urine N telopeptide</a:t>
            </a:r>
          </a:p>
          <a:p>
            <a:pPr marL="550862" indent="-514350">
              <a:buClr>
                <a:schemeClr val="tx1"/>
              </a:buClr>
              <a:buFont typeface="+mj-lt"/>
              <a:buAutoNum type="arabicPeriod"/>
              <a:defRPr/>
            </a:pPr>
            <a:r>
              <a:rPr lang="en-US" sz="2800" dirty="0">
                <a:solidFill>
                  <a:srgbClr val="FF3399"/>
                </a:solidFill>
                <a:latin typeface="Baskerville Old Face" pitchFamily="18" charset="0"/>
              </a:rPr>
              <a:t>Urine C telopeptide</a:t>
            </a:r>
          </a:p>
          <a:p>
            <a:pPr marL="550862" indent="-514350">
              <a:buClr>
                <a:schemeClr val="tx1"/>
              </a:buClr>
              <a:buNone/>
              <a:defRPr/>
            </a:pPr>
            <a:endParaRPr lang="en-US" sz="2800" b="1" dirty="0">
              <a:solidFill>
                <a:schemeClr val="accent2">
                  <a:lumMod val="60000"/>
                  <a:lumOff val="40000"/>
                </a:schemeClr>
              </a:solidFill>
              <a:latin typeface="Baskerville Old Face" pitchFamily="18" charset="0"/>
            </a:endParaRPr>
          </a:p>
          <a:p>
            <a:pPr marL="550862" indent="-514350">
              <a:buClr>
                <a:schemeClr val="tx1"/>
              </a:buClr>
              <a:defRPr/>
            </a:pPr>
            <a:r>
              <a:rPr lang="en-US" sz="2800" b="1" dirty="0">
                <a:solidFill>
                  <a:schemeClr val="accent2">
                    <a:lumMod val="60000"/>
                    <a:lumOff val="40000"/>
                  </a:schemeClr>
                </a:solidFill>
                <a:latin typeface="Baskerville Old Face" pitchFamily="18" charset="0"/>
              </a:rPr>
              <a:t>SERUM MARKERS</a:t>
            </a:r>
          </a:p>
          <a:p>
            <a:pPr marL="550862" indent="-514350">
              <a:buClr>
                <a:schemeClr val="tx1"/>
              </a:buClr>
              <a:buFont typeface="+mj-lt"/>
              <a:buAutoNum type="arabicPeriod"/>
              <a:defRPr/>
            </a:pPr>
            <a:r>
              <a:rPr lang="en-US" sz="2800" dirty="0">
                <a:solidFill>
                  <a:srgbClr val="FF3399"/>
                </a:solidFill>
                <a:latin typeface="Baskerville Old Face" pitchFamily="18" charset="0"/>
              </a:rPr>
              <a:t>Serum TRAP and </a:t>
            </a:r>
            <a:r>
              <a:rPr lang="el-GR" sz="2800" dirty="0">
                <a:solidFill>
                  <a:srgbClr val="FF3399"/>
                </a:solidFill>
                <a:cs typeface="Arial"/>
              </a:rPr>
              <a:t>β</a:t>
            </a:r>
            <a:r>
              <a:rPr lang="en-US" sz="2800" dirty="0">
                <a:solidFill>
                  <a:srgbClr val="FF3399"/>
                </a:solidFill>
                <a:latin typeface="Baskerville Old Face" pitchFamily="18" charset="0"/>
                <a:cs typeface="Arial"/>
              </a:rPr>
              <a:t>2 macroglobulin</a:t>
            </a:r>
            <a:endParaRPr lang="en-US" sz="2800" dirty="0">
              <a:solidFill>
                <a:srgbClr val="FF3399"/>
              </a:solidFill>
              <a:latin typeface="Baskerville Old Face"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865" y="1112838"/>
            <a:ext cx="7498080" cy="2544762"/>
          </a:xfrm>
        </p:spPr>
        <p:txBody>
          <a:bodyPr>
            <a:normAutofit fontScale="90000"/>
          </a:bodyPr>
          <a:lstStyle/>
          <a:p>
            <a:br>
              <a:rPr lang="en-US" dirty="0"/>
            </a:br>
            <a:br>
              <a:rPr lang="en-US" dirty="0"/>
            </a:br>
            <a:br>
              <a:rPr lang="en-US" dirty="0"/>
            </a:br>
            <a:r>
              <a:rPr lang="en-US" dirty="0"/>
              <a:t>DEVELOPMENT of alveolar bone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pPr>
              <a:defRPr/>
            </a:pPr>
            <a:fld id="{3D5BDCF8-5065-4B42-A26E-A855A965C943}" type="slidenum">
              <a:rPr lang="en-US"/>
              <a:pPr>
                <a:defRPr/>
              </a:pPr>
              <a:t>61</a:t>
            </a:fld>
            <a:endParaRPr lang="en-US"/>
          </a:p>
        </p:txBody>
      </p:sp>
      <p:pic>
        <p:nvPicPr>
          <p:cNvPr id="78852" name="Picture 4" descr="1"/>
          <p:cNvPicPr>
            <a:picLocks noGrp="1" noChangeAspect="1" noChangeArrowheads="1"/>
          </p:cNvPicPr>
          <p:nvPr>
            <p:ph/>
          </p:nvPr>
        </p:nvPicPr>
        <p:blipFill>
          <a:blip r:embed="rId2"/>
          <a:srcRect/>
          <a:stretch>
            <a:fillRect/>
          </a:stretch>
        </p:blipFill>
        <p:spPr>
          <a:xfrm>
            <a:off x="2243139" y="657225"/>
            <a:ext cx="7762875" cy="5467350"/>
          </a:xfrm>
          <a:noFill/>
        </p:spPr>
      </p:pic>
      <p:sp>
        <p:nvSpPr>
          <p:cNvPr id="78854" name="Rectangle 6"/>
          <p:cNvSpPr>
            <a:spLocks noChangeArrowheads="1"/>
          </p:cNvSpPr>
          <p:nvPr/>
        </p:nvSpPr>
        <p:spPr bwMode="auto">
          <a:xfrm>
            <a:off x="1677928" y="215857"/>
            <a:ext cx="8580555" cy="6207209"/>
          </a:xfrm>
          <a:prstGeom prst="rect">
            <a:avLst/>
          </a:prstGeom>
          <a:solidFill>
            <a:schemeClr val="tx1">
              <a:alpha val="0"/>
            </a:schemeClr>
          </a:solidFill>
          <a:ln w="38100" cmpd="dbl">
            <a:solidFill>
              <a:schemeClr val="tx1"/>
            </a:solidFill>
            <a:miter lim="800000"/>
            <a:headEnd/>
            <a:tailEnd/>
          </a:ln>
        </p:spPr>
        <p:txBody>
          <a:bodyPr wrap="none" anchor="ctr"/>
          <a:lstStyle/>
          <a:p>
            <a:endParaRPr lang="en-US"/>
          </a:p>
        </p:txBody>
      </p:sp>
      <p:sp>
        <p:nvSpPr>
          <p:cNvPr id="2" name="Oval 1">
            <a:extLst>
              <a:ext uri="{FF2B5EF4-FFF2-40B4-BE49-F238E27FC236}">
                <a16:creationId xmlns:a16="http://schemas.microsoft.com/office/drawing/2014/main" id="{1145DB90-BD17-361B-42B8-E4F36ED88657}"/>
              </a:ext>
            </a:extLst>
          </p:cNvPr>
          <p:cNvSpPr/>
          <p:nvPr/>
        </p:nvSpPr>
        <p:spPr>
          <a:xfrm>
            <a:off x="6302829" y="5540829"/>
            <a:ext cx="3526971" cy="794657"/>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dissolve">
                                      <p:cBhvr>
                                        <p:cTn id="7" dur="1000"/>
                                        <p:tgtEl>
                                          <p:spTgt spid="788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8854"/>
                                        </p:tgtEl>
                                        <p:attrNameLst>
                                          <p:attrName>style.visibility</p:attrName>
                                        </p:attrNameLst>
                                      </p:cBhvr>
                                      <p:to>
                                        <p:strVal val="visible"/>
                                      </p:to>
                                    </p:set>
                                    <p:animEffect transition="in" filter="dissolve">
                                      <p:cBhvr>
                                        <p:cTn id="10" dur="1000"/>
                                        <p:tgtEl>
                                          <p:spTgt spid="78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2590800" y="1"/>
            <a:ext cx="7543800" cy="1431925"/>
          </a:xfrm>
        </p:spPr>
        <p:txBody>
          <a:bodyPr/>
          <a:lstStyle/>
          <a:p>
            <a:r>
              <a:rPr lang="en-GB" dirty="0"/>
              <a:t>DEVELOPMENT</a:t>
            </a:r>
          </a:p>
        </p:txBody>
      </p:sp>
      <p:sp>
        <p:nvSpPr>
          <p:cNvPr id="185347" name="Rectangle 3"/>
          <p:cNvSpPr>
            <a:spLocks noGrp="1" noChangeArrowheads="1"/>
          </p:cNvSpPr>
          <p:nvPr>
            <p:ph type="body" idx="1"/>
          </p:nvPr>
        </p:nvSpPr>
        <p:spPr>
          <a:xfrm>
            <a:off x="2590800" y="1524000"/>
            <a:ext cx="7848600" cy="5334000"/>
          </a:xfrm>
        </p:spPr>
        <p:txBody>
          <a:bodyPr>
            <a:normAutofit/>
          </a:bodyPr>
          <a:lstStyle/>
          <a:p>
            <a:r>
              <a:rPr lang="en-GB" sz="2800" dirty="0"/>
              <a:t> </a:t>
            </a:r>
            <a:r>
              <a:rPr lang="en-GB" sz="2400" dirty="0">
                <a:latin typeface="BeachType"/>
              </a:rPr>
              <a:t>The alveolar process starts to form early in </a:t>
            </a:r>
            <a:r>
              <a:rPr lang="en-GB" sz="2400" dirty="0">
                <a:solidFill>
                  <a:srgbClr val="C00000"/>
                </a:solidFill>
                <a:latin typeface="BeachType"/>
              </a:rPr>
              <a:t>foetal life, </a:t>
            </a:r>
            <a:r>
              <a:rPr lang="en-GB" sz="2400" dirty="0">
                <a:latin typeface="BeachType"/>
              </a:rPr>
              <a:t>with mineral deposition at small foci in the </a:t>
            </a:r>
            <a:r>
              <a:rPr lang="en-GB" sz="2400" dirty="0" err="1">
                <a:latin typeface="BeachType"/>
              </a:rPr>
              <a:t>mesenchymal</a:t>
            </a:r>
            <a:r>
              <a:rPr lang="en-GB" sz="2400" dirty="0">
                <a:latin typeface="BeachType"/>
              </a:rPr>
              <a:t> matrix surrounding the tooth buds.</a:t>
            </a:r>
          </a:p>
          <a:p>
            <a:pPr>
              <a:buNone/>
            </a:pPr>
            <a:r>
              <a:rPr lang="en-GB" sz="2400" dirty="0">
                <a:latin typeface="BeachType"/>
              </a:rPr>
              <a:t> </a:t>
            </a:r>
          </a:p>
          <a:p>
            <a:r>
              <a:rPr lang="en-GB" sz="2400" dirty="0">
                <a:latin typeface="BeachType"/>
              </a:rPr>
              <a:t>These small mineralized areas increase in size, fuse and become </a:t>
            </a:r>
            <a:r>
              <a:rPr lang="en-GB" sz="2400" dirty="0" err="1">
                <a:solidFill>
                  <a:srgbClr val="C00000"/>
                </a:solidFill>
                <a:latin typeface="BeachType"/>
              </a:rPr>
              <a:t>resorbed</a:t>
            </a:r>
            <a:r>
              <a:rPr lang="en-GB" sz="2400" dirty="0">
                <a:solidFill>
                  <a:srgbClr val="C00000"/>
                </a:solidFill>
                <a:latin typeface="BeachType"/>
              </a:rPr>
              <a:t> and remodelled until a continuous mass of bone has formed around the fully erupted teeth.</a:t>
            </a:r>
          </a:p>
          <a:p>
            <a:pPr>
              <a:buNone/>
            </a:pPr>
            <a:r>
              <a:rPr lang="en-GB" sz="2400" dirty="0">
                <a:latin typeface="BeachType"/>
              </a:rPr>
              <a:t> </a:t>
            </a:r>
          </a:p>
          <a:p>
            <a:r>
              <a:rPr lang="en-GB" sz="2400" dirty="0">
                <a:latin typeface="BeachType"/>
              </a:rPr>
              <a:t>Just before mineralization, </a:t>
            </a:r>
            <a:r>
              <a:rPr lang="en-GB" sz="2400" dirty="0" err="1">
                <a:latin typeface="BeachType"/>
              </a:rPr>
              <a:t>osteoblasts</a:t>
            </a:r>
            <a:r>
              <a:rPr lang="en-GB" sz="2400" dirty="0">
                <a:latin typeface="BeachType"/>
              </a:rPr>
              <a:t> start producing matrix vesicles.{These vesicles contains enzymes such as alkaline </a:t>
            </a:r>
            <a:r>
              <a:rPr lang="en-GB" sz="2400" dirty="0" err="1">
                <a:latin typeface="BeachType"/>
              </a:rPr>
              <a:t>phosphatase</a:t>
            </a:r>
            <a:r>
              <a:rPr lang="en-GB" sz="2400" dirty="0">
                <a:latin typeface="BeachType"/>
              </a:rPr>
              <a:t>}.</a:t>
            </a:r>
            <a:r>
              <a:rPr lang="en-GB" sz="2800" dirty="0"/>
              <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2514600" y="381000"/>
            <a:ext cx="7467600" cy="5562600"/>
          </a:xfrm>
        </p:spPr>
        <p:txBody>
          <a:bodyPr>
            <a:normAutofit/>
          </a:bodyPr>
          <a:lstStyle/>
          <a:p>
            <a:pPr>
              <a:lnSpc>
                <a:spcPct val="80000"/>
              </a:lnSpc>
              <a:buNone/>
            </a:pPr>
            <a:endParaRPr lang="en-GB" sz="2400" dirty="0">
              <a:latin typeface="BeachType"/>
            </a:endParaRPr>
          </a:p>
          <a:p>
            <a:pPr>
              <a:lnSpc>
                <a:spcPct val="80000"/>
              </a:lnSpc>
              <a:buNone/>
            </a:pPr>
            <a:r>
              <a:rPr lang="en-GB" sz="2400" dirty="0">
                <a:latin typeface="BeachType"/>
              </a:rPr>
              <a:t> </a:t>
            </a:r>
          </a:p>
          <a:p>
            <a:pPr>
              <a:lnSpc>
                <a:spcPct val="80000"/>
              </a:lnSpc>
            </a:pPr>
            <a:r>
              <a:rPr lang="en-GB" sz="2400" dirty="0">
                <a:latin typeface="BeachType"/>
              </a:rPr>
              <a:t>As these crystals grow and develop, </a:t>
            </a:r>
            <a:r>
              <a:rPr lang="en-GB" sz="2400" dirty="0">
                <a:solidFill>
                  <a:srgbClr val="C00000"/>
                </a:solidFill>
                <a:latin typeface="BeachType"/>
              </a:rPr>
              <a:t>they form coalescing bone nodules &amp; form woven bone, the first bone formed in the alveolus. </a:t>
            </a:r>
          </a:p>
          <a:p>
            <a:pPr>
              <a:lnSpc>
                <a:spcPct val="80000"/>
              </a:lnSpc>
              <a:buNone/>
            </a:pPr>
            <a:endParaRPr lang="en-GB" sz="2400" dirty="0">
              <a:latin typeface="BeachType"/>
            </a:endParaRPr>
          </a:p>
          <a:p>
            <a:pPr>
              <a:lnSpc>
                <a:spcPct val="80000"/>
              </a:lnSpc>
            </a:pPr>
            <a:r>
              <a:rPr lang="en-GB" sz="2400" dirty="0">
                <a:latin typeface="BeachType"/>
              </a:rPr>
              <a:t>Later, through bone deposition, remodelling and the secretion of oriented collagen fibres in sheets, mature lamellar bone is formed.</a:t>
            </a:r>
          </a:p>
          <a:p>
            <a:pPr>
              <a:lnSpc>
                <a:spcPct val="80000"/>
              </a:lnSpc>
              <a:buNone/>
            </a:pPr>
            <a:r>
              <a:rPr lang="en-GB" sz="2400" dirty="0">
                <a:latin typeface="BeachType"/>
              </a:rPr>
              <a:t> </a:t>
            </a:r>
          </a:p>
          <a:p>
            <a:pPr>
              <a:lnSpc>
                <a:spcPct val="80000"/>
              </a:lnSpc>
            </a:pPr>
            <a:r>
              <a:rPr lang="en-GB" sz="2400" dirty="0">
                <a:latin typeface="BeachType"/>
              </a:rPr>
              <a:t>The HA crystals are generally </a:t>
            </a:r>
            <a:r>
              <a:rPr lang="en-GB" sz="2400" dirty="0">
                <a:solidFill>
                  <a:srgbClr val="FF0000"/>
                </a:solidFill>
                <a:latin typeface="BeachType"/>
              </a:rPr>
              <a:t>aligned with their long axes parallel to the collagen fibres </a:t>
            </a:r>
            <a:r>
              <a:rPr lang="en-GB" sz="2400" dirty="0">
                <a:latin typeface="BeachType"/>
              </a:rPr>
              <a:t>and appear to be deposited on and within the collagen fibres in </a:t>
            </a:r>
            <a:r>
              <a:rPr lang="en-GB" sz="2400" dirty="0">
                <a:solidFill>
                  <a:srgbClr val="FF0000"/>
                </a:solidFill>
                <a:latin typeface="BeachType"/>
              </a:rPr>
              <a:t>mature lamellar bone.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783771" y="381000"/>
            <a:ext cx="9916885" cy="5562600"/>
          </a:xfrm>
        </p:spPr>
        <p:txBody>
          <a:bodyPr>
            <a:normAutofit/>
          </a:bodyPr>
          <a:lstStyle/>
          <a:p>
            <a:pPr>
              <a:lnSpc>
                <a:spcPct val="80000"/>
              </a:lnSpc>
            </a:pPr>
            <a:endParaRPr lang="en-GB" sz="2400" dirty="0">
              <a:latin typeface="BeachType"/>
            </a:endParaRPr>
          </a:p>
          <a:p>
            <a:pPr>
              <a:lnSpc>
                <a:spcPct val="80000"/>
              </a:lnSpc>
            </a:pPr>
            <a:r>
              <a:rPr lang="en-GB" sz="2400" dirty="0">
                <a:latin typeface="BeachType"/>
              </a:rPr>
              <a:t>The alveolar bone develops </a:t>
            </a:r>
            <a:r>
              <a:rPr lang="en-GB" sz="2400" dirty="0">
                <a:solidFill>
                  <a:srgbClr val="FF0000"/>
                </a:solidFill>
                <a:latin typeface="BeachType"/>
              </a:rPr>
              <a:t>around each tooth follicle </a:t>
            </a:r>
            <a:r>
              <a:rPr lang="en-GB" sz="2400" dirty="0">
                <a:latin typeface="BeachType"/>
              </a:rPr>
              <a:t>during odontogenesis. </a:t>
            </a:r>
          </a:p>
          <a:p>
            <a:pPr>
              <a:lnSpc>
                <a:spcPct val="80000"/>
              </a:lnSpc>
            </a:pPr>
            <a:r>
              <a:rPr lang="en-GB" sz="2400" dirty="0">
                <a:latin typeface="BeachType"/>
              </a:rPr>
              <a:t>When a deciduous tooth is shed, its alveolar bone is </a:t>
            </a:r>
            <a:r>
              <a:rPr lang="en-GB" sz="2400" dirty="0">
                <a:solidFill>
                  <a:srgbClr val="FF0000"/>
                </a:solidFill>
                <a:latin typeface="BeachType"/>
              </a:rPr>
              <a:t>resorbed</a:t>
            </a:r>
            <a:r>
              <a:rPr lang="en-GB" sz="2400" dirty="0">
                <a:latin typeface="BeachType"/>
              </a:rPr>
              <a:t>.</a:t>
            </a:r>
          </a:p>
          <a:p>
            <a:pPr>
              <a:lnSpc>
                <a:spcPct val="80000"/>
              </a:lnSpc>
            </a:pPr>
            <a:r>
              <a:rPr lang="en-GB" sz="2400" dirty="0">
                <a:latin typeface="BeachType"/>
              </a:rPr>
              <a:t> The </a:t>
            </a:r>
            <a:r>
              <a:rPr lang="en-GB" sz="2400" dirty="0" err="1">
                <a:latin typeface="BeachType"/>
              </a:rPr>
              <a:t>succedaneous</a:t>
            </a:r>
            <a:r>
              <a:rPr lang="en-GB" sz="2400" dirty="0">
                <a:latin typeface="BeachType"/>
              </a:rPr>
              <a:t> permanent tooth moves into place, developing its own alveolar bone from its own dental follicle.</a:t>
            </a:r>
          </a:p>
          <a:p>
            <a:pPr>
              <a:lnSpc>
                <a:spcPct val="80000"/>
              </a:lnSpc>
              <a:buNone/>
            </a:pPr>
            <a:r>
              <a:rPr lang="en-GB" sz="2400" dirty="0">
                <a:latin typeface="BeachType"/>
              </a:rPr>
              <a:t> </a:t>
            </a:r>
          </a:p>
          <a:p>
            <a:pPr>
              <a:lnSpc>
                <a:spcPct val="80000"/>
              </a:lnSpc>
            </a:pPr>
            <a:r>
              <a:rPr lang="en-GB" sz="2400" dirty="0">
                <a:latin typeface="BeachType"/>
              </a:rPr>
              <a:t>As the tooth root forms and the surrounding tissues develop and mature, </a:t>
            </a:r>
            <a:r>
              <a:rPr lang="en-GB" sz="2400" dirty="0">
                <a:solidFill>
                  <a:srgbClr val="FF0000"/>
                </a:solidFill>
                <a:latin typeface="BeachType"/>
              </a:rPr>
              <a:t>alveolar bone merges with the separately developing basal bone</a:t>
            </a:r>
            <a:r>
              <a:rPr lang="en-GB" sz="2400" dirty="0">
                <a:latin typeface="BeachType"/>
              </a:rPr>
              <a:t> and the two become one continuous structure.</a:t>
            </a:r>
          </a:p>
          <a:p>
            <a:pPr>
              <a:lnSpc>
                <a:spcPct val="80000"/>
              </a:lnSpc>
              <a:buNone/>
            </a:pPr>
            <a:r>
              <a:rPr lang="en-GB" sz="2400" dirty="0">
                <a:latin typeface="BeachType"/>
              </a:rPr>
              <a:t> </a:t>
            </a:r>
          </a:p>
          <a:p>
            <a:pPr>
              <a:lnSpc>
                <a:spcPct val="80000"/>
              </a:lnSpc>
            </a:pPr>
            <a:r>
              <a:rPr lang="en-GB" sz="2400" dirty="0">
                <a:latin typeface="BeachType"/>
              </a:rPr>
              <a:t>Although </a:t>
            </a:r>
            <a:r>
              <a:rPr lang="en-GB" sz="2400" dirty="0">
                <a:solidFill>
                  <a:srgbClr val="FF0000"/>
                </a:solidFill>
                <a:latin typeface="BeachType"/>
              </a:rPr>
              <a:t>alveolar bone and the basal bone </a:t>
            </a:r>
            <a:r>
              <a:rPr lang="en-GB" sz="2400" dirty="0">
                <a:latin typeface="BeachType"/>
              </a:rPr>
              <a:t>have different intermediate origins, both are ultimately derived from neural crest </a:t>
            </a:r>
            <a:r>
              <a:rPr lang="en-GB" sz="2400" dirty="0" err="1">
                <a:latin typeface="BeachType"/>
              </a:rPr>
              <a:t>ectomesenchyme</a:t>
            </a:r>
            <a:r>
              <a:rPr lang="en-GB" sz="2400" dirty="0">
                <a:latin typeface="BeachType"/>
              </a:rPr>
              <a:t>.  </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A40F9E-AF60-7DB6-45E7-8444A1781363}"/>
              </a:ext>
            </a:extLst>
          </p:cNvPr>
          <p:cNvSpPr>
            <a:spLocks noGrp="1"/>
          </p:cNvSpPr>
          <p:nvPr>
            <p:ph type="sldNum" sz="quarter" idx="12"/>
          </p:nvPr>
        </p:nvSpPr>
        <p:spPr/>
        <p:txBody>
          <a:bodyPr/>
          <a:lstStyle/>
          <a:p>
            <a:fld id="{58FB4751-880F-D840-AAA9-3A15815CC996}" type="slidenum">
              <a:rPr lang="en-US" smtClean="0"/>
              <a:pPr/>
              <a:t>65</a:t>
            </a:fld>
            <a:endParaRPr lang="en-US" dirty="0"/>
          </a:p>
        </p:txBody>
      </p:sp>
      <p:pic>
        <p:nvPicPr>
          <p:cNvPr id="3" name="Picture 5">
            <a:extLst>
              <a:ext uri="{FF2B5EF4-FFF2-40B4-BE49-F238E27FC236}">
                <a16:creationId xmlns:a16="http://schemas.microsoft.com/office/drawing/2014/main" id="{137F2CF3-2480-0CC2-2599-F306D5000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295" b="19728"/>
          <a:stretch>
            <a:fillRect/>
          </a:stretch>
        </p:blipFill>
        <p:spPr bwMode="auto">
          <a:xfrm>
            <a:off x="1469572" y="283028"/>
            <a:ext cx="80772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657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Content Placeholder 2">
            <a:extLst>
              <a:ext uri="{FF2B5EF4-FFF2-40B4-BE49-F238E27FC236}">
                <a16:creationId xmlns:a16="http://schemas.microsoft.com/office/drawing/2014/main" id="{D625A278-ECE3-C027-C2AC-8C7C55A1A5DC}"/>
              </a:ext>
            </a:extLst>
          </p:cNvPr>
          <p:cNvSpPr>
            <a:spLocks noGrp="1"/>
          </p:cNvSpPr>
          <p:nvPr>
            <p:ph idx="1"/>
          </p:nvPr>
        </p:nvSpPr>
        <p:spPr>
          <a:xfrm>
            <a:off x="1905000" y="304801"/>
            <a:ext cx="7467600" cy="4525963"/>
          </a:xfrm>
        </p:spPr>
        <p:txBody>
          <a:bodyPr>
            <a:normAutofit fontScale="92500" lnSpcReduction="10000"/>
          </a:bodyPr>
          <a:lstStyle/>
          <a:p>
            <a:pPr algn="just">
              <a:buClr>
                <a:schemeClr val="tx1"/>
              </a:buClr>
              <a:defRPr/>
            </a:pPr>
            <a:r>
              <a:rPr lang="en-US" sz="3200" dirty="0">
                <a:latin typeface="Algerian" pitchFamily="82" charset="0"/>
              </a:rPr>
              <a:t>Alveolar bone:</a:t>
            </a:r>
          </a:p>
          <a:p>
            <a:pPr algn="just">
              <a:buClr>
                <a:schemeClr val="tx1"/>
              </a:buClr>
              <a:defRPr/>
            </a:pPr>
            <a:endParaRPr lang="en-US" sz="3200" dirty="0">
              <a:latin typeface="Algerian" pitchFamily="82" charset="0"/>
            </a:endParaRPr>
          </a:p>
          <a:p>
            <a:pPr marL="550862" indent="-514350" algn="just">
              <a:buClr>
                <a:schemeClr val="tx1"/>
              </a:buClr>
              <a:buNone/>
              <a:defRPr/>
            </a:pPr>
            <a:r>
              <a:rPr lang="en-US" sz="2800" b="1" dirty="0">
                <a:solidFill>
                  <a:srgbClr val="C00000"/>
                </a:solidFill>
                <a:latin typeface="Baskerville Old Face" pitchFamily="18" charset="0"/>
              </a:rPr>
              <a:t>FUNCTIONS:</a:t>
            </a:r>
          </a:p>
          <a:p>
            <a:pPr marL="550862" indent="-514350" algn="just">
              <a:buClr>
                <a:schemeClr val="tx1"/>
              </a:buClr>
              <a:buNone/>
              <a:defRPr/>
            </a:pPr>
            <a:endParaRPr lang="en-US" sz="2800" b="1" dirty="0">
              <a:solidFill>
                <a:srgbClr val="C00000"/>
              </a:solidFill>
              <a:latin typeface="Baskerville Old Face" pitchFamily="18" charset="0"/>
            </a:endParaRPr>
          </a:p>
          <a:p>
            <a:pPr marL="550862" indent="-514350" algn="just">
              <a:buClr>
                <a:schemeClr val="tx1"/>
              </a:buClr>
              <a:buFont typeface="+mj-lt"/>
              <a:buAutoNum type="arabicPeriod"/>
              <a:defRPr/>
            </a:pPr>
            <a:r>
              <a:rPr lang="en-US" sz="2800" dirty="0">
                <a:solidFill>
                  <a:srgbClr val="C00000"/>
                </a:solidFill>
                <a:latin typeface="Baskerville Old Face" pitchFamily="18" charset="0"/>
              </a:rPr>
              <a:t>Houses the roots of teeth.</a:t>
            </a:r>
          </a:p>
          <a:p>
            <a:pPr marL="550862" indent="-514350" algn="just">
              <a:buClr>
                <a:schemeClr val="tx1"/>
              </a:buClr>
              <a:buFont typeface="+mj-lt"/>
              <a:buAutoNum type="arabicPeriod"/>
              <a:defRPr/>
            </a:pPr>
            <a:r>
              <a:rPr lang="en-US" sz="2800" dirty="0">
                <a:solidFill>
                  <a:srgbClr val="C00000"/>
                </a:solidFill>
                <a:latin typeface="Baskerville Old Face" pitchFamily="18" charset="0"/>
              </a:rPr>
              <a:t>Anchors the roots of teeth to the alveoli</a:t>
            </a:r>
          </a:p>
          <a:p>
            <a:pPr marL="550862" indent="-514350" algn="just">
              <a:buClr>
                <a:schemeClr val="tx1"/>
              </a:buClr>
              <a:buFont typeface="+mj-lt"/>
              <a:buAutoNum type="arabicPeriod"/>
              <a:defRPr/>
            </a:pPr>
            <a:r>
              <a:rPr lang="en-US" sz="2800" dirty="0">
                <a:solidFill>
                  <a:srgbClr val="C00000"/>
                </a:solidFill>
                <a:latin typeface="Baskerville Old Face" pitchFamily="18" charset="0"/>
              </a:rPr>
              <a:t>Helps to move the teeth for better occlusion.</a:t>
            </a:r>
          </a:p>
          <a:p>
            <a:pPr marL="550862" indent="-514350" algn="just">
              <a:buClr>
                <a:schemeClr val="tx1"/>
              </a:buClr>
              <a:buFont typeface="+mj-lt"/>
              <a:buAutoNum type="arabicPeriod"/>
              <a:defRPr/>
            </a:pPr>
            <a:r>
              <a:rPr lang="en-US" sz="2800" dirty="0">
                <a:solidFill>
                  <a:srgbClr val="C00000"/>
                </a:solidFill>
                <a:latin typeface="Baskerville Old Face" pitchFamily="18" charset="0"/>
              </a:rPr>
              <a:t>Helps to absorb and distribute Occlusal forces.</a:t>
            </a:r>
          </a:p>
          <a:p>
            <a:pPr marL="550862" indent="-514350" algn="just">
              <a:buClr>
                <a:schemeClr val="tx1"/>
              </a:buClr>
              <a:buFont typeface="+mj-lt"/>
              <a:buAutoNum type="arabicPeriod"/>
              <a:defRPr/>
            </a:pPr>
            <a:r>
              <a:rPr lang="en-US" sz="2800" dirty="0">
                <a:solidFill>
                  <a:srgbClr val="C00000"/>
                </a:solidFill>
                <a:latin typeface="Baskerville Old Face" pitchFamily="18" charset="0"/>
              </a:rPr>
              <a:t>Supplies vessels to PDL.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Content Placeholder 2">
            <a:extLst>
              <a:ext uri="{FF2B5EF4-FFF2-40B4-BE49-F238E27FC236}">
                <a16:creationId xmlns:a16="http://schemas.microsoft.com/office/drawing/2014/main" id="{8ED4C34B-ECA2-E178-88B9-FD4DBC6E6937}"/>
              </a:ext>
            </a:extLst>
          </p:cNvPr>
          <p:cNvSpPr>
            <a:spLocks noGrp="1"/>
          </p:cNvSpPr>
          <p:nvPr>
            <p:ph idx="1"/>
          </p:nvPr>
        </p:nvSpPr>
        <p:spPr>
          <a:xfrm>
            <a:off x="1458686" y="468087"/>
            <a:ext cx="9209314" cy="5802084"/>
          </a:xfrm>
        </p:spPr>
        <p:txBody>
          <a:bodyPr>
            <a:normAutofit fontScale="92500" lnSpcReduction="20000"/>
          </a:bodyPr>
          <a:lstStyle/>
          <a:p>
            <a:pPr>
              <a:buFont typeface="Wingdings 2" panose="05020102010507070707" pitchFamily="18" charset="2"/>
              <a:buNone/>
              <a:defRPr/>
            </a:pPr>
            <a:r>
              <a:rPr lang="en-US" sz="3200" b="1" dirty="0">
                <a:latin typeface="Algerian" pitchFamily="82" charset="0"/>
              </a:rPr>
              <a:t>STRUCTURE OF ALVEOLAR BONE:</a:t>
            </a:r>
          </a:p>
          <a:p>
            <a:pPr marL="550862" indent="-514350">
              <a:buClr>
                <a:schemeClr val="tx1"/>
              </a:buClr>
              <a:buFont typeface="+mj-lt"/>
              <a:buAutoNum type="arabicPeriod"/>
              <a:defRPr/>
            </a:pPr>
            <a:r>
              <a:rPr lang="en-US" sz="2800" dirty="0">
                <a:solidFill>
                  <a:schemeClr val="accent5">
                    <a:lumMod val="50000"/>
                  </a:schemeClr>
                </a:solidFill>
                <a:latin typeface="Baskerville Old Face" pitchFamily="18" charset="0"/>
              </a:rPr>
              <a:t>ALVEOLAR BONE PROPER: </a:t>
            </a:r>
            <a:r>
              <a:rPr lang="en-US" sz="2800" dirty="0">
                <a:solidFill>
                  <a:srgbClr val="C00000"/>
                </a:solidFill>
                <a:latin typeface="Baskerville Old Face" pitchFamily="18" charset="0"/>
              </a:rPr>
              <a:t>thin lamella of bone that surrounds the root of tooth &amp; gives attachment to the PDL</a:t>
            </a:r>
          </a:p>
          <a:p>
            <a:pPr marL="550862" indent="-514350">
              <a:buClr>
                <a:schemeClr val="tx1"/>
              </a:buClr>
              <a:buFont typeface="+mj-lt"/>
              <a:buAutoNum type="alphaLcPeriod"/>
              <a:defRPr/>
            </a:pPr>
            <a:r>
              <a:rPr lang="en-US" sz="2800" dirty="0" err="1">
                <a:solidFill>
                  <a:srgbClr val="C00000"/>
                </a:solidFill>
                <a:latin typeface="Baskerville Old Face" pitchFamily="18" charset="0"/>
              </a:rPr>
              <a:t>Lamellated</a:t>
            </a:r>
            <a:r>
              <a:rPr lang="en-US" sz="2800" dirty="0">
                <a:solidFill>
                  <a:srgbClr val="C00000"/>
                </a:solidFill>
                <a:latin typeface="Baskerville Old Face" pitchFamily="18" charset="0"/>
              </a:rPr>
              <a:t> bone</a:t>
            </a:r>
          </a:p>
          <a:p>
            <a:pPr marL="550862" indent="-514350">
              <a:buClr>
                <a:schemeClr val="tx1"/>
              </a:buClr>
              <a:buFont typeface="+mj-lt"/>
              <a:buAutoNum type="alphaLcPeriod"/>
              <a:defRPr/>
            </a:pPr>
            <a:r>
              <a:rPr lang="en-US" sz="2800" dirty="0">
                <a:solidFill>
                  <a:srgbClr val="C00000"/>
                </a:solidFill>
                <a:latin typeface="Baskerville Old Face" pitchFamily="18" charset="0"/>
              </a:rPr>
              <a:t>Bundle bone</a:t>
            </a:r>
          </a:p>
          <a:p>
            <a:pPr marL="550862" indent="-514350">
              <a:buClr>
                <a:schemeClr val="tx1"/>
              </a:buClr>
              <a:buFont typeface="+mj-lt"/>
              <a:buAutoNum type="arabicPeriod" startAt="2"/>
              <a:defRPr/>
            </a:pPr>
            <a:endParaRPr lang="en-US" sz="2800" dirty="0">
              <a:solidFill>
                <a:srgbClr val="C00000"/>
              </a:solidFill>
              <a:latin typeface="Baskerville Old Face" pitchFamily="18" charset="0"/>
            </a:endParaRPr>
          </a:p>
          <a:p>
            <a:pPr marL="550862" indent="-514350">
              <a:buClr>
                <a:schemeClr val="tx1"/>
              </a:buClr>
              <a:buFont typeface="+mj-lt"/>
              <a:buAutoNum type="arabicPeriod" startAt="2"/>
              <a:defRPr/>
            </a:pPr>
            <a:r>
              <a:rPr lang="en-US" sz="2800" dirty="0">
                <a:solidFill>
                  <a:schemeClr val="accent5">
                    <a:lumMod val="50000"/>
                  </a:schemeClr>
                </a:solidFill>
                <a:latin typeface="Baskerville Old Face" pitchFamily="18" charset="0"/>
              </a:rPr>
              <a:t>SUPPORTING ALVEOLAR BONE: </a:t>
            </a:r>
          </a:p>
          <a:p>
            <a:pPr marL="550862" indent="-514350">
              <a:buClr>
                <a:schemeClr val="tx1"/>
              </a:buClr>
              <a:buFont typeface="+mj-lt"/>
              <a:buAutoNum type="alphaLcPeriod"/>
              <a:defRPr/>
            </a:pPr>
            <a:r>
              <a:rPr lang="en-US" sz="2800" dirty="0">
                <a:solidFill>
                  <a:srgbClr val="C00000"/>
                </a:solidFill>
                <a:latin typeface="Baskerville Old Face" pitchFamily="18" charset="0"/>
              </a:rPr>
              <a:t>Cortical plates</a:t>
            </a:r>
          </a:p>
          <a:p>
            <a:pPr marL="550862" indent="-514350">
              <a:buClr>
                <a:schemeClr val="tx1"/>
              </a:buClr>
              <a:buFont typeface="+mj-lt"/>
              <a:buAutoNum type="alphaLcPeriod"/>
              <a:defRPr/>
            </a:pPr>
            <a:r>
              <a:rPr lang="en-US" sz="2800" dirty="0">
                <a:solidFill>
                  <a:srgbClr val="C00000"/>
                </a:solidFill>
                <a:latin typeface="Baskerville Old Face" pitchFamily="18" charset="0"/>
              </a:rPr>
              <a:t>Spongy bone</a:t>
            </a:r>
          </a:p>
          <a:p>
            <a:pPr marL="608012" indent="-571500">
              <a:buClr>
                <a:schemeClr val="tx1"/>
              </a:buClr>
              <a:buFont typeface="+mj-lt"/>
              <a:buAutoNum type="romanLcPeriod"/>
              <a:defRPr/>
            </a:pPr>
            <a:r>
              <a:rPr lang="en-US" sz="2800" dirty="0">
                <a:solidFill>
                  <a:srgbClr val="C00000"/>
                </a:solidFill>
                <a:latin typeface="Baskerville Old Face" pitchFamily="18" charset="0"/>
              </a:rPr>
              <a:t>Type I- </a:t>
            </a:r>
            <a:r>
              <a:rPr lang="en-US" sz="2800" dirty="0" err="1">
                <a:solidFill>
                  <a:srgbClr val="C00000"/>
                </a:solidFill>
                <a:latin typeface="Baskerville Old Face" pitchFamily="18" charset="0"/>
              </a:rPr>
              <a:t>interdental</a:t>
            </a:r>
            <a:r>
              <a:rPr lang="en-US" sz="2800" dirty="0">
                <a:solidFill>
                  <a:srgbClr val="C00000"/>
                </a:solidFill>
                <a:latin typeface="Baskerville Old Face" pitchFamily="18" charset="0"/>
              </a:rPr>
              <a:t> &amp; inter </a:t>
            </a:r>
            <a:r>
              <a:rPr lang="en-US" sz="2800" dirty="0" err="1">
                <a:solidFill>
                  <a:srgbClr val="C00000"/>
                </a:solidFill>
                <a:latin typeface="Baskerville Old Face" pitchFamily="18" charset="0"/>
              </a:rPr>
              <a:t>radicular</a:t>
            </a:r>
            <a:r>
              <a:rPr lang="en-US" sz="2800" dirty="0">
                <a:solidFill>
                  <a:srgbClr val="C00000"/>
                </a:solidFill>
                <a:latin typeface="Baskerville Old Face" pitchFamily="18" charset="0"/>
              </a:rPr>
              <a:t> trabeculae are regular &amp; horizontal.</a:t>
            </a:r>
            <a:r>
              <a:rPr lang="en-US" sz="2800" dirty="0">
                <a:solidFill>
                  <a:schemeClr val="accent2">
                    <a:lumMod val="60000"/>
                    <a:lumOff val="40000"/>
                  </a:schemeClr>
                </a:solidFill>
                <a:latin typeface="Baskerville Old Face" pitchFamily="18" charset="0"/>
              </a:rPr>
              <a:t> (</a:t>
            </a:r>
            <a:r>
              <a:rPr lang="en-US" sz="2800" dirty="0">
                <a:solidFill>
                  <a:srgbClr val="FF3399"/>
                </a:solidFill>
                <a:latin typeface="Baskerville Old Face" pitchFamily="18" charset="0"/>
              </a:rPr>
              <a:t>MANDIBLE</a:t>
            </a:r>
            <a:r>
              <a:rPr lang="en-US" sz="2800" dirty="0">
                <a:solidFill>
                  <a:schemeClr val="accent2">
                    <a:lumMod val="60000"/>
                    <a:lumOff val="40000"/>
                  </a:schemeClr>
                </a:solidFill>
                <a:latin typeface="Baskerville Old Face" pitchFamily="18" charset="0"/>
              </a:rPr>
              <a:t>)</a:t>
            </a:r>
          </a:p>
          <a:p>
            <a:pPr marL="608012" indent="-571500">
              <a:buClr>
                <a:schemeClr val="tx1"/>
              </a:buClr>
              <a:buFont typeface="+mj-lt"/>
              <a:buAutoNum type="romanLcPeriod"/>
              <a:defRPr/>
            </a:pPr>
            <a:r>
              <a:rPr lang="en-US" sz="2800" dirty="0">
                <a:solidFill>
                  <a:srgbClr val="C00000"/>
                </a:solidFill>
                <a:latin typeface="Baskerville Old Face" pitchFamily="18" charset="0"/>
              </a:rPr>
              <a:t>Type II- shows irregularly arranged, numerous, delicate trabeculae</a:t>
            </a:r>
            <a:r>
              <a:rPr lang="en-US" sz="2800" dirty="0">
                <a:solidFill>
                  <a:schemeClr val="accent2">
                    <a:lumMod val="60000"/>
                    <a:lumOff val="40000"/>
                  </a:schemeClr>
                </a:solidFill>
                <a:latin typeface="Baskerville Old Face" pitchFamily="18" charset="0"/>
              </a:rPr>
              <a:t>.(</a:t>
            </a:r>
            <a:r>
              <a:rPr lang="en-US" sz="2800" dirty="0">
                <a:solidFill>
                  <a:srgbClr val="FF3399"/>
                </a:solidFill>
                <a:latin typeface="Baskerville Old Face" pitchFamily="18" charset="0"/>
              </a:rPr>
              <a:t>MAXILLA</a:t>
            </a:r>
            <a:r>
              <a:rPr lang="en-US" sz="2800" dirty="0">
                <a:solidFill>
                  <a:schemeClr val="accent2">
                    <a:lumMod val="60000"/>
                    <a:lumOff val="40000"/>
                  </a:schemeClr>
                </a:solidFill>
                <a:latin typeface="Baskerville Old Face" pitchFamily="18" charset="0"/>
              </a:rPr>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7"/>
          <p:cNvSpPr>
            <a:spLocks noGrp="1"/>
          </p:cNvSpPr>
          <p:nvPr>
            <p:ph type="sldNum" sz="quarter" idx="12"/>
          </p:nvPr>
        </p:nvSpPr>
        <p:spPr/>
        <p:txBody>
          <a:bodyPr/>
          <a:lstStyle/>
          <a:p>
            <a:pPr>
              <a:defRPr/>
            </a:pPr>
            <a:fld id="{3D131CDE-1641-4D41-A157-3BB49A57A7E2}" type="slidenum">
              <a:rPr lang="en-US"/>
              <a:pPr>
                <a:defRPr/>
              </a:pPr>
              <a:t>68</a:t>
            </a:fld>
            <a:endParaRPr lang="en-US"/>
          </a:p>
        </p:txBody>
      </p:sp>
      <p:sp>
        <p:nvSpPr>
          <p:cNvPr id="109576" name="Text Box 8"/>
          <p:cNvSpPr txBox="1">
            <a:spLocks noChangeArrowheads="1"/>
          </p:cNvSpPr>
          <p:nvPr/>
        </p:nvSpPr>
        <p:spPr bwMode="auto">
          <a:xfrm>
            <a:off x="2495550" y="1279526"/>
            <a:ext cx="7632700" cy="2246769"/>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It surrounds the roots of the tooth &amp; gives attachment to the principal fibers of the periodontal ligament.</a:t>
            </a:r>
          </a:p>
          <a:p>
            <a:pPr>
              <a:spcBef>
                <a:spcPct val="50000"/>
              </a:spcBef>
            </a:pPr>
            <a:r>
              <a:rPr lang="en-US" sz="2000" dirty="0">
                <a:latin typeface="BeachType" pitchFamily="2" charset="0"/>
              </a:rPr>
              <a:t>It is also known as the </a:t>
            </a:r>
            <a:r>
              <a:rPr lang="en-US" sz="2000" b="1" dirty="0" err="1">
                <a:solidFill>
                  <a:srgbClr val="FF0000"/>
                </a:solidFill>
                <a:latin typeface="BeachType" pitchFamily="2" charset="0"/>
              </a:rPr>
              <a:t>cribriform</a:t>
            </a:r>
            <a:r>
              <a:rPr lang="en-US" sz="2000" b="1" dirty="0">
                <a:solidFill>
                  <a:srgbClr val="FF0000"/>
                </a:solidFill>
                <a:latin typeface="BeachType" pitchFamily="2" charset="0"/>
              </a:rPr>
              <a:t> plate </a:t>
            </a:r>
            <a:r>
              <a:rPr lang="en-US" sz="2000" dirty="0">
                <a:latin typeface="BeachType" pitchFamily="2" charset="0"/>
              </a:rPr>
              <a:t>as it is perforated by many openings; through which branches of the </a:t>
            </a:r>
            <a:r>
              <a:rPr lang="en-US" sz="2000" dirty="0" err="1">
                <a:solidFill>
                  <a:srgbClr val="FF0000"/>
                </a:solidFill>
                <a:latin typeface="BeachType" pitchFamily="2" charset="0"/>
              </a:rPr>
              <a:t>interalveolar</a:t>
            </a:r>
            <a:r>
              <a:rPr lang="en-US" sz="2000" dirty="0">
                <a:solidFill>
                  <a:srgbClr val="FF0000"/>
                </a:solidFill>
                <a:latin typeface="BeachType" pitchFamily="2" charset="0"/>
              </a:rPr>
              <a:t> nerve &amp; vessels </a:t>
            </a:r>
            <a:r>
              <a:rPr lang="en-US" sz="2000" dirty="0">
                <a:latin typeface="BeachType" pitchFamily="2" charset="0"/>
              </a:rPr>
              <a:t>pass into the periodontal ligament.</a:t>
            </a:r>
          </a:p>
          <a:p>
            <a:pPr>
              <a:spcBef>
                <a:spcPct val="50000"/>
              </a:spcBef>
            </a:pPr>
            <a:r>
              <a:rPr lang="en-US" sz="2000" dirty="0" err="1">
                <a:latin typeface="BeachType" pitchFamily="2" charset="0"/>
              </a:rPr>
              <a:t>Histologically</a:t>
            </a:r>
            <a:r>
              <a:rPr lang="en-US" sz="2000" dirty="0">
                <a:latin typeface="BeachType" pitchFamily="2" charset="0"/>
              </a:rPr>
              <a:t>               bundle bone  &amp;  </a:t>
            </a:r>
            <a:r>
              <a:rPr lang="en-US" sz="2000" dirty="0" err="1">
                <a:latin typeface="BeachType" pitchFamily="2" charset="0"/>
              </a:rPr>
              <a:t>lamellaler</a:t>
            </a:r>
            <a:r>
              <a:rPr lang="en-US" sz="2000" dirty="0">
                <a:latin typeface="BeachType" pitchFamily="2" charset="0"/>
              </a:rPr>
              <a:t> bone</a:t>
            </a:r>
          </a:p>
        </p:txBody>
      </p:sp>
      <p:sp>
        <p:nvSpPr>
          <p:cNvPr id="109575" name="Text Box 7"/>
          <p:cNvSpPr txBox="1">
            <a:spLocks noChangeArrowheads="1"/>
          </p:cNvSpPr>
          <p:nvPr/>
        </p:nvSpPr>
        <p:spPr bwMode="auto">
          <a:xfrm>
            <a:off x="2135188" y="584201"/>
            <a:ext cx="7524750" cy="584775"/>
          </a:xfrm>
          <a:prstGeom prst="rect">
            <a:avLst/>
          </a:prstGeom>
          <a:noFill/>
          <a:ln w="9525">
            <a:noFill/>
            <a:miter lim="800000"/>
            <a:headEnd/>
            <a:tailEnd/>
          </a:ln>
        </p:spPr>
        <p:txBody>
          <a:bodyPr>
            <a:spAutoFit/>
          </a:bodyPr>
          <a:lstStyle/>
          <a:p>
            <a:pPr>
              <a:spcBef>
                <a:spcPct val="50000"/>
              </a:spcBef>
            </a:pPr>
            <a:r>
              <a:rPr lang="en-US" sz="3200" b="1" u="sng" dirty="0">
                <a:solidFill>
                  <a:srgbClr val="FFFF99"/>
                </a:solidFill>
                <a:latin typeface="BeachType" pitchFamily="2" charset="0"/>
              </a:rPr>
              <a:t>    </a:t>
            </a:r>
            <a:r>
              <a:rPr lang="en-US" sz="2800" b="1" u="sng" dirty="0">
                <a:solidFill>
                  <a:srgbClr val="FF0000"/>
                </a:solidFill>
                <a:latin typeface="BeachType" pitchFamily="2" charset="0"/>
              </a:rPr>
              <a:t>ALVEOLAR BONE PROPER </a:t>
            </a:r>
            <a:r>
              <a:rPr lang="en-US" sz="3200" b="1" u="sng" dirty="0">
                <a:solidFill>
                  <a:srgbClr val="FFFF99"/>
                </a:solidFill>
                <a:latin typeface="BeachType" pitchFamily="2" charset="0"/>
              </a:rPr>
              <a:t>: </a:t>
            </a:r>
          </a:p>
        </p:txBody>
      </p:sp>
      <p:sp>
        <p:nvSpPr>
          <p:cNvPr id="109577" name="Line 9"/>
          <p:cNvSpPr>
            <a:spLocks noChangeShapeType="1"/>
          </p:cNvSpPr>
          <p:nvPr/>
        </p:nvSpPr>
        <p:spPr bwMode="auto">
          <a:xfrm>
            <a:off x="4114800" y="3352800"/>
            <a:ext cx="755650" cy="0"/>
          </a:xfrm>
          <a:prstGeom prst="line">
            <a:avLst/>
          </a:prstGeom>
          <a:noFill/>
          <a:ln w="9525">
            <a:solidFill>
              <a:schemeClr val="tx1"/>
            </a:solidFill>
            <a:round/>
            <a:headEnd/>
            <a:tailEnd type="triangle" w="med" len="med"/>
          </a:ln>
        </p:spPr>
        <p:txBody>
          <a:bodyPr wrap="none" anchor="ctr"/>
          <a:lstStyle/>
          <a:p>
            <a:endParaRPr lang="en-US"/>
          </a:p>
        </p:txBody>
      </p:sp>
      <p:sp>
        <p:nvSpPr>
          <p:cNvPr id="109605" name="Text Box 37"/>
          <p:cNvSpPr txBox="1">
            <a:spLocks noChangeArrowheads="1"/>
          </p:cNvSpPr>
          <p:nvPr/>
        </p:nvSpPr>
        <p:spPr bwMode="auto">
          <a:xfrm>
            <a:off x="2514601" y="3886201"/>
            <a:ext cx="2700337" cy="461665"/>
          </a:xfrm>
          <a:prstGeom prst="rect">
            <a:avLst/>
          </a:prstGeom>
          <a:noFill/>
          <a:ln w="9525">
            <a:noFill/>
            <a:miter lim="800000"/>
            <a:headEnd/>
            <a:tailEnd/>
          </a:ln>
        </p:spPr>
        <p:txBody>
          <a:bodyPr>
            <a:spAutoFit/>
          </a:bodyPr>
          <a:lstStyle/>
          <a:p>
            <a:pPr>
              <a:spcBef>
                <a:spcPct val="50000"/>
              </a:spcBef>
            </a:pPr>
            <a:r>
              <a:rPr lang="en-US" sz="2400" b="1" u="sng" dirty="0">
                <a:solidFill>
                  <a:srgbClr val="FF0000"/>
                </a:solidFill>
                <a:latin typeface="BeachType" pitchFamily="2" charset="0"/>
              </a:rPr>
              <a:t>BUNDLE BONE :</a:t>
            </a:r>
          </a:p>
        </p:txBody>
      </p:sp>
      <p:sp>
        <p:nvSpPr>
          <p:cNvPr id="109606" name="Text Box 38"/>
          <p:cNvSpPr txBox="1">
            <a:spLocks noChangeArrowheads="1"/>
          </p:cNvSpPr>
          <p:nvPr/>
        </p:nvSpPr>
        <p:spPr bwMode="auto">
          <a:xfrm>
            <a:off x="2495551" y="4333875"/>
            <a:ext cx="7453313" cy="1631216"/>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The bone which lines the socket in which </a:t>
            </a:r>
            <a:r>
              <a:rPr lang="en-US" sz="2000" dirty="0" err="1">
                <a:solidFill>
                  <a:srgbClr val="FF0000"/>
                </a:solidFill>
                <a:latin typeface="BeachType" pitchFamily="2" charset="0"/>
              </a:rPr>
              <a:t>sharpey’s</a:t>
            </a:r>
            <a:r>
              <a:rPr lang="en-US" sz="2000" dirty="0">
                <a:solidFill>
                  <a:srgbClr val="FF0000"/>
                </a:solidFill>
                <a:latin typeface="BeachType" pitchFamily="2" charset="0"/>
              </a:rPr>
              <a:t> fibers</a:t>
            </a:r>
            <a:r>
              <a:rPr lang="en-US" sz="2000" dirty="0">
                <a:latin typeface="BeachType" pitchFamily="2" charset="0"/>
              </a:rPr>
              <a:t> are embedded is known as bundle bone.</a:t>
            </a:r>
          </a:p>
          <a:p>
            <a:pPr>
              <a:spcBef>
                <a:spcPct val="50000"/>
              </a:spcBef>
            </a:pPr>
            <a:r>
              <a:rPr lang="en-US" sz="2000" dirty="0">
                <a:latin typeface="BeachType" pitchFamily="2" charset="0"/>
              </a:rPr>
              <a:t>Contains more calcium salts per units area than other bone.</a:t>
            </a:r>
          </a:p>
          <a:p>
            <a:pPr>
              <a:spcBef>
                <a:spcPct val="50000"/>
              </a:spcBef>
            </a:pPr>
            <a:r>
              <a:rPr lang="en-US" sz="2000" dirty="0">
                <a:latin typeface="BeachType" pitchFamily="2" charset="0"/>
              </a:rPr>
              <a:t>It is also know as lamina </a:t>
            </a:r>
            <a:r>
              <a:rPr lang="en-US" sz="2000" dirty="0" err="1">
                <a:latin typeface="BeachType" pitchFamily="2" charset="0"/>
              </a:rPr>
              <a:t>dura</a:t>
            </a:r>
            <a:r>
              <a:rPr lang="en-US" sz="2000" dirty="0">
                <a:latin typeface="BeachType" pitchFamily="2" charset="0"/>
              </a:rPr>
              <a:t>.</a:t>
            </a:r>
          </a:p>
        </p:txBody>
      </p:sp>
    </p:spTree>
    <p:extLst>
      <p:ext uri="{BB962C8B-B14F-4D97-AF65-F5344CB8AC3E}">
        <p14:creationId xmlns:p14="http://schemas.microsoft.com/office/powerpoint/2010/main" val="263190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9575">
                                            <p:txEl>
                                              <p:pRg st="0" end="0"/>
                                            </p:txEl>
                                          </p:spTgt>
                                        </p:tgtEl>
                                        <p:attrNameLst>
                                          <p:attrName>style.visibility</p:attrName>
                                        </p:attrNameLst>
                                      </p:cBhvr>
                                      <p:to>
                                        <p:strVal val="visible"/>
                                      </p:to>
                                    </p:set>
                                    <p:animEffect transition="in" filter="randombar(horizontal)">
                                      <p:cBhvr>
                                        <p:cTn id="7" dur="500"/>
                                        <p:tgtEl>
                                          <p:spTgt spid="109575">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9576"/>
                                        </p:tgtEl>
                                        <p:attrNameLst>
                                          <p:attrName>style.visibility</p:attrName>
                                        </p:attrNameLst>
                                      </p:cBhvr>
                                      <p:to>
                                        <p:strVal val="visible"/>
                                      </p:to>
                                    </p:set>
                                    <p:animEffect transition="in" filter="fade">
                                      <p:cBhvr>
                                        <p:cTn id="11" dur="1000"/>
                                        <p:tgtEl>
                                          <p:spTgt spid="109576"/>
                                        </p:tgtEl>
                                      </p:cBhvr>
                                    </p:animEffect>
                                    <p:anim calcmode="lin" valueType="num">
                                      <p:cBhvr>
                                        <p:cTn id="12" dur="1000" fill="hold"/>
                                        <p:tgtEl>
                                          <p:spTgt spid="109576"/>
                                        </p:tgtEl>
                                        <p:attrNameLst>
                                          <p:attrName>ppt_x</p:attrName>
                                        </p:attrNameLst>
                                      </p:cBhvr>
                                      <p:tavLst>
                                        <p:tav tm="0">
                                          <p:val>
                                            <p:strVal val="#ppt_x"/>
                                          </p:val>
                                        </p:tav>
                                        <p:tav tm="100000">
                                          <p:val>
                                            <p:strVal val="#ppt_x"/>
                                          </p:val>
                                        </p:tav>
                                      </p:tavLst>
                                    </p:anim>
                                    <p:anim calcmode="lin" valueType="num">
                                      <p:cBhvr>
                                        <p:cTn id="13" dur="1000" fill="hold"/>
                                        <p:tgtEl>
                                          <p:spTgt spid="10957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9577"/>
                                        </p:tgtEl>
                                        <p:attrNameLst>
                                          <p:attrName>style.visibility</p:attrName>
                                        </p:attrNameLst>
                                      </p:cBhvr>
                                      <p:to>
                                        <p:strVal val="visible"/>
                                      </p:to>
                                    </p:set>
                                    <p:animEffect transition="in" filter="fade">
                                      <p:cBhvr>
                                        <p:cTn id="16" dur="1000"/>
                                        <p:tgtEl>
                                          <p:spTgt spid="109577"/>
                                        </p:tgtEl>
                                      </p:cBhvr>
                                    </p:animEffect>
                                    <p:anim calcmode="lin" valueType="num">
                                      <p:cBhvr>
                                        <p:cTn id="17" dur="1000" fill="hold"/>
                                        <p:tgtEl>
                                          <p:spTgt spid="109577"/>
                                        </p:tgtEl>
                                        <p:attrNameLst>
                                          <p:attrName>ppt_x</p:attrName>
                                        </p:attrNameLst>
                                      </p:cBhvr>
                                      <p:tavLst>
                                        <p:tav tm="0">
                                          <p:val>
                                            <p:strVal val="#ppt_x"/>
                                          </p:val>
                                        </p:tav>
                                        <p:tav tm="100000">
                                          <p:val>
                                            <p:strVal val="#ppt_x"/>
                                          </p:val>
                                        </p:tav>
                                      </p:tavLst>
                                    </p:anim>
                                    <p:anim calcmode="lin" valueType="num">
                                      <p:cBhvr>
                                        <p:cTn id="18" dur="1000" fill="hold"/>
                                        <p:tgtEl>
                                          <p:spTgt spid="10957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09605">
                                            <p:txEl>
                                              <p:pRg st="0" end="0"/>
                                            </p:txEl>
                                          </p:spTgt>
                                        </p:tgtEl>
                                        <p:attrNameLst>
                                          <p:attrName>style.visibility</p:attrName>
                                        </p:attrNameLst>
                                      </p:cBhvr>
                                      <p:to>
                                        <p:strVal val="visible"/>
                                      </p:to>
                                    </p:set>
                                    <p:animEffect transition="in" filter="randombar(horizontal)">
                                      <p:cBhvr>
                                        <p:cTn id="22" dur="500"/>
                                        <p:tgtEl>
                                          <p:spTgt spid="109605">
                                            <p:txEl>
                                              <p:pRg st="0" end="0"/>
                                            </p:txEl>
                                          </p:spTgt>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09606"/>
                                        </p:tgtEl>
                                        <p:attrNameLst>
                                          <p:attrName>style.visibility</p:attrName>
                                        </p:attrNameLst>
                                      </p:cBhvr>
                                      <p:to>
                                        <p:strVal val="visible"/>
                                      </p:to>
                                    </p:set>
                                    <p:animEffect transition="in" filter="fade">
                                      <p:cBhvr>
                                        <p:cTn id="25" dur="1000"/>
                                        <p:tgtEl>
                                          <p:spTgt spid="109606"/>
                                        </p:tgtEl>
                                      </p:cBhvr>
                                    </p:animEffect>
                                    <p:anim calcmode="lin" valueType="num">
                                      <p:cBhvr>
                                        <p:cTn id="26" dur="1000" fill="hold"/>
                                        <p:tgtEl>
                                          <p:spTgt spid="109606"/>
                                        </p:tgtEl>
                                        <p:attrNameLst>
                                          <p:attrName>ppt_x</p:attrName>
                                        </p:attrNameLst>
                                      </p:cBhvr>
                                      <p:tavLst>
                                        <p:tav tm="0">
                                          <p:val>
                                            <p:strVal val="#ppt_x"/>
                                          </p:val>
                                        </p:tav>
                                        <p:tav tm="100000">
                                          <p:val>
                                            <p:strVal val="#ppt_x"/>
                                          </p:val>
                                        </p:tav>
                                      </p:tavLst>
                                    </p:anim>
                                    <p:anim calcmode="lin" valueType="num">
                                      <p:cBhvr>
                                        <p:cTn id="27" dur="1000" fill="hold"/>
                                        <p:tgtEl>
                                          <p:spTgt spid="1096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p:bldP spid="109577" grpId="0" animBg="1"/>
      <p:bldP spid="10960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76DA1106-9A83-67E5-CF07-4900917C01E6}"/>
              </a:ext>
            </a:extLst>
          </p:cNvPr>
          <p:cNvSpPr>
            <a:spLocks noGrp="1" noChangeArrowheads="1"/>
          </p:cNvSpPr>
          <p:nvPr>
            <p:ph type="body" idx="1"/>
          </p:nvPr>
        </p:nvSpPr>
        <p:spPr>
          <a:xfrm>
            <a:off x="2133600" y="457200"/>
            <a:ext cx="7772400" cy="1524000"/>
          </a:xfrm>
        </p:spPr>
        <p:txBody>
          <a:bodyPr/>
          <a:lstStyle/>
          <a:p>
            <a:r>
              <a:rPr lang="en-US" altLang="en-US" sz="2400" b="1">
                <a:solidFill>
                  <a:schemeClr val="accent2"/>
                </a:solidFill>
              </a:rPr>
              <a:t>ALVEOLAR BONE PROPER</a:t>
            </a:r>
            <a:r>
              <a:rPr lang="en-US" altLang="en-US"/>
              <a:t>: </a:t>
            </a:r>
            <a:r>
              <a:rPr lang="en-US" altLang="en-US" sz="2400"/>
              <a:t>Thin lamellae of bone that surrounds root of tooth and gives attachment to principle fibers of PDL </a:t>
            </a:r>
          </a:p>
        </p:txBody>
      </p:sp>
      <p:pic>
        <p:nvPicPr>
          <p:cNvPr id="54276" name="Picture 4">
            <a:extLst>
              <a:ext uri="{FF2B5EF4-FFF2-40B4-BE49-F238E27FC236}">
                <a16:creationId xmlns:a16="http://schemas.microsoft.com/office/drawing/2014/main" id="{BD3DFC02-4822-8884-3198-0D222569EB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905000"/>
            <a:ext cx="5486400" cy="45989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C0D2235A-6F59-37D9-9603-0282CA91AB60}"/>
              </a:ext>
            </a:extLst>
          </p:cNvPr>
          <p:cNvSpPr>
            <a:spLocks noGrp="1" noChangeArrowheads="1"/>
          </p:cNvSpPr>
          <p:nvPr>
            <p:ph type="title"/>
          </p:nvPr>
        </p:nvSpPr>
        <p:spPr>
          <a:xfrm>
            <a:off x="1371600" y="121049"/>
            <a:ext cx="9720072" cy="1499616"/>
          </a:xfrm>
        </p:spPr>
        <p:txBody>
          <a:bodyPr/>
          <a:lstStyle/>
          <a:p>
            <a:pPr algn="ctr"/>
            <a:r>
              <a:rPr lang="en-US" altLang="en-US" dirty="0"/>
              <a:t>BUNDLE BONE</a:t>
            </a:r>
          </a:p>
        </p:txBody>
      </p:sp>
      <p:pic>
        <p:nvPicPr>
          <p:cNvPr id="65543" name="Picture 7">
            <a:extLst>
              <a:ext uri="{FF2B5EF4-FFF2-40B4-BE49-F238E27FC236}">
                <a16:creationId xmlns:a16="http://schemas.microsoft.com/office/drawing/2014/main" id="{98DF2CEB-EF90-3E2E-9858-D8CFEDC2BC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00328" y="1219200"/>
            <a:ext cx="7543800" cy="5181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DB2BD03B-E3E9-4FC5-B1E6-F304836DE36D}"/>
              </a:ext>
            </a:extLst>
          </p:cNvPr>
          <p:cNvSpPr>
            <a:spLocks noGrp="1" noChangeArrowheads="1"/>
          </p:cNvSpPr>
          <p:nvPr>
            <p:ph type="title"/>
          </p:nvPr>
        </p:nvSpPr>
        <p:spPr/>
        <p:txBody>
          <a:bodyPr/>
          <a:lstStyle/>
          <a:p>
            <a:pPr algn="ctr"/>
            <a:r>
              <a:rPr lang="en-US" altLang="en-US"/>
              <a:t>LAMINA DURA</a:t>
            </a:r>
          </a:p>
        </p:txBody>
      </p:sp>
      <p:pic>
        <p:nvPicPr>
          <p:cNvPr id="66565" name="Picture 5">
            <a:extLst>
              <a:ext uri="{FF2B5EF4-FFF2-40B4-BE49-F238E27FC236}">
                <a16:creationId xmlns:a16="http://schemas.microsoft.com/office/drawing/2014/main" id="{198DC163-B37A-9D10-5395-2B3F1751A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773" y="1732979"/>
            <a:ext cx="1020763" cy="3781425"/>
          </a:xfrm>
          <a:prstGeom prst="rect">
            <a:avLst/>
          </a:prstGeom>
          <a:noFill/>
          <a:extLst>
            <a:ext uri="{909E8E84-426E-40DD-AFC4-6F175D3DCCD1}">
              <a14:hiddenFill xmlns:a14="http://schemas.microsoft.com/office/drawing/2010/main">
                <a:solidFill>
                  <a:srgbClr val="FFFFFF"/>
                </a:solidFill>
              </a14:hiddenFill>
            </a:ext>
          </a:extLst>
        </p:spPr>
      </p:pic>
      <p:pic>
        <p:nvPicPr>
          <p:cNvPr id="66567" name="Picture 7">
            <a:extLst>
              <a:ext uri="{FF2B5EF4-FFF2-40B4-BE49-F238E27FC236}">
                <a16:creationId xmlns:a16="http://schemas.microsoft.com/office/drawing/2014/main" id="{B5916C8D-9B77-06DF-6F41-76F1EEB236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999" y="1800225"/>
            <a:ext cx="1455738" cy="3467100"/>
          </a:xfrm>
          <a:prstGeom prst="rect">
            <a:avLst/>
          </a:prstGeom>
          <a:noFill/>
          <a:extLst>
            <a:ext uri="{909E8E84-426E-40DD-AFC4-6F175D3DCCD1}">
              <a14:hiddenFill xmlns:a14="http://schemas.microsoft.com/office/drawing/2010/main">
                <a:solidFill>
                  <a:srgbClr val="FFFFFF"/>
                </a:solidFill>
              </a14:hiddenFill>
            </a:ext>
          </a:extLst>
        </p:spPr>
      </p:pic>
      <p:pic>
        <p:nvPicPr>
          <p:cNvPr id="66569" name="Picture 9">
            <a:extLst>
              <a:ext uri="{FF2B5EF4-FFF2-40B4-BE49-F238E27FC236}">
                <a16:creationId xmlns:a16="http://schemas.microsoft.com/office/drawing/2014/main" id="{8521C9E0-7607-30BF-4815-D3E2BC1652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905000"/>
            <a:ext cx="3733800" cy="3257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DA1C8F6-7302-7345-8732-6A2D36F66C42}"/>
              </a:ext>
            </a:extLst>
          </p:cNvPr>
          <p:cNvSpPr>
            <a:spLocks noGrp="1" noChangeArrowheads="1"/>
          </p:cNvSpPr>
          <p:nvPr>
            <p:ph type="title"/>
          </p:nvPr>
        </p:nvSpPr>
        <p:spPr>
          <a:xfrm>
            <a:off x="1013242" y="356616"/>
            <a:ext cx="9720072" cy="1499616"/>
          </a:xfrm>
        </p:spPr>
        <p:txBody>
          <a:bodyPr/>
          <a:lstStyle/>
          <a:p>
            <a:pPr algn="ctr"/>
            <a:r>
              <a:rPr lang="en-US" altLang="en-US" dirty="0"/>
              <a:t>CRIBRIFORM PLATE</a:t>
            </a:r>
          </a:p>
        </p:txBody>
      </p:sp>
      <p:sp>
        <p:nvSpPr>
          <p:cNvPr id="69635" name="Rectangle 3">
            <a:extLst>
              <a:ext uri="{FF2B5EF4-FFF2-40B4-BE49-F238E27FC236}">
                <a16:creationId xmlns:a16="http://schemas.microsoft.com/office/drawing/2014/main" id="{3DC89659-78AB-9A78-1C8A-08E3C024A800}"/>
              </a:ext>
            </a:extLst>
          </p:cNvPr>
          <p:cNvSpPr>
            <a:spLocks noGrp="1" noChangeArrowheads="1"/>
          </p:cNvSpPr>
          <p:nvPr>
            <p:ph type="body" idx="1"/>
          </p:nvPr>
        </p:nvSpPr>
        <p:spPr>
          <a:xfrm>
            <a:off x="2209800" y="1371600"/>
            <a:ext cx="7772400" cy="4648200"/>
          </a:xfrm>
        </p:spPr>
        <p:txBody>
          <a:bodyPr/>
          <a:lstStyle/>
          <a:p>
            <a:endParaRPr lang="en-US" altLang="en-US"/>
          </a:p>
        </p:txBody>
      </p:sp>
      <p:pic>
        <p:nvPicPr>
          <p:cNvPr id="69637" name="Picture 5">
            <a:extLst>
              <a:ext uri="{FF2B5EF4-FFF2-40B4-BE49-F238E27FC236}">
                <a16:creationId xmlns:a16="http://schemas.microsoft.com/office/drawing/2014/main" id="{91C52A27-E5B4-7783-41EE-A72EE0AFC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371600"/>
            <a:ext cx="7391400"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3"/>
          <p:cNvSpPr>
            <a:spLocks noGrp="1"/>
          </p:cNvSpPr>
          <p:nvPr>
            <p:ph type="sldNum" sz="quarter" idx="12"/>
          </p:nvPr>
        </p:nvSpPr>
        <p:spPr/>
        <p:txBody>
          <a:bodyPr/>
          <a:lstStyle/>
          <a:p>
            <a:pPr>
              <a:defRPr/>
            </a:pPr>
            <a:fld id="{9BFF0A28-4109-46C9-A563-69B3E07F0EF8}" type="slidenum">
              <a:rPr lang="en-US"/>
              <a:pPr>
                <a:defRPr/>
              </a:pPr>
              <a:t>73</a:t>
            </a:fld>
            <a:endParaRPr lang="en-US"/>
          </a:p>
        </p:txBody>
      </p:sp>
      <p:sp>
        <p:nvSpPr>
          <p:cNvPr id="119812" name="Text Box 4"/>
          <p:cNvSpPr txBox="1">
            <a:spLocks noChangeArrowheads="1"/>
          </p:cNvSpPr>
          <p:nvPr/>
        </p:nvSpPr>
        <p:spPr bwMode="auto">
          <a:xfrm>
            <a:off x="2135188" y="295276"/>
            <a:ext cx="7524750" cy="584775"/>
          </a:xfrm>
          <a:prstGeom prst="rect">
            <a:avLst/>
          </a:prstGeom>
          <a:noFill/>
          <a:ln w="9525">
            <a:noFill/>
            <a:miter lim="800000"/>
            <a:headEnd/>
            <a:tailEnd/>
          </a:ln>
        </p:spPr>
        <p:txBody>
          <a:bodyPr>
            <a:spAutoFit/>
          </a:bodyPr>
          <a:lstStyle/>
          <a:p>
            <a:pPr>
              <a:spcBef>
                <a:spcPct val="50000"/>
              </a:spcBef>
            </a:pPr>
            <a:r>
              <a:rPr lang="en-US" sz="3200" b="1" u="sng" dirty="0">
                <a:solidFill>
                  <a:srgbClr val="FF0000"/>
                </a:solidFill>
                <a:latin typeface="BeachType" pitchFamily="2" charset="0"/>
              </a:rPr>
              <a:t>     </a:t>
            </a:r>
            <a:r>
              <a:rPr lang="en-US" sz="2400" b="1" u="sng" dirty="0">
                <a:solidFill>
                  <a:srgbClr val="FF0000"/>
                </a:solidFill>
                <a:latin typeface="BeachType" pitchFamily="2" charset="0"/>
              </a:rPr>
              <a:t>SUPPORTING ALVEOLAR BONE :</a:t>
            </a:r>
          </a:p>
        </p:txBody>
      </p:sp>
      <p:sp>
        <p:nvSpPr>
          <p:cNvPr id="119814" name="Text Box 6"/>
          <p:cNvSpPr txBox="1">
            <a:spLocks noChangeArrowheads="1"/>
          </p:cNvSpPr>
          <p:nvPr/>
        </p:nvSpPr>
        <p:spPr bwMode="auto">
          <a:xfrm>
            <a:off x="2532064" y="838201"/>
            <a:ext cx="8135937" cy="1169551"/>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It is the bone that surrounds the alveolar bone proper &amp; gives support to the socket.</a:t>
            </a:r>
          </a:p>
          <a:p>
            <a:pPr>
              <a:spcBef>
                <a:spcPct val="50000"/>
              </a:spcBef>
            </a:pPr>
            <a:r>
              <a:rPr lang="en-US" sz="2000" dirty="0">
                <a:latin typeface="BeachType" pitchFamily="2" charset="0"/>
              </a:rPr>
              <a:t>Consists of          cortical plates &amp; spongy bone ( </a:t>
            </a:r>
            <a:r>
              <a:rPr lang="en-US" sz="2000" dirty="0" err="1">
                <a:latin typeface="BeachType" pitchFamily="2" charset="0"/>
              </a:rPr>
              <a:t>cancellous</a:t>
            </a:r>
            <a:r>
              <a:rPr lang="en-US" sz="2000" dirty="0">
                <a:latin typeface="BeachType" pitchFamily="2" charset="0"/>
              </a:rPr>
              <a:t> bone)</a:t>
            </a:r>
          </a:p>
        </p:txBody>
      </p:sp>
      <p:sp>
        <p:nvSpPr>
          <p:cNvPr id="119816" name="Line 8"/>
          <p:cNvSpPr>
            <a:spLocks noChangeShapeType="1"/>
          </p:cNvSpPr>
          <p:nvPr/>
        </p:nvSpPr>
        <p:spPr bwMode="auto">
          <a:xfrm>
            <a:off x="3766457" y="1764437"/>
            <a:ext cx="533400" cy="76200"/>
          </a:xfrm>
          <a:prstGeom prst="line">
            <a:avLst/>
          </a:prstGeom>
          <a:noFill/>
          <a:ln w="9525">
            <a:solidFill>
              <a:schemeClr val="tx1"/>
            </a:solidFill>
            <a:round/>
            <a:headEnd/>
            <a:tailEnd type="triangle" w="med" len="med"/>
          </a:ln>
        </p:spPr>
        <p:txBody>
          <a:bodyPr wrap="none" anchor="ctr"/>
          <a:lstStyle/>
          <a:p>
            <a:endParaRPr lang="en-US"/>
          </a:p>
        </p:txBody>
      </p:sp>
      <p:sp>
        <p:nvSpPr>
          <p:cNvPr id="17416" name="Text Box 10"/>
          <p:cNvSpPr txBox="1">
            <a:spLocks noChangeArrowheads="1"/>
          </p:cNvSpPr>
          <p:nvPr/>
        </p:nvSpPr>
        <p:spPr bwMode="auto">
          <a:xfrm>
            <a:off x="2243139" y="2347913"/>
            <a:ext cx="4429125" cy="369332"/>
          </a:xfrm>
          <a:prstGeom prst="rect">
            <a:avLst/>
          </a:prstGeom>
          <a:noFill/>
          <a:ln w="9525">
            <a:noFill/>
            <a:miter lim="800000"/>
            <a:headEnd/>
            <a:tailEnd/>
          </a:ln>
        </p:spPr>
        <p:txBody>
          <a:bodyPr>
            <a:spAutoFit/>
          </a:bodyPr>
          <a:lstStyle/>
          <a:p>
            <a:pPr>
              <a:spcBef>
                <a:spcPct val="50000"/>
              </a:spcBef>
            </a:pPr>
            <a:endParaRPr lang="en-US"/>
          </a:p>
        </p:txBody>
      </p:sp>
      <p:sp>
        <p:nvSpPr>
          <p:cNvPr id="119819" name="Text Box 11"/>
          <p:cNvSpPr txBox="1">
            <a:spLocks noChangeArrowheads="1"/>
          </p:cNvSpPr>
          <p:nvPr/>
        </p:nvSpPr>
        <p:spPr bwMode="auto">
          <a:xfrm>
            <a:off x="2135188" y="2178051"/>
            <a:ext cx="4068762" cy="461665"/>
          </a:xfrm>
          <a:prstGeom prst="rect">
            <a:avLst/>
          </a:prstGeom>
          <a:noFill/>
          <a:ln w="9525">
            <a:noFill/>
            <a:miter lim="800000"/>
            <a:headEnd/>
            <a:tailEnd/>
          </a:ln>
        </p:spPr>
        <p:txBody>
          <a:bodyPr>
            <a:spAutoFit/>
          </a:bodyPr>
          <a:lstStyle/>
          <a:p>
            <a:pPr>
              <a:spcBef>
                <a:spcPct val="50000"/>
              </a:spcBef>
            </a:pPr>
            <a:r>
              <a:rPr lang="en-US" sz="2000" b="1" u="sng" dirty="0">
                <a:latin typeface="BeachType" pitchFamily="2" charset="0"/>
              </a:rPr>
              <a:t>        CORTICAL PLATES </a:t>
            </a:r>
            <a:r>
              <a:rPr lang="en-US" sz="2400" b="1" u="sng" dirty="0">
                <a:latin typeface="BeachType" pitchFamily="2" charset="0"/>
              </a:rPr>
              <a:t>:</a:t>
            </a:r>
          </a:p>
        </p:txBody>
      </p:sp>
      <p:sp>
        <p:nvSpPr>
          <p:cNvPr id="119820" name="Text Box 12"/>
          <p:cNvSpPr txBox="1">
            <a:spLocks noChangeArrowheads="1"/>
          </p:cNvSpPr>
          <p:nvPr/>
        </p:nvSpPr>
        <p:spPr bwMode="auto">
          <a:xfrm>
            <a:off x="2514601" y="2743201"/>
            <a:ext cx="7704137" cy="1616075"/>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Consists of compact bone &amp; form the outer &amp; inner plates of the alveolar process.</a:t>
            </a:r>
          </a:p>
          <a:p>
            <a:pPr>
              <a:spcBef>
                <a:spcPct val="50000"/>
              </a:spcBef>
            </a:pPr>
            <a:r>
              <a:rPr lang="en-US" sz="2000" dirty="0">
                <a:latin typeface="BeachType" pitchFamily="2" charset="0"/>
              </a:rPr>
              <a:t>Thinner in maxilla than in the mandible.</a:t>
            </a:r>
          </a:p>
          <a:p>
            <a:pPr>
              <a:spcBef>
                <a:spcPct val="50000"/>
              </a:spcBef>
            </a:pPr>
            <a:r>
              <a:rPr lang="en-US" sz="2000" dirty="0">
                <a:latin typeface="BeachType" pitchFamily="2" charset="0"/>
              </a:rPr>
              <a:t>Thickest in the premolar &amp; molar region of the mandible.</a:t>
            </a:r>
          </a:p>
        </p:txBody>
      </p:sp>
      <p:sp>
        <p:nvSpPr>
          <p:cNvPr id="119824" name="Text Box 16"/>
          <p:cNvSpPr txBox="1">
            <a:spLocks noChangeArrowheads="1"/>
          </p:cNvSpPr>
          <p:nvPr/>
        </p:nvSpPr>
        <p:spPr bwMode="auto">
          <a:xfrm>
            <a:off x="2135188" y="4484688"/>
            <a:ext cx="4068762" cy="400110"/>
          </a:xfrm>
          <a:prstGeom prst="rect">
            <a:avLst/>
          </a:prstGeom>
          <a:noFill/>
          <a:ln w="9525">
            <a:noFill/>
            <a:miter lim="800000"/>
            <a:headEnd/>
            <a:tailEnd/>
          </a:ln>
        </p:spPr>
        <p:txBody>
          <a:bodyPr>
            <a:spAutoFit/>
          </a:bodyPr>
          <a:lstStyle/>
          <a:p>
            <a:pPr>
              <a:spcBef>
                <a:spcPct val="50000"/>
              </a:spcBef>
            </a:pPr>
            <a:r>
              <a:rPr lang="en-US" sz="2000" b="1" u="sng" dirty="0">
                <a:latin typeface="BeachType" pitchFamily="2" charset="0"/>
              </a:rPr>
              <a:t>        SPONGY BONE:</a:t>
            </a:r>
          </a:p>
        </p:txBody>
      </p:sp>
      <p:sp>
        <p:nvSpPr>
          <p:cNvPr id="119825" name="Text Box 17"/>
          <p:cNvSpPr txBox="1">
            <a:spLocks noChangeArrowheads="1"/>
          </p:cNvSpPr>
          <p:nvPr/>
        </p:nvSpPr>
        <p:spPr bwMode="auto">
          <a:xfrm>
            <a:off x="2667001" y="5105400"/>
            <a:ext cx="7345363" cy="1261884"/>
          </a:xfrm>
          <a:prstGeom prst="rect">
            <a:avLst/>
          </a:prstGeom>
          <a:noFill/>
          <a:ln w="9525">
            <a:noFill/>
            <a:miter lim="800000"/>
            <a:headEnd/>
            <a:tailEnd/>
          </a:ln>
        </p:spPr>
        <p:txBody>
          <a:bodyPr>
            <a:spAutoFit/>
          </a:bodyPr>
          <a:lstStyle/>
          <a:p>
            <a:pPr>
              <a:spcBef>
                <a:spcPct val="50000"/>
              </a:spcBef>
            </a:pPr>
            <a:r>
              <a:rPr lang="en-US" sz="2000" dirty="0">
                <a:latin typeface="BeachType" pitchFamily="2" charset="0"/>
              </a:rPr>
              <a:t>It is the bone which fills the space between the outer &amp; inner plates &amp; the alveolar bone proper.</a:t>
            </a:r>
          </a:p>
          <a:p>
            <a:pPr>
              <a:spcBef>
                <a:spcPct val="50000"/>
              </a:spcBef>
            </a:pPr>
            <a:r>
              <a:rPr lang="en-US" sz="2000" dirty="0">
                <a:latin typeface="BeachType" pitchFamily="2" charset="0"/>
              </a:rPr>
              <a:t>Consists of heavy </a:t>
            </a:r>
            <a:r>
              <a:rPr lang="en-US" sz="2000" dirty="0" err="1">
                <a:latin typeface="BeachType" pitchFamily="2" charset="0"/>
              </a:rPr>
              <a:t>trabeculae</a:t>
            </a:r>
            <a:r>
              <a:rPr lang="en-US" sz="2000" dirty="0">
                <a:latin typeface="BeachType" pitchFamily="2" charset="0"/>
              </a:rPr>
              <a:t> with bone marrow spaces</a:t>
            </a:r>
            <a:r>
              <a:rPr lang="en-US" sz="2400" dirty="0">
                <a:latin typeface="BeachType" pitchFamily="2" charset="0"/>
              </a:rPr>
              <a:t>.</a:t>
            </a:r>
          </a:p>
        </p:txBody>
      </p:sp>
    </p:spTree>
    <p:extLst>
      <p:ext uri="{BB962C8B-B14F-4D97-AF65-F5344CB8AC3E}">
        <p14:creationId xmlns:p14="http://schemas.microsoft.com/office/powerpoint/2010/main" val="420164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9812">
                                            <p:txEl>
                                              <p:pRg st="0" end="0"/>
                                            </p:txEl>
                                          </p:spTgt>
                                        </p:tgtEl>
                                        <p:attrNameLst>
                                          <p:attrName>style.visibility</p:attrName>
                                        </p:attrNameLst>
                                      </p:cBhvr>
                                      <p:to>
                                        <p:strVal val="visible"/>
                                      </p:to>
                                    </p:set>
                                    <p:animEffect transition="in" filter="randombar(horizontal)">
                                      <p:cBhvr>
                                        <p:cTn id="7" dur="500"/>
                                        <p:tgtEl>
                                          <p:spTgt spid="119812">
                                            <p:txEl>
                                              <p:pRg st="0" end="0"/>
                                            </p:txEl>
                                          </p:spTgt>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19814"/>
                                        </p:tgtEl>
                                        <p:attrNameLst>
                                          <p:attrName>style.visibility</p:attrName>
                                        </p:attrNameLst>
                                      </p:cBhvr>
                                      <p:to>
                                        <p:strVal val="visible"/>
                                      </p:to>
                                    </p:set>
                                    <p:animEffect transition="in" filter="fade">
                                      <p:cBhvr>
                                        <p:cTn id="10" dur="1000"/>
                                        <p:tgtEl>
                                          <p:spTgt spid="119814"/>
                                        </p:tgtEl>
                                      </p:cBhvr>
                                    </p:animEffect>
                                    <p:anim calcmode="lin" valueType="num">
                                      <p:cBhvr>
                                        <p:cTn id="11" dur="1000" fill="hold"/>
                                        <p:tgtEl>
                                          <p:spTgt spid="119814"/>
                                        </p:tgtEl>
                                        <p:attrNameLst>
                                          <p:attrName>ppt_x</p:attrName>
                                        </p:attrNameLst>
                                      </p:cBhvr>
                                      <p:tavLst>
                                        <p:tav tm="0">
                                          <p:val>
                                            <p:strVal val="#ppt_x"/>
                                          </p:val>
                                        </p:tav>
                                        <p:tav tm="100000">
                                          <p:val>
                                            <p:strVal val="#ppt_x"/>
                                          </p:val>
                                        </p:tav>
                                      </p:tavLst>
                                    </p:anim>
                                    <p:anim calcmode="lin" valueType="num">
                                      <p:cBhvr>
                                        <p:cTn id="12" dur="1000" fill="hold"/>
                                        <p:tgtEl>
                                          <p:spTgt spid="119814"/>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19816"/>
                                        </p:tgtEl>
                                        <p:attrNameLst>
                                          <p:attrName>style.visibility</p:attrName>
                                        </p:attrNameLst>
                                      </p:cBhvr>
                                      <p:to>
                                        <p:strVal val="visible"/>
                                      </p:to>
                                    </p:set>
                                    <p:animEffect transition="in" filter="fade">
                                      <p:cBhvr>
                                        <p:cTn id="15" dur="1000"/>
                                        <p:tgtEl>
                                          <p:spTgt spid="119816"/>
                                        </p:tgtEl>
                                      </p:cBhvr>
                                    </p:animEffect>
                                    <p:anim calcmode="lin" valueType="num">
                                      <p:cBhvr>
                                        <p:cTn id="16" dur="1000" fill="hold"/>
                                        <p:tgtEl>
                                          <p:spTgt spid="119816"/>
                                        </p:tgtEl>
                                        <p:attrNameLst>
                                          <p:attrName>ppt_x</p:attrName>
                                        </p:attrNameLst>
                                      </p:cBhvr>
                                      <p:tavLst>
                                        <p:tav tm="0">
                                          <p:val>
                                            <p:strVal val="#ppt_x"/>
                                          </p:val>
                                        </p:tav>
                                        <p:tav tm="100000">
                                          <p:val>
                                            <p:strVal val="#ppt_x"/>
                                          </p:val>
                                        </p:tav>
                                      </p:tavLst>
                                    </p:anim>
                                    <p:anim calcmode="lin" valueType="num">
                                      <p:cBhvr>
                                        <p:cTn id="17" dur="1000" fill="hold"/>
                                        <p:tgtEl>
                                          <p:spTgt spid="11981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4" presetClass="entr" presetSubtype="10" fill="hold" nodeType="afterEffect">
                                  <p:stCondLst>
                                    <p:cond delay="0"/>
                                  </p:stCondLst>
                                  <p:childTnLst>
                                    <p:set>
                                      <p:cBhvr>
                                        <p:cTn id="20" dur="1" fill="hold">
                                          <p:stCondLst>
                                            <p:cond delay="0"/>
                                          </p:stCondLst>
                                        </p:cTn>
                                        <p:tgtEl>
                                          <p:spTgt spid="119819">
                                            <p:txEl>
                                              <p:pRg st="0" end="0"/>
                                            </p:txEl>
                                          </p:spTgt>
                                        </p:tgtEl>
                                        <p:attrNameLst>
                                          <p:attrName>style.visibility</p:attrName>
                                        </p:attrNameLst>
                                      </p:cBhvr>
                                      <p:to>
                                        <p:strVal val="visible"/>
                                      </p:to>
                                    </p:set>
                                    <p:animEffect transition="in" filter="randombar(horizontal)">
                                      <p:cBhvr>
                                        <p:cTn id="21" dur="500"/>
                                        <p:tgtEl>
                                          <p:spTgt spid="119819">
                                            <p:txEl>
                                              <p:pRg st="0" end="0"/>
                                            </p:txEl>
                                          </p:spTgt>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19820"/>
                                        </p:tgtEl>
                                        <p:attrNameLst>
                                          <p:attrName>style.visibility</p:attrName>
                                        </p:attrNameLst>
                                      </p:cBhvr>
                                      <p:to>
                                        <p:strVal val="visible"/>
                                      </p:to>
                                    </p:set>
                                    <p:animEffect transition="in" filter="fade">
                                      <p:cBhvr>
                                        <p:cTn id="25" dur="1000"/>
                                        <p:tgtEl>
                                          <p:spTgt spid="119820"/>
                                        </p:tgtEl>
                                      </p:cBhvr>
                                    </p:animEffect>
                                    <p:anim calcmode="lin" valueType="num">
                                      <p:cBhvr>
                                        <p:cTn id="26" dur="1000" fill="hold"/>
                                        <p:tgtEl>
                                          <p:spTgt spid="119820"/>
                                        </p:tgtEl>
                                        <p:attrNameLst>
                                          <p:attrName>ppt_x</p:attrName>
                                        </p:attrNameLst>
                                      </p:cBhvr>
                                      <p:tavLst>
                                        <p:tav tm="0">
                                          <p:val>
                                            <p:strVal val="#ppt_x"/>
                                          </p:val>
                                        </p:tav>
                                        <p:tav tm="100000">
                                          <p:val>
                                            <p:strVal val="#ppt_x"/>
                                          </p:val>
                                        </p:tav>
                                      </p:tavLst>
                                    </p:anim>
                                    <p:anim calcmode="lin" valueType="num">
                                      <p:cBhvr>
                                        <p:cTn id="27" dur="1000" fill="hold"/>
                                        <p:tgtEl>
                                          <p:spTgt spid="11982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119824">
                                            <p:txEl>
                                              <p:pRg st="0" end="0"/>
                                            </p:txEl>
                                          </p:spTgt>
                                        </p:tgtEl>
                                        <p:attrNameLst>
                                          <p:attrName>style.visibility</p:attrName>
                                        </p:attrNameLst>
                                      </p:cBhvr>
                                      <p:to>
                                        <p:strVal val="visible"/>
                                      </p:to>
                                    </p:set>
                                    <p:animEffect transition="in" filter="randombar(horizontal)">
                                      <p:cBhvr>
                                        <p:cTn id="31" dur="500"/>
                                        <p:tgtEl>
                                          <p:spTgt spid="119824">
                                            <p:txEl>
                                              <p:pRg st="0" end="0"/>
                                            </p:txEl>
                                          </p:spTgt>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825"/>
                                        </p:tgtEl>
                                        <p:attrNameLst>
                                          <p:attrName>style.visibility</p:attrName>
                                        </p:attrNameLst>
                                      </p:cBhvr>
                                      <p:to>
                                        <p:strVal val="visible"/>
                                      </p:to>
                                    </p:set>
                                    <p:animEffect transition="in" filter="fade">
                                      <p:cBhvr>
                                        <p:cTn id="35" dur="1000"/>
                                        <p:tgtEl>
                                          <p:spTgt spid="119825"/>
                                        </p:tgtEl>
                                      </p:cBhvr>
                                    </p:animEffect>
                                    <p:anim calcmode="lin" valueType="num">
                                      <p:cBhvr>
                                        <p:cTn id="36" dur="1000" fill="hold"/>
                                        <p:tgtEl>
                                          <p:spTgt spid="119825"/>
                                        </p:tgtEl>
                                        <p:attrNameLst>
                                          <p:attrName>ppt_x</p:attrName>
                                        </p:attrNameLst>
                                      </p:cBhvr>
                                      <p:tavLst>
                                        <p:tav tm="0">
                                          <p:val>
                                            <p:strVal val="#ppt_x"/>
                                          </p:val>
                                        </p:tav>
                                        <p:tav tm="100000">
                                          <p:val>
                                            <p:strVal val="#ppt_x"/>
                                          </p:val>
                                        </p:tav>
                                      </p:tavLst>
                                    </p:anim>
                                    <p:anim calcmode="lin" valueType="num">
                                      <p:cBhvr>
                                        <p:cTn id="37" dur="1000" fill="hold"/>
                                        <p:tgtEl>
                                          <p:spTgt spid="1198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4" grpId="0"/>
      <p:bldP spid="119816" grpId="0" animBg="1"/>
      <p:bldP spid="119820" grpId="0"/>
      <p:bldP spid="11982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16A28C6F-428F-33C0-86E1-5BB442FEBCFB}"/>
              </a:ext>
            </a:extLst>
          </p:cNvPr>
          <p:cNvSpPr>
            <a:spLocks noGrp="1" noChangeArrowheads="1"/>
          </p:cNvSpPr>
          <p:nvPr>
            <p:ph type="title"/>
          </p:nvPr>
        </p:nvSpPr>
        <p:spPr/>
        <p:txBody>
          <a:bodyPr/>
          <a:lstStyle/>
          <a:p>
            <a:pPr algn="ctr"/>
            <a:br>
              <a:rPr lang="en-US" altLang="en-US" sz="3200" dirty="0"/>
            </a:br>
            <a:r>
              <a:rPr lang="en-US" altLang="en-US" sz="3200" dirty="0"/>
              <a:t>CORTICAL BONE</a:t>
            </a:r>
          </a:p>
        </p:txBody>
      </p:sp>
      <p:sp>
        <p:nvSpPr>
          <p:cNvPr id="70659" name="Rectangle 3">
            <a:extLst>
              <a:ext uri="{FF2B5EF4-FFF2-40B4-BE49-F238E27FC236}">
                <a16:creationId xmlns:a16="http://schemas.microsoft.com/office/drawing/2014/main" id="{D5866BD0-A94E-7F0F-4944-E1044324BC0C}"/>
              </a:ext>
            </a:extLst>
          </p:cNvPr>
          <p:cNvSpPr>
            <a:spLocks noGrp="1" noChangeArrowheads="1"/>
          </p:cNvSpPr>
          <p:nvPr>
            <p:ph type="body" idx="1"/>
          </p:nvPr>
        </p:nvSpPr>
        <p:spPr/>
        <p:txBody>
          <a:bodyPr/>
          <a:lstStyle/>
          <a:p>
            <a:endParaRPr lang="en-US" altLang="en-US"/>
          </a:p>
        </p:txBody>
      </p:sp>
      <p:pic>
        <p:nvPicPr>
          <p:cNvPr id="70661" name="Picture 5">
            <a:extLst>
              <a:ext uri="{FF2B5EF4-FFF2-40B4-BE49-F238E27FC236}">
                <a16:creationId xmlns:a16="http://schemas.microsoft.com/office/drawing/2014/main" id="{CB346B30-BD58-BB66-36A7-0CA5386574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981201"/>
            <a:ext cx="4419600" cy="3948113"/>
          </a:xfrm>
          <a:prstGeom prst="rect">
            <a:avLst/>
          </a:prstGeom>
          <a:noFill/>
          <a:extLst>
            <a:ext uri="{909E8E84-426E-40DD-AFC4-6F175D3DCCD1}">
              <a14:hiddenFill xmlns:a14="http://schemas.microsoft.com/office/drawing/2010/main">
                <a:solidFill>
                  <a:srgbClr val="FFFFFF"/>
                </a:solidFill>
              </a14:hiddenFill>
            </a:ext>
          </a:extLst>
        </p:spPr>
      </p:pic>
      <p:pic>
        <p:nvPicPr>
          <p:cNvPr id="70663" name="Picture 7">
            <a:extLst>
              <a:ext uri="{FF2B5EF4-FFF2-40B4-BE49-F238E27FC236}">
                <a16:creationId xmlns:a16="http://schemas.microsoft.com/office/drawing/2014/main" id="{8570AEDA-2CDD-2EFE-A74A-72053070E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981200"/>
            <a:ext cx="4191000" cy="3957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3"/>
          <p:cNvSpPr>
            <a:spLocks noGrp="1"/>
          </p:cNvSpPr>
          <p:nvPr>
            <p:ph type="sldNum" sz="quarter" idx="12"/>
          </p:nvPr>
        </p:nvSpPr>
        <p:spPr/>
        <p:txBody>
          <a:bodyPr/>
          <a:lstStyle/>
          <a:p>
            <a:pPr>
              <a:defRPr/>
            </a:pPr>
            <a:fld id="{F3200BBE-BF96-4A5F-9941-04436E4EF04B}" type="slidenum">
              <a:rPr lang="en-US"/>
              <a:pPr>
                <a:defRPr/>
              </a:pPr>
              <a:t>75</a:t>
            </a:fld>
            <a:endParaRPr lang="en-US"/>
          </a:p>
        </p:txBody>
      </p:sp>
      <p:sp>
        <p:nvSpPr>
          <p:cNvPr id="120843" name="Rectangle 11"/>
          <p:cNvSpPr>
            <a:spLocks noChangeArrowheads="1"/>
          </p:cNvSpPr>
          <p:nvPr/>
        </p:nvSpPr>
        <p:spPr bwMode="auto">
          <a:xfrm>
            <a:off x="6996113" y="1808163"/>
            <a:ext cx="1331912" cy="1511300"/>
          </a:xfrm>
          <a:prstGeom prst="rect">
            <a:avLst/>
          </a:prstGeom>
          <a:solidFill>
            <a:schemeClr val="tx1">
              <a:alpha val="0"/>
            </a:schemeClr>
          </a:solidFill>
          <a:ln w="9525">
            <a:solidFill>
              <a:schemeClr val="tx1"/>
            </a:solidFill>
            <a:miter lim="800000"/>
            <a:headEnd/>
            <a:tailEnd/>
          </a:ln>
        </p:spPr>
        <p:txBody>
          <a:bodyPr wrap="none" anchor="ctr"/>
          <a:lstStyle/>
          <a:p>
            <a:endParaRPr lang="en-US"/>
          </a:p>
        </p:txBody>
      </p:sp>
      <p:sp>
        <p:nvSpPr>
          <p:cNvPr id="120836" name="Text Box 4"/>
          <p:cNvSpPr txBox="1">
            <a:spLocks noChangeArrowheads="1"/>
          </p:cNvSpPr>
          <p:nvPr/>
        </p:nvSpPr>
        <p:spPr bwMode="auto">
          <a:xfrm>
            <a:off x="2135188" y="295276"/>
            <a:ext cx="7524750" cy="584775"/>
          </a:xfrm>
          <a:prstGeom prst="rect">
            <a:avLst/>
          </a:prstGeom>
          <a:noFill/>
          <a:ln w="9525">
            <a:noFill/>
            <a:miter lim="800000"/>
            <a:headEnd/>
            <a:tailEnd/>
          </a:ln>
        </p:spPr>
        <p:txBody>
          <a:bodyPr>
            <a:spAutoFit/>
          </a:bodyPr>
          <a:lstStyle/>
          <a:p>
            <a:pPr>
              <a:spcBef>
                <a:spcPct val="50000"/>
              </a:spcBef>
            </a:pPr>
            <a:r>
              <a:rPr lang="en-US" sz="3200" b="1" u="sng" dirty="0">
                <a:solidFill>
                  <a:srgbClr val="FF0000"/>
                </a:solidFill>
                <a:latin typeface="BeachType" pitchFamily="2" charset="0"/>
              </a:rPr>
              <a:t>     THE INTERDENTAL SEPTUM :</a:t>
            </a:r>
          </a:p>
        </p:txBody>
      </p:sp>
      <p:sp>
        <p:nvSpPr>
          <p:cNvPr id="120837" name="Text Box 5"/>
          <p:cNvSpPr txBox="1">
            <a:spLocks noChangeArrowheads="1"/>
          </p:cNvSpPr>
          <p:nvPr/>
        </p:nvSpPr>
        <p:spPr bwMode="auto">
          <a:xfrm>
            <a:off x="2459038" y="944564"/>
            <a:ext cx="7453312" cy="701675"/>
          </a:xfrm>
          <a:prstGeom prst="rect">
            <a:avLst/>
          </a:prstGeom>
          <a:noFill/>
          <a:ln w="9525">
            <a:noFill/>
            <a:miter lim="800000"/>
            <a:headEnd/>
            <a:tailEnd/>
          </a:ln>
        </p:spPr>
        <p:txBody>
          <a:bodyPr>
            <a:spAutoFit/>
          </a:bodyPr>
          <a:lstStyle/>
          <a:p>
            <a:pPr>
              <a:spcBef>
                <a:spcPct val="50000"/>
              </a:spcBef>
            </a:pPr>
            <a:r>
              <a:rPr lang="en-US" sz="2000">
                <a:latin typeface="BeachType" pitchFamily="2" charset="0"/>
              </a:rPr>
              <a:t>Consists of cancellous bone bordered by the socket walls of approximating teeth &amp; the facial &amp; lingual cortical plates.</a:t>
            </a:r>
          </a:p>
        </p:txBody>
      </p:sp>
      <p:sp>
        <p:nvSpPr>
          <p:cNvPr id="120839" name="Text Box 7"/>
          <p:cNvSpPr txBox="1">
            <a:spLocks noChangeArrowheads="1"/>
          </p:cNvSpPr>
          <p:nvPr/>
        </p:nvSpPr>
        <p:spPr bwMode="auto">
          <a:xfrm>
            <a:off x="2493964" y="1809751"/>
            <a:ext cx="4465637" cy="1006475"/>
          </a:xfrm>
          <a:prstGeom prst="rect">
            <a:avLst/>
          </a:prstGeom>
          <a:noFill/>
          <a:ln w="9525">
            <a:noFill/>
            <a:miter lim="800000"/>
            <a:headEnd/>
            <a:tailEnd/>
          </a:ln>
        </p:spPr>
        <p:txBody>
          <a:bodyPr>
            <a:spAutoFit/>
          </a:bodyPr>
          <a:lstStyle/>
          <a:p>
            <a:pPr>
              <a:spcBef>
                <a:spcPct val="50000"/>
              </a:spcBef>
            </a:pPr>
            <a:r>
              <a:rPr lang="en-US" sz="2000">
                <a:latin typeface="BeachType" pitchFamily="2" charset="0"/>
              </a:rPr>
              <a:t>If roots are too close together, an irregular window can appear in the bone adjacent roots.</a:t>
            </a:r>
          </a:p>
        </p:txBody>
      </p:sp>
      <p:pic>
        <p:nvPicPr>
          <p:cNvPr id="120841" name="Picture 9" descr="13"/>
          <p:cNvPicPr>
            <a:picLocks noChangeAspect="1" noChangeArrowheads="1"/>
          </p:cNvPicPr>
          <p:nvPr/>
        </p:nvPicPr>
        <p:blipFill>
          <a:blip r:embed="rId2"/>
          <a:srcRect/>
          <a:stretch>
            <a:fillRect/>
          </a:stretch>
        </p:blipFill>
        <p:spPr bwMode="auto">
          <a:xfrm>
            <a:off x="6996114" y="1808164"/>
            <a:ext cx="1323975" cy="1512887"/>
          </a:xfrm>
          <a:prstGeom prst="rect">
            <a:avLst/>
          </a:prstGeom>
          <a:noFill/>
          <a:ln w="9525">
            <a:noFill/>
            <a:miter lim="800000"/>
            <a:headEnd/>
            <a:tailEnd/>
          </a:ln>
        </p:spPr>
      </p:pic>
      <p:pic>
        <p:nvPicPr>
          <p:cNvPr id="120842" name="Picture 10" descr="14"/>
          <p:cNvPicPr>
            <a:picLocks noChangeAspect="1" noChangeArrowheads="1"/>
          </p:cNvPicPr>
          <p:nvPr/>
        </p:nvPicPr>
        <p:blipFill>
          <a:blip r:embed="rId3"/>
          <a:srcRect/>
          <a:stretch>
            <a:fillRect/>
          </a:stretch>
        </p:blipFill>
        <p:spPr bwMode="auto">
          <a:xfrm>
            <a:off x="8651876" y="1809750"/>
            <a:ext cx="1331913" cy="1511300"/>
          </a:xfrm>
          <a:prstGeom prst="rect">
            <a:avLst/>
          </a:prstGeom>
          <a:noFill/>
          <a:ln w="9525">
            <a:noFill/>
            <a:miter lim="800000"/>
            <a:headEnd/>
            <a:tailEnd/>
          </a:ln>
        </p:spPr>
      </p:pic>
      <p:sp>
        <p:nvSpPr>
          <p:cNvPr id="120844" name="Rectangle 12"/>
          <p:cNvSpPr>
            <a:spLocks noChangeArrowheads="1"/>
          </p:cNvSpPr>
          <p:nvPr/>
        </p:nvSpPr>
        <p:spPr bwMode="auto">
          <a:xfrm>
            <a:off x="8651876" y="1808164"/>
            <a:ext cx="1331913" cy="1512887"/>
          </a:xfrm>
          <a:prstGeom prst="rect">
            <a:avLst/>
          </a:prstGeom>
          <a:solidFill>
            <a:schemeClr val="tx1">
              <a:alpha val="0"/>
            </a:schemeClr>
          </a:solidFill>
          <a:ln w="9525">
            <a:solidFill>
              <a:schemeClr val="tx1"/>
            </a:solidFill>
            <a:miter lim="800000"/>
            <a:headEnd/>
            <a:tailEnd/>
          </a:ln>
        </p:spPr>
        <p:txBody>
          <a:bodyPr wrap="none" anchor="ctr"/>
          <a:lstStyle/>
          <a:p>
            <a:endParaRPr lang="en-US"/>
          </a:p>
        </p:txBody>
      </p:sp>
      <p:sp>
        <p:nvSpPr>
          <p:cNvPr id="120845" name="Text Box 13"/>
          <p:cNvSpPr txBox="1">
            <a:spLocks noChangeArrowheads="1"/>
          </p:cNvSpPr>
          <p:nvPr/>
        </p:nvSpPr>
        <p:spPr bwMode="auto">
          <a:xfrm>
            <a:off x="2135188" y="3105150"/>
            <a:ext cx="7524750" cy="457200"/>
          </a:xfrm>
          <a:prstGeom prst="rect">
            <a:avLst/>
          </a:prstGeom>
          <a:noFill/>
          <a:ln w="9525">
            <a:noFill/>
            <a:miter lim="800000"/>
            <a:headEnd/>
            <a:tailEnd/>
          </a:ln>
        </p:spPr>
        <p:txBody>
          <a:bodyPr>
            <a:spAutoFit/>
          </a:bodyPr>
          <a:lstStyle/>
          <a:p>
            <a:pPr>
              <a:spcBef>
                <a:spcPct val="50000"/>
              </a:spcBef>
            </a:pPr>
            <a:r>
              <a:rPr lang="en-US" sz="2400" b="1" u="sng" dirty="0">
                <a:solidFill>
                  <a:srgbClr val="FFFF99"/>
                </a:solidFill>
                <a:latin typeface="BeachType" pitchFamily="2" charset="0"/>
              </a:rPr>
              <a:t>      </a:t>
            </a:r>
            <a:r>
              <a:rPr lang="en-US" sz="2400" b="1" u="sng" dirty="0">
                <a:latin typeface="BeachType" pitchFamily="2" charset="0"/>
              </a:rPr>
              <a:t>PERIOSTEUM :</a:t>
            </a:r>
          </a:p>
        </p:txBody>
      </p:sp>
      <p:sp>
        <p:nvSpPr>
          <p:cNvPr id="120846" name="Text Box 14"/>
          <p:cNvSpPr txBox="1">
            <a:spLocks noChangeArrowheads="1"/>
          </p:cNvSpPr>
          <p:nvPr/>
        </p:nvSpPr>
        <p:spPr bwMode="auto">
          <a:xfrm>
            <a:off x="2603500" y="3681413"/>
            <a:ext cx="6840538" cy="369332"/>
          </a:xfrm>
          <a:prstGeom prst="rect">
            <a:avLst/>
          </a:prstGeom>
          <a:noFill/>
          <a:ln w="9525">
            <a:noFill/>
            <a:miter lim="800000"/>
            <a:headEnd/>
            <a:tailEnd/>
          </a:ln>
        </p:spPr>
        <p:txBody>
          <a:bodyPr>
            <a:spAutoFit/>
          </a:bodyPr>
          <a:lstStyle/>
          <a:p>
            <a:pPr>
              <a:spcBef>
                <a:spcPct val="50000"/>
              </a:spcBef>
            </a:pPr>
            <a:endParaRPr lang="en-US"/>
          </a:p>
        </p:txBody>
      </p:sp>
      <p:sp>
        <p:nvSpPr>
          <p:cNvPr id="120847" name="Text Box 15"/>
          <p:cNvSpPr txBox="1">
            <a:spLocks noChangeArrowheads="1"/>
          </p:cNvSpPr>
          <p:nvPr/>
        </p:nvSpPr>
        <p:spPr bwMode="auto">
          <a:xfrm>
            <a:off x="2495551" y="3716339"/>
            <a:ext cx="7453313" cy="701675"/>
          </a:xfrm>
          <a:prstGeom prst="rect">
            <a:avLst/>
          </a:prstGeom>
          <a:noFill/>
          <a:ln w="9525">
            <a:noFill/>
            <a:miter lim="800000"/>
            <a:headEnd/>
            <a:tailEnd/>
          </a:ln>
        </p:spPr>
        <p:txBody>
          <a:bodyPr>
            <a:spAutoFit/>
          </a:bodyPr>
          <a:lstStyle/>
          <a:p>
            <a:pPr>
              <a:spcBef>
                <a:spcPct val="50000"/>
              </a:spcBef>
            </a:pPr>
            <a:r>
              <a:rPr lang="en-US" sz="2000">
                <a:latin typeface="BeachType" pitchFamily="2" charset="0"/>
              </a:rPr>
              <a:t>The outside of all compact bone is covered by a thin connective tissue membrane called the periosteum.</a:t>
            </a:r>
          </a:p>
        </p:txBody>
      </p:sp>
      <p:sp>
        <p:nvSpPr>
          <p:cNvPr id="120848" name="Text Box 16"/>
          <p:cNvSpPr txBox="1">
            <a:spLocks noChangeArrowheads="1"/>
          </p:cNvSpPr>
          <p:nvPr/>
        </p:nvSpPr>
        <p:spPr bwMode="auto">
          <a:xfrm>
            <a:off x="2611706" y="4499334"/>
            <a:ext cx="7524750" cy="461665"/>
          </a:xfrm>
          <a:prstGeom prst="rect">
            <a:avLst/>
          </a:prstGeom>
          <a:noFill/>
          <a:ln w="9525">
            <a:noFill/>
            <a:miter lim="800000"/>
            <a:headEnd/>
            <a:tailEnd/>
          </a:ln>
        </p:spPr>
        <p:txBody>
          <a:bodyPr>
            <a:spAutoFit/>
          </a:bodyPr>
          <a:lstStyle/>
          <a:p>
            <a:pPr>
              <a:spcBef>
                <a:spcPct val="50000"/>
              </a:spcBef>
            </a:pPr>
            <a:r>
              <a:rPr lang="en-US" sz="2400" b="1" u="sng" dirty="0">
                <a:latin typeface="BeachType" pitchFamily="2" charset="0"/>
              </a:rPr>
              <a:t>ENDOSTEUM</a:t>
            </a:r>
            <a:r>
              <a:rPr lang="en-US" b="1" u="sng" dirty="0">
                <a:solidFill>
                  <a:srgbClr val="FFFF99"/>
                </a:solidFill>
                <a:latin typeface="BeachType" pitchFamily="2" charset="0"/>
              </a:rPr>
              <a:t> :</a:t>
            </a:r>
          </a:p>
        </p:txBody>
      </p:sp>
      <p:sp>
        <p:nvSpPr>
          <p:cNvPr id="120849" name="Text Box 17"/>
          <p:cNvSpPr txBox="1">
            <a:spLocks noChangeArrowheads="1"/>
          </p:cNvSpPr>
          <p:nvPr/>
        </p:nvSpPr>
        <p:spPr bwMode="auto">
          <a:xfrm>
            <a:off x="2495551" y="5067301"/>
            <a:ext cx="7453313" cy="1006475"/>
          </a:xfrm>
          <a:prstGeom prst="rect">
            <a:avLst/>
          </a:prstGeom>
          <a:noFill/>
          <a:ln w="9525">
            <a:noFill/>
            <a:miter lim="800000"/>
            <a:headEnd/>
            <a:tailEnd/>
          </a:ln>
        </p:spPr>
        <p:txBody>
          <a:bodyPr>
            <a:spAutoFit/>
          </a:bodyPr>
          <a:lstStyle/>
          <a:p>
            <a:pPr>
              <a:spcBef>
                <a:spcPct val="50000"/>
              </a:spcBef>
            </a:pPr>
            <a:r>
              <a:rPr lang="en-US" sz="2000">
                <a:latin typeface="BeachType" pitchFamily="2" charset="0"/>
              </a:rPr>
              <a:t>The internal surface of compact bone as well as the entire surface of the cancellous bone are covered by a single layer of bone cells called the endosteum.</a:t>
            </a:r>
          </a:p>
        </p:txBody>
      </p:sp>
      <p:pic>
        <p:nvPicPr>
          <p:cNvPr id="120852" name="Picture 20" descr="34"/>
          <p:cNvPicPr>
            <a:picLocks noChangeAspect="1" noChangeArrowheads="1"/>
          </p:cNvPicPr>
          <p:nvPr/>
        </p:nvPicPr>
        <p:blipFill>
          <a:blip r:embed="rId4"/>
          <a:srcRect/>
          <a:stretch>
            <a:fillRect/>
          </a:stretch>
        </p:blipFill>
        <p:spPr bwMode="auto">
          <a:xfrm>
            <a:off x="9677400" y="4267201"/>
            <a:ext cx="990600" cy="2087563"/>
          </a:xfrm>
          <a:prstGeom prst="rect">
            <a:avLst/>
          </a:prstGeom>
          <a:noFill/>
          <a:ln w="9525">
            <a:noFill/>
            <a:miter lim="800000"/>
            <a:headEnd/>
            <a:tailEnd/>
          </a:ln>
        </p:spPr>
      </p:pic>
    </p:spTree>
    <p:extLst>
      <p:ext uri="{BB962C8B-B14F-4D97-AF65-F5344CB8AC3E}">
        <p14:creationId xmlns:p14="http://schemas.microsoft.com/office/powerpoint/2010/main" val="18986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0836">
                                            <p:txEl>
                                              <p:pRg st="0" end="0"/>
                                            </p:txEl>
                                          </p:spTgt>
                                        </p:tgtEl>
                                        <p:attrNameLst>
                                          <p:attrName>style.visibility</p:attrName>
                                        </p:attrNameLst>
                                      </p:cBhvr>
                                      <p:to>
                                        <p:strVal val="visible"/>
                                      </p:to>
                                    </p:set>
                                    <p:animEffect transition="in" filter="randombar(horizontal)">
                                      <p:cBhvr>
                                        <p:cTn id="7" dur="500"/>
                                        <p:tgtEl>
                                          <p:spTgt spid="120836">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0837"/>
                                        </p:tgtEl>
                                        <p:attrNameLst>
                                          <p:attrName>style.visibility</p:attrName>
                                        </p:attrNameLst>
                                      </p:cBhvr>
                                      <p:to>
                                        <p:strVal val="visible"/>
                                      </p:to>
                                    </p:set>
                                    <p:animEffect transition="in" filter="fade">
                                      <p:cBhvr>
                                        <p:cTn id="11" dur="1000"/>
                                        <p:tgtEl>
                                          <p:spTgt spid="120837"/>
                                        </p:tgtEl>
                                      </p:cBhvr>
                                    </p:animEffect>
                                    <p:anim calcmode="lin" valueType="num">
                                      <p:cBhvr>
                                        <p:cTn id="12" dur="1000" fill="hold"/>
                                        <p:tgtEl>
                                          <p:spTgt spid="120837"/>
                                        </p:tgtEl>
                                        <p:attrNameLst>
                                          <p:attrName>ppt_x</p:attrName>
                                        </p:attrNameLst>
                                      </p:cBhvr>
                                      <p:tavLst>
                                        <p:tav tm="0">
                                          <p:val>
                                            <p:strVal val="#ppt_x"/>
                                          </p:val>
                                        </p:tav>
                                        <p:tav tm="100000">
                                          <p:val>
                                            <p:strVal val="#ppt_x"/>
                                          </p:val>
                                        </p:tav>
                                      </p:tavLst>
                                    </p:anim>
                                    <p:anim calcmode="lin" valueType="num">
                                      <p:cBhvr>
                                        <p:cTn id="13" dur="1000" fill="hold"/>
                                        <p:tgtEl>
                                          <p:spTgt spid="12083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20839"/>
                                        </p:tgtEl>
                                        <p:attrNameLst>
                                          <p:attrName>style.visibility</p:attrName>
                                        </p:attrNameLst>
                                      </p:cBhvr>
                                      <p:to>
                                        <p:strVal val="visible"/>
                                      </p:to>
                                    </p:set>
                                    <p:animEffect transition="in" filter="fade">
                                      <p:cBhvr>
                                        <p:cTn id="16" dur="1000"/>
                                        <p:tgtEl>
                                          <p:spTgt spid="120839"/>
                                        </p:tgtEl>
                                      </p:cBhvr>
                                    </p:animEffect>
                                    <p:anim calcmode="lin" valueType="num">
                                      <p:cBhvr>
                                        <p:cTn id="17" dur="1000" fill="hold"/>
                                        <p:tgtEl>
                                          <p:spTgt spid="120839"/>
                                        </p:tgtEl>
                                        <p:attrNameLst>
                                          <p:attrName>ppt_x</p:attrName>
                                        </p:attrNameLst>
                                      </p:cBhvr>
                                      <p:tavLst>
                                        <p:tav tm="0">
                                          <p:val>
                                            <p:strVal val="#ppt_x"/>
                                          </p:val>
                                        </p:tav>
                                        <p:tav tm="100000">
                                          <p:val>
                                            <p:strVal val="#ppt_x"/>
                                          </p:val>
                                        </p:tav>
                                      </p:tavLst>
                                    </p:anim>
                                    <p:anim calcmode="lin" valueType="num">
                                      <p:cBhvr>
                                        <p:cTn id="18" dur="1000" fill="hold"/>
                                        <p:tgtEl>
                                          <p:spTgt spid="120839"/>
                                        </p:tgtEl>
                                        <p:attrNameLst>
                                          <p:attrName>ppt_y</p:attrName>
                                        </p:attrNameLst>
                                      </p:cBhvr>
                                      <p:tavLst>
                                        <p:tav tm="0">
                                          <p:val>
                                            <p:strVal val="#ppt_y+.1"/>
                                          </p:val>
                                        </p:tav>
                                        <p:tav tm="100000">
                                          <p:val>
                                            <p:strVal val="#ppt_y"/>
                                          </p:val>
                                        </p:tav>
                                      </p:tavLst>
                                    </p:anim>
                                  </p:childTnLst>
                                </p:cTn>
                              </p:par>
                              <p:par>
                                <p:cTn id="19" presetID="9" presetClass="entr" presetSubtype="0" fill="hold" grpId="0" nodeType="withEffect">
                                  <p:stCondLst>
                                    <p:cond delay="0"/>
                                  </p:stCondLst>
                                  <p:childTnLst>
                                    <p:set>
                                      <p:cBhvr>
                                        <p:cTn id="20" dur="1" fill="hold">
                                          <p:stCondLst>
                                            <p:cond delay="0"/>
                                          </p:stCondLst>
                                        </p:cTn>
                                        <p:tgtEl>
                                          <p:spTgt spid="120843"/>
                                        </p:tgtEl>
                                        <p:attrNameLst>
                                          <p:attrName>style.visibility</p:attrName>
                                        </p:attrNameLst>
                                      </p:cBhvr>
                                      <p:to>
                                        <p:strVal val="visible"/>
                                      </p:to>
                                    </p:set>
                                    <p:animEffect transition="in" filter="dissolve">
                                      <p:cBhvr>
                                        <p:cTn id="21" dur="500"/>
                                        <p:tgtEl>
                                          <p:spTgt spid="120843"/>
                                        </p:tgtEl>
                                      </p:cBhvr>
                                    </p:animEffect>
                                  </p:childTnLst>
                                </p:cTn>
                              </p:par>
                              <p:par>
                                <p:cTn id="22" presetID="9" presetClass="entr" presetSubtype="0" fill="hold" nodeType="withEffect">
                                  <p:stCondLst>
                                    <p:cond delay="0"/>
                                  </p:stCondLst>
                                  <p:childTnLst>
                                    <p:set>
                                      <p:cBhvr>
                                        <p:cTn id="23" dur="1" fill="hold">
                                          <p:stCondLst>
                                            <p:cond delay="0"/>
                                          </p:stCondLst>
                                        </p:cTn>
                                        <p:tgtEl>
                                          <p:spTgt spid="120841"/>
                                        </p:tgtEl>
                                        <p:attrNameLst>
                                          <p:attrName>style.visibility</p:attrName>
                                        </p:attrNameLst>
                                      </p:cBhvr>
                                      <p:to>
                                        <p:strVal val="visible"/>
                                      </p:to>
                                    </p:set>
                                    <p:animEffect transition="in" filter="dissolve">
                                      <p:cBhvr>
                                        <p:cTn id="24" dur="500"/>
                                        <p:tgtEl>
                                          <p:spTgt spid="120841"/>
                                        </p:tgtEl>
                                      </p:cBhvr>
                                    </p:animEffect>
                                  </p:childTnLst>
                                </p:cTn>
                              </p:par>
                              <p:par>
                                <p:cTn id="25" presetID="9" presetClass="entr" presetSubtype="0" fill="hold" nodeType="withEffect">
                                  <p:stCondLst>
                                    <p:cond delay="0"/>
                                  </p:stCondLst>
                                  <p:childTnLst>
                                    <p:set>
                                      <p:cBhvr>
                                        <p:cTn id="26" dur="1" fill="hold">
                                          <p:stCondLst>
                                            <p:cond delay="0"/>
                                          </p:stCondLst>
                                        </p:cTn>
                                        <p:tgtEl>
                                          <p:spTgt spid="120842"/>
                                        </p:tgtEl>
                                        <p:attrNameLst>
                                          <p:attrName>style.visibility</p:attrName>
                                        </p:attrNameLst>
                                      </p:cBhvr>
                                      <p:to>
                                        <p:strVal val="visible"/>
                                      </p:to>
                                    </p:set>
                                    <p:animEffect transition="in" filter="dissolve">
                                      <p:cBhvr>
                                        <p:cTn id="27" dur="500"/>
                                        <p:tgtEl>
                                          <p:spTgt spid="12084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0844"/>
                                        </p:tgtEl>
                                        <p:attrNameLst>
                                          <p:attrName>style.visibility</p:attrName>
                                        </p:attrNameLst>
                                      </p:cBhvr>
                                      <p:to>
                                        <p:strVal val="visible"/>
                                      </p:to>
                                    </p:set>
                                    <p:animEffect transition="in" filter="dissolve">
                                      <p:cBhvr>
                                        <p:cTn id="30" dur="500"/>
                                        <p:tgtEl>
                                          <p:spTgt spid="120844"/>
                                        </p:tgtEl>
                                      </p:cBhvr>
                                    </p:animEffect>
                                  </p:childTnLst>
                                </p:cTn>
                              </p:par>
                            </p:childTnLst>
                          </p:cTn>
                        </p:par>
                        <p:par>
                          <p:cTn id="31" fill="hold">
                            <p:stCondLst>
                              <p:cond delay="1500"/>
                            </p:stCondLst>
                            <p:childTnLst>
                              <p:par>
                                <p:cTn id="32" presetID="14" presetClass="entr" presetSubtype="10" fill="hold" nodeType="afterEffect">
                                  <p:stCondLst>
                                    <p:cond delay="0"/>
                                  </p:stCondLst>
                                  <p:childTnLst>
                                    <p:set>
                                      <p:cBhvr>
                                        <p:cTn id="33" dur="1" fill="hold">
                                          <p:stCondLst>
                                            <p:cond delay="0"/>
                                          </p:stCondLst>
                                        </p:cTn>
                                        <p:tgtEl>
                                          <p:spTgt spid="120845">
                                            <p:txEl>
                                              <p:pRg st="0" end="0"/>
                                            </p:txEl>
                                          </p:spTgt>
                                        </p:tgtEl>
                                        <p:attrNameLst>
                                          <p:attrName>style.visibility</p:attrName>
                                        </p:attrNameLst>
                                      </p:cBhvr>
                                      <p:to>
                                        <p:strVal val="visible"/>
                                      </p:to>
                                    </p:set>
                                    <p:animEffect transition="in" filter="randombar(horizontal)">
                                      <p:cBhvr>
                                        <p:cTn id="34" dur="500"/>
                                        <p:tgtEl>
                                          <p:spTgt spid="120845">
                                            <p:txEl>
                                              <p:pRg st="0" end="0"/>
                                            </p:txEl>
                                          </p:spTgt>
                                        </p:tgtEl>
                                      </p:cBhvr>
                                    </p:animEffect>
                                  </p:childTnLst>
                                </p:cTn>
                              </p:par>
                            </p:childTnLst>
                          </p:cTn>
                        </p:par>
                        <p:par>
                          <p:cTn id="35" fill="hold">
                            <p:stCondLst>
                              <p:cond delay="2000"/>
                            </p:stCondLst>
                            <p:childTnLst>
                              <p:par>
                                <p:cTn id="36" presetID="42" presetClass="entr" presetSubtype="0" fill="hold" grpId="0" nodeType="afterEffect" nodePh="1">
                                  <p:stCondLst>
                                    <p:cond delay="0"/>
                                  </p:stCondLst>
                                  <p:endCondLst>
                                    <p:cond evt="begin" delay="0">
                                      <p:tn val="36"/>
                                    </p:cond>
                                  </p:endCondLst>
                                  <p:childTnLst>
                                    <p:set>
                                      <p:cBhvr>
                                        <p:cTn id="37" dur="1" fill="hold">
                                          <p:stCondLst>
                                            <p:cond delay="0"/>
                                          </p:stCondLst>
                                        </p:cTn>
                                        <p:tgtEl>
                                          <p:spTgt spid="120846"/>
                                        </p:tgtEl>
                                        <p:attrNameLst>
                                          <p:attrName>style.visibility</p:attrName>
                                        </p:attrNameLst>
                                      </p:cBhvr>
                                      <p:to>
                                        <p:strVal val="visible"/>
                                      </p:to>
                                    </p:set>
                                    <p:animEffect transition="in" filter="fade">
                                      <p:cBhvr>
                                        <p:cTn id="38" dur="1000"/>
                                        <p:tgtEl>
                                          <p:spTgt spid="120846"/>
                                        </p:tgtEl>
                                      </p:cBhvr>
                                    </p:animEffect>
                                    <p:anim calcmode="lin" valueType="num">
                                      <p:cBhvr>
                                        <p:cTn id="39" dur="1000" fill="hold"/>
                                        <p:tgtEl>
                                          <p:spTgt spid="120846"/>
                                        </p:tgtEl>
                                        <p:attrNameLst>
                                          <p:attrName>ppt_x</p:attrName>
                                        </p:attrNameLst>
                                      </p:cBhvr>
                                      <p:tavLst>
                                        <p:tav tm="0">
                                          <p:val>
                                            <p:strVal val="#ppt_x"/>
                                          </p:val>
                                        </p:tav>
                                        <p:tav tm="100000">
                                          <p:val>
                                            <p:strVal val="#ppt_x"/>
                                          </p:val>
                                        </p:tav>
                                      </p:tavLst>
                                    </p:anim>
                                    <p:anim calcmode="lin" valueType="num">
                                      <p:cBhvr>
                                        <p:cTn id="40" dur="1000" fill="hold"/>
                                        <p:tgtEl>
                                          <p:spTgt spid="12084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0847"/>
                                        </p:tgtEl>
                                        <p:attrNameLst>
                                          <p:attrName>style.visibility</p:attrName>
                                        </p:attrNameLst>
                                      </p:cBhvr>
                                      <p:to>
                                        <p:strVal val="visible"/>
                                      </p:to>
                                    </p:set>
                                    <p:animEffect transition="in" filter="fade">
                                      <p:cBhvr>
                                        <p:cTn id="43" dur="1000"/>
                                        <p:tgtEl>
                                          <p:spTgt spid="120847"/>
                                        </p:tgtEl>
                                      </p:cBhvr>
                                    </p:animEffect>
                                    <p:anim calcmode="lin" valueType="num">
                                      <p:cBhvr>
                                        <p:cTn id="44" dur="1000" fill="hold"/>
                                        <p:tgtEl>
                                          <p:spTgt spid="120847"/>
                                        </p:tgtEl>
                                        <p:attrNameLst>
                                          <p:attrName>ppt_x</p:attrName>
                                        </p:attrNameLst>
                                      </p:cBhvr>
                                      <p:tavLst>
                                        <p:tav tm="0">
                                          <p:val>
                                            <p:strVal val="#ppt_x"/>
                                          </p:val>
                                        </p:tav>
                                        <p:tav tm="100000">
                                          <p:val>
                                            <p:strVal val="#ppt_x"/>
                                          </p:val>
                                        </p:tav>
                                      </p:tavLst>
                                    </p:anim>
                                    <p:anim calcmode="lin" valueType="num">
                                      <p:cBhvr>
                                        <p:cTn id="45" dur="1000" fill="hold"/>
                                        <p:tgtEl>
                                          <p:spTgt spid="120847"/>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14" presetClass="entr" presetSubtype="10" fill="hold" nodeType="afterEffect">
                                  <p:stCondLst>
                                    <p:cond delay="0"/>
                                  </p:stCondLst>
                                  <p:childTnLst>
                                    <p:set>
                                      <p:cBhvr>
                                        <p:cTn id="48" dur="1" fill="hold">
                                          <p:stCondLst>
                                            <p:cond delay="0"/>
                                          </p:stCondLst>
                                        </p:cTn>
                                        <p:tgtEl>
                                          <p:spTgt spid="120848">
                                            <p:txEl>
                                              <p:pRg st="0" end="0"/>
                                            </p:txEl>
                                          </p:spTgt>
                                        </p:tgtEl>
                                        <p:attrNameLst>
                                          <p:attrName>style.visibility</p:attrName>
                                        </p:attrNameLst>
                                      </p:cBhvr>
                                      <p:to>
                                        <p:strVal val="visible"/>
                                      </p:to>
                                    </p:set>
                                    <p:animEffect transition="in" filter="randombar(horizontal)">
                                      <p:cBhvr>
                                        <p:cTn id="49" dur="500"/>
                                        <p:tgtEl>
                                          <p:spTgt spid="120848">
                                            <p:txEl>
                                              <p:pRg st="0" end="0"/>
                                            </p:txEl>
                                          </p:spTgt>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120849"/>
                                        </p:tgtEl>
                                        <p:attrNameLst>
                                          <p:attrName>style.visibility</p:attrName>
                                        </p:attrNameLst>
                                      </p:cBhvr>
                                      <p:to>
                                        <p:strVal val="visible"/>
                                      </p:to>
                                    </p:set>
                                    <p:animEffect transition="in" filter="fade">
                                      <p:cBhvr>
                                        <p:cTn id="53" dur="1000"/>
                                        <p:tgtEl>
                                          <p:spTgt spid="120849"/>
                                        </p:tgtEl>
                                      </p:cBhvr>
                                    </p:animEffect>
                                    <p:anim calcmode="lin" valueType="num">
                                      <p:cBhvr>
                                        <p:cTn id="54" dur="1000" fill="hold"/>
                                        <p:tgtEl>
                                          <p:spTgt spid="120849"/>
                                        </p:tgtEl>
                                        <p:attrNameLst>
                                          <p:attrName>ppt_x</p:attrName>
                                        </p:attrNameLst>
                                      </p:cBhvr>
                                      <p:tavLst>
                                        <p:tav tm="0">
                                          <p:val>
                                            <p:strVal val="#ppt_x"/>
                                          </p:val>
                                        </p:tav>
                                        <p:tav tm="100000">
                                          <p:val>
                                            <p:strVal val="#ppt_x"/>
                                          </p:val>
                                        </p:tav>
                                      </p:tavLst>
                                    </p:anim>
                                    <p:anim calcmode="lin" valueType="num">
                                      <p:cBhvr>
                                        <p:cTn id="55" dur="1000" fill="hold"/>
                                        <p:tgtEl>
                                          <p:spTgt spid="12084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20852"/>
                                        </p:tgtEl>
                                        <p:attrNameLst>
                                          <p:attrName>style.visibility</p:attrName>
                                        </p:attrNameLst>
                                      </p:cBhvr>
                                      <p:to>
                                        <p:strVal val="visible"/>
                                      </p:to>
                                    </p:set>
                                    <p:animEffect transition="in" filter="dissolve">
                                      <p:cBhvr>
                                        <p:cTn id="60" dur="500"/>
                                        <p:tgtEl>
                                          <p:spTgt spid="120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3" grpId="0" animBg="1"/>
      <p:bldP spid="120837" grpId="0"/>
      <p:bldP spid="120839" grpId="0"/>
      <p:bldP spid="120844" grpId="0" animBg="1"/>
      <p:bldP spid="120846" grpId="0"/>
      <p:bldP spid="120847" grpId="0"/>
      <p:bldP spid="12084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BCB58E-0FC6-37AF-0A9E-EC9B482CBFF5}"/>
              </a:ext>
            </a:extLst>
          </p:cNvPr>
          <p:cNvSpPr>
            <a:spLocks noGrp="1"/>
          </p:cNvSpPr>
          <p:nvPr>
            <p:ph type="sldNum" sz="quarter" idx="12"/>
          </p:nvPr>
        </p:nvSpPr>
        <p:spPr/>
        <p:txBody>
          <a:bodyPr/>
          <a:lstStyle/>
          <a:p>
            <a:fld id="{58FB4751-880F-D840-AAA9-3A15815CC996}" type="slidenum">
              <a:rPr lang="en-US" smtClean="0"/>
              <a:pPr/>
              <a:t>76</a:t>
            </a:fld>
            <a:endParaRPr lang="en-US" dirty="0"/>
          </a:p>
        </p:txBody>
      </p:sp>
    </p:spTree>
    <p:extLst>
      <p:ext uri="{BB962C8B-B14F-4D97-AF65-F5344CB8AC3E}">
        <p14:creationId xmlns:p14="http://schemas.microsoft.com/office/powerpoint/2010/main" val="2944766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548D37-7B36-87A1-D1FD-4899BBF7F8A0}"/>
              </a:ext>
            </a:extLst>
          </p:cNvPr>
          <p:cNvSpPr>
            <a:spLocks noGrp="1"/>
          </p:cNvSpPr>
          <p:nvPr>
            <p:ph type="sldNum" sz="quarter" idx="12"/>
          </p:nvPr>
        </p:nvSpPr>
        <p:spPr/>
        <p:txBody>
          <a:bodyPr/>
          <a:lstStyle/>
          <a:p>
            <a:fld id="{58FB4751-880F-D840-AAA9-3A15815CC996}" type="slidenum">
              <a:rPr lang="en-US" smtClean="0"/>
              <a:pPr/>
              <a:t>77</a:t>
            </a:fld>
            <a:endParaRPr lang="en-US" dirty="0"/>
          </a:p>
        </p:txBody>
      </p:sp>
    </p:spTree>
    <p:extLst>
      <p:ext uri="{BB962C8B-B14F-4D97-AF65-F5344CB8AC3E}">
        <p14:creationId xmlns:p14="http://schemas.microsoft.com/office/powerpoint/2010/main" val="28801923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pPr>
              <a:defRPr/>
            </a:pPr>
            <a:fld id="{F5AD6686-E431-4E2A-9D11-63A5D875BBAD}" type="slidenum">
              <a:rPr lang="en-US"/>
              <a:pPr>
                <a:defRPr/>
              </a:pPr>
              <a:t>78</a:t>
            </a:fld>
            <a:endParaRPr lang="en-US"/>
          </a:p>
        </p:txBody>
      </p:sp>
      <p:sp>
        <p:nvSpPr>
          <p:cNvPr id="130052" name="Text Box 4"/>
          <p:cNvSpPr txBox="1">
            <a:spLocks noChangeArrowheads="1"/>
          </p:cNvSpPr>
          <p:nvPr/>
        </p:nvSpPr>
        <p:spPr bwMode="auto">
          <a:xfrm>
            <a:off x="1955801" y="333376"/>
            <a:ext cx="6011863" cy="584775"/>
          </a:xfrm>
          <a:prstGeom prst="rect">
            <a:avLst/>
          </a:prstGeom>
          <a:noFill/>
          <a:ln w="9525">
            <a:noFill/>
            <a:miter lim="800000"/>
            <a:headEnd/>
            <a:tailEnd/>
          </a:ln>
        </p:spPr>
        <p:txBody>
          <a:bodyPr>
            <a:spAutoFit/>
          </a:bodyPr>
          <a:lstStyle/>
          <a:p>
            <a:pPr>
              <a:spcBef>
                <a:spcPct val="50000"/>
              </a:spcBef>
            </a:pPr>
            <a:r>
              <a:rPr lang="en-US" sz="3200" u="sng" dirty="0">
                <a:solidFill>
                  <a:srgbClr val="F02E00"/>
                </a:solidFill>
                <a:latin typeface="Wet Paint" pitchFamily="2" charset="0"/>
              </a:rPr>
              <a:t>      OSSEOUS TOPOGRAPHY :</a:t>
            </a:r>
          </a:p>
        </p:txBody>
      </p:sp>
      <p:sp>
        <p:nvSpPr>
          <p:cNvPr id="130053" name="Text Box 5"/>
          <p:cNvSpPr txBox="1">
            <a:spLocks noChangeArrowheads="1"/>
          </p:cNvSpPr>
          <p:nvPr/>
        </p:nvSpPr>
        <p:spPr bwMode="auto">
          <a:xfrm>
            <a:off x="2711451" y="1016001"/>
            <a:ext cx="4537075" cy="1015663"/>
          </a:xfrm>
          <a:prstGeom prst="rect">
            <a:avLst/>
          </a:prstGeom>
          <a:noFill/>
          <a:ln w="9525">
            <a:noFill/>
            <a:miter lim="800000"/>
            <a:headEnd/>
            <a:tailEnd/>
          </a:ln>
        </p:spPr>
        <p:txBody>
          <a:bodyPr>
            <a:spAutoFit/>
          </a:bodyPr>
          <a:lstStyle/>
          <a:p>
            <a:pPr>
              <a:spcBef>
                <a:spcPct val="50000"/>
              </a:spcBef>
            </a:pPr>
            <a:r>
              <a:rPr lang="en-US" sz="2000" b="1" u="sng">
                <a:latin typeface="BeachType" pitchFamily="2" charset="0"/>
              </a:rPr>
              <a:t>Normally :</a:t>
            </a:r>
            <a:r>
              <a:rPr lang="en-US" sz="2000">
                <a:latin typeface="BeachType" pitchFamily="2" charset="0"/>
              </a:rPr>
              <a:t> prominence of the roots with the intervening vertical depressions that taper toward the margin.</a:t>
            </a:r>
          </a:p>
        </p:txBody>
      </p:sp>
      <p:pic>
        <p:nvPicPr>
          <p:cNvPr id="130054" name="Picture 6" descr="12"/>
          <p:cNvPicPr>
            <a:picLocks noChangeAspect="1" noChangeArrowheads="1"/>
          </p:cNvPicPr>
          <p:nvPr/>
        </p:nvPicPr>
        <p:blipFill>
          <a:blip r:embed="rId2"/>
          <a:srcRect/>
          <a:stretch>
            <a:fillRect/>
          </a:stretch>
        </p:blipFill>
        <p:spPr bwMode="auto">
          <a:xfrm>
            <a:off x="7535863" y="919164"/>
            <a:ext cx="2349500" cy="1501775"/>
          </a:xfrm>
          <a:prstGeom prst="rect">
            <a:avLst/>
          </a:prstGeom>
          <a:noFill/>
          <a:ln w="9525">
            <a:noFill/>
            <a:miter lim="800000"/>
            <a:headEnd/>
            <a:tailEnd/>
          </a:ln>
        </p:spPr>
      </p:pic>
      <p:pic>
        <p:nvPicPr>
          <p:cNvPr id="130055" name="Picture 7" descr="15"/>
          <p:cNvPicPr>
            <a:picLocks noChangeAspect="1" noChangeArrowheads="1"/>
          </p:cNvPicPr>
          <p:nvPr/>
        </p:nvPicPr>
        <p:blipFill>
          <a:blip r:embed="rId3"/>
          <a:srcRect/>
          <a:stretch>
            <a:fillRect/>
          </a:stretch>
        </p:blipFill>
        <p:spPr bwMode="auto">
          <a:xfrm>
            <a:off x="7500939" y="4652964"/>
            <a:ext cx="2376487" cy="1512887"/>
          </a:xfrm>
          <a:prstGeom prst="rect">
            <a:avLst/>
          </a:prstGeom>
          <a:noFill/>
          <a:ln w="9525">
            <a:noFill/>
            <a:miter lim="800000"/>
            <a:headEnd/>
            <a:tailEnd/>
          </a:ln>
        </p:spPr>
      </p:pic>
      <p:pic>
        <p:nvPicPr>
          <p:cNvPr id="130056" name="Picture 8" descr="16"/>
          <p:cNvPicPr>
            <a:picLocks noChangeAspect="1" noChangeArrowheads="1"/>
          </p:cNvPicPr>
          <p:nvPr/>
        </p:nvPicPr>
        <p:blipFill>
          <a:blip r:embed="rId4"/>
          <a:srcRect/>
          <a:stretch>
            <a:fillRect/>
          </a:stretch>
        </p:blipFill>
        <p:spPr bwMode="auto">
          <a:xfrm>
            <a:off x="7535864" y="2744789"/>
            <a:ext cx="2339975" cy="1512887"/>
          </a:xfrm>
          <a:prstGeom prst="rect">
            <a:avLst/>
          </a:prstGeom>
          <a:noFill/>
          <a:ln w="9525">
            <a:noFill/>
            <a:miter lim="800000"/>
            <a:headEnd/>
            <a:tailEnd/>
          </a:ln>
        </p:spPr>
      </p:pic>
      <p:sp>
        <p:nvSpPr>
          <p:cNvPr id="130057" name="Text Box 9"/>
          <p:cNvSpPr txBox="1">
            <a:spLocks noChangeArrowheads="1"/>
          </p:cNvSpPr>
          <p:nvPr/>
        </p:nvSpPr>
        <p:spPr bwMode="auto">
          <a:xfrm>
            <a:off x="2674939" y="2852739"/>
            <a:ext cx="4537075" cy="1311275"/>
          </a:xfrm>
          <a:prstGeom prst="rect">
            <a:avLst/>
          </a:prstGeom>
          <a:noFill/>
          <a:ln w="9525">
            <a:noFill/>
            <a:miter lim="800000"/>
            <a:headEnd/>
            <a:tailEnd/>
          </a:ln>
        </p:spPr>
        <p:txBody>
          <a:bodyPr>
            <a:spAutoFit/>
          </a:bodyPr>
          <a:lstStyle/>
          <a:p>
            <a:pPr>
              <a:spcBef>
                <a:spcPct val="50000"/>
              </a:spcBef>
            </a:pPr>
            <a:r>
              <a:rPr lang="en-US" sz="2000" b="1" u="sng" dirty="0">
                <a:latin typeface="BeachType" pitchFamily="2" charset="0"/>
              </a:rPr>
              <a:t>On the labial version ;</a:t>
            </a:r>
            <a:r>
              <a:rPr lang="en-US" sz="2000" dirty="0">
                <a:latin typeface="BeachType" pitchFamily="2" charset="0"/>
              </a:rPr>
              <a:t> the margins of the labial bone is thinned to a knife edge &amp; presents an accentuated arc in the direction of the apex.</a:t>
            </a:r>
          </a:p>
        </p:txBody>
      </p:sp>
      <p:sp>
        <p:nvSpPr>
          <p:cNvPr id="130058" name="Text Box 10"/>
          <p:cNvSpPr txBox="1">
            <a:spLocks noChangeArrowheads="1"/>
          </p:cNvSpPr>
          <p:nvPr/>
        </p:nvSpPr>
        <p:spPr bwMode="auto">
          <a:xfrm>
            <a:off x="2711451" y="4762501"/>
            <a:ext cx="4537075" cy="1006475"/>
          </a:xfrm>
          <a:prstGeom prst="rect">
            <a:avLst/>
          </a:prstGeom>
          <a:noFill/>
          <a:ln w="9525">
            <a:noFill/>
            <a:miter lim="800000"/>
            <a:headEnd/>
            <a:tailEnd/>
          </a:ln>
        </p:spPr>
        <p:txBody>
          <a:bodyPr>
            <a:spAutoFit/>
          </a:bodyPr>
          <a:lstStyle/>
          <a:p>
            <a:pPr>
              <a:spcBef>
                <a:spcPct val="50000"/>
              </a:spcBef>
            </a:pPr>
            <a:r>
              <a:rPr lang="en-US" sz="2000" b="1" u="sng">
                <a:latin typeface="BeachType" pitchFamily="2" charset="0"/>
              </a:rPr>
              <a:t>On the lingual version ;</a:t>
            </a:r>
            <a:r>
              <a:rPr lang="en-US" sz="2000">
                <a:latin typeface="BeachType" pitchFamily="2" charset="0"/>
              </a:rPr>
              <a:t> the margins of the labial bone is blunt &amp;rounded &amp; horizontal rather than arcuate.</a:t>
            </a:r>
          </a:p>
        </p:txBody>
      </p:sp>
      <p:sp>
        <p:nvSpPr>
          <p:cNvPr id="130060" name="Rectangle 12"/>
          <p:cNvSpPr>
            <a:spLocks noChangeArrowheads="1"/>
          </p:cNvSpPr>
          <p:nvPr/>
        </p:nvSpPr>
        <p:spPr bwMode="auto">
          <a:xfrm>
            <a:off x="7535864" y="919163"/>
            <a:ext cx="2339975" cy="1477962"/>
          </a:xfrm>
          <a:prstGeom prst="rect">
            <a:avLst/>
          </a:prstGeom>
          <a:solidFill>
            <a:schemeClr val="tx1">
              <a:alpha val="0"/>
            </a:schemeClr>
          </a:solidFill>
          <a:ln w="9525">
            <a:solidFill>
              <a:schemeClr val="tx1"/>
            </a:solidFill>
            <a:miter lim="800000"/>
            <a:headEnd/>
            <a:tailEnd/>
          </a:ln>
        </p:spPr>
        <p:txBody>
          <a:bodyPr wrap="none" anchor="ctr"/>
          <a:lstStyle/>
          <a:p>
            <a:endParaRPr lang="en-US"/>
          </a:p>
        </p:txBody>
      </p:sp>
      <p:sp>
        <p:nvSpPr>
          <p:cNvPr id="130061" name="Rectangle 13"/>
          <p:cNvSpPr>
            <a:spLocks noChangeArrowheads="1"/>
          </p:cNvSpPr>
          <p:nvPr/>
        </p:nvSpPr>
        <p:spPr bwMode="auto">
          <a:xfrm>
            <a:off x="7535864" y="2744789"/>
            <a:ext cx="2339975" cy="1512887"/>
          </a:xfrm>
          <a:prstGeom prst="rect">
            <a:avLst/>
          </a:prstGeom>
          <a:solidFill>
            <a:schemeClr val="tx1">
              <a:alpha val="0"/>
            </a:schemeClr>
          </a:solidFill>
          <a:ln w="9525">
            <a:solidFill>
              <a:schemeClr val="tx1"/>
            </a:solidFill>
            <a:miter lim="800000"/>
            <a:headEnd/>
            <a:tailEnd/>
          </a:ln>
        </p:spPr>
        <p:txBody>
          <a:bodyPr wrap="none" anchor="ctr"/>
          <a:lstStyle/>
          <a:p>
            <a:endParaRPr lang="en-US"/>
          </a:p>
        </p:txBody>
      </p:sp>
      <p:sp>
        <p:nvSpPr>
          <p:cNvPr id="130062" name="Rectangle 14"/>
          <p:cNvSpPr>
            <a:spLocks noChangeArrowheads="1"/>
          </p:cNvSpPr>
          <p:nvPr/>
        </p:nvSpPr>
        <p:spPr bwMode="auto">
          <a:xfrm>
            <a:off x="7500939" y="4652964"/>
            <a:ext cx="2376487" cy="1512887"/>
          </a:xfrm>
          <a:prstGeom prst="rect">
            <a:avLst/>
          </a:prstGeom>
          <a:solidFill>
            <a:schemeClr val="tx1">
              <a:alpha val="0"/>
            </a:schemeClr>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randombar(horizontal)">
                                      <p:cBhvr>
                                        <p:cTn id="7" dur="500"/>
                                        <p:tgtEl>
                                          <p:spTgt spid="13005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0053"/>
                                        </p:tgtEl>
                                        <p:attrNameLst>
                                          <p:attrName>style.visibility</p:attrName>
                                        </p:attrNameLst>
                                      </p:cBhvr>
                                      <p:to>
                                        <p:strVal val="visible"/>
                                      </p:to>
                                    </p:set>
                                    <p:animEffect transition="in" filter="fade">
                                      <p:cBhvr>
                                        <p:cTn id="10" dur="1000"/>
                                        <p:tgtEl>
                                          <p:spTgt spid="130053"/>
                                        </p:tgtEl>
                                      </p:cBhvr>
                                    </p:animEffect>
                                    <p:anim calcmode="lin" valueType="num">
                                      <p:cBhvr>
                                        <p:cTn id="11" dur="1000" fill="hold"/>
                                        <p:tgtEl>
                                          <p:spTgt spid="130053"/>
                                        </p:tgtEl>
                                        <p:attrNameLst>
                                          <p:attrName>ppt_x</p:attrName>
                                        </p:attrNameLst>
                                      </p:cBhvr>
                                      <p:tavLst>
                                        <p:tav tm="0">
                                          <p:val>
                                            <p:strVal val="#ppt_x"/>
                                          </p:val>
                                        </p:tav>
                                        <p:tav tm="100000">
                                          <p:val>
                                            <p:strVal val="#ppt_x"/>
                                          </p:val>
                                        </p:tav>
                                      </p:tavLst>
                                    </p:anim>
                                    <p:anim calcmode="lin" valueType="num">
                                      <p:cBhvr>
                                        <p:cTn id="12" dur="1000" fill="hold"/>
                                        <p:tgtEl>
                                          <p:spTgt spid="130053"/>
                                        </p:tgtEl>
                                        <p:attrNameLst>
                                          <p:attrName>ppt_y</p:attrName>
                                        </p:attrNameLst>
                                      </p:cBhvr>
                                      <p:tavLst>
                                        <p:tav tm="0">
                                          <p:val>
                                            <p:strVal val="#ppt_y+.1"/>
                                          </p:val>
                                        </p:tav>
                                        <p:tav tm="100000">
                                          <p:val>
                                            <p:strVal val="#ppt_y"/>
                                          </p:val>
                                        </p:tav>
                                      </p:tavLst>
                                    </p:anim>
                                  </p:childTnLst>
                                </p:cTn>
                              </p:par>
                              <p:par>
                                <p:cTn id="13" presetID="9" presetClass="entr" presetSubtype="0" fill="hold" nodeType="withEffect">
                                  <p:stCondLst>
                                    <p:cond delay="0"/>
                                  </p:stCondLst>
                                  <p:childTnLst>
                                    <p:set>
                                      <p:cBhvr>
                                        <p:cTn id="14" dur="1" fill="hold">
                                          <p:stCondLst>
                                            <p:cond delay="0"/>
                                          </p:stCondLst>
                                        </p:cTn>
                                        <p:tgtEl>
                                          <p:spTgt spid="130054"/>
                                        </p:tgtEl>
                                        <p:attrNameLst>
                                          <p:attrName>style.visibility</p:attrName>
                                        </p:attrNameLst>
                                      </p:cBhvr>
                                      <p:to>
                                        <p:strVal val="visible"/>
                                      </p:to>
                                    </p:set>
                                    <p:animEffect transition="in" filter="dissolve">
                                      <p:cBhvr>
                                        <p:cTn id="15" dur="500"/>
                                        <p:tgtEl>
                                          <p:spTgt spid="13005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0060"/>
                                        </p:tgtEl>
                                        <p:attrNameLst>
                                          <p:attrName>style.visibility</p:attrName>
                                        </p:attrNameLst>
                                      </p:cBhvr>
                                      <p:to>
                                        <p:strVal val="visible"/>
                                      </p:to>
                                    </p:set>
                                    <p:animEffect transition="in" filter="dissolve">
                                      <p:cBhvr>
                                        <p:cTn id="18" dur="500"/>
                                        <p:tgtEl>
                                          <p:spTgt spid="130060"/>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130057"/>
                                        </p:tgtEl>
                                        <p:attrNameLst>
                                          <p:attrName>style.visibility</p:attrName>
                                        </p:attrNameLst>
                                      </p:cBhvr>
                                      <p:to>
                                        <p:strVal val="visible"/>
                                      </p:to>
                                    </p:set>
                                    <p:animEffect transition="in" filter="fade">
                                      <p:cBhvr>
                                        <p:cTn id="22" dur="1000"/>
                                        <p:tgtEl>
                                          <p:spTgt spid="130057"/>
                                        </p:tgtEl>
                                      </p:cBhvr>
                                    </p:animEffect>
                                    <p:anim calcmode="lin" valueType="num">
                                      <p:cBhvr>
                                        <p:cTn id="23" dur="1000" fill="hold"/>
                                        <p:tgtEl>
                                          <p:spTgt spid="130057"/>
                                        </p:tgtEl>
                                        <p:attrNameLst>
                                          <p:attrName>ppt_x</p:attrName>
                                        </p:attrNameLst>
                                      </p:cBhvr>
                                      <p:tavLst>
                                        <p:tav tm="0">
                                          <p:val>
                                            <p:strVal val="#ppt_x"/>
                                          </p:val>
                                        </p:tav>
                                        <p:tav tm="100000">
                                          <p:val>
                                            <p:strVal val="#ppt_x"/>
                                          </p:val>
                                        </p:tav>
                                      </p:tavLst>
                                    </p:anim>
                                    <p:anim calcmode="lin" valueType="num">
                                      <p:cBhvr>
                                        <p:cTn id="24" dur="1000" fill="hold"/>
                                        <p:tgtEl>
                                          <p:spTgt spid="130057"/>
                                        </p:tgtEl>
                                        <p:attrNameLst>
                                          <p:attrName>ppt_y</p:attrName>
                                        </p:attrNameLst>
                                      </p:cBhvr>
                                      <p:tavLst>
                                        <p:tav tm="0">
                                          <p:val>
                                            <p:strVal val="#ppt_y+.1"/>
                                          </p:val>
                                        </p:tav>
                                        <p:tav tm="100000">
                                          <p:val>
                                            <p:strVal val="#ppt_y"/>
                                          </p:val>
                                        </p:tav>
                                      </p:tavLst>
                                    </p:anim>
                                  </p:childTnLst>
                                </p:cTn>
                              </p:par>
                              <p:par>
                                <p:cTn id="25" presetID="9" presetClass="entr" presetSubtype="0" fill="hold" nodeType="withEffect">
                                  <p:stCondLst>
                                    <p:cond delay="0"/>
                                  </p:stCondLst>
                                  <p:childTnLst>
                                    <p:set>
                                      <p:cBhvr>
                                        <p:cTn id="26" dur="1" fill="hold">
                                          <p:stCondLst>
                                            <p:cond delay="0"/>
                                          </p:stCondLst>
                                        </p:cTn>
                                        <p:tgtEl>
                                          <p:spTgt spid="130056"/>
                                        </p:tgtEl>
                                        <p:attrNameLst>
                                          <p:attrName>style.visibility</p:attrName>
                                        </p:attrNameLst>
                                      </p:cBhvr>
                                      <p:to>
                                        <p:strVal val="visible"/>
                                      </p:to>
                                    </p:set>
                                    <p:animEffect transition="in" filter="dissolve">
                                      <p:cBhvr>
                                        <p:cTn id="27" dur="500"/>
                                        <p:tgtEl>
                                          <p:spTgt spid="130056"/>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0061"/>
                                        </p:tgtEl>
                                        <p:attrNameLst>
                                          <p:attrName>style.visibility</p:attrName>
                                        </p:attrNameLst>
                                      </p:cBhvr>
                                      <p:to>
                                        <p:strVal val="visible"/>
                                      </p:to>
                                    </p:set>
                                    <p:animEffect transition="in" filter="dissolve">
                                      <p:cBhvr>
                                        <p:cTn id="30" dur="500"/>
                                        <p:tgtEl>
                                          <p:spTgt spid="130061"/>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30058"/>
                                        </p:tgtEl>
                                        <p:attrNameLst>
                                          <p:attrName>style.visibility</p:attrName>
                                        </p:attrNameLst>
                                      </p:cBhvr>
                                      <p:to>
                                        <p:strVal val="visible"/>
                                      </p:to>
                                    </p:set>
                                    <p:animEffect transition="in" filter="fade">
                                      <p:cBhvr>
                                        <p:cTn id="34" dur="1000"/>
                                        <p:tgtEl>
                                          <p:spTgt spid="130058"/>
                                        </p:tgtEl>
                                      </p:cBhvr>
                                    </p:animEffect>
                                    <p:anim calcmode="lin" valueType="num">
                                      <p:cBhvr>
                                        <p:cTn id="35" dur="1000" fill="hold"/>
                                        <p:tgtEl>
                                          <p:spTgt spid="130058"/>
                                        </p:tgtEl>
                                        <p:attrNameLst>
                                          <p:attrName>ppt_x</p:attrName>
                                        </p:attrNameLst>
                                      </p:cBhvr>
                                      <p:tavLst>
                                        <p:tav tm="0">
                                          <p:val>
                                            <p:strVal val="#ppt_x"/>
                                          </p:val>
                                        </p:tav>
                                        <p:tav tm="100000">
                                          <p:val>
                                            <p:strVal val="#ppt_x"/>
                                          </p:val>
                                        </p:tav>
                                      </p:tavLst>
                                    </p:anim>
                                    <p:anim calcmode="lin" valueType="num">
                                      <p:cBhvr>
                                        <p:cTn id="36" dur="1000" fill="hold"/>
                                        <p:tgtEl>
                                          <p:spTgt spid="130058"/>
                                        </p:tgtEl>
                                        <p:attrNameLst>
                                          <p:attrName>ppt_y</p:attrName>
                                        </p:attrNameLst>
                                      </p:cBhvr>
                                      <p:tavLst>
                                        <p:tav tm="0">
                                          <p:val>
                                            <p:strVal val="#ppt_y+.1"/>
                                          </p:val>
                                        </p:tav>
                                        <p:tav tm="100000">
                                          <p:val>
                                            <p:strVal val="#ppt_y"/>
                                          </p:val>
                                        </p:tav>
                                      </p:tavLst>
                                    </p:anim>
                                  </p:childTnLst>
                                </p:cTn>
                              </p:par>
                              <p:par>
                                <p:cTn id="37" presetID="9" presetClass="entr" presetSubtype="0" fill="hold" nodeType="withEffect">
                                  <p:stCondLst>
                                    <p:cond delay="0"/>
                                  </p:stCondLst>
                                  <p:childTnLst>
                                    <p:set>
                                      <p:cBhvr>
                                        <p:cTn id="38" dur="1" fill="hold">
                                          <p:stCondLst>
                                            <p:cond delay="0"/>
                                          </p:stCondLst>
                                        </p:cTn>
                                        <p:tgtEl>
                                          <p:spTgt spid="130055"/>
                                        </p:tgtEl>
                                        <p:attrNameLst>
                                          <p:attrName>style.visibility</p:attrName>
                                        </p:attrNameLst>
                                      </p:cBhvr>
                                      <p:to>
                                        <p:strVal val="visible"/>
                                      </p:to>
                                    </p:set>
                                    <p:animEffect transition="in" filter="dissolve">
                                      <p:cBhvr>
                                        <p:cTn id="39" dur="500"/>
                                        <p:tgtEl>
                                          <p:spTgt spid="130055"/>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30062"/>
                                        </p:tgtEl>
                                        <p:attrNameLst>
                                          <p:attrName>style.visibility</p:attrName>
                                        </p:attrNameLst>
                                      </p:cBhvr>
                                      <p:to>
                                        <p:strVal val="visible"/>
                                      </p:to>
                                    </p:set>
                                    <p:animEffect transition="in" filter="dissolve">
                                      <p:cBhvr>
                                        <p:cTn id="42" dur="500"/>
                                        <p:tgtEl>
                                          <p:spTgt spid="130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p:bldP spid="130053" grpId="0"/>
      <p:bldP spid="130057" grpId="0"/>
      <p:bldP spid="130058" grpId="0"/>
      <p:bldP spid="130060" grpId="0" animBg="1"/>
      <p:bldP spid="130061" grpId="0" animBg="1"/>
      <p:bldP spid="13006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a:extLst>
              <a:ext uri="{FF2B5EF4-FFF2-40B4-BE49-F238E27FC236}">
                <a16:creationId xmlns:a16="http://schemas.microsoft.com/office/drawing/2014/main" id="{0B44E46B-F178-46AA-7EE8-52D861F6359D}"/>
              </a:ext>
            </a:extLst>
          </p:cNvPr>
          <p:cNvSpPr>
            <a:spLocks noGrp="1"/>
          </p:cNvSpPr>
          <p:nvPr>
            <p:ph idx="1"/>
          </p:nvPr>
        </p:nvSpPr>
        <p:spPr>
          <a:xfrm>
            <a:off x="1981200" y="1600201"/>
            <a:ext cx="8458200" cy="4525963"/>
          </a:xfrm>
        </p:spPr>
        <p:txBody>
          <a:bodyPr/>
          <a:lstStyle/>
          <a:p>
            <a:pPr>
              <a:buFont typeface="Wingdings 2" panose="05020102010507070707" pitchFamily="18" charset="2"/>
              <a:buNone/>
              <a:defRPr/>
            </a:pPr>
            <a:r>
              <a:rPr lang="en-US" sz="3200" b="1" dirty="0">
                <a:latin typeface="Algerian" pitchFamily="82" charset="0"/>
              </a:rPr>
              <a:t>CLINICAL CONSIDERATION:</a:t>
            </a:r>
          </a:p>
          <a:p>
            <a:pPr>
              <a:buFont typeface="Wingdings 2" panose="05020102010507070707" pitchFamily="18" charset="2"/>
              <a:buNone/>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In orthodontic teeth movement.</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During healing of fractures.</a:t>
            </a:r>
            <a:endParaRPr lang="en-US" sz="2800" b="1" dirty="0">
              <a:solidFill>
                <a:schemeClr val="bg1"/>
              </a:solidFill>
              <a:latin typeface="Baskerville Old Face" pitchFamily="18" charset="0"/>
            </a:endParaRP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Periodontal disease.</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Functional forces leads to formation of new bone while loss of antagonist causes bone resorption due to disuse atrophy.</a:t>
            </a: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a:extLst>
              <a:ext uri="{FF2B5EF4-FFF2-40B4-BE49-F238E27FC236}">
                <a16:creationId xmlns:a16="http://schemas.microsoft.com/office/drawing/2014/main" id="{23110626-D9A7-EE61-8A07-1E648AC89F30}"/>
              </a:ext>
            </a:extLst>
          </p:cNvPr>
          <p:cNvSpPr>
            <a:spLocks noGrp="1"/>
          </p:cNvSpPr>
          <p:nvPr>
            <p:ph idx="1"/>
          </p:nvPr>
        </p:nvSpPr>
        <p:spPr>
          <a:xfrm>
            <a:off x="1981200" y="228601"/>
            <a:ext cx="7467600" cy="4525963"/>
          </a:xfrm>
        </p:spPr>
        <p:txBody>
          <a:bodyPr>
            <a:normAutofit fontScale="92500" lnSpcReduction="10000"/>
          </a:bodyPr>
          <a:lstStyle/>
          <a:p>
            <a:pPr>
              <a:buClr>
                <a:schemeClr val="tx1"/>
              </a:buClr>
              <a:defRPr/>
            </a:pPr>
            <a:r>
              <a:rPr lang="en-US" sz="3200" dirty="0">
                <a:latin typeface="Algerian" pitchFamily="82" charset="0"/>
              </a:rPr>
              <a:t>ANOMALIES OF BONE FORMATION</a:t>
            </a:r>
          </a:p>
          <a:p>
            <a:pPr marL="550862" indent="-514350" algn="just">
              <a:buClr>
                <a:schemeClr val="tx1"/>
              </a:buClr>
              <a:buFont typeface="+mj-lt"/>
              <a:buAutoNum type="arabicPeriod"/>
              <a:defRPr/>
            </a:pPr>
            <a:endParaRPr lang="en-US" sz="2800" dirty="0">
              <a:solidFill>
                <a:schemeClr val="accent2">
                  <a:lumMod val="60000"/>
                  <a:lumOff val="40000"/>
                </a:schemeClr>
              </a:solidFill>
              <a:latin typeface="Baskerville Old Face" pitchFamily="18" charset="0"/>
            </a:endParaRP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Dyschondroplasia or enchondromatosis.</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Exostosis, diaphyseal aclasis</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Osteogenesis imperfecta</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Fibrous dysplasia</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Cleido-cranial dysostosis</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Dwarfism and gigantism.</a:t>
            </a:r>
          </a:p>
          <a:p>
            <a:pPr marL="550862" indent="-514350" algn="just">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Chondroosteo-dystrophy </a:t>
            </a:r>
          </a:p>
          <a:p>
            <a:pPr marL="550862" indent="-514350">
              <a:buFont typeface="+mj-lt"/>
              <a:buAutoNum type="arabicPeriod"/>
              <a:defRPr/>
            </a:pP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5FD739-F17E-5A01-5D95-350BFF510E37}"/>
              </a:ext>
            </a:extLst>
          </p:cNvPr>
          <p:cNvSpPr>
            <a:spLocks noGrp="1"/>
          </p:cNvSpPr>
          <p:nvPr>
            <p:ph idx="1"/>
          </p:nvPr>
        </p:nvSpPr>
        <p:spPr>
          <a:xfrm>
            <a:off x="1981200" y="609601"/>
            <a:ext cx="7467600" cy="4525963"/>
          </a:xfrm>
        </p:spPr>
        <p:txBody>
          <a:bodyPr/>
          <a:lstStyle/>
          <a:p>
            <a:pPr>
              <a:buFont typeface="Wingdings 2" panose="05020102010507070707" pitchFamily="18" charset="2"/>
              <a:buNone/>
              <a:defRPr/>
            </a:pPr>
            <a:r>
              <a:rPr lang="en-US" sz="3200" b="1" dirty="0">
                <a:latin typeface="Algerian" pitchFamily="82" charset="0"/>
              </a:rPr>
              <a:t>Therapeutic consideration:</a:t>
            </a:r>
          </a:p>
          <a:p>
            <a:pPr>
              <a:buFont typeface="Wingdings 2" panose="05020102010507070707" pitchFamily="18" charset="2"/>
              <a:buNone/>
              <a:defRPr/>
            </a:pPr>
            <a:endParaRPr lang="en-US" sz="3200" b="1" dirty="0">
              <a:latin typeface="Algerian" pitchFamily="82" charset="0"/>
            </a:endParaRPr>
          </a:p>
          <a:p>
            <a:pPr>
              <a:buFont typeface="Wingdings 2" panose="05020102010507070707" pitchFamily="18" charset="2"/>
              <a:buNone/>
              <a:defRPr/>
            </a:pPr>
            <a:r>
              <a:rPr lang="en-US" sz="2800" dirty="0">
                <a:solidFill>
                  <a:schemeClr val="accent2">
                    <a:lumMod val="60000"/>
                    <a:lumOff val="40000"/>
                  </a:schemeClr>
                </a:solidFill>
                <a:latin typeface="Baskerville Old Face" pitchFamily="18" charset="0"/>
              </a:rPr>
              <a:t>OSSEOUS GRAFTING MATERIALS:</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AUTOGRAFTS.</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ALLOGRAFTS.</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XENOGRAFTS.</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SYNTHETIC BONE GRAFT MATERIALS.</a:t>
            </a:r>
          </a:p>
          <a:p>
            <a:pPr marL="550862" indent="-514350">
              <a:buClr>
                <a:schemeClr val="tx1"/>
              </a:buClr>
              <a:buFont typeface="+mj-lt"/>
              <a:buAutoNum type="arabicPeriod"/>
              <a:defRPr/>
            </a:pPr>
            <a:r>
              <a:rPr lang="en-US" sz="2800" dirty="0">
                <a:solidFill>
                  <a:schemeClr val="accent2">
                    <a:lumMod val="60000"/>
                    <a:lumOff val="40000"/>
                  </a:schemeClr>
                </a:solidFill>
                <a:latin typeface="Baskerville Old Face" pitchFamily="18" charset="0"/>
              </a:rPr>
              <a:t>BIOLOGICAL MEDIATED STRATEGIES.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Integral</Template>
  <TotalTime>613</TotalTime>
  <Words>4498</Words>
  <Application>Microsoft Office PowerPoint</Application>
  <PresentationFormat>Widescreen</PresentationFormat>
  <Paragraphs>608</Paragraphs>
  <Slides>81</Slides>
  <Notes>32</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81</vt:i4>
      </vt:variant>
    </vt:vector>
  </HeadingPairs>
  <TitlesOfParts>
    <vt:vector size="97" baseType="lpstr">
      <vt:lpstr>Algerian</vt:lpstr>
      <vt:lpstr>Arial</vt:lpstr>
      <vt:lpstr>Baskerville Old Face</vt:lpstr>
      <vt:lpstr>BeachType</vt:lpstr>
      <vt:lpstr>Calibri</vt:lpstr>
      <vt:lpstr>Comic Sans MS</vt:lpstr>
      <vt:lpstr>Courier New</vt:lpstr>
      <vt:lpstr>Sagona Book</vt:lpstr>
      <vt:lpstr>Times New Roman</vt:lpstr>
      <vt:lpstr>Tw Cen MT</vt:lpstr>
      <vt:lpstr>Tw Cen MT Condensed</vt:lpstr>
      <vt:lpstr>Wet Paint</vt:lpstr>
      <vt:lpstr>Wingdings</vt:lpstr>
      <vt:lpstr>Wingdings 2</vt:lpstr>
      <vt:lpstr>Wingdings 3</vt:lpstr>
      <vt:lpstr>Integral</vt:lpstr>
      <vt:lpstr>BONE</vt:lpstr>
      <vt:lpstr>CONTENTS</vt:lpstr>
      <vt:lpstr>                  </vt:lpstr>
      <vt:lpstr>INTRODUCTION</vt:lpstr>
      <vt:lpstr>PowerPoint Presentation</vt:lpstr>
      <vt:lpstr>PowerPoint Presentation</vt:lpstr>
      <vt:lpstr>CLASSIFICATION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COMPOSITION   Matrix and Cells</vt:lpstr>
      <vt:lpstr>MATRIX </vt:lpstr>
      <vt:lpstr>PowerPoint Presentation</vt:lpstr>
      <vt:lpstr>bone cells: </vt:lpstr>
      <vt:lpstr>Cells  OSTEOBLASTS, OSTEOCYTES &amp; OSTEOCLASTS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Osteocytes </vt:lpstr>
      <vt:lpstr>PowerPoint Presentation</vt:lpstr>
      <vt:lpstr>PowerPoint Presentation</vt:lpstr>
      <vt:lpstr>osteoclasts</vt:lpstr>
      <vt:lpstr>PowerPoint Presentation</vt:lpstr>
      <vt:lpstr>Bone formation</vt:lpstr>
      <vt:lpstr>PowerPoint Presentation</vt:lpstr>
      <vt:lpstr>PowerPoint Presentation</vt:lpstr>
      <vt:lpstr>Formation of a cartilaginous model.</vt:lpstr>
      <vt:lpstr>PowerPoint Presentation</vt:lpstr>
      <vt:lpstr>PowerPoint Presentation</vt:lpstr>
      <vt:lpstr>PowerPoint Presentation</vt:lpstr>
      <vt:lpstr>calcification:</vt:lpstr>
      <vt:lpstr>calcification:</vt:lpstr>
      <vt:lpstr>PowerPoint Presentation</vt:lpstr>
      <vt:lpstr>BOOSTER THEORY</vt:lpstr>
      <vt:lpstr>NUCLEATION THEORY</vt:lpstr>
      <vt:lpstr>PowerPoint Presentation</vt:lpstr>
      <vt:lpstr>PowerPoint Presentation</vt:lpstr>
      <vt:lpstr>PowerPoint Presentation</vt:lpstr>
      <vt:lpstr>PowerPoint Presentation</vt:lpstr>
      <vt:lpstr>Difference between mature &amp; woven  bone</vt:lpstr>
      <vt:lpstr>PowerPoint Presentation</vt:lpstr>
      <vt:lpstr>PowerPoint Presentation</vt:lpstr>
      <vt:lpstr>Sutural bone growth</vt:lpstr>
      <vt:lpstr>PowerPoint Presentation</vt:lpstr>
      <vt:lpstr>PowerPoint Presentation</vt:lpstr>
      <vt:lpstr>PowerPoint Presentation</vt:lpstr>
      <vt:lpstr>PowerPoint Presentation</vt:lpstr>
      <vt:lpstr>PowerPoint Presentation</vt:lpstr>
      <vt:lpstr>   DEVELOPMENT of alveolar bone</vt:lpstr>
      <vt:lpstr>PowerPoint Presentation</vt:lpstr>
      <vt:lpstr>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BUNDLE BONE</vt:lpstr>
      <vt:lpstr>LAMINA DURA</vt:lpstr>
      <vt:lpstr>CRIBRIFORM PLATE</vt:lpstr>
      <vt:lpstr>PowerPoint Presentation</vt:lpstr>
      <vt:lpstr> CORTICAL BONE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Praveen Nanda</dc:creator>
  <cp:lastModifiedBy>Praveen Nanda</cp:lastModifiedBy>
  <cp:revision>54</cp:revision>
  <dcterms:created xsi:type="dcterms:W3CDTF">2024-06-03T12:38:49Z</dcterms:created>
  <dcterms:modified xsi:type="dcterms:W3CDTF">2024-06-13T04:14:57Z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