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78"/>
  </p:notesMasterIdLst>
  <p:sldIdLst>
    <p:sldId id="256" r:id="rId2"/>
    <p:sldId id="503" r:id="rId3"/>
    <p:sldId id="505" r:id="rId4"/>
    <p:sldId id="506" r:id="rId5"/>
    <p:sldId id="259" r:id="rId6"/>
    <p:sldId id="551" r:id="rId7"/>
    <p:sldId id="552" r:id="rId8"/>
    <p:sldId id="260" r:id="rId9"/>
    <p:sldId id="332" r:id="rId10"/>
    <p:sldId id="512" r:id="rId11"/>
    <p:sldId id="333" r:id="rId12"/>
    <p:sldId id="335" r:id="rId13"/>
    <p:sldId id="336" r:id="rId14"/>
    <p:sldId id="337" r:id="rId15"/>
    <p:sldId id="476" r:id="rId16"/>
    <p:sldId id="477" r:id="rId17"/>
    <p:sldId id="510" r:id="rId18"/>
    <p:sldId id="338" r:id="rId19"/>
    <p:sldId id="339" r:id="rId20"/>
    <p:sldId id="393" r:id="rId21"/>
    <p:sldId id="536" r:id="rId22"/>
    <p:sldId id="507" r:id="rId23"/>
    <p:sldId id="483" r:id="rId24"/>
    <p:sldId id="513" r:id="rId25"/>
    <p:sldId id="514" r:id="rId26"/>
    <p:sldId id="515" r:id="rId27"/>
    <p:sldId id="516" r:id="rId28"/>
    <p:sldId id="517" r:id="rId29"/>
    <p:sldId id="539" r:id="rId30"/>
    <p:sldId id="538" r:id="rId31"/>
    <p:sldId id="518" r:id="rId32"/>
    <p:sldId id="519" r:id="rId33"/>
    <p:sldId id="520" r:id="rId34"/>
    <p:sldId id="521" r:id="rId35"/>
    <p:sldId id="523" r:id="rId36"/>
    <p:sldId id="524" r:id="rId37"/>
    <p:sldId id="494" r:id="rId38"/>
    <p:sldId id="550" r:id="rId39"/>
    <p:sldId id="275" r:id="rId40"/>
    <p:sldId id="267" r:id="rId41"/>
    <p:sldId id="269" r:id="rId42"/>
    <p:sldId id="276" r:id="rId43"/>
    <p:sldId id="474" r:id="rId44"/>
    <p:sldId id="402" r:id="rId45"/>
    <p:sldId id="403" r:id="rId46"/>
    <p:sldId id="405" r:id="rId47"/>
    <p:sldId id="406" r:id="rId48"/>
    <p:sldId id="541" r:id="rId49"/>
    <p:sldId id="542" r:id="rId50"/>
    <p:sldId id="543" r:id="rId51"/>
    <p:sldId id="544" r:id="rId52"/>
    <p:sldId id="545" r:id="rId53"/>
    <p:sldId id="546" r:id="rId54"/>
    <p:sldId id="547" r:id="rId55"/>
    <p:sldId id="548" r:id="rId56"/>
    <p:sldId id="549" r:id="rId57"/>
    <p:sldId id="294" r:id="rId58"/>
    <p:sldId id="501" r:id="rId59"/>
    <p:sldId id="478" r:id="rId60"/>
    <p:sldId id="309" r:id="rId61"/>
    <p:sldId id="302" r:id="rId62"/>
    <p:sldId id="303" r:id="rId63"/>
    <p:sldId id="306" r:id="rId64"/>
    <p:sldId id="311" r:id="rId65"/>
    <p:sldId id="307" r:id="rId66"/>
    <p:sldId id="310" r:id="rId67"/>
    <p:sldId id="308" r:id="rId68"/>
    <p:sldId id="312" r:id="rId69"/>
    <p:sldId id="313" r:id="rId70"/>
    <p:sldId id="314" r:id="rId71"/>
    <p:sldId id="315" r:id="rId72"/>
    <p:sldId id="263" r:id="rId73"/>
    <p:sldId id="553" r:id="rId74"/>
    <p:sldId id="554" r:id="rId75"/>
    <p:sldId id="415" r:id="rId76"/>
    <p:sldId id="416" r:id="rId7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Monotype Corsiva" panose="03010101010201010101" pitchFamily="66"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Monotype Corsiva" panose="03010101010201010101" pitchFamily="66"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Monotype Corsiva" panose="03010101010201010101" pitchFamily="66"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Monotype Corsiva" panose="03010101010201010101" pitchFamily="66"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Monotype Corsiva" panose="03010101010201010101" pitchFamily="66" charset="0"/>
        <a:ea typeface="+mn-ea"/>
        <a:cs typeface="Arial" panose="020B0604020202020204" pitchFamily="34" charset="0"/>
      </a:defRPr>
    </a:lvl5pPr>
    <a:lvl6pPr marL="2286000" algn="l" defTabSz="914400" rtl="0" eaLnBrk="1" latinLnBrk="0" hangingPunct="1">
      <a:defRPr kern="1200">
        <a:solidFill>
          <a:schemeClr val="tx1"/>
        </a:solidFill>
        <a:latin typeface="Monotype Corsiva" panose="03010101010201010101" pitchFamily="66" charset="0"/>
        <a:ea typeface="+mn-ea"/>
        <a:cs typeface="Arial" panose="020B0604020202020204" pitchFamily="34" charset="0"/>
      </a:defRPr>
    </a:lvl6pPr>
    <a:lvl7pPr marL="2743200" algn="l" defTabSz="914400" rtl="0" eaLnBrk="1" latinLnBrk="0" hangingPunct="1">
      <a:defRPr kern="1200">
        <a:solidFill>
          <a:schemeClr val="tx1"/>
        </a:solidFill>
        <a:latin typeface="Monotype Corsiva" panose="03010101010201010101" pitchFamily="66" charset="0"/>
        <a:ea typeface="+mn-ea"/>
        <a:cs typeface="Arial" panose="020B0604020202020204" pitchFamily="34" charset="0"/>
      </a:defRPr>
    </a:lvl7pPr>
    <a:lvl8pPr marL="3200400" algn="l" defTabSz="914400" rtl="0" eaLnBrk="1" latinLnBrk="0" hangingPunct="1">
      <a:defRPr kern="1200">
        <a:solidFill>
          <a:schemeClr val="tx1"/>
        </a:solidFill>
        <a:latin typeface="Monotype Corsiva" panose="03010101010201010101" pitchFamily="66" charset="0"/>
        <a:ea typeface="+mn-ea"/>
        <a:cs typeface="Arial" panose="020B0604020202020204" pitchFamily="34" charset="0"/>
      </a:defRPr>
    </a:lvl8pPr>
    <a:lvl9pPr marL="3657600" algn="l" defTabSz="914400" rtl="0" eaLnBrk="1" latinLnBrk="0" hangingPunct="1">
      <a:defRPr kern="1200">
        <a:solidFill>
          <a:schemeClr val="tx1"/>
        </a:solidFill>
        <a:latin typeface="Monotype Corsiva" panose="03010101010201010101" pitchFamily="66"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0000"/>
    <a:srgbClr val="FF3399"/>
    <a:srgbClr val="FF33CC"/>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98" autoAdjust="0"/>
    <p:restoredTop sz="94569" autoAdjust="0"/>
  </p:normalViewPr>
  <p:slideViewPr>
    <p:cSldViewPr>
      <p:cViewPr varScale="1">
        <p:scale>
          <a:sx n="66" d="100"/>
          <a:sy n="66" d="100"/>
        </p:scale>
        <p:origin x="-1464" y="-96"/>
      </p:cViewPr>
      <p:guideLst>
        <p:guide orient="horz" pos="2160"/>
        <p:guide pos="2880"/>
      </p:guideLst>
    </p:cSldViewPr>
  </p:slideViewPr>
  <p:outlineViewPr>
    <p:cViewPr>
      <p:scale>
        <a:sx n="33" d="100"/>
        <a:sy n="33" d="100"/>
      </p:scale>
      <p:origin x="0" y="6495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84DEBD38-D40B-4CC1-B350-FB9AF62B424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en-IN"/>
          </a:p>
        </p:txBody>
      </p:sp>
      <p:sp>
        <p:nvSpPr>
          <p:cNvPr id="3" name="Date Placeholder 2">
            <a:extLst>
              <a:ext uri="{FF2B5EF4-FFF2-40B4-BE49-F238E27FC236}">
                <a16:creationId xmlns="" xmlns:a16="http://schemas.microsoft.com/office/drawing/2014/main" id="{B4672DAE-4379-4530-A449-6EA46E7C619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D7B165D4-DF45-47E0-8915-28A8127EABE5}" type="datetimeFigureOut">
              <a:rPr lang="en-US"/>
              <a:pPr>
                <a:defRPr/>
              </a:pPr>
              <a:t>8/5/2022</a:t>
            </a:fld>
            <a:endParaRPr lang="en-IN"/>
          </a:p>
        </p:txBody>
      </p:sp>
      <p:sp>
        <p:nvSpPr>
          <p:cNvPr id="4" name="Slide Image Placeholder 3">
            <a:extLst>
              <a:ext uri="{FF2B5EF4-FFF2-40B4-BE49-F238E27FC236}">
                <a16:creationId xmlns="" xmlns:a16="http://schemas.microsoft.com/office/drawing/2014/main" id="{67EADD55-B3F4-4062-9404-FA6E1F507D29}"/>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a:extLst>
              <a:ext uri="{FF2B5EF4-FFF2-40B4-BE49-F238E27FC236}">
                <a16:creationId xmlns="" xmlns:a16="http://schemas.microsoft.com/office/drawing/2014/main" id="{FCC2D754-7BA7-4929-AC44-4568AE3924F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a:extLst>
              <a:ext uri="{FF2B5EF4-FFF2-40B4-BE49-F238E27FC236}">
                <a16:creationId xmlns="" xmlns:a16="http://schemas.microsoft.com/office/drawing/2014/main" id="{3F46E7CC-2FCB-41F8-BF44-4D2BA73D742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en-IN"/>
          </a:p>
        </p:txBody>
      </p:sp>
      <p:sp>
        <p:nvSpPr>
          <p:cNvPr id="7" name="Slide Number Placeholder 6">
            <a:extLst>
              <a:ext uri="{FF2B5EF4-FFF2-40B4-BE49-F238E27FC236}">
                <a16:creationId xmlns="" xmlns:a16="http://schemas.microsoft.com/office/drawing/2014/main" id="{8B3FF479-33AA-4C9E-A5D2-832A8798368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D476563-7B4C-4F45-9F9D-6ACA34C9A1EA}" type="slidenum">
              <a:rPr lang="en-IN" altLang="en-US"/>
              <a:pPr/>
              <a:t>‹#›</a:t>
            </a:fld>
            <a:endParaRPr lang="en-I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 xmlns:a16="http://schemas.microsoft.com/office/drawing/2014/main" id="{112B820F-FE31-492D-BD82-D8A2C582D1B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 xmlns:a16="http://schemas.microsoft.com/office/drawing/2014/main" id="{FA841C4F-C2E0-40AA-95CB-1954E271FB8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B37E139F-6630-4C11-9F69-D9B247FC72D5}"/>
              </a:ext>
            </a:extLst>
          </p:cNvPr>
          <p:cNvSpPr>
            <a:spLocks noGrp="1"/>
          </p:cNvSpPr>
          <p:nvPr>
            <p:ph type="sldNum" sz="quarter" idx="12"/>
          </p:nvPr>
        </p:nvSpPr>
        <p:spPr/>
        <p:txBody>
          <a:bodyPr/>
          <a:lstStyle>
            <a:lvl1pPr>
              <a:defRPr/>
            </a:lvl1pPr>
          </a:lstStyle>
          <a:p>
            <a:fld id="{AABFA924-1844-4CDC-89C5-89FE3B041644}" type="slidenum">
              <a:rPr lang="en-US" altLang="en-US"/>
              <a:pPr/>
              <a:t>‹#›</a:t>
            </a:fld>
            <a:endParaRPr lang="en-US" altLang="en-US"/>
          </a:p>
        </p:txBody>
      </p:sp>
    </p:spTree>
    <p:extLst>
      <p:ext uri="{BB962C8B-B14F-4D97-AF65-F5344CB8AC3E}">
        <p14:creationId xmlns="" xmlns:p14="http://schemas.microsoft.com/office/powerpoint/2010/main" val="3775970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F7B76DE-CBF8-487A-967F-D7D6E3332DE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 xmlns:a16="http://schemas.microsoft.com/office/drawing/2014/main" id="{3A63E920-21C6-4BC2-8402-3E04B324E8C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BE426D16-80A0-4828-AA04-64C267509CA6}"/>
              </a:ext>
            </a:extLst>
          </p:cNvPr>
          <p:cNvSpPr>
            <a:spLocks noGrp="1"/>
          </p:cNvSpPr>
          <p:nvPr>
            <p:ph type="sldNum" sz="quarter" idx="12"/>
          </p:nvPr>
        </p:nvSpPr>
        <p:spPr/>
        <p:txBody>
          <a:bodyPr/>
          <a:lstStyle>
            <a:lvl1pPr>
              <a:defRPr/>
            </a:lvl1pPr>
          </a:lstStyle>
          <a:p>
            <a:fld id="{33527844-FD95-465B-827E-4161E0788252}" type="slidenum">
              <a:rPr lang="en-US" altLang="en-US"/>
              <a:pPr/>
              <a:t>‹#›</a:t>
            </a:fld>
            <a:endParaRPr lang="en-US" altLang="en-US"/>
          </a:p>
        </p:txBody>
      </p:sp>
    </p:spTree>
    <p:extLst>
      <p:ext uri="{BB962C8B-B14F-4D97-AF65-F5344CB8AC3E}">
        <p14:creationId xmlns="" xmlns:p14="http://schemas.microsoft.com/office/powerpoint/2010/main" val="413503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7280E86-6A5E-4B91-A5F8-FD8659A840E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 xmlns:a16="http://schemas.microsoft.com/office/drawing/2014/main" id="{7DD3F540-2FF2-4B82-AE86-497865AF284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94454F47-7169-4837-ABA4-8AF238886E2D}"/>
              </a:ext>
            </a:extLst>
          </p:cNvPr>
          <p:cNvSpPr>
            <a:spLocks noGrp="1"/>
          </p:cNvSpPr>
          <p:nvPr>
            <p:ph type="sldNum" sz="quarter" idx="12"/>
          </p:nvPr>
        </p:nvSpPr>
        <p:spPr/>
        <p:txBody>
          <a:bodyPr/>
          <a:lstStyle>
            <a:lvl1pPr>
              <a:defRPr/>
            </a:lvl1pPr>
          </a:lstStyle>
          <a:p>
            <a:fld id="{5FDD4FE6-F7E0-4334-BAB1-56C7F39C905F}" type="slidenum">
              <a:rPr lang="en-US" altLang="en-US"/>
              <a:pPr/>
              <a:t>‹#›</a:t>
            </a:fld>
            <a:endParaRPr lang="en-US" altLang="en-US"/>
          </a:p>
        </p:txBody>
      </p:sp>
    </p:spTree>
    <p:extLst>
      <p:ext uri="{BB962C8B-B14F-4D97-AF65-F5344CB8AC3E}">
        <p14:creationId xmlns="" xmlns:p14="http://schemas.microsoft.com/office/powerpoint/2010/main" val="2148713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3AE3881B-DD02-4819-B491-41AB3D1E729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 xmlns:a16="http://schemas.microsoft.com/office/drawing/2014/main" id="{3818B953-C0F7-48CA-BE59-96012C46D06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E70DD888-5035-4170-9421-FDD197D5E9E8}"/>
              </a:ext>
            </a:extLst>
          </p:cNvPr>
          <p:cNvSpPr>
            <a:spLocks noGrp="1"/>
          </p:cNvSpPr>
          <p:nvPr>
            <p:ph type="sldNum" sz="quarter" idx="12"/>
          </p:nvPr>
        </p:nvSpPr>
        <p:spPr/>
        <p:txBody>
          <a:bodyPr/>
          <a:lstStyle>
            <a:lvl1pPr>
              <a:defRPr/>
            </a:lvl1pPr>
          </a:lstStyle>
          <a:p>
            <a:fld id="{B1A47389-12B6-4DA1-8122-44F3EA0E4F90}" type="slidenum">
              <a:rPr lang="en-US" altLang="en-US"/>
              <a:pPr/>
              <a:t>‹#›</a:t>
            </a:fld>
            <a:endParaRPr lang="en-US" altLang="en-US"/>
          </a:p>
        </p:txBody>
      </p:sp>
    </p:spTree>
    <p:extLst>
      <p:ext uri="{BB962C8B-B14F-4D97-AF65-F5344CB8AC3E}">
        <p14:creationId xmlns="" xmlns:p14="http://schemas.microsoft.com/office/powerpoint/2010/main" val="400083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 xmlns:a16="http://schemas.microsoft.com/office/drawing/2014/main" id="{CDEDA0E3-4AFC-435B-9CD5-28A095FF2C1F}"/>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 xmlns:a16="http://schemas.microsoft.com/office/drawing/2014/main" id="{2EF3A45F-FF4C-4DB9-A16D-4FBFDB3BBCB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8EF683B8-EA78-45CC-BD0D-38342223287B}"/>
              </a:ext>
            </a:extLst>
          </p:cNvPr>
          <p:cNvSpPr>
            <a:spLocks noGrp="1"/>
          </p:cNvSpPr>
          <p:nvPr>
            <p:ph type="sldNum" sz="quarter" idx="12"/>
          </p:nvPr>
        </p:nvSpPr>
        <p:spPr/>
        <p:txBody>
          <a:bodyPr/>
          <a:lstStyle>
            <a:lvl1pPr>
              <a:defRPr/>
            </a:lvl1pPr>
          </a:lstStyle>
          <a:p>
            <a:fld id="{FC644A20-2AB8-4BCD-9F54-429AA1C09A39}" type="slidenum">
              <a:rPr lang="en-US" altLang="en-US"/>
              <a:pPr/>
              <a:t>‹#›</a:t>
            </a:fld>
            <a:endParaRPr lang="en-US" altLang="en-US"/>
          </a:p>
        </p:txBody>
      </p:sp>
    </p:spTree>
    <p:extLst>
      <p:ext uri="{BB962C8B-B14F-4D97-AF65-F5344CB8AC3E}">
        <p14:creationId xmlns="" xmlns:p14="http://schemas.microsoft.com/office/powerpoint/2010/main" val="2315920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 xmlns:a16="http://schemas.microsoft.com/office/drawing/2014/main" id="{F0A5D7CC-A46C-42BA-8553-DD8B3406DA0D}"/>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 xmlns:a16="http://schemas.microsoft.com/office/drawing/2014/main" id="{7662ADB0-D1E7-4246-B4A4-48F962B05AA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301F4AE6-3AE1-4A6A-B127-2411EEEC0DDD}"/>
              </a:ext>
            </a:extLst>
          </p:cNvPr>
          <p:cNvSpPr>
            <a:spLocks noGrp="1"/>
          </p:cNvSpPr>
          <p:nvPr>
            <p:ph type="sldNum" sz="quarter" idx="12"/>
          </p:nvPr>
        </p:nvSpPr>
        <p:spPr/>
        <p:txBody>
          <a:bodyPr/>
          <a:lstStyle>
            <a:lvl1pPr>
              <a:defRPr/>
            </a:lvl1pPr>
          </a:lstStyle>
          <a:p>
            <a:fld id="{F5DFEC4A-7DB3-475C-9151-16E6C6BFEEFE}" type="slidenum">
              <a:rPr lang="en-US" altLang="en-US"/>
              <a:pPr/>
              <a:t>‹#›</a:t>
            </a:fld>
            <a:endParaRPr lang="en-US" altLang="en-US"/>
          </a:p>
        </p:txBody>
      </p:sp>
    </p:spTree>
    <p:extLst>
      <p:ext uri="{BB962C8B-B14F-4D97-AF65-F5344CB8AC3E}">
        <p14:creationId xmlns="" xmlns:p14="http://schemas.microsoft.com/office/powerpoint/2010/main" val="207541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 xmlns:a16="http://schemas.microsoft.com/office/drawing/2014/main" id="{44BA438F-0680-43D8-AE3B-51ADE65BEDA4}"/>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 xmlns:a16="http://schemas.microsoft.com/office/drawing/2014/main" id="{D6D8A1F3-4F3B-4657-9F00-367D24CA358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 xmlns:a16="http://schemas.microsoft.com/office/drawing/2014/main" id="{3BAF6083-1003-41EA-92AD-558388008398}"/>
              </a:ext>
            </a:extLst>
          </p:cNvPr>
          <p:cNvSpPr>
            <a:spLocks noGrp="1"/>
          </p:cNvSpPr>
          <p:nvPr>
            <p:ph type="sldNum" sz="quarter" idx="12"/>
          </p:nvPr>
        </p:nvSpPr>
        <p:spPr/>
        <p:txBody>
          <a:bodyPr/>
          <a:lstStyle>
            <a:lvl1pPr>
              <a:defRPr/>
            </a:lvl1pPr>
          </a:lstStyle>
          <a:p>
            <a:fld id="{BFB8DE8F-C243-43AA-81A8-506C4024CAD1}" type="slidenum">
              <a:rPr lang="en-US" altLang="en-US"/>
              <a:pPr/>
              <a:t>‹#›</a:t>
            </a:fld>
            <a:endParaRPr lang="en-US" altLang="en-US"/>
          </a:p>
        </p:txBody>
      </p:sp>
    </p:spTree>
    <p:extLst>
      <p:ext uri="{BB962C8B-B14F-4D97-AF65-F5344CB8AC3E}">
        <p14:creationId xmlns="" xmlns:p14="http://schemas.microsoft.com/office/powerpoint/2010/main" val="3488610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 xmlns:a16="http://schemas.microsoft.com/office/drawing/2014/main" id="{7969FD1F-6FB1-4B53-BE00-52126C40043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 xmlns:a16="http://schemas.microsoft.com/office/drawing/2014/main" id="{E5E52443-CA5F-43A3-AD8F-E02A4A1CA80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0355A7E1-1CE6-4B6E-B36A-BCCA6CA86669}"/>
              </a:ext>
            </a:extLst>
          </p:cNvPr>
          <p:cNvSpPr>
            <a:spLocks noGrp="1"/>
          </p:cNvSpPr>
          <p:nvPr>
            <p:ph type="sldNum" sz="quarter" idx="12"/>
          </p:nvPr>
        </p:nvSpPr>
        <p:spPr/>
        <p:txBody>
          <a:bodyPr/>
          <a:lstStyle>
            <a:lvl1pPr>
              <a:defRPr/>
            </a:lvl1pPr>
          </a:lstStyle>
          <a:p>
            <a:fld id="{91212529-A236-4D3D-92B3-60F6D131CE25}" type="slidenum">
              <a:rPr lang="en-US" altLang="en-US"/>
              <a:pPr/>
              <a:t>‹#›</a:t>
            </a:fld>
            <a:endParaRPr lang="en-US" altLang="en-US"/>
          </a:p>
        </p:txBody>
      </p:sp>
    </p:spTree>
    <p:extLst>
      <p:ext uri="{BB962C8B-B14F-4D97-AF65-F5344CB8AC3E}">
        <p14:creationId xmlns="" xmlns:p14="http://schemas.microsoft.com/office/powerpoint/2010/main" val="1766861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 xmlns:a16="http://schemas.microsoft.com/office/drawing/2014/main" id="{0D9AB7F8-94DB-4B5B-BAB2-7BD902586F2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 xmlns:a16="http://schemas.microsoft.com/office/drawing/2014/main" id="{3E4294A9-8E32-4B95-A03A-EC8C6E00E7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40E2ED6E-CE81-4DD6-B169-5FF766D10752}"/>
              </a:ext>
            </a:extLst>
          </p:cNvPr>
          <p:cNvSpPr>
            <a:spLocks noGrp="1"/>
          </p:cNvSpPr>
          <p:nvPr>
            <p:ph type="sldNum" sz="quarter" idx="12"/>
          </p:nvPr>
        </p:nvSpPr>
        <p:spPr/>
        <p:txBody>
          <a:bodyPr/>
          <a:lstStyle>
            <a:lvl1pPr>
              <a:defRPr/>
            </a:lvl1pPr>
          </a:lstStyle>
          <a:p>
            <a:fld id="{0232F824-241E-4622-BAF9-49A0009F1B0D}" type="slidenum">
              <a:rPr lang="en-US" altLang="en-US"/>
              <a:pPr/>
              <a:t>‹#›</a:t>
            </a:fld>
            <a:endParaRPr lang="en-US" altLang="en-US"/>
          </a:p>
        </p:txBody>
      </p:sp>
    </p:spTree>
    <p:extLst>
      <p:ext uri="{BB962C8B-B14F-4D97-AF65-F5344CB8AC3E}">
        <p14:creationId xmlns="" xmlns:p14="http://schemas.microsoft.com/office/powerpoint/2010/main" val="1843731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65FD2CC-F92C-44A9-916A-3CFD5B7C8402}"/>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 xmlns:a16="http://schemas.microsoft.com/office/drawing/2014/main" id="{EC1187B1-CAB6-4BAD-A269-5F893335E48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4BFD85D1-377D-4726-A5BD-7B2B65529756}"/>
              </a:ext>
            </a:extLst>
          </p:cNvPr>
          <p:cNvSpPr>
            <a:spLocks noGrp="1"/>
          </p:cNvSpPr>
          <p:nvPr>
            <p:ph type="sldNum" sz="quarter" idx="12"/>
          </p:nvPr>
        </p:nvSpPr>
        <p:spPr/>
        <p:txBody>
          <a:bodyPr/>
          <a:lstStyle>
            <a:lvl1pPr>
              <a:defRPr/>
            </a:lvl1pPr>
          </a:lstStyle>
          <a:p>
            <a:fld id="{6FC2A02E-552F-4DC4-8BCB-3E2D5FE0CFA4}" type="slidenum">
              <a:rPr lang="en-US" altLang="en-US"/>
              <a:pPr/>
              <a:t>‹#›</a:t>
            </a:fld>
            <a:endParaRPr lang="en-US" altLang="en-US"/>
          </a:p>
        </p:txBody>
      </p:sp>
    </p:spTree>
    <p:extLst>
      <p:ext uri="{BB962C8B-B14F-4D97-AF65-F5344CB8AC3E}">
        <p14:creationId xmlns="" xmlns:p14="http://schemas.microsoft.com/office/powerpoint/2010/main" val="358077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9E15E7B-B143-4B3C-8FC5-26EFF60159C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 xmlns:a16="http://schemas.microsoft.com/office/drawing/2014/main" id="{7CF97363-3120-403E-8BD5-BD82139B3D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783433C8-34A8-438B-B179-0AB491096E8E}"/>
              </a:ext>
            </a:extLst>
          </p:cNvPr>
          <p:cNvSpPr>
            <a:spLocks noGrp="1"/>
          </p:cNvSpPr>
          <p:nvPr>
            <p:ph type="sldNum" sz="quarter" idx="12"/>
          </p:nvPr>
        </p:nvSpPr>
        <p:spPr/>
        <p:txBody>
          <a:bodyPr/>
          <a:lstStyle>
            <a:lvl1pPr>
              <a:defRPr/>
            </a:lvl1pPr>
          </a:lstStyle>
          <a:p>
            <a:fld id="{8A64CE26-CCF3-4669-BE50-A0C3E6D2A815}" type="slidenum">
              <a:rPr lang="en-US" altLang="en-US"/>
              <a:pPr/>
              <a:t>‹#›</a:t>
            </a:fld>
            <a:endParaRPr lang="en-US" altLang="en-US"/>
          </a:p>
        </p:txBody>
      </p:sp>
    </p:spTree>
    <p:extLst>
      <p:ext uri="{BB962C8B-B14F-4D97-AF65-F5344CB8AC3E}">
        <p14:creationId xmlns="" xmlns:p14="http://schemas.microsoft.com/office/powerpoint/2010/main" val="1530947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a:extLst>
              <a:ext uri="{FF2B5EF4-FFF2-40B4-BE49-F238E27FC236}">
                <a16:creationId xmlns="" xmlns:a16="http://schemas.microsoft.com/office/drawing/2014/main" id="{2BFFD6CD-926B-4CF8-A02E-5B72F4043CE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 xmlns:a16="http://schemas.microsoft.com/office/drawing/2014/main" id="{3067A1E4-D5BD-402D-A2AC-F1371C6203E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 xmlns:a16="http://schemas.microsoft.com/office/drawing/2014/main" id="{4F9EDC66-3C0B-44E4-8A75-C4533FDEF9D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Arial" charset="0"/>
              </a:defRPr>
            </a:lvl1pPr>
          </a:lstStyle>
          <a:p>
            <a:pPr>
              <a:defRPr/>
            </a:pPr>
            <a:endParaRPr lang="en-US"/>
          </a:p>
        </p:txBody>
      </p:sp>
      <p:sp>
        <p:nvSpPr>
          <p:cNvPr id="5" name="Footer Placeholder 4">
            <a:extLst>
              <a:ext uri="{FF2B5EF4-FFF2-40B4-BE49-F238E27FC236}">
                <a16:creationId xmlns="" xmlns:a16="http://schemas.microsoft.com/office/drawing/2014/main" id="{05E406B6-D285-472A-AD5D-1C0A00FC418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Arial" charset="0"/>
              </a:defRPr>
            </a:lvl1pPr>
          </a:lstStyle>
          <a:p>
            <a:pPr>
              <a:defRPr/>
            </a:pPr>
            <a:endParaRPr lang="en-US"/>
          </a:p>
        </p:txBody>
      </p:sp>
      <p:sp>
        <p:nvSpPr>
          <p:cNvPr id="6" name="Slide Number Placeholder 5">
            <a:extLst>
              <a:ext uri="{FF2B5EF4-FFF2-40B4-BE49-F238E27FC236}">
                <a16:creationId xmlns="" xmlns:a16="http://schemas.microsoft.com/office/drawing/2014/main" id="{61BDA0AF-4771-4DA8-B111-CE52656FE97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92A9B13-A455-4B47-B7E8-9F0E2616265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a:extLst>
              <a:ext uri="{FF2B5EF4-FFF2-40B4-BE49-F238E27FC236}">
                <a16:creationId xmlns="" xmlns:a16="http://schemas.microsoft.com/office/drawing/2014/main" id="{9AAF4A3F-89FB-4B87-A474-D02E7E3FC975}"/>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4CD065B1-54CE-4E2B-B085-E852ECA71D87}" type="slidenum">
              <a:rPr lang="en-US" altLang="en-US">
                <a:solidFill>
                  <a:srgbClr val="898989"/>
                </a:solidFill>
              </a:rPr>
              <a:pPr eaLnBrk="1" hangingPunct="1"/>
              <a:t>1</a:t>
            </a:fld>
            <a:endParaRPr lang="en-US" altLang="en-US">
              <a:solidFill>
                <a:srgbClr val="898989"/>
              </a:solidFill>
            </a:endParaRPr>
          </a:p>
        </p:txBody>
      </p:sp>
      <p:sp>
        <p:nvSpPr>
          <p:cNvPr id="2051" name="Rectangle 3">
            <a:extLst>
              <a:ext uri="{FF2B5EF4-FFF2-40B4-BE49-F238E27FC236}">
                <a16:creationId xmlns="" xmlns:a16="http://schemas.microsoft.com/office/drawing/2014/main" id="{30901A2D-B4D1-4FAB-874F-265B8DFAE254}"/>
              </a:ext>
            </a:extLst>
          </p:cNvPr>
          <p:cNvSpPr>
            <a:spLocks noChangeArrowheads="1"/>
          </p:cNvSpPr>
          <p:nvPr/>
        </p:nvSpPr>
        <p:spPr bwMode="auto">
          <a:xfrm>
            <a:off x="1143000" y="1600200"/>
            <a:ext cx="6934200" cy="1446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4400" b="1">
                <a:solidFill>
                  <a:srgbClr val="66CCFF"/>
                </a:solidFill>
                <a:latin typeface="Perpetua Titling MT" panose="02020502060505020804" pitchFamily="18" charset="0"/>
              </a:rPr>
              <a:t>     BIOLOGY OF </a:t>
            </a:r>
            <a:br>
              <a:rPr lang="en-US" altLang="en-US" sz="4400" b="1">
                <a:solidFill>
                  <a:srgbClr val="66CCFF"/>
                </a:solidFill>
                <a:latin typeface="Perpetua Titling MT" panose="02020502060505020804" pitchFamily="18" charset="0"/>
              </a:rPr>
            </a:br>
            <a:r>
              <a:rPr lang="en-US" altLang="en-US" sz="4400" b="1">
                <a:solidFill>
                  <a:srgbClr val="66CCFF"/>
                </a:solidFill>
                <a:latin typeface="Perpetua Titling MT" panose="02020502060505020804" pitchFamily="18" charset="0"/>
              </a:rPr>
              <a:t>TOOTH  MOVEMENT</a:t>
            </a:r>
            <a:endParaRPr lang="en-IN" altLang="en-US" sz="4400"/>
          </a:p>
        </p:txBody>
      </p:sp>
      <p:sp>
        <p:nvSpPr>
          <p:cNvPr id="5" name="Subtitle 4">
            <a:extLst>
              <a:ext uri="{FF2B5EF4-FFF2-40B4-BE49-F238E27FC236}">
                <a16:creationId xmlns="" xmlns:a16="http://schemas.microsoft.com/office/drawing/2014/main" id="{094FB65B-1A9E-4699-BDD9-70F1241DD920}"/>
              </a:ext>
            </a:extLst>
          </p:cNvPr>
          <p:cNvSpPr>
            <a:spLocks noGrp="1"/>
          </p:cNvSpPr>
          <p:nvPr>
            <p:ph type="subTitle" idx="1"/>
          </p:nvPr>
        </p:nvSpPr>
        <p:spPr/>
        <p:txBody>
          <a:bodyPr rtlCol="0">
            <a:normAutofit/>
          </a:bodyPr>
          <a:lstStyle/>
          <a:p>
            <a:pPr eaLnBrk="1" fontAlgn="auto" hangingPunct="1">
              <a:spcAft>
                <a:spcPts val="0"/>
              </a:spcAft>
              <a:defRPr/>
            </a:pP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 xmlns:a16="http://schemas.microsoft.com/office/drawing/2014/main" id="{6C351456-389C-453E-BA78-5A0DFEA0ACB4}"/>
              </a:ext>
            </a:extLst>
          </p:cNvPr>
          <p:cNvSpPr>
            <a:spLocks noGrp="1" noChangeArrowheads="1"/>
          </p:cNvSpPr>
          <p:nvPr>
            <p:ph type="title"/>
          </p:nvPr>
        </p:nvSpPr>
        <p:spPr/>
        <p:txBody>
          <a:bodyPr/>
          <a:lstStyle/>
          <a:p>
            <a:pPr eaLnBrk="1" hangingPunct="1"/>
            <a:r>
              <a:rPr lang="en-US" altLang="en-US" sz="2400" b="1" dirty="0">
                <a:solidFill>
                  <a:schemeClr val="accent1"/>
                </a:solidFill>
                <a:latin typeface="Times New Roman" pitchFamily="18" charset="0"/>
                <a:cs typeface="Times New Roman" pitchFamily="18" charset="0"/>
              </a:rPr>
              <a:t>INTRODUCTION</a:t>
            </a:r>
            <a:endParaRPr lang="en-GB" altLang="en-US" sz="2400" b="1" dirty="0">
              <a:solidFill>
                <a:schemeClr val="accent1"/>
              </a:solidFill>
              <a:latin typeface="Times New Roman" pitchFamily="18" charset="0"/>
              <a:cs typeface="Times New Roman" pitchFamily="18" charset="0"/>
            </a:endParaRPr>
          </a:p>
        </p:txBody>
      </p:sp>
      <p:sp>
        <p:nvSpPr>
          <p:cNvPr id="3075" name="Rectangle 3">
            <a:extLst>
              <a:ext uri="{FF2B5EF4-FFF2-40B4-BE49-F238E27FC236}">
                <a16:creationId xmlns="" xmlns:a16="http://schemas.microsoft.com/office/drawing/2014/main" id="{7A0CA89B-1599-4055-B01D-01AB26EF4052}"/>
              </a:ext>
            </a:extLst>
          </p:cNvPr>
          <p:cNvSpPr>
            <a:spLocks noGrp="1" noChangeArrowheads="1"/>
          </p:cNvSpPr>
          <p:nvPr>
            <p:ph idx="1"/>
          </p:nvPr>
        </p:nvSpPr>
        <p:spPr>
          <a:xfrm>
            <a:off x="609600" y="1784350"/>
            <a:ext cx="8229600" cy="4572000"/>
          </a:xfrm>
        </p:spPr>
        <p:txBody>
          <a:bodyPr/>
          <a:lstStyle/>
          <a:p>
            <a:pPr algn="just" eaLnBrk="1" hangingPunct="1">
              <a:buFont typeface="Wingdings" panose="05000000000000000000" pitchFamily="2" charset="2"/>
              <a:buNone/>
            </a:pPr>
            <a:endParaRPr lang="en-US" altLang="en-US" sz="2400" dirty="0">
              <a:latin typeface="Times New Roman" pitchFamily="18" charset="0"/>
              <a:cs typeface="Times New Roman" pitchFamily="18" charset="0"/>
            </a:endParaRPr>
          </a:p>
          <a:p>
            <a:pPr algn="just" eaLnBrk="1" hangingPunct="1"/>
            <a:r>
              <a:rPr lang="en-US" altLang="en-US" sz="2400" dirty="0">
                <a:latin typeface="Times New Roman" pitchFamily="18" charset="0"/>
                <a:cs typeface="Times New Roman" pitchFamily="18" charset="0"/>
              </a:rPr>
              <a:t>  Orthodontic tooth movement has been defined as the result of a biological response to an interference in the physiological equilibrium in the </a:t>
            </a:r>
            <a:r>
              <a:rPr lang="en-US" altLang="en-US" sz="2400" dirty="0" err="1">
                <a:latin typeface="Times New Roman" pitchFamily="18" charset="0"/>
                <a:cs typeface="Times New Roman" pitchFamily="18" charset="0"/>
              </a:rPr>
              <a:t>dentofacial</a:t>
            </a:r>
            <a:r>
              <a:rPr lang="en-US" altLang="en-US" sz="2400" dirty="0">
                <a:latin typeface="Times New Roman" pitchFamily="18" charset="0"/>
                <a:cs typeface="Times New Roman" pitchFamily="18" charset="0"/>
              </a:rPr>
              <a:t> complex by an externally applied force (</a:t>
            </a:r>
            <a:r>
              <a:rPr lang="en-US" altLang="en-US" sz="2400" dirty="0" err="1">
                <a:latin typeface="Times New Roman" pitchFamily="18" charset="0"/>
                <a:cs typeface="Times New Roman" pitchFamily="18" charset="0"/>
              </a:rPr>
              <a:t>Proffit</a:t>
            </a:r>
            <a:r>
              <a:rPr lang="en-US" altLang="en-US" sz="2400" dirty="0">
                <a:latin typeface="Times New Roman" pitchFamily="18" charset="0"/>
                <a:cs typeface="Times New Roman" pitchFamily="18" charset="0"/>
              </a:rPr>
              <a:t>).</a:t>
            </a:r>
          </a:p>
          <a:p>
            <a:pPr algn="just" eaLnBrk="1" hangingPunct="1"/>
            <a:endParaRPr lang="en-US" altLang="en-US" sz="2400" dirty="0">
              <a:latin typeface="Times New Roman" pitchFamily="18" charset="0"/>
              <a:cs typeface="Times New Roman" pitchFamily="18" charset="0"/>
            </a:endParaRPr>
          </a:p>
          <a:p>
            <a:pPr algn="just" eaLnBrk="1" hangingPunct="1"/>
            <a:r>
              <a:rPr lang="en-US" altLang="en-US" sz="2400" dirty="0">
                <a:latin typeface="Times New Roman" pitchFamily="18" charset="0"/>
                <a:cs typeface="Times New Roman" pitchFamily="18" charset="0"/>
              </a:rPr>
              <a:t>  Accurate and precise control of tooth movement can be optimized with the proper use of mechanics and knowledge of the subsequent tissue response.</a:t>
            </a:r>
            <a:endParaRPr lang="en-GB" altLang="en-US" sz="2400" dirty="0">
              <a:latin typeface="Times New Roman" pitchFamily="18" charset="0"/>
              <a:cs typeface="Times New Roman" pitchFamily="18" charset="0"/>
            </a:endParaRPr>
          </a:p>
          <a:p>
            <a:pPr algn="just" eaLnBrk="1" hangingPunct="1"/>
            <a:endParaRPr lang="en-GB" altLang="en-US" sz="2800" dirty="0">
              <a:latin typeface="Times New Roman" pitchFamily="18" charset="0"/>
              <a:cs typeface="Times New Roman" pitchFamily="18" charset="0"/>
            </a:endParaRPr>
          </a:p>
        </p:txBody>
      </p:sp>
      <p:sp>
        <p:nvSpPr>
          <p:cNvPr id="9220" name="Slide Number Placeholder 5">
            <a:extLst>
              <a:ext uri="{FF2B5EF4-FFF2-40B4-BE49-F238E27FC236}">
                <a16:creationId xmlns="" xmlns:a16="http://schemas.microsoft.com/office/drawing/2014/main" id="{B85E60BE-833F-44C1-8E8C-1C9C068EC2AD}"/>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10D2F57-D069-495B-B1F1-996836387BF9}" type="slidenum">
              <a:rPr lang="en-GB" altLang="en-US">
                <a:solidFill>
                  <a:srgbClr val="898989"/>
                </a:solidFill>
              </a:rPr>
              <a:pPr eaLnBrk="1" hangingPunct="1"/>
              <a:t>2</a:t>
            </a:fld>
            <a:endParaRPr lang="en-GB" altLang="en-US">
              <a:solidFill>
                <a:srgbClr val="89898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 xmlns:a16="http://schemas.microsoft.com/office/drawing/2014/main" id="{6EE80B85-10D9-4802-9A8A-3631099AC54F}"/>
              </a:ext>
            </a:extLst>
          </p:cNvPr>
          <p:cNvSpPr>
            <a:spLocks noGrp="1" noChangeArrowheads="1"/>
          </p:cNvSpPr>
          <p:nvPr>
            <p:ph type="title"/>
          </p:nvPr>
        </p:nvSpPr>
        <p:spPr>
          <a:xfrm>
            <a:off x="103188" y="1752600"/>
            <a:ext cx="8355012" cy="4876800"/>
          </a:xfrm>
        </p:spPr>
        <p:txBody>
          <a:bodyPr rtlCol="0">
            <a:normAutofit/>
          </a:bodyPr>
          <a:lstStyle/>
          <a:p>
            <a:pPr algn="l" eaLnBrk="1" fontAlgn="auto" hangingPunct="1">
              <a:spcAft>
                <a:spcPts val="0"/>
              </a:spcAft>
              <a:defRPr/>
            </a:pPr>
            <a:r>
              <a:rPr lang="en-GB" sz="2000" b="1" dirty="0">
                <a:solidFill>
                  <a:schemeClr val="tx2">
                    <a:satMod val="200000"/>
                  </a:schemeClr>
                </a:solidFill>
                <a:latin typeface="Times New Roman" pitchFamily="18" charset="0"/>
                <a:cs typeface="Times New Roman" pitchFamily="18" charset="0"/>
              </a:rPr>
              <a:t>                        PATHOLOGIC                       PHYSIOLOGIC</a:t>
            </a:r>
            <a:br>
              <a:rPr lang="en-GB" sz="2000" b="1" dirty="0">
                <a:solidFill>
                  <a:schemeClr val="tx2">
                    <a:satMod val="200000"/>
                  </a:schemeClr>
                </a:solidFill>
                <a:latin typeface="Times New Roman" pitchFamily="18" charset="0"/>
                <a:cs typeface="Times New Roman" pitchFamily="18" charset="0"/>
              </a:rPr>
            </a:br>
            <a:r>
              <a:rPr lang="en-GB" sz="2000" b="1" dirty="0">
                <a:solidFill>
                  <a:schemeClr val="tx2">
                    <a:satMod val="200000"/>
                  </a:schemeClr>
                </a:solidFill>
                <a:latin typeface="Times New Roman" pitchFamily="18" charset="0"/>
                <a:cs typeface="Times New Roman" pitchFamily="18" charset="0"/>
              </a:rPr>
              <a:t/>
            </a:r>
            <a:br>
              <a:rPr lang="en-GB" sz="2000" b="1" dirty="0">
                <a:solidFill>
                  <a:schemeClr val="tx2">
                    <a:satMod val="200000"/>
                  </a:schemeClr>
                </a:solidFill>
                <a:latin typeface="Times New Roman" pitchFamily="18" charset="0"/>
                <a:cs typeface="Times New Roman" pitchFamily="18" charset="0"/>
              </a:rPr>
            </a:br>
            <a:r>
              <a:rPr lang="en-GB" sz="2400" b="1" dirty="0">
                <a:solidFill>
                  <a:schemeClr val="tx2">
                    <a:satMod val="200000"/>
                  </a:schemeClr>
                </a:solidFill>
                <a:latin typeface="Times New Roman" pitchFamily="18" charset="0"/>
                <a:cs typeface="Times New Roman" pitchFamily="18" charset="0"/>
              </a:rPr>
              <a:t> PATHOLOGIC  TOOTH MOVEMENT</a:t>
            </a:r>
            <a:br>
              <a:rPr lang="en-GB" sz="2400" b="1" dirty="0">
                <a:solidFill>
                  <a:schemeClr val="tx2">
                    <a:satMod val="200000"/>
                  </a:schemeClr>
                </a:solidFill>
                <a:latin typeface="Times New Roman" pitchFamily="18" charset="0"/>
                <a:cs typeface="Times New Roman" pitchFamily="18" charset="0"/>
              </a:rPr>
            </a:br>
            <a:r>
              <a:rPr lang="en-GB" sz="2400" b="1" dirty="0">
                <a:solidFill>
                  <a:schemeClr val="tx2">
                    <a:satMod val="200000"/>
                  </a:schemeClr>
                </a:solidFill>
                <a:latin typeface="Times New Roman" pitchFamily="18" charset="0"/>
                <a:cs typeface="Times New Roman" pitchFamily="18" charset="0"/>
              </a:rPr>
              <a:t/>
            </a:r>
            <a:br>
              <a:rPr lang="en-GB" sz="2400" b="1" dirty="0">
                <a:solidFill>
                  <a:schemeClr val="tx2">
                    <a:satMod val="200000"/>
                  </a:schemeClr>
                </a:solidFill>
                <a:latin typeface="Times New Roman" pitchFamily="18" charset="0"/>
                <a:cs typeface="Times New Roman" pitchFamily="18" charset="0"/>
              </a:rPr>
            </a:br>
            <a:r>
              <a:rPr lang="en-GB" sz="2400" dirty="0">
                <a:latin typeface="Times New Roman" pitchFamily="18" charset="0"/>
                <a:cs typeface="Times New Roman" pitchFamily="18" charset="0"/>
              </a:rPr>
              <a:t>Carranza defined it as ‘displacement that results when the balance among the factors that maintain physiological tooth position </a:t>
            </a:r>
            <a:r>
              <a:rPr lang="en-GB" sz="2400" dirty="0" smtClean="0">
                <a:latin typeface="Times New Roman" pitchFamily="18" charset="0"/>
                <a:cs typeface="Times New Roman" pitchFamily="18" charset="0"/>
              </a:rPr>
              <a:t>is disturbed </a:t>
            </a:r>
            <a:r>
              <a:rPr lang="en-GB" sz="2400" dirty="0">
                <a:latin typeface="Times New Roman" pitchFamily="18" charset="0"/>
                <a:cs typeface="Times New Roman" pitchFamily="18" charset="0"/>
              </a:rPr>
              <a:t>by periodontal disease’. </a:t>
            </a:r>
            <a:r>
              <a:rPr lang="en-GB" sz="2400" dirty="0" smtClean="0">
                <a:latin typeface="Times New Roman" pitchFamily="18" charset="0"/>
                <a:cs typeface="Times New Roman" pitchFamily="18" charset="0"/>
              </a:rPr>
              <a:t>most </a:t>
            </a:r>
            <a:r>
              <a:rPr lang="en-GB" sz="2400" dirty="0">
                <a:latin typeface="Times New Roman" pitchFamily="18" charset="0"/>
                <a:cs typeface="Times New Roman" pitchFamily="18" charset="0"/>
              </a:rPr>
              <a:t>frequently in the anterior </a:t>
            </a:r>
            <a:r>
              <a:rPr lang="en-GB" sz="2400" dirty="0" smtClean="0">
                <a:latin typeface="Times New Roman" pitchFamily="18" charset="0"/>
                <a:cs typeface="Times New Roman" pitchFamily="18" charset="0"/>
              </a:rPr>
              <a:t>region, but posterior </a:t>
            </a:r>
            <a:r>
              <a:rPr lang="en-GB" sz="2400" dirty="0">
                <a:latin typeface="Times New Roman" pitchFamily="18" charset="0"/>
                <a:cs typeface="Times New Roman" pitchFamily="18" charset="0"/>
              </a:rPr>
              <a:t>teeth may also be </a:t>
            </a:r>
            <a:r>
              <a:rPr lang="en-GB" sz="2400" dirty="0" smtClean="0">
                <a:latin typeface="Times New Roman" pitchFamily="18" charset="0"/>
                <a:cs typeface="Times New Roman" pitchFamily="18" charset="0"/>
              </a:rPr>
              <a:t>affected</a:t>
            </a:r>
            <a:br>
              <a:rPr lang="en-GB" sz="2400" dirty="0" smtClean="0">
                <a:latin typeface="Times New Roman" pitchFamily="18" charset="0"/>
                <a:cs typeface="Times New Roman" pitchFamily="18" charset="0"/>
              </a:rPr>
            </a:br>
            <a:r>
              <a:rPr lang="en-GB" sz="2400" dirty="0" smtClean="0">
                <a:latin typeface="Times New Roman" pitchFamily="18" charset="0"/>
                <a:cs typeface="Times New Roman" pitchFamily="18" charset="0"/>
              </a:rPr>
              <a:t/>
            </a:r>
            <a:br>
              <a:rPr lang="en-GB" sz="2400" dirty="0" smtClean="0">
                <a:latin typeface="Times New Roman" pitchFamily="18" charset="0"/>
                <a:cs typeface="Times New Roman" pitchFamily="18" charset="0"/>
              </a:rPr>
            </a:br>
            <a:r>
              <a:rPr lang="en-GB" sz="2400" dirty="0" smtClean="0">
                <a:latin typeface="Times New Roman" pitchFamily="18" charset="0"/>
                <a:cs typeface="Times New Roman" pitchFamily="18" charset="0"/>
              </a:rPr>
              <a:t>  </a:t>
            </a:r>
            <a:r>
              <a:rPr lang="en-US" sz="2000" b="1" u="sng" dirty="0">
                <a:solidFill>
                  <a:schemeClr val="tx2">
                    <a:satMod val="200000"/>
                  </a:schemeClr>
                </a:solidFill>
                <a:latin typeface="Times New Roman" pitchFamily="18" charset="0"/>
                <a:cs typeface="Times New Roman" pitchFamily="18" charset="0"/>
              </a:rPr>
              <a:t/>
            </a:r>
            <a:br>
              <a:rPr lang="en-US" sz="2000" b="1" u="sng" dirty="0">
                <a:solidFill>
                  <a:schemeClr val="tx2">
                    <a:satMod val="200000"/>
                  </a:schemeClr>
                </a:solidFill>
                <a:latin typeface="Times New Roman" pitchFamily="18" charset="0"/>
                <a:cs typeface="Times New Roman" pitchFamily="18" charset="0"/>
              </a:rPr>
            </a:br>
            <a:r>
              <a:rPr lang="en-US" sz="2000" b="1" u="sng" dirty="0">
                <a:solidFill>
                  <a:schemeClr val="tx2">
                    <a:satMod val="200000"/>
                  </a:schemeClr>
                </a:solidFill>
                <a:latin typeface="Times New Roman" pitchFamily="18" charset="0"/>
                <a:cs typeface="Times New Roman" pitchFamily="18" charset="0"/>
              </a:rPr>
              <a:t/>
            </a:r>
            <a:br>
              <a:rPr lang="en-US" sz="2000" b="1" u="sng" dirty="0">
                <a:solidFill>
                  <a:schemeClr val="tx2">
                    <a:satMod val="200000"/>
                  </a:schemeClr>
                </a:solidFill>
                <a:latin typeface="Times New Roman" pitchFamily="18" charset="0"/>
                <a:cs typeface="Times New Roman" pitchFamily="18" charset="0"/>
              </a:rPr>
            </a:br>
            <a:endParaRPr lang="en-GB" sz="2000" dirty="0">
              <a:solidFill>
                <a:schemeClr val="tx2">
                  <a:satMod val="200000"/>
                </a:schemeClr>
              </a:solidFill>
              <a:latin typeface="Times New Roman" pitchFamily="18" charset="0"/>
              <a:cs typeface="Times New Roman" pitchFamily="18" charset="0"/>
            </a:endParaRPr>
          </a:p>
        </p:txBody>
      </p:sp>
      <p:sp>
        <p:nvSpPr>
          <p:cNvPr id="10243" name="Slide Number Placeholder 4">
            <a:extLst>
              <a:ext uri="{FF2B5EF4-FFF2-40B4-BE49-F238E27FC236}">
                <a16:creationId xmlns="" xmlns:a16="http://schemas.microsoft.com/office/drawing/2014/main" id="{29E650B0-FFAB-46AF-B54C-0D0509E6D059}"/>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5E4473E5-9AD1-4BB9-8CF7-F52535C2D4EE}" type="slidenum">
              <a:rPr lang="en-GB" altLang="en-US">
                <a:solidFill>
                  <a:srgbClr val="898989"/>
                </a:solidFill>
              </a:rPr>
              <a:pPr eaLnBrk="1" hangingPunct="1"/>
              <a:t>3</a:t>
            </a:fld>
            <a:endParaRPr lang="en-GB" altLang="en-US">
              <a:solidFill>
                <a:srgbClr val="898989"/>
              </a:solidFill>
            </a:endParaRPr>
          </a:p>
        </p:txBody>
      </p:sp>
      <p:sp>
        <p:nvSpPr>
          <p:cNvPr id="4" name="TextBox 3">
            <a:extLst>
              <a:ext uri="{FF2B5EF4-FFF2-40B4-BE49-F238E27FC236}">
                <a16:creationId xmlns="" xmlns:a16="http://schemas.microsoft.com/office/drawing/2014/main" id="{CDE7134C-B9CC-489C-84B7-F3090B18DDBC}"/>
              </a:ext>
            </a:extLst>
          </p:cNvPr>
          <p:cNvSpPr txBox="1"/>
          <p:nvPr/>
        </p:nvSpPr>
        <p:spPr>
          <a:xfrm flipH="1">
            <a:off x="1265238" y="533400"/>
            <a:ext cx="7345362" cy="646113"/>
          </a:xfrm>
          <a:prstGeom prst="rect">
            <a:avLst/>
          </a:prstGeom>
          <a:noFill/>
        </p:spPr>
        <p:txBody>
          <a:bodyPr>
            <a:spAutoFit/>
          </a:bodyPr>
          <a:lstStyle/>
          <a:p>
            <a:pPr algn="ctr">
              <a:defRPr/>
            </a:pPr>
            <a:r>
              <a:rPr lang="en-US" sz="3600" b="1" dirty="0">
                <a:solidFill>
                  <a:schemeClr val="tx2">
                    <a:lumMod val="75000"/>
                  </a:schemeClr>
                </a:solidFill>
                <a:latin typeface="+mj-lt"/>
                <a:cs typeface="Arial" charset="0"/>
              </a:rPr>
              <a:t>TYPES OF TOOTH MOVEMENT </a:t>
            </a:r>
            <a:endParaRPr lang="en-IN" sz="3600" b="1" dirty="0">
              <a:solidFill>
                <a:schemeClr val="tx2">
                  <a:lumMod val="75000"/>
                </a:schemeClr>
              </a:solidFill>
              <a:latin typeface="+mj-lt"/>
              <a:cs typeface="Arial" charset="0"/>
            </a:endParaRPr>
          </a:p>
        </p:txBody>
      </p:sp>
      <p:sp>
        <p:nvSpPr>
          <p:cNvPr id="8" name="Curved Right Arrow 7">
            <a:extLst>
              <a:ext uri="{FF2B5EF4-FFF2-40B4-BE49-F238E27FC236}">
                <a16:creationId xmlns="" xmlns:a16="http://schemas.microsoft.com/office/drawing/2014/main" id="{F0BEF28C-37F9-491C-9B32-62DE936201B1}"/>
              </a:ext>
            </a:extLst>
          </p:cNvPr>
          <p:cNvSpPr/>
          <p:nvPr/>
        </p:nvSpPr>
        <p:spPr>
          <a:xfrm>
            <a:off x="2514600" y="1143000"/>
            <a:ext cx="533400" cy="685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chemeClr val="tx1"/>
              </a:solidFill>
            </a:endParaRPr>
          </a:p>
        </p:txBody>
      </p:sp>
      <p:sp>
        <p:nvSpPr>
          <p:cNvPr id="9" name="Curved Right Arrow 8">
            <a:extLst>
              <a:ext uri="{FF2B5EF4-FFF2-40B4-BE49-F238E27FC236}">
                <a16:creationId xmlns="" xmlns:a16="http://schemas.microsoft.com/office/drawing/2014/main" id="{40E28BAA-7E17-4382-8235-CF70567966E7}"/>
              </a:ext>
            </a:extLst>
          </p:cNvPr>
          <p:cNvSpPr/>
          <p:nvPr/>
        </p:nvSpPr>
        <p:spPr>
          <a:xfrm flipH="1">
            <a:off x="5715000" y="1143000"/>
            <a:ext cx="457200" cy="685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chemeClr val="tx1"/>
              </a:solidFill>
            </a:endParaRPr>
          </a:p>
        </p:txBody>
      </p:sp>
      <p:pic>
        <p:nvPicPr>
          <p:cNvPr id="84994" name="Picture 2" descr="Tooth Mobility"/>
          <p:cNvPicPr>
            <a:picLocks noChangeAspect="1" noChangeArrowheads="1"/>
          </p:cNvPicPr>
          <p:nvPr/>
        </p:nvPicPr>
        <p:blipFill>
          <a:blip r:embed="rId2"/>
          <a:srcRect/>
          <a:stretch>
            <a:fillRect/>
          </a:stretch>
        </p:blipFill>
        <p:spPr bwMode="auto">
          <a:xfrm>
            <a:off x="6400800" y="4724400"/>
            <a:ext cx="2390775" cy="19145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 xmlns:a16="http://schemas.microsoft.com/office/drawing/2014/main" id="{1BE9DFD8-2838-423C-B522-904B00108624}"/>
              </a:ext>
            </a:extLst>
          </p:cNvPr>
          <p:cNvSpPr>
            <a:spLocks noGrp="1"/>
          </p:cNvSpPr>
          <p:nvPr>
            <p:ph type="title"/>
          </p:nvPr>
        </p:nvSpPr>
        <p:spPr/>
        <p:txBody>
          <a:bodyPr rtlCol="0">
            <a:normAutofit fontScale="90000"/>
          </a:bodyPr>
          <a:lstStyle/>
          <a:p>
            <a:pPr eaLnBrk="1" fontAlgn="auto" hangingPunct="1">
              <a:spcAft>
                <a:spcPts val="0"/>
              </a:spcAft>
              <a:defRPr/>
            </a:pPr>
            <a:r>
              <a:rPr lang="en-GB" b="1" dirty="0">
                <a:solidFill>
                  <a:schemeClr val="tx2">
                    <a:satMod val="200000"/>
                  </a:schemeClr>
                </a:solidFill>
                <a:latin typeface="Times New Roman" pitchFamily="18" charset="0"/>
                <a:cs typeface="Times New Roman" pitchFamily="18" charset="0"/>
              </a:rPr>
              <a:t>PHYSIOLOGIC TOOTH MOVEMENT</a:t>
            </a:r>
            <a:endParaRPr lang="en-IN" dirty="0">
              <a:solidFill>
                <a:schemeClr val="tx2">
                  <a:satMod val="200000"/>
                </a:schemeClr>
              </a:solidFill>
              <a:latin typeface="Times New Roman" pitchFamily="18" charset="0"/>
              <a:cs typeface="Times New Roman" pitchFamily="18" charset="0"/>
            </a:endParaRPr>
          </a:p>
        </p:txBody>
      </p:sp>
      <p:sp>
        <p:nvSpPr>
          <p:cNvPr id="11268" name="Slide Number Placeholder 3">
            <a:extLst>
              <a:ext uri="{FF2B5EF4-FFF2-40B4-BE49-F238E27FC236}">
                <a16:creationId xmlns="" xmlns:a16="http://schemas.microsoft.com/office/drawing/2014/main" id="{1EA6DBF0-C7CD-4D8C-9969-84FB6BF32CEF}"/>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15E3F86-3E26-48CE-B1F4-1F8DDC124962}" type="slidenum">
              <a:rPr lang="en-US" altLang="en-US">
                <a:solidFill>
                  <a:srgbClr val="898989"/>
                </a:solidFill>
              </a:rPr>
              <a:pPr eaLnBrk="1" hangingPunct="1"/>
              <a:t>4</a:t>
            </a:fld>
            <a:endParaRPr lang="en-US" altLang="en-US">
              <a:solidFill>
                <a:srgbClr val="898989"/>
              </a:solidFill>
            </a:endParaRPr>
          </a:p>
        </p:txBody>
      </p:sp>
      <p:sp>
        <p:nvSpPr>
          <p:cNvPr id="3" name="TextBox 2">
            <a:extLst>
              <a:ext uri="{FF2B5EF4-FFF2-40B4-BE49-F238E27FC236}">
                <a16:creationId xmlns="" xmlns:a16="http://schemas.microsoft.com/office/drawing/2014/main" id="{995A40F9-69BF-41E1-98F9-5C1ACAB449AB}"/>
              </a:ext>
            </a:extLst>
          </p:cNvPr>
          <p:cNvSpPr txBox="1"/>
          <p:nvPr/>
        </p:nvSpPr>
        <p:spPr>
          <a:xfrm>
            <a:off x="609600" y="968375"/>
            <a:ext cx="8382000" cy="4493538"/>
          </a:xfrm>
          <a:prstGeom prst="rect">
            <a:avLst/>
          </a:prstGeom>
          <a:noFill/>
        </p:spPr>
        <p:txBody>
          <a:bodyPr wrap="square">
            <a:spAutoFit/>
          </a:bodyPr>
          <a:lstStyle/>
          <a:p>
            <a:pPr algn="just">
              <a:defRPr/>
            </a:pPr>
            <a:r>
              <a:rPr lang="en-GB" b="1" dirty="0">
                <a:latin typeface="Times New Roman" pitchFamily="18" charset="0"/>
                <a:cs typeface="Times New Roman" pitchFamily="18" charset="0"/>
              </a:rPr>
              <a:t>             </a:t>
            </a:r>
            <a:r>
              <a:rPr lang="en-GB" sz="2000" b="1" dirty="0">
                <a:latin typeface="Times New Roman" pitchFamily="18" charset="0"/>
                <a:cs typeface="Times New Roman" pitchFamily="18" charset="0"/>
              </a:rPr>
              <a:t>    </a:t>
            </a:r>
            <a:endParaRPr lang="en-GB" sz="2400" b="1" dirty="0">
              <a:latin typeface="Times New Roman" pitchFamily="18" charset="0"/>
              <a:cs typeface="Times New Roman" pitchFamily="18" charset="0"/>
            </a:endParaRPr>
          </a:p>
          <a:p>
            <a:pPr algn="just">
              <a:defRPr/>
            </a:pPr>
            <a:r>
              <a:rPr lang="en-GB" sz="2400" b="1" dirty="0">
                <a:latin typeface="Times New Roman" pitchFamily="18" charset="0"/>
                <a:cs typeface="Times New Roman" pitchFamily="18" charset="0"/>
              </a:rPr>
              <a:t/>
            </a:r>
            <a:br>
              <a:rPr lang="en-GB" sz="2400" b="1" dirty="0">
                <a:latin typeface="Times New Roman" pitchFamily="18" charset="0"/>
                <a:cs typeface="Times New Roman" pitchFamily="18" charset="0"/>
              </a:rPr>
            </a:br>
            <a:r>
              <a:rPr lang="en-GB" sz="2200" dirty="0">
                <a:latin typeface="Times New Roman" pitchFamily="18" charset="0"/>
                <a:cs typeface="Times New Roman" pitchFamily="18" charset="0"/>
              </a:rPr>
              <a:t>The term physiologic tooth movement designates,  </a:t>
            </a:r>
            <a:r>
              <a:rPr lang="en-GB" sz="2200" dirty="0" smtClean="0">
                <a:latin typeface="Times New Roman" pitchFamily="18" charset="0"/>
                <a:cs typeface="Times New Roman" pitchFamily="18" charset="0"/>
              </a:rPr>
              <a:t> </a:t>
            </a:r>
            <a:r>
              <a:rPr lang="en-GB" sz="2200" dirty="0">
                <a:latin typeface="Times New Roman" pitchFamily="18" charset="0"/>
                <a:cs typeface="Times New Roman" pitchFamily="18" charset="0"/>
              </a:rPr>
              <a:t>primarily, the slight tipping of the functioning tooth in </a:t>
            </a:r>
            <a:r>
              <a:rPr lang="en-GB" sz="2200" dirty="0" smtClean="0">
                <a:latin typeface="Times New Roman" pitchFamily="18" charset="0"/>
                <a:cs typeface="Times New Roman" pitchFamily="18" charset="0"/>
              </a:rPr>
              <a:t>its </a:t>
            </a:r>
            <a:r>
              <a:rPr lang="en-GB" sz="2200" dirty="0">
                <a:latin typeface="Times New Roman" pitchFamily="18" charset="0"/>
                <a:cs typeface="Times New Roman" pitchFamily="18" charset="0"/>
              </a:rPr>
              <a:t>socket and, secondarily, the changes in the tooth </a:t>
            </a:r>
            <a:r>
              <a:rPr lang="en-GB" sz="2200" dirty="0" smtClean="0">
                <a:latin typeface="Times New Roman" pitchFamily="18" charset="0"/>
                <a:cs typeface="Times New Roman" pitchFamily="18" charset="0"/>
              </a:rPr>
              <a:t> position </a:t>
            </a:r>
            <a:r>
              <a:rPr lang="en-GB" sz="2200" dirty="0">
                <a:latin typeface="Times New Roman" pitchFamily="18" charset="0"/>
                <a:cs typeface="Times New Roman" pitchFamily="18" charset="0"/>
              </a:rPr>
              <a:t>that occur in young persons during and </a:t>
            </a:r>
            <a:r>
              <a:rPr lang="en-GB" sz="2200" dirty="0" smtClean="0">
                <a:latin typeface="Times New Roman" pitchFamily="18" charset="0"/>
                <a:cs typeface="Times New Roman" pitchFamily="18" charset="0"/>
              </a:rPr>
              <a:t>after </a:t>
            </a:r>
            <a:r>
              <a:rPr lang="en-GB" sz="2200" dirty="0">
                <a:latin typeface="Times New Roman" pitchFamily="18" charset="0"/>
                <a:cs typeface="Times New Roman" pitchFamily="18" charset="0"/>
              </a:rPr>
              <a:t>tooth eruption. </a:t>
            </a:r>
          </a:p>
          <a:p>
            <a:pPr algn="just">
              <a:defRPr/>
            </a:pPr>
            <a:endParaRPr lang="en-GB" sz="2200" dirty="0">
              <a:latin typeface="Times New Roman" pitchFamily="18" charset="0"/>
              <a:cs typeface="Times New Roman" pitchFamily="18" charset="0"/>
            </a:endParaRPr>
          </a:p>
          <a:p>
            <a:pPr algn="just">
              <a:defRPr/>
            </a:pPr>
            <a:r>
              <a:rPr lang="en-GB" sz="2200" dirty="0">
                <a:latin typeface="Times New Roman" pitchFamily="18" charset="0"/>
                <a:cs typeface="Times New Roman" pitchFamily="18" charset="0"/>
              </a:rPr>
              <a:t>Contrary to the relatively short eruption period, the </a:t>
            </a:r>
            <a:r>
              <a:rPr lang="en-GB" sz="2200" dirty="0" smtClean="0">
                <a:latin typeface="Times New Roman" pitchFamily="18" charset="0"/>
                <a:cs typeface="Times New Roman" pitchFamily="18" charset="0"/>
              </a:rPr>
              <a:t>teeth and </a:t>
            </a:r>
            <a:r>
              <a:rPr lang="en-GB" sz="2200" dirty="0">
                <a:latin typeface="Times New Roman" pitchFamily="18" charset="0"/>
                <a:cs typeface="Times New Roman" pitchFamily="18" charset="0"/>
              </a:rPr>
              <a:t>their supporting tissues have a life-long ability to adapt to functional demands and hence drift through the alveolar process, a phenomenon called </a:t>
            </a:r>
            <a:r>
              <a:rPr lang="en-GB" sz="2200" i="1" dirty="0" smtClean="0">
                <a:solidFill>
                  <a:srgbClr val="FF0000"/>
                </a:solidFill>
                <a:latin typeface="Times New Roman" pitchFamily="18" charset="0"/>
                <a:cs typeface="Times New Roman" pitchFamily="18" charset="0"/>
              </a:rPr>
              <a:t>  </a:t>
            </a:r>
            <a:r>
              <a:rPr lang="en-GB" sz="2200" i="1" dirty="0">
                <a:solidFill>
                  <a:srgbClr val="FF0000"/>
                </a:solidFill>
                <a:latin typeface="Times New Roman" pitchFamily="18" charset="0"/>
                <a:cs typeface="Times New Roman" pitchFamily="18" charset="0"/>
              </a:rPr>
              <a:t>physiologic tooth migration</a:t>
            </a:r>
            <a:r>
              <a:rPr lang="en-GB" sz="2200" dirty="0">
                <a:latin typeface="Times New Roman" pitchFamily="18" charset="0"/>
                <a:cs typeface="Times New Roman" pitchFamily="18" charset="0"/>
              </a:rPr>
              <a:t>. </a:t>
            </a:r>
          </a:p>
          <a:p>
            <a:pPr algn="just">
              <a:defRPr/>
            </a:pPr>
            <a:r>
              <a:rPr lang="en-GB" sz="2200" dirty="0">
                <a:latin typeface="Times New Roman" pitchFamily="18" charset="0"/>
                <a:cs typeface="Times New Roman" pitchFamily="18" charset="0"/>
              </a:rPr>
              <a:t>                 </a:t>
            </a:r>
          </a:p>
          <a:p>
            <a:pPr algn="just">
              <a:defRPr/>
            </a:pPr>
            <a:r>
              <a:rPr lang="en-GB" sz="2200" dirty="0">
                <a:latin typeface="Times New Roman" pitchFamily="18" charset="0"/>
                <a:cs typeface="Times New Roman" pitchFamily="18" charset="0"/>
              </a:rPr>
              <a:t> </a:t>
            </a:r>
            <a:endParaRPr lang="en-IN" sz="2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98D50E5A-4755-4FD1-9ECB-0CC8A4D0E612}"/>
              </a:ext>
            </a:extLst>
          </p:cNvPr>
          <p:cNvSpPr>
            <a:spLocks noGrp="1" noChangeArrowheads="1"/>
          </p:cNvSpPr>
          <p:nvPr>
            <p:ph type="title"/>
          </p:nvPr>
        </p:nvSpPr>
        <p:spPr/>
        <p:txBody>
          <a:bodyPr/>
          <a:lstStyle/>
          <a:p>
            <a:pPr eaLnBrk="1" hangingPunct="1"/>
            <a:r>
              <a:rPr lang="en-US" altLang="en-US">
                <a:solidFill>
                  <a:srgbClr val="FF3399"/>
                </a:solidFill>
                <a:latin typeface="Times New Roman" pitchFamily="18" charset="0"/>
                <a:cs typeface="Times New Roman" pitchFamily="18" charset="0"/>
              </a:rPr>
              <a:t>PHYSIOLOGIC TOOTH MOVEMENT</a:t>
            </a:r>
          </a:p>
        </p:txBody>
      </p:sp>
      <p:sp>
        <p:nvSpPr>
          <p:cNvPr id="6147" name="Rectangle 3">
            <a:extLst>
              <a:ext uri="{FF2B5EF4-FFF2-40B4-BE49-F238E27FC236}">
                <a16:creationId xmlns="" xmlns:a16="http://schemas.microsoft.com/office/drawing/2014/main" id="{459AFF86-EE16-4CED-854B-C8C04A93E1FF}"/>
              </a:ext>
            </a:extLst>
          </p:cNvPr>
          <p:cNvSpPr>
            <a:spLocks noGrp="1" noChangeArrowheads="1"/>
          </p:cNvSpPr>
          <p:nvPr>
            <p:ph idx="1"/>
          </p:nvPr>
        </p:nvSpPr>
        <p:spPr/>
        <p:txBody>
          <a:bodyPr/>
          <a:lstStyle/>
          <a:p>
            <a:pPr eaLnBrk="1" hangingPunct="1">
              <a:lnSpc>
                <a:spcPct val="90000"/>
              </a:lnSpc>
              <a:buFont typeface="Wingdings" panose="05000000000000000000" pitchFamily="2" charset="2"/>
              <a:buNone/>
            </a:pPr>
            <a:endParaRPr lang="en-US" altLang="en-US" sz="2800">
              <a:latin typeface="Times New Roman" pitchFamily="18" charset="0"/>
              <a:cs typeface="Times New Roman" pitchFamily="18" charset="0"/>
            </a:endParaRPr>
          </a:p>
          <a:p>
            <a:pPr eaLnBrk="1" hangingPunct="1">
              <a:lnSpc>
                <a:spcPct val="90000"/>
              </a:lnSpc>
              <a:buFont typeface="Wingdings" panose="05000000000000000000" pitchFamily="2" charset="2"/>
              <a:buNone/>
            </a:pPr>
            <a:r>
              <a:rPr lang="en-US" altLang="en-US" sz="2800">
                <a:latin typeface="Times New Roman" pitchFamily="18" charset="0"/>
                <a:cs typeface="Times New Roman" pitchFamily="18" charset="0"/>
              </a:rPr>
              <a:t>Physiologic tooth movements include:</a:t>
            </a:r>
          </a:p>
          <a:p>
            <a:pPr eaLnBrk="1" hangingPunct="1">
              <a:lnSpc>
                <a:spcPct val="90000"/>
              </a:lnSpc>
            </a:pPr>
            <a:endParaRPr lang="en-US" altLang="en-US" sz="2800">
              <a:latin typeface="Times New Roman" pitchFamily="18" charset="0"/>
              <a:cs typeface="Times New Roman" pitchFamily="18" charset="0"/>
            </a:endParaRPr>
          </a:p>
          <a:p>
            <a:pPr eaLnBrk="1" hangingPunct="1">
              <a:lnSpc>
                <a:spcPct val="90000"/>
              </a:lnSpc>
            </a:pPr>
            <a:r>
              <a:rPr lang="en-US" altLang="en-US" sz="2800">
                <a:latin typeface="Times New Roman" pitchFamily="18" charset="0"/>
                <a:cs typeface="Times New Roman" pitchFamily="18" charset="0"/>
              </a:rPr>
              <a:t>Tooth eruption</a:t>
            </a:r>
          </a:p>
          <a:p>
            <a:pPr eaLnBrk="1" hangingPunct="1">
              <a:lnSpc>
                <a:spcPct val="90000"/>
              </a:lnSpc>
            </a:pPr>
            <a:r>
              <a:rPr lang="en-US" altLang="en-US" sz="2800">
                <a:latin typeface="Times New Roman" pitchFamily="18" charset="0"/>
                <a:cs typeface="Times New Roman" pitchFamily="18" charset="0"/>
              </a:rPr>
              <a:t>Migration or drift of teeth.</a:t>
            </a:r>
          </a:p>
          <a:p>
            <a:pPr eaLnBrk="1" hangingPunct="1">
              <a:lnSpc>
                <a:spcPct val="90000"/>
              </a:lnSpc>
            </a:pPr>
            <a:r>
              <a:rPr lang="en-US" altLang="en-US" sz="2800">
                <a:latin typeface="Times New Roman" pitchFamily="18" charset="0"/>
                <a:cs typeface="Times New Roman" pitchFamily="18" charset="0"/>
              </a:rPr>
              <a:t>Changes in tooth position during mastication.</a:t>
            </a:r>
          </a:p>
        </p:txBody>
      </p:sp>
      <p:sp>
        <p:nvSpPr>
          <p:cNvPr id="12292" name="Slide Number Placeholder 3">
            <a:extLst>
              <a:ext uri="{FF2B5EF4-FFF2-40B4-BE49-F238E27FC236}">
                <a16:creationId xmlns="" xmlns:a16="http://schemas.microsoft.com/office/drawing/2014/main" id="{703CE40C-2427-4961-8DA1-D18CFCB11A80}"/>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6485A5FA-92B4-48BD-954D-E6E62047AFD5}" type="slidenum">
              <a:rPr lang="en-US" altLang="en-US">
                <a:solidFill>
                  <a:srgbClr val="898989"/>
                </a:solidFill>
              </a:rPr>
              <a:pPr eaLnBrk="1" hangingPunct="1"/>
              <a:t>5</a:t>
            </a:fld>
            <a:endParaRPr lang="en-US" altLang="en-US">
              <a:solidFill>
                <a:srgbClr val="898989"/>
              </a:solidFill>
            </a:endParaRPr>
          </a:p>
        </p:txBody>
      </p:sp>
      <p:pic>
        <p:nvPicPr>
          <p:cNvPr id="82946" name="Picture 2" descr="Science Source Stock Photo - Erupting Molar"/>
          <p:cNvPicPr>
            <a:picLocks noChangeAspect="1" noChangeArrowheads="1"/>
          </p:cNvPicPr>
          <p:nvPr/>
        </p:nvPicPr>
        <p:blipFill>
          <a:blip r:embed="rId2" cstate="print"/>
          <a:srcRect/>
          <a:stretch>
            <a:fillRect/>
          </a:stretch>
        </p:blipFill>
        <p:spPr bwMode="auto">
          <a:xfrm>
            <a:off x="5791200" y="4495800"/>
            <a:ext cx="2784974" cy="18288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Slide Number Placeholder 3"/>
          <p:cNvSpPr>
            <a:spLocks noGrp="1"/>
          </p:cNvSpPr>
          <p:nvPr>
            <p:ph type="sldNum" sz="quarter" idx="12"/>
          </p:nvPr>
        </p:nvSpPr>
        <p:spPr/>
        <p:txBody>
          <a:bodyPr/>
          <a:lstStyle/>
          <a:p>
            <a:fld id="{33527844-FD95-465B-827E-4161E0788252}" type="slidenum">
              <a:rPr lang="en-US" altLang="en-US" smtClean="0"/>
              <a:pPr/>
              <a:t>6</a:t>
            </a:fld>
            <a:endParaRPr lang="en-US" altLang="en-US"/>
          </a:p>
        </p:txBody>
      </p:sp>
      <p:sp>
        <p:nvSpPr>
          <p:cNvPr id="101380" name="AutoShape 4" descr="Orthodontic tooth movement: The biology and clinical implications - Li -  2018 - The Kaohsiung Journal of Medical Sciences - Wiley Online Librar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01381" name="Picture 5"/>
          <p:cNvPicPr>
            <a:picLocks noGrp="1" noChangeAspect="1" noChangeArrowheads="1"/>
          </p:cNvPicPr>
          <p:nvPr>
            <p:ph idx="1"/>
          </p:nvPr>
        </p:nvPicPr>
        <p:blipFill>
          <a:blip r:embed="rId2"/>
          <a:srcRect/>
          <a:stretch>
            <a:fillRect/>
          </a:stretch>
        </p:blipFill>
        <p:spPr bwMode="auto">
          <a:xfrm>
            <a:off x="1169020" y="1600200"/>
            <a:ext cx="6805959" cy="452596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4" name="Slide Number Placeholder 3"/>
          <p:cNvSpPr>
            <a:spLocks noGrp="1"/>
          </p:cNvSpPr>
          <p:nvPr>
            <p:ph type="sldNum" sz="quarter" idx="12"/>
          </p:nvPr>
        </p:nvSpPr>
        <p:spPr/>
        <p:txBody>
          <a:bodyPr/>
          <a:lstStyle/>
          <a:p>
            <a:fld id="{33527844-FD95-465B-827E-4161E0788252}" type="slidenum">
              <a:rPr lang="en-US" altLang="en-US" smtClean="0"/>
              <a:pPr/>
              <a:t>7</a:t>
            </a:fld>
            <a:endParaRPr lang="en-US" altLang="en-US"/>
          </a:p>
        </p:txBody>
      </p:sp>
      <p:pic>
        <p:nvPicPr>
          <p:cNvPr id="102402" name="Picture 2" descr="11. Periodontium: Periodontal ligament | Pocket Dentistry"/>
          <p:cNvPicPr>
            <a:picLocks noChangeAspect="1" noChangeArrowheads="1"/>
          </p:cNvPicPr>
          <p:nvPr/>
        </p:nvPicPr>
        <p:blipFill>
          <a:blip r:embed="rId2"/>
          <a:srcRect/>
          <a:stretch>
            <a:fillRect/>
          </a:stretch>
        </p:blipFill>
        <p:spPr bwMode="auto">
          <a:xfrm>
            <a:off x="2486025" y="314324"/>
            <a:ext cx="4219575" cy="57054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 xmlns:a16="http://schemas.microsoft.com/office/drawing/2014/main" id="{C989A870-71E7-4577-8101-692F5ECA6E03}"/>
              </a:ext>
            </a:extLst>
          </p:cNvPr>
          <p:cNvSpPr>
            <a:spLocks noGrp="1" noChangeArrowheads="1"/>
          </p:cNvSpPr>
          <p:nvPr>
            <p:ph type="title"/>
          </p:nvPr>
        </p:nvSpPr>
        <p:spPr/>
        <p:txBody>
          <a:bodyPr rtlCol="0">
            <a:normAutofit fontScale="90000"/>
          </a:bodyPr>
          <a:lstStyle/>
          <a:p>
            <a:pPr eaLnBrk="1" fontAlgn="auto" hangingPunct="1">
              <a:spcAft>
                <a:spcPts val="0"/>
              </a:spcAft>
              <a:defRPr/>
            </a:pPr>
            <a:r>
              <a:rPr lang="en-US" dirty="0">
                <a:solidFill>
                  <a:srgbClr val="FF3399"/>
                </a:solidFill>
                <a:latin typeface="Times New Roman" pitchFamily="18" charset="0"/>
                <a:cs typeface="Times New Roman" pitchFamily="18" charset="0"/>
              </a:rPr>
              <a:t>ORTHODONTIC TOOTH MOVEMENT</a:t>
            </a:r>
          </a:p>
        </p:txBody>
      </p:sp>
      <p:sp>
        <p:nvSpPr>
          <p:cNvPr id="7171" name="Rectangle 3">
            <a:extLst>
              <a:ext uri="{FF2B5EF4-FFF2-40B4-BE49-F238E27FC236}">
                <a16:creationId xmlns="" xmlns:a16="http://schemas.microsoft.com/office/drawing/2014/main" id="{34825149-5C1D-4781-BB38-49206522AAD2}"/>
              </a:ext>
            </a:extLst>
          </p:cNvPr>
          <p:cNvSpPr>
            <a:spLocks noGrp="1" noChangeArrowheads="1"/>
          </p:cNvSpPr>
          <p:nvPr>
            <p:ph idx="1"/>
          </p:nvPr>
        </p:nvSpPr>
        <p:spPr>
          <a:xfrm>
            <a:off x="533400" y="1417638"/>
            <a:ext cx="8229600" cy="4525962"/>
          </a:xfrm>
        </p:spPr>
        <p:txBody>
          <a:bodyPr/>
          <a:lstStyle/>
          <a:p>
            <a:pPr marL="411163" eaLnBrk="1" hangingPunct="1">
              <a:buFont typeface="Wingdings" panose="05000000000000000000" pitchFamily="2" charset="2"/>
              <a:buChar char=""/>
            </a:pPr>
            <a:r>
              <a:rPr lang="en-GB" altLang="en-US" sz="2400">
                <a:latin typeface="Times New Roman" pitchFamily="18" charset="0"/>
                <a:cs typeface="Times New Roman" pitchFamily="18" charset="0"/>
              </a:rPr>
              <a:t>No great difference exists between the tissue reactions observed in physiologic and those observed in orthodontic tooth movement. </a:t>
            </a:r>
          </a:p>
          <a:p>
            <a:pPr marL="411163" eaLnBrk="1" hangingPunct="1">
              <a:buFont typeface="Wingdings" panose="05000000000000000000" pitchFamily="2" charset="2"/>
              <a:buChar char=""/>
            </a:pPr>
            <a:endParaRPr lang="en-GB" altLang="en-US" sz="2400">
              <a:latin typeface="Times New Roman" pitchFamily="18" charset="0"/>
              <a:cs typeface="Times New Roman" pitchFamily="18" charset="0"/>
            </a:endParaRPr>
          </a:p>
          <a:p>
            <a:pPr marL="411163" eaLnBrk="1" hangingPunct="1">
              <a:buFont typeface="Wingdings" panose="05000000000000000000" pitchFamily="2" charset="2"/>
              <a:buChar char=""/>
            </a:pPr>
            <a:r>
              <a:rPr lang="en-GB" altLang="en-US" sz="2400">
                <a:latin typeface="Times New Roman" pitchFamily="18" charset="0"/>
                <a:cs typeface="Times New Roman" pitchFamily="18" charset="0"/>
              </a:rPr>
              <a:t> However, since the teeth are moved more rapidly during orthodontic treatment, the tissue changes elicited are consequently more marked and extensive. </a:t>
            </a:r>
          </a:p>
          <a:p>
            <a:pPr marL="411163" eaLnBrk="1" hangingPunct="1">
              <a:buFont typeface="Wingdings" panose="05000000000000000000" pitchFamily="2" charset="2"/>
              <a:buChar char=""/>
            </a:pPr>
            <a:endParaRPr lang="en-US" altLang="en-US" sz="2400">
              <a:latin typeface="Times New Roman" pitchFamily="18" charset="0"/>
              <a:cs typeface="Times New Roman" pitchFamily="18" charset="0"/>
            </a:endParaRPr>
          </a:p>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Application of continuous force leads to tooth movement within the alveolus that is marked by narrowing of the periodontal membrane, particularly in the marginal area.</a:t>
            </a:r>
          </a:p>
        </p:txBody>
      </p:sp>
      <p:sp>
        <p:nvSpPr>
          <p:cNvPr id="13316" name="Slide Number Placeholder 3">
            <a:extLst>
              <a:ext uri="{FF2B5EF4-FFF2-40B4-BE49-F238E27FC236}">
                <a16:creationId xmlns="" xmlns:a16="http://schemas.microsoft.com/office/drawing/2014/main" id="{53B4DCD1-2107-462A-BEB6-731C59AFCDE1}"/>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6E00993-2E89-40AF-BDBD-423D9C6D942C}" type="slidenum">
              <a:rPr lang="en-US" altLang="en-US">
                <a:solidFill>
                  <a:srgbClr val="898989"/>
                </a:solidFill>
              </a:rPr>
              <a:pPr eaLnBrk="1" hangingPunct="1"/>
              <a:t>8</a:t>
            </a:fld>
            <a:endParaRPr lang="en-US" altLang="en-US">
              <a:solidFill>
                <a:srgbClr val="89898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a:extLst>
              <a:ext uri="{FF2B5EF4-FFF2-40B4-BE49-F238E27FC236}">
                <a16:creationId xmlns="" xmlns:a16="http://schemas.microsoft.com/office/drawing/2014/main" id="{BEDFFB92-AA60-4C93-98C9-7ADC407AAB84}"/>
              </a:ext>
            </a:extLst>
          </p:cNvPr>
          <p:cNvSpPr>
            <a:spLocks noGrp="1" noChangeArrowheads="1"/>
          </p:cNvSpPr>
          <p:nvPr>
            <p:ph type="title"/>
          </p:nvPr>
        </p:nvSpPr>
        <p:spPr>
          <a:xfrm>
            <a:off x="457200" y="457200"/>
            <a:ext cx="8229600" cy="1066800"/>
          </a:xfrm>
        </p:spPr>
        <p:txBody>
          <a:bodyPr rtlCol="0">
            <a:normAutofit fontScale="90000"/>
          </a:bodyPr>
          <a:lstStyle/>
          <a:p>
            <a:pPr eaLnBrk="1" fontAlgn="auto" hangingPunct="1">
              <a:spcAft>
                <a:spcPts val="0"/>
              </a:spcAft>
              <a:defRPr/>
            </a:pPr>
            <a:r>
              <a:rPr lang="en-US" dirty="0">
                <a:solidFill>
                  <a:srgbClr val="FF3399"/>
                </a:solidFill>
                <a:latin typeface="Times New Roman" pitchFamily="18" charset="0"/>
                <a:cs typeface="Times New Roman" pitchFamily="18" charset="0"/>
              </a:rPr>
              <a:t>ORTHODONTIC TOOTH MOVEMENT</a:t>
            </a:r>
          </a:p>
        </p:txBody>
      </p:sp>
      <p:sp>
        <p:nvSpPr>
          <p:cNvPr id="8195" name="Rectangle 3">
            <a:extLst>
              <a:ext uri="{FF2B5EF4-FFF2-40B4-BE49-F238E27FC236}">
                <a16:creationId xmlns="" xmlns:a16="http://schemas.microsoft.com/office/drawing/2014/main" id="{361F8046-F6B8-46F8-AA04-C78E85E8FF51}"/>
              </a:ext>
            </a:extLst>
          </p:cNvPr>
          <p:cNvSpPr>
            <a:spLocks noGrp="1" noChangeArrowheads="1"/>
          </p:cNvSpPr>
          <p:nvPr>
            <p:ph sz="half" idx="1"/>
          </p:nvPr>
        </p:nvSpPr>
        <p:spPr/>
        <p:txBody>
          <a:bodyPr/>
          <a:lstStyle/>
          <a:p>
            <a:pPr eaLnBrk="1" hangingPunct="1">
              <a:buFont typeface="Wingdings" panose="05000000000000000000" pitchFamily="2" charset="2"/>
              <a:buNone/>
            </a:pPr>
            <a:r>
              <a:rPr lang="en-US" altLang="en-US" sz="2400">
                <a:latin typeface="Times New Roman" pitchFamily="18" charset="0"/>
                <a:cs typeface="Times New Roman" pitchFamily="18" charset="0"/>
              </a:rPr>
              <a:t>Tooth movement is divided into: (Graber, Vanarsdall)</a:t>
            </a:r>
          </a:p>
          <a:p>
            <a:pPr eaLnBrk="1" hangingPunct="1"/>
            <a:r>
              <a:rPr lang="en-US" altLang="en-US" sz="2400">
                <a:latin typeface="Times New Roman" pitchFamily="18" charset="0"/>
                <a:cs typeface="Times New Roman" pitchFamily="18" charset="0"/>
              </a:rPr>
              <a:t>Initial period – undermining resorption</a:t>
            </a:r>
          </a:p>
          <a:p>
            <a:pPr eaLnBrk="1" hangingPunct="1"/>
            <a:r>
              <a:rPr lang="en-US" altLang="en-US" sz="2400">
                <a:latin typeface="Times New Roman" pitchFamily="18" charset="0"/>
                <a:cs typeface="Times New Roman" pitchFamily="18" charset="0"/>
              </a:rPr>
              <a:t>Secondary period – frontal resorption</a:t>
            </a:r>
          </a:p>
        </p:txBody>
      </p:sp>
      <p:sp>
        <p:nvSpPr>
          <p:cNvPr id="8196" name="Rectangle 5">
            <a:extLst>
              <a:ext uri="{FF2B5EF4-FFF2-40B4-BE49-F238E27FC236}">
                <a16:creationId xmlns="" xmlns:a16="http://schemas.microsoft.com/office/drawing/2014/main" id="{9B69128F-EB75-4B2F-816F-62D16EF74E0B}"/>
              </a:ext>
            </a:extLst>
          </p:cNvPr>
          <p:cNvSpPr>
            <a:spLocks noGrp="1" noChangeArrowheads="1"/>
          </p:cNvSpPr>
          <p:nvPr>
            <p:ph sz="half" idx="2"/>
          </p:nvPr>
        </p:nvSpPr>
        <p:spPr/>
        <p:txBody>
          <a:bodyPr/>
          <a:lstStyle/>
          <a:p>
            <a:pPr eaLnBrk="1" hangingPunct="1"/>
            <a:endParaRPr lang="en-US" altLang="en-US" sz="2500"/>
          </a:p>
        </p:txBody>
      </p:sp>
      <p:sp>
        <p:nvSpPr>
          <p:cNvPr id="14342" name="Slide Number Placeholder 5">
            <a:extLst>
              <a:ext uri="{FF2B5EF4-FFF2-40B4-BE49-F238E27FC236}">
                <a16:creationId xmlns="" xmlns:a16="http://schemas.microsoft.com/office/drawing/2014/main" id="{E9A61F9E-9872-4BDC-9463-2CF613CCA6D6}"/>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0489DDB6-31DB-490D-9ADC-D9DACBE9BDF4}" type="slidenum">
              <a:rPr lang="en-US" altLang="en-US">
                <a:solidFill>
                  <a:srgbClr val="898989"/>
                </a:solidFill>
              </a:rPr>
              <a:pPr eaLnBrk="1" hangingPunct="1"/>
              <a:t>9</a:t>
            </a:fld>
            <a:endParaRPr lang="en-US" altLang="en-US">
              <a:solidFill>
                <a:srgbClr val="898989"/>
              </a:solidFill>
            </a:endParaRPr>
          </a:p>
        </p:txBody>
      </p:sp>
      <p:pic>
        <p:nvPicPr>
          <p:cNvPr id="8198" name="Picture 6">
            <a:extLst>
              <a:ext uri="{FF2B5EF4-FFF2-40B4-BE49-F238E27FC236}">
                <a16:creationId xmlns="" xmlns:a16="http://schemas.microsoft.com/office/drawing/2014/main" id="{191CF074-0EF5-44C2-B406-7EFCEDFEA3B4}"/>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191000" y="1600200"/>
            <a:ext cx="4343400"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 xmlns:a16="http://schemas.microsoft.com/office/drawing/2014/main" id="{8B9BF14F-E493-40E6-8DF0-2E2575582FD5}"/>
              </a:ext>
            </a:extLst>
          </p:cNvPr>
          <p:cNvSpPr>
            <a:spLocks noGrp="1" noChangeArrowheads="1"/>
          </p:cNvSpPr>
          <p:nvPr>
            <p:ph type="title"/>
          </p:nvPr>
        </p:nvSpPr>
        <p:spPr>
          <a:xfrm>
            <a:off x="990600" y="228600"/>
            <a:ext cx="7772400" cy="914400"/>
          </a:xfrm>
        </p:spPr>
        <p:txBody>
          <a:bodyPr rtlCol="0">
            <a:normAutofit/>
          </a:bodyPr>
          <a:lstStyle/>
          <a:p>
            <a:pPr eaLnBrk="1" fontAlgn="auto" hangingPunct="1">
              <a:spcAft>
                <a:spcPts val="0"/>
              </a:spcAft>
              <a:defRPr/>
            </a:pPr>
            <a:r>
              <a:rPr lang="en-US" dirty="0">
                <a:solidFill>
                  <a:schemeClr val="tx2">
                    <a:satMod val="200000"/>
                  </a:schemeClr>
                </a:solidFill>
                <a:latin typeface="Times New Roman" pitchFamily="18" charset="0"/>
                <a:cs typeface="Times New Roman" pitchFamily="18" charset="0"/>
              </a:rPr>
              <a:t>Initial phase</a:t>
            </a:r>
          </a:p>
        </p:txBody>
      </p:sp>
      <p:sp>
        <p:nvSpPr>
          <p:cNvPr id="16387" name="Rectangle 3">
            <a:extLst>
              <a:ext uri="{FF2B5EF4-FFF2-40B4-BE49-F238E27FC236}">
                <a16:creationId xmlns="" xmlns:a16="http://schemas.microsoft.com/office/drawing/2014/main" id="{10B1AFE3-8362-4A9B-887E-703671A0C50C}"/>
              </a:ext>
            </a:extLst>
          </p:cNvPr>
          <p:cNvSpPr>
            <a:spLocks noGrp="1" noChangeArrowheads="1"/>
          </p:cNvSpPr>
          <p:nvPr>
            <p:ph idx="1"/>
          </p:nvPr>
        </p:nvSpPr>
        <p:spPr>
          <a:xfrm>
            <a:off x="1295400" y="1143000"/>
            <a:ext cx="7313613" cy="5562600"/>
          </a:xfrm>
        </p:spPr>
        <p:txBody>
          <a:bodyPr rtlCol="0">
            <a:normAutofit/>
          </a:bodyPr>
          <a:lstStyle/>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Initial application of force</a:t>
            </a: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      </a:t>
            </a: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Compression in the limited areas of the membrane</a:t>
            </a: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                </a:t>
            </a:r>
            <a:r>
              <a:rPr lang="en-US" sz="1800" dirty="0">
                <a:latin typeface="Times New Roman" pitchFamily="18" charset="0"/>
                <a:cs typeface="Times New Roman" pitchFamily="18" charset="0"/>
              </a:rPr>
              <a:t>impedes</a:t>
            </a: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Vascular circulation &amp; cell differentiation</a:t>
            </a: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               </a:t>
            </a:r>
            <a:r>
              <a:rPr lang="en-US" sz="1800" dirty="0">
                <a:latin typeface="Times New Roman" pitchFamily="18" charset="0"/>
                <a:cs typeface="Times New Roman" pitchFamily="18" charset="0"/>
              </a:rPr>
              <a:t>causing</a:t>
            </a: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Degradation of the cells &amp; vascular structures </a:t>
            </a:r>
          </a:p>
          <a:p>
            <a:pPr marL="411480" algn="ctr" eaLnBrk="1" fontAlgn="auto" hangingPunct="1">
              <a:spcAft>
                <a:spcPts val="0"/>
              </a:spcAft>
              <a:buFont typeface="Wingdings" pitchFamily="2" charset="2"/>
              <a:buNone/>
              <a:defRPr/>
            </a:pPr>
            <a:endParaRPr lang="en-US" sz="2400" dirty="0">
              <a:latin typeface="Times New Roman" pitchFamily="18" charset="0"/>
              <a:cs typeface="Times New Roman" pitchFamily="18" charset="0"/>
            </a:endParaRPr>
          </a:p>
          <a:p>
            <a:pPr marL="411480" algn="ctr" eaLnBrk="1" fontAlgn="auto" hangingPunct="1">
              <a:spcAft>
                <a:spcPts val="0"/>
              </a:spcAft>
              <a:buFont typeface="Wingdings" pitchFamily="2" charset="2"/>
              <a:buNone/>
              <a:defRPr/>
            </a:pPr>
            <a:r>
              <a:rPr lang="en-US" sz="2400" dirty="0">
                <a:latin typeface="Times New Roman" pitchFamily="18" charset="0"/>
                <a:cs typeface="Times New Roman" pitchFamily="18" charset="0"/>
              </a:rPr>
              <a:t>Glassy appearance with sterile necrotic area limited to 1 or 2 mm in diameter - </a:t>
            </a:r>
            <a:r>
              <a:rPr lang="en-US" sz="2400" dirty="0">
                <a:solidFill>
                  <a:srgbClr val="CC3300"/>
                </a:solidFill>
                <a:latin typeface="Times New Roman" pitchFamily="18" charset="0"/>
                <a:cs typeface="Times New Roman" pitchFamily="18" charset="0"/>
              </a:rPr>
              <a:t>HYALINIZATION</a:t>
            </a:r>
          </a:p>
          <a:p>
            <a:pPr eaLnBrk="1" fontAlgn="auto" hangingPunct="1">
              <a:spcAft>
                <a:spcPts val="0"/>
              </a:spcAft>
              <a:buFont typeface="Wingdings" pitchFamily="2" charset="2"/>
              <a:buNone/>
              <a:defRPr/>
            </a:pPr>
            <a:endParaRPr lang="en-US" sz="2400" dirty="0">
              <a:solidFill>
                <a:srgbClr val="FF0000"/>
              </a:solidFill>
              <a:latin typeface="Times New Roman" pitchFamily="18" charset="0"/>
              <a:cs typeface="Times New Roman" pitchFamily="18" charset="0"/>
            </a:endParaRPr>
          </a:p>
        </p:txBody>
      </p:sp>
      <p:sp>
        <p:nvSpPr>
          <p:cNvPr id="15368" name="Slide Number Placeholder 7">
            <a:extLst>
              <a:ext uri="{FF2B5EF4-FFF2-40B4-BE49-F238E27FC236}">
                <a16:creationId xmlns="" xmlns:a16="http://schemas.microsoft.com/office/drawing/2014/main" id="{1FB0ACFB-7BBC-4A4C-B645-6C740757F251}"/>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35A1E2CB-E3A8-4ABD-89CA-AB3668C3C456}" type="slidenum">
              <a:rPr lang="en-US" altLang="en-US">
                <a:solidFill>
                  <a:srgbClr val="898989"/>
                </a:solidFill>
              </a:rPr>
              <a:pPr eaLnBrk="1" hangingPunct="1"/>
              <a:t>10</a:t>
            </a:fld>
            <a:endParaRPr lang="en-US" altLang="en-US">
              <a:solidFill>
                <a:srgbClr val="898989"/>
              </a:solidFill>
            </a:endParaRPr>
          </a:p>
        </p:txBody>
      </p:sp>
      <p:sp>
        <p:nvSpPr>
          <p:cNvPr id="9221" name="AutoShape 4">
            <a:extLst>
              <a:ext uri="{FF2B5EF4-FFF2-40B4-BE49-F238E27FC236}">
                <a16:creationId xmlns="" xmlns:a16="http://schemas.microsoft.com/office/drawing/2014/main" id="{B7CE7063-420B-4D56-8461-F6343E339756}"/>
              </a:ext>
            </a:extLst>
          </p:cNvPr>
          <p:cNvSpPr>
            <a:spLocks noChangeArrowheads="1"/>
          </p:cNvSpPr>
          <p:nvPr/>
        </p:nvSpPr>
        <p:spPr bwMode="auto">
          <a:xfrm>
            <a:off x="4676775" y="16764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9222" name="AutoShape 5">
            <a:extLst>
              <a:ext uri="{FF2B5EF4-FFF2-40B4-BE49-F238E27FC236}">
                <a16:creationId xmlns="" xmlns:a16="http://schemas.microsoft.com/office/drawing/2014/main" id="{F5ED8DF6-EC95-4767-9D53-EBECCD759E8A}"/>
              </a:ext>
            </a:extLst>
          </p:cNvPr>
          <p:cNvSpPr>
            <a:spLocks noChangeArrowheads="1"/>
          </p:cNvSpPr>
          <p:nvPr/>
        </p:nvSpPr>
        <p:spPr bwMode="auto">
          <a:xfrm>
            <a:off x="4648200" y="25146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9223" name="AutoShape 6">
            <a:extLst>
              <a:ext uri="{FF2B5EF4-FFF2-40B4-BE49-F238E27FC236}">
                <a16:creationId xmlns="" xmlns:a16="http://schemas.microsoft.com/office/drawing/2014/main" id="{69AF98D6-9B72-431F-959C-DEE5031F42CA}"/>
              </a:ext>
            </a:extLst>
          </p:cNvPr>
          <p:cNvSpPr>
            <a:spLocks noChangeArrowheads="1"/>
          </p:cNvSpPr>
          <p:nvPr/>
        </p:nvSpPr>
        <p:spPr bwMode="auto">
          <a:xfrm>
            <a:off x="4648200" y="34290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9224" name="AutoShape 7">
            <a:extLst>
              <a:ext uri="{FF2B5EF4-FFF2-40B4-BE49-F238E27FC236}">
                <a16:creationId xmlns="" xmlns:a16="http://schemas.microsoft.com/office/drawing/2014/main" id="{80C8679B-7E46-42DB-A808-C8926298C5DE}"/>
              </a:ext>
            </a:extLst>
          </p:cNvPr>
          <p:cNvSpPr>
            <a:spLocks noChangeArrowheads="1"/>
          </p:cNvSpPr>
          <p:nvPr/>
        </p:nvSpPr>
        <p:spPr bwMode="auto">
          <a:xfrm>
            <a:off x="4648200" y="42672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 xmlns:a16="http://schemas.microsoft.com/office/drawing/2014/main" id="{A79E5081-A963-4F06-9C18-9AA440B37728}"/>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Initial phase</a:t>
            </a:r>
          </a:p>
        </p:txBody>
      </p:sp>
      <p:sp>
        <p:nvSpPr>
          <p:cNvPr id="10243" name="Rectangle 3">
            <a:extLst>
              <a:ext uri="{FF2B5EF4-FFF2-40B4-BE49-F238E27FC236}">
                <a16:creationId xmlns="" xmlns:a16="http://schemas.microsoft.com/office/drawing/2014/main" id="{D3BE2495-29CE-49C4-96B3-D0EC014C4303}"/>
              </a:ext>
            </a:extLst>
          </p:cNvPr>
          <p:cNvSpPr>
            <a:spLocks noGrp="1" noChangeArrowheads="1"/>
          </p:cNvSpPr>
          <p:nvPr>
            <p:ph idx="1"/>
          </p:nvPr>
        </p:nvSpPr>
        <p:spPr>
          <a:xfrm>
            <a:off x="1295400" y="1828800"/>
            <a:ext cx="7313613" cy="4114800"/>
          </a:xfrm>
        </p:spPr>
        <p:txBody>
          <a:bodyPr/>
          <a:lstStyle/>
          <a:p>
            <a:pPr eaLnBrk="1" hangingPunct="1">
              <a:buFont typeface="Wingdings" panose="05000000000000000000" pitchFamily="2" charset="2"/>
              <a:buNone/>
            </a:pPr>
            <a:r>
              <a:rPr lang="en-US" altLang="en-US" sz="2400">
                <a:latin typeface="Times New Roman" pitchFamily="18" charset="0"/>
                <a:cs typeface="Times New Roman" pitchFamily="18" charset="0"/>
              </a:rPr>
              <a:t>Initial phase – 3 main stages</a:t>
            </a:r>
          </a:p>
          <a:p>
            <a:pPr eaLnBrk="1" hangingPunct="1">
              <a:buFont typeface="Wingdings" panose="05000000000000000000" pitchFamily="2" charset="2"/>
              <a:buNone/>
            </a:pPr>
            <a:endParaRPr lang="en-US" altLang="en-US" sz="2400">
              <a:latin typeface="Times New Roman" pitchFamily="18" charset="0"/>
              <a:cs typeface="Times New Roman" pitchFamily="18" charset="0"/>
            </a:endParaRPr>
          </a:p>
          <a:p>
            <a:pPr eaLnBrk="1" hangingPunct="1"/>
            <a:r>
              <a:rPr lang="en-US" altLang="en-US" sz="2400">
                <a:solidFill>
                  <a:srgbClr val="FF0000"/>
                </a:solidFill>
                <a:latin typeface="Times New Roman" pitchFamily="18" charset="0"/>
                <a:cs typeface="Times New Roman" pitchFamily="18" charset="0"/>
              </a:rPr>
              <a:t>Degeneration</a:t>
            </a:r>
          </a:p>
          <a:p>
            <a:pPr eaLnBrk="1" hangingPunct="1"/>
            <a:r>
              <a:rPr lang="en-US" altLang="en-US" sz="2400">
                <a:solidFill>
                  <a:srgbClr val="FF0000"/>
                </a:solidFill>
                <a:latin typeface="Times New Roman" pitchFamily="18" charset="0"/>
                <a:cs typeface="Times New Roman" pitchFamily="18" charset="0"/>
              </a:rPr>
              <a:t>Elimination of destroyed tissue</a:t>
            </a:r>
          </a:p>
          <a:p>
            <a:pPr eaLnBrk="1" hangingPunct="1"/>
            <a:r>
              <a:rPr lang="en-US" altLang="en-US" sz="2400">
                <a:solidFill>
                  <a:srgbClr val="FF0000"/>
                </a:solidFill>
                <a:latin typeface="Times New Roman" pitchFamily="18" charset="0"/>
                <a:cs typeface="Times New Roman" pitchFamily="18" charset="0"/>
              </a:rPr>
              <a:t>Establishment of new attachment</a:t>
            </a:r>
          </a:p>
        </p:txBody>
      </p:sp>
      <p:sp>
        <p:nvSpPr>
          <p:cNvPr id="16388" name="Slide Number Placeholder 3">
            <a:extLst>
              <a:ext uri="{FF2B5EF4-FFF2-40B4-BE49-F238E27FC236}">
                <a16:creationId xmlns="" xmlns:a16="http://schemas.microsoft.com/office/drawing/2014/main" id="{965DAC80-82AC-4D6D-95C2-A2B12F969E9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9340E329-D0C7-45C8-A746-CA06CA989CEA}" type="slidenum">
              <a:rPr lang="en-US" altLang="en-US">
                <a:solidFill>
                  <a:srgbClr val="898989"/>
                </a:solidFill>
              </a:rPr>
              <a:pPr eaLnBrk="1" hangingPunct="1"/>
              <a:t>11</a:t>
            </a:fld>
            <a:endParaRPr lang="en-US" altLang="en-US">
              <a:solidFill>
                <a:srgbClr val="89898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 xmlns:a16="http://schemas.microsoft.com/office/drawing/2014/main" id="{2BE2E2E9-3C9D-41A7-ACAA-908547272395}"/>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Degeneration</a:t>
            </a:r>
          </a:p>
        </p:txBody>
      </p:sp>
      <p:sp>
        <p:nvSpPr>
          <p:cNvPr id="12291" name="Rectangle 3">
            <a:extLst>
              <a:ext uri="{FF2B5EF4-FFF2-40B4-BE49-F238E27FC236}">
                <a16:creationId xmlns="" xmlns:a16="http://schemas.microsoft.com/office/drawing/2014/main" id="{B82117FB-7E1C-48E4-93E7-39B08EFFBC38}"/>
              </a:ext>
            </a:extLst>
          </p:cNvPr>
          <p:cNvSpPr>
            <a:spLocks noGrp="1" noChangeArrowheads="1"/>
          </p:cNvSpPr>
          <p:nvPr>
            <p:ph idx="1"/>
          </p:nvPr>
        </p:nvSpPr>
        <p:spPr/>
        <p:txBody>
          <a:bodyPr rtlCol="0">
            <a:noAutofit/>
          </a:bodyPr>
          <a:lstStyle/>
          <a:p>
            <a:pPr marL="552450" indent="-552450" eaLnBrk="1" fontAlgn="auto" hangingPunct="1">
              <a:lnSpc>
                <a:spcPct val="110000"/>
              </a:lnSpc>
              <a:spcAft>
                <a:spcPts val="0"/>
              </a:spcAft>
              <a:buFont typeface="Wingdings" pitchFamily="2" charset="2"/>
              <a:buNone/>
              <a:defRPr/>
            </a:pPr>
            <a:r>
              <a:rPr lang="en-US" sz="2400" dirty="0">
                <a:latin typeface="Times New Roman" pitchFamily="18" charset="0"/>
                <a:cs typeface="Times New Roman" pitchFamily="18" charset="0"/>
              </a:rPr>
              <a:t>It starts where the pressure is highest &amp; the narrowing of </a:t>
            </a:r>
            <a:r>
              <a:rPr lang="en-US" sz="2400" dirty="0" smtClean="0">
                <a:latin typeface="Times New Roman" pitchFamily="18" charset="0"/>
                <a:cs typeface="Times New Roman" pitchFamily="18" charset="0"/>
              </a:rPr>
              <a:t>the</a:t>
            </a:r>
          </a:p>
          <a:p>
            <a:pPr marL="552450" indent="-552450" eaLnBrk="1" fontAlgn="auto" hangingPunct="1">
              <a:lnSpc>
                <a:spcPct val="110000"/>
              </a:lnSpc>
              <a:spcAft>
                <a:spcPts val="0"/>
              </a:spcAft>
              <a:buFont typeface="Wingdings" pitchFamily="2" charset="2"/>
              <a:buNone/>
              <a:defRPr/>
            </a:pPr>
            <a:r>
              <a:rPr lang="en-US" sz="2400" dirty="0" smtClean="0">
                <a:latin typeface="Times New Roman" pitchFamily="18" charset="0"/>
                <a:cs typeface="Times New Roman" pitchFamily="18" charset="0"/>
              </a:rPr>
              <a:t>membrane is </a:t>
            </a:r>
            <a:r>
              <a:rPr lang="en-US" sz="2400" dirty="0">
                <a:latin typeface="Times New Roman" pitchFamily="18" charset="0"/>
                <a:cs typeface="Times New Roman" pitchFamily="18" charset="0"/>
              </a:rPr>
              <a:t>most pronounced</a:t>
            </a:r>
            <a:r>
              <a:rPr lang="en-US" sz="2400" dirty="0" smtClean="0">
                <a:latin typeface="Times New Roman" pitchFamily="18" charset="0"/>
                <a:cs typeface="Times New Roman" pitchFamily="18" charset="0"/>
              </a:rPr>
              <a:t>.</a:t>
            </a:r>
          </a:p>
          <a:p>
            <a:pPr marL="552450" indent="-552450" eaLnBrk="1" fontAlgn="auto" hangingPunct="1">
              <a:lnSpc>
                <a:spcPct val="110000"/>
              </a:lnSpc>
              <a:spcAft>
                <a:spcPts val="0"/>
              </a:spcAft>
              <a:buFont typeface="Wingdings" pitchFamily="2" charset="2"/>
              <a:buNone/>
              <a:defRPr/>
            </a:pPr>
            <a:endParaRPr lang="en-US" sz="2400" dirty="0">
              <a:latin typeface="Times New Roman" pitchFamily="18" charset="0"/>
              <a:cs typeface="Times New Roman" pitchFamily="18" charset="0"/>
            </a:endParaRPr>
          </a:p>
          <a:p>
            <a:pPr marL="552450" indent="-552450" eaLnBrk="1" fontAlgn="auto" hangingPunct="1">
              <a:lnSpc>
                <a:spcPct val="110000"/>
              </a:lnSpc>
              <a:spcAft>
                <a:spcPts val="0"/>
              </a:spcAft>
              <a:buFont typeface="Wingdings"/>
              <a:buChar char=""/>
              <a:defRPr/>
            </a:pPr>
            <a:r>
              <a:rPr lang="en-US" sz="2400" dirty="0">
                <a:latin typeface="Times New Roman" pitchFamily="18" charset="0"/>
                <a:cs typeface="Times New Roman" pitchFamily="18" charset="0"/>
              </a:rPr>
              <a:t>Retardation of blood flow</a:t>
            </a:r>
          </a:p>
          <a:p>
            <a:pPr marL="552450" indent="-552450" eaLnBrk="1" fontAlgn="auto" hangingPunct="1">
              <a:lnSpc>
                <a:spcPct val="110000"/>
              </a:lnSpc>
              <a:spcAft>
                <a:spcPts val="0"/>
              </a:spcAft>
              <a:buFont typeface="Wingdings"/>
              <a:buChar char=""/>
              <a:defRPr/>
            </a:pPr>
            <a:r>
              <a:rPr lang="en-US" sz="2400" dirty="0">
                <a:latin typeface="Times New Roman" pitchFamily="18" charset="0"/>
                <a:cs typeface="Times New Roman" pitchFamily="18" charset="0"/>
              </a:rPr>
              <a:t>Degradation of vessel walls</a:t>
            </a:r>
          </a:p>
          <a:p>
            <a:pPr marL="552450" indent="-552450" eaLnBrk="1" fontAlgn="auto" hangingPunct="1">
              <a:lnSpc>
                <a:spcPct val="110000"/>
              </a:lnSpc>
              <a:spcAft>
                <a:spcPts val="0"/>
              </a:spcAft>
              <a:buFont typeface="Wingdings"/>
              <a:buChar char=""/>
              <a:defRPr/>
            </a:pPr>
            <a:r>
              <a:rPr lang="en-US" sz="2400" dirty="0">
                <a:latin typeface="Times New Roman" pitchFamily="18" charset="0"/>
                <a:cs typeface="Times New Roman" pitchFamily="18" charset="0"/>
              </a:rPr>
              <a:t>Cellular </a:t>
            </a:r>
            <a:r>
              <a:rPr lang="en-US" sz="2400" dirty="0" smtClean="0">
                <a:latin typeface="Times New Roman" pitchFamily="18" charset="0"/>
                <a:cs typeface="Times New Roman" pitchFamily="18" charset="0"/>
              </a:rPr>
              <a:t>changes</a:t>
            </a:r>
            <a:endParaRPr lang="en-US" sz="2400" dirty="0">
              <a:latin typeface="Times New Roman" pitchFamily="18" charset="0"/>
              <a:cs typeface="Times New Roman" pitchFamily="18" charset="0"/>
            </a:endParaRPr>
          </a:p>
          <a:p>
            <a:pPr marL="952500" lvl="1" indent="-552450" eaLnBrk="1" fontAlgn="auto" hangingPunct="1">
              <a:lnSpc>
                <a:spcPct val="110000"/>
              </a:lnSpc>
              <a:spcAft>
                <a:spcPts val="0"/>
              </a:spcAft>
              <a:buFont typeface="Wingdings" pitchFamily="2" charset="2"/>
              <a:buChar char="Ø"/>
              <a:defRPr/>
            </a:pPr>
            <a:r>
              <a:rPr lang="en-US" sz="2000" dirty="0">
                <a:latin typeface="Times New Roman" pitchFamily="18" charset="0"/>
                <a:cs typeface="Times New Roman" pitchFamily="18" charset="0"/>
              </a:rPr>
              <a:t>Swelling of mitochondria &amp; ER</a:t>
            </a:r>
          </a:p>
          <a:p>
            <a:pPr marL="952500" lvl="1" indent="-552450" eaLnBrk="1" fontAlgn="auto" hangingPunct="1">
              <a:lnSpc>
                <a:spcPct val="110000"/>
              </a:lnSpc>
              <a:spcAft>
                <a:spcPts val="0"/>
              </a:spcAft>
              <a:buFont typeface="Wingdings" pitchFamily="2" charset="2"/>
              <a:buChar char="Ø"/>
              <a:defRPr/>
            </a:pPr>
            <a:r>
              <a:rPr lang="en-US" sz="2000" dirty="0">
                <a:latin typeface="Times New Roman" pitchFamily="18" charset="0"/>
                <a:cs typeface="Times New Roman" pitchFamily="18" charset="0"/>
              </a:rPr>
              <a:t>Rupture of </a:t>
            </a:r>
            <a:r>
              <a:rPr lang="en-US" sz="2000" dirty="0" err="1">
                <a:latin typeface="Times New Roman" pitchFamily="18" charset="0"/>
                <a:cs typeface="Times New Roman" pitchFamily="18" charset="0"/>
              </a:rPr>
              <a:t>cytoplasmic</a:t>
            </a:r>
            <a:r>
              <a:rPr lang="en-US" sz="2000" dirty="0">
                <a:latin typeface="Times New Roman" pitchFamily="18" charset="0"/>
                <a:cs typeface="Times New Roman" pitchFamily="18" charset="0"/>
              </a:rPr>
              <a:t> membrane leaving only isolated nuclei between the fibrous </a:t>
            </a:r>
            <a:r>
              <a:rPr lang="en-US" sz="2000" dirty="0" smtClean="0">
                <a:latin typeface="Times New Roman" pitchFamily="18" charset="0"/>
                <a:cs typeface="Times New Roman" pitchFamily="18" charset="0"/>
              </a:rPr>
              <a:t>elements (</a:t>
            </a:r>
            <a:r>
              <a:rPr lang="en-US" sz="2000" dirty="0" err="1" smtClean="0">
                <a:latin typeface="Times New Roman" pitchFamily="18" charset="0"/>
                <a:cs typeface="Times New Roman" pitchFamily="18" charset="0"/>
              </a:rPr>
              <a:t>pyknosis</a:t>
            </a: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First </a:t>
            </a:r>
            <a:r>
              <a:rPr lang="en-US" sz="2000" dirty="0">
                <a:latin typeface="Times New Roman" pitchFamily="18" charset="0"/>
                <a:cs typeface="Times New Roman" pitchFamily="18" charset="0"/>
              </a:rPr>
              <a:t>indication of hyalinization </a:t>
            </a:r>
          </a:p>
          <a:p>
            <a:pPr marL="552450" indent="-552450" eaLnBrk="1" fontAlgn="auto" hangingPunct="1">
              <a:lnSpc>
                <a:spcPct val="110000"/>
              </a:lnSpc>
              <a:spcAft>
                <a:spcPts val="0"/>
              </a:spcAft>
              <a:buFont typeface="Wingdings" pitchFamily="2" charset="2"/>
              <a:buNone/>
              <a:defRPr/>
            </a:pPr>
            <a:endParaRPr lang="en-US" sz="2000" dirty="0">
              <a:latin typeface="Times New Roman" pitchFamily="18" charset="0"/>
              <a:cs typeface="Times New Roman" pitchFamily="18" charset="0"/>
            </a:endParaRPr>
          </a:p>
        </p:txBody>
      </p:sp>
      <p:sp>
        <p:nvSpPr>
          <p:cNvPr id="17413" name="Slide Number Placeholder 4">
            <a:extLst>
              <a:ext uri="{FF2B5EF4-FFF2-40B4-BE49-F238E27FC236}">
                <a16:creationId xmlns="" xmlns:a16="http://schemas.microsoft.com/office/drawing/2014/main" id="{7558B39E-8CE6-4965-8870-06296CA61E18}"/>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8EEA1E6-B44D-4CF4-B306-777CC946F624}" type="slidenum">
              <a:rPr lang="en-US" altLang="en-US">
                <a:solidFill>
                  <a:srgbClr val="898989"/>
                </a:solidFill>
              </a:rPr>
              <a:pPr eaLnBrk="1" hangingPunct="1"/>
              <a:t>12</a:t>
            </a:fld>
            <a:endParaRPr lang="en-US" altLang="en-US">
              <a:solidFill>
                <a:srgbClr val="898989"/>
              </a:solidFill>
            </a:endParaRPr>
          </a:p>
        </p:txBody>
      </p:sp>
      <p:sp>
        <p:nvSpPr>
          <p:cNvPr id="11269" name="AutoShape 4">
            <a:extLst>
              <a:ext uri="{FF2B5EF4-FFF2-40B4-BE49-F238E27FC236}">
                <a16:creationId xmlns="" xmlns:a16="http://schemas.microsoft.com/office/drawing/2014/main" id="{FBAAABB7-F035-440A-B53C-3D45C5E48AA5}"/>
              </a:ext>
            </a:extLst>
          </p:cNvPr>
          <p:cNvSpPr>
            <a:spLocks noChangeArrowheads="1"/>
          </p:cNvSpPr>
          <p:nvPr/>
        </p:nvSpPr>
        <p:spPr bwMode="auto">
          <a:xfrm>
            <a:off x="5791200" y="41148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 xmlns:a16="http://schemas.microsoft.com/office/drawing/2014/main" id="{7A8308B1-83CC-46A2-BFB3-5C40FB81E5CA}"/>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Degeneration</a:t>
            </a:r>
          </a:p>
        </p:txBody>
      </p:sp>
      <p:sp>
        <p:nvSpPr>
          <p:cNvPr id="12291" name="Rectangle 3">
            <a:extLst>
              <a:ext uri="{FF2B5EF4-FFF2-40B4-BE49-F238E27FC236}">
                <a16:creationId xmlns="" xmlns:a16="http://schemas.microsoft.com/office/drawing/2014/main" id="{D49CC980-C08E-4059-A964-1B342264F070}"/>
              </a:ext>
            </a:extLst>
          </p:cNvPr>
          <p:cNvSpPr>
            <a:spLocks noGrp="1" noChangeArrowheads="1"/>
          </p:cNvSpPr>
          <p:nvPr>
            <p:ph idx="1"/>
          </p:nvPr>
        </p:nvSpPr>
        <p:spPr/>
        <p:txBody>
          <a:bodyPr/>
          <a:lstStyle/>
          <a:p>
            <a:pPr eaLnBrk="1" hangingPunct="1"/>
            <a:r>
              <a:rPr lang="en-US" altLang="en-US" sz="2400" dirty="0">
                <a:latin typeface="Times New Roman" pitchFamily="18" charset="0"/>
                <a:cs typeface="Times New Roman" pitchFamily="18" charset="0"/>
              </a:rPr>
              <a:t>Mild inflammation is observed</a:t>
            </a:r>
            <a:r>
              <a:rPr lang="en-US" altLang="en-US" sz="2400" dirty="0" smtClean="0">
                <a:latin typeface="Times New Roman" pitchFamily="18" charset="0"/>
                <a:cs typeface="Times New Roman" pitchFamily="18" charset="0"/>
              </a:rPr>
              <a:t>.</a:t>
            </a:r>
            <a:endParaRPr lang="en-US" altLang="en-US" sz="2400" dirty="0">
              <a:latin typeface="Times New Roman" pitchFamily="18" charset="0"/>
              <a:cs typeface="Times New Roman" pitchFamily="18" charset="0"/>
            </a:endParaRPr>
          </a:p>
          <a:p>
            <a:pPr eaLnBrk="1" hangingPunct="1"/>
            <a:r>
              <a:rPr lang="en-US" altLang="en-US" sz="2400" dirty="0">
                <a:latin typeface="Times New Roman" pitchFamily="18" charset="0"/>
                <a:cs typeface="Times New Roman" pitchFamily="18" charset="0"/>
              </a:rPr>
              <a:t>Tooth movement stops until the adjacent alveolar bone has been </a:t>
            </a:r>
            <a:r>
              <a:rPr lang="en-US" altLang="en-US" sz="2400" dirty="0" err="1">
                <a:latin typeface="Times New Roman" pitchFamily="18" charset="0"/>
                <a:cs typeface="Times New Roman" pitchFamily="18" charset="0"/>
              </a:rPr>
              <a:t>resorbed</a:t>
            </a:r>
            <a:r>
              <a:rPr lang="en-US" altLang="en-US" sz="2400" dirty="0">
                <a:latin typeface="Times New Roman" pitchFamily="18" charset="0"/>
                <a:cs typeface="Times New Roman" pitchFamily="18" charset="0"/>
              </a:rPr>
              <a:t>, </a:t>
            </a:r>
            <a:r>
              <a:rPr lang="en-US" altLang="en-US" sz="2400" dirty="0" err="1" smtClean="0">
                <a:latin typeface="Times New Roman" pitchFamily="18" charset="0"/>
                <a:cs typeface="Times New Roman" pitchFamily="18" charset="0"/>
              </a:rPr>
              <a:t>hyalinized</a:t>
            </a:r>
            <a:r>
              <a:rPr lang="en-US" altLang="en-US" sz="2400" dirty="0" smtClean="0">
                <a:latin typeface="Times New Roman" pitchFamily="18" charset="0"/>
                <a:cs typeface="Times New Roman" pitchFamily="18" charset="0"/>
              </a:rPr>
              <a:t> </a:t>
            </a:r>
            <a:r>
              <a:rPr lang="en-US" altLang="en-US" sz="2400" dirty="0">
                <a:latin typeface="Times New Roman" pitchFamily="18" charset="0"/>
                <a:cs typeface="Times New Roman" pitchFamily="18" charset="0"/>
              </a:rPr>
              <a:t>structures removed &amp; the area repopulated by cells.</a:t>
            </a:r>
          </a:p>
        </p:txBody>
      </p:sp>
      <p:sp>
        <p:nvSpPr>
          <p:cNvPr id="18436" name="Slide Number Placeholder 3">
            <a:extLst>
              <a:ext uri="{FF2B5EF4-FFF2-40B4-BE49-F238E27FC236}">
                <a16:creationId xmlns="" xmlns:a16="http://schemas.microsoft.com/office/drawing/2014/main" id="{146F8D9C-AA03-4F5B-8A31-80DB55BCEFFE}"/>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5BF393BE-19A3-46A1-A1D2-370BACB97A3E}" type="slidenum">
              <a:rPr lang="en-US" altLang="en-US">
                <a:solidFill>
                  <a:srgbClr val="898989"/>
                </a:solidFill>
              </a:rPr>
              <a:pPr eaLnBrk="1" hangingPunct="1"/>
              <a:t>13</a:t>
            </a:fld>
            <a:endParaRPr lang="en-US" altLang="en-US">
              <a:solidFill>
                <a:srgbClr val="89898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 xmlns:a16="http://schemas.microsoft.com/office/drawing/2014/main" id="{CBF6B871-5413-4FE8-9951-7BC7A98D9742}"/>
              </a:ext>
            </a:extLst>
          </p:cNvPr>
          <p:cNvSpPr>
            <a:spLocks noGrp="1" noChangeArrowheads="1"/>
          </p:cNvSpPr>
          <p:nvPr>
            <p:ph type="title"/>
          </p:nvPr>
        </p:nvSpPr>
        <p:spPr/>
        <p:txBody>
          <a:bodyPr rtlCol="0">
            <a:normAutofit/>
          </a:bodyPr>
          <a:lstStyle/>
          <a:p>
            <a:pPr eaLnBrk="1" fontAlgn="auto" hangingPunct="1">
              <a:spcAft>
                <a:spcPts val="0"/>
              </a:spcAft>
              <a:defRPr/>
            </a:pPr>
            <a:r>
              <a:rPr lang="en-US" dirty="0">
                <a:solidFill>
                  <a:schemeClr val="tx2">
                    <a:satMod val="200000"/>
                  </a:schemeClr>
                </a:solidFill>
                <a:latin typeface="Times New Roman" pitchFamily="18" charset="0"/>
                <a:cs typeface="Times New Roman" pitchFamily="18" charset="0"/>
              </a:rPr>
              <a:t>Elimination of destroyed tissue</a:t>
            </a:r>
          </a:p>
        </p:txBody>
      </p:sp>
      <p:sp>
        <p:nvSpPr>
          <p:cNvPr id="13315" name="Rectangle 3">
            <a:extLst>
              <a:ext uri="{FF2B5EF4-FFF2-40B4-BE49-F238E27FC236}">
                <a16:creationId xmlns="" xmlns:a16="http://schemas.microsoft.com/office/drawing/2014/main" id="{8DCDC281-55BD-4144-BA8F-FFFBED0D83A9}"/>
              </a:ext>
            </a:extLst>
          </p:cNvPr>
          <p:cNvSpPr>
            <a:spLocks noGrp="1" noChangeArrowheads="1"/>
          </p:cNvSpPr>
          <p:nvPr>
            <p:ph idx="1"/>
          </p:nvPr>
        </p:nvSpPr>
        <p:spPr/>
        <p:txBody>
          <a:bodyPr/>
          <a:lstStyle/>
          <a:p>
            <a:pPr marL="411163" eaLnBrk="1" hangingPunct="1">
              <a:lnSpc>
                <a:spcPct val="90000"/>
              </a:lnSpc>
              <a:buFont typeface="Wingdings" panose="05000000000000000000" pitchFamily="2" charset="2"/>
              <a:buChar char=""/>
            </a:pPr>
            <a:r>
              <a:rPr lang="en-US" altLang="en-US" sz="2500" dirty="0">
                <a:latin typeface="Times New Roman" pitchFamily="18" charset="0"/>
                <a:cs typeface="Times New Roman" pitchFamily="18" charset="0"/>
              </a:rPr>
              <a:t>Invasion of the </a:t>
            </a:r>
            <a:r>
              <a:rPr lang="en-US" altLang="en-US" sz="2500" dirty="0" err="1">
                <a:latin typeface="Times New Roman" pitchFamily="18" charset="0"/>
                <a:cs typeface="Times New Roman" pitchFamily="18" charset="0"/>
              </a:rPr>
              <a:t>hyalinized</a:t>
            </a:r>
            <a:r>
              <a:rPr lang="en-US" altLang="en-US" sz="2500" dirty="0">
                <a:latin typeface="Times New Roman" pitchFamily="18" charset="0"/>
                <a:cs typeface="Times New Roman" pitchFamily="18" charset="0"/>
              </a:rPr>
              <a:t> areas by the cellular elements </a:t>
            </a:r>
            <a:r>
              <a:rPr lang="en-US" altLang="en-US" sz="2500" dirty="0" err="1">
                <a:latin typeface="Times New Roman" pitchFamily="18" charset="0"/>
                <a:cs typeface="Times New Roman" pitchFamily="18" charset="0"/>
              </a:rPr>
              <a:t>i.e</a:t>
            </a:r>
            <a:r>
              <a:rPr lang="en-US" altLang="en-US" sz="2500" dirty="0">
                <a:latin typeface="Times New Roman" pitchFamily="18" charset="0"/>
                <a:cs typeface="Times New Roman" pitchFamily="18" charset="0"/>
              </a:rPr>
              <a:t> </a:t>
            </a:r>
            <a:r>
              <a:rPr lang="en-US" altLang="en-US" sz="2500" dirty="0">
                <a:solidFill>
                  <a:srgbClr val="FF0000"/>
                </a:solidFill>
                <a:latin typeface="Times New Roman" pitchFamily="18" charset="0"/>
                <a:cs typeface="Times New Roman" pitchFamily="18" charset="0"/>
              </a:rPr>
              <a:t>macrophages and multinucleated giant cells.</a:t>
            </a:r>
          </a:p>
          <a:p>
            <a:pPr marL="411163" eaLnBrk="1" hangingPunct="1">
              <a:lnSpc>
                <a:spcPct val="90000"/>
              </a:lnSpc>
              <a:buFont typeface="Wingdings" panose="05000000000000000000" pitchFamily="2" charset="2"/>
              <a:buChar char=""/>
            </a:pPr>
            <a:endParaRPr lang="en-US" altLang="en-US" sz="2500" dirty="0">
              <a:latin typeface="Times New Roman" pitchFamily="18" charset="0"/>
              <a:cs typeface="Times New Roman" pitchFamily="18" charset="0"/>
            </a:endParaRPr>
          </a:p>
          <a:p>
            <a:pPr marL="411163" eaLnBrk="1" hangingPunct="1">
              <a:lnSpc>
                <a:spcPct val="90000"/>
              </a:lnSpc>
              <a:buFont typeface="Wingdings" panose="05000000000000000000" pitchFamily="2" charset="2"/>
              <a:buChar char=""/>
            </a:pPr>
            <a:r>
              <a:rPr lang="en-US" altLang="en-US" sz="2500" dirty="0">
                <a:latin typeface="Times New Roman" pitchFamily="18" charset="0"/>
                <a:cs typeface="Times New Roman" pitchFamily="18" charset="0"/>
              </a:rPr>
              <a:t>Adjacent undamaged areas give rise to the </a:t>
            </a:r>
            <a:r>
              <a:rPr lang="en-US" altLang="en-US" sz="2500" dirty="0" err="1">
                <a:solidFill>
                  <a:srgbClr val="FF0000"/>
                </a:solidFill>
                <a:latin typeface="Times New Roman" pitchFamily="18" charset="0"/>
                <a:cs typeface="Times New Roman" pitchFamily="18" charset="0"/>
              </a:rPr>
              <a:t>osteoclasts</a:t>
            </a:r>
            <a:r>
              <a:rPr lang="en-US" altLang="en-US" sz="2500" dirty="0">
                <a:latin typeface="Times New Roman" pitchFamily="18" charset="0"/>
                <a:cs typeface="Times New Roman" pitchFamily="18" charset="0"/>
              </a:rPr>
              <a:t> (multinucleated giant cells) which appears within the adjacent bone marrow spaces and begins an attack on the underside of bone immediately adjacent to necrotic PDL area. This process is termed as </a:t>
            </a:r>
            <a:r>
              <a:rPr lang="en-US" altLang="en-US" sz="2500" dirty="0">
                <a:solidFill>
                  <a:srgbClr val="FF0000"/>
                </a:solidFill>
                <a:latin typeface="Times New Roman" pitchFamily="18" charset="0"/>
                <a:cs typeface="Times New Roman" pitchFamily="18" charset="0"/>
              </a:rPr>
              <a:t>undermining </a:t>
            </a:r>
            <a:r>
              <a:rPr lang="en-US" altLang="en-US" sz="2500" dirty="0" err="1">
                <a:solidFill>
                  <a:srgbClr val="FF0000"/>
                </a:solidFill>
                <a:latin typeface="Times New Roman" pitchFamily="18" charset="0"/>
                <a:cs typeface="Times New Roman" pitchFamily="18" charset="0"/>
              </a:rPr>
              <a:t>resorption</a:t>
            </a:r>
            <a:r>
              <a:rPr lang="en-US" altLang="en-US" sz="2500" dirty="0">
                <a:solidFill>
                  <a:srgbClr val="FF0000"/>
                </a:solidFill>
                <a:latin typeface="Times New Roman" pitchFamily="18" charset="0"/>
                <a:cs typeface="Times New Roman" pitchFamily="18" charset="0"/>
              </a:rPr>
              <a:t>.</a:t>
            </a:r>
          </a:p>
          <a:p>
            <a:pPr marL="411163" eaLnBrk="1" hangingPunct="1">
              <a:lnSpc>
                <a:spcPct val="90000"/>
              </a:lnSpc>
              <a:buFont typeface="Wingdings" panose="05000000000000000000" pitchFamily="2" charset="2"/>
              <a:buChar char=""/>
            </a:pPr>
            <a:endParaRPr lang="en-US" altLang="en-US" sz="2500" dirty="0">
              <a:latin typeface="Times New Roman" pitchFamily="18" charset="0"/>
              <a:cs typeface="Times New Roman" pitchFamily="18" charset="0"/>
            </a:endParaRPr>
          </a:p>
          <a:p>
            <a:pPr marL="411163" eaLnBrk="1" hangingPunct="1">
              <a:lnSpc>
                <a:spcPct val="90000"/>
              </a:lnSpc>
              <a:buFont typeface="Wingdings" panose="05000000000000000000" pitchFamily="2" charset="2"/>
              <a:buChar char=""/>
            </a:pPr>
            <a:r>
              <a:rPr lang="en-US" altLang="en-US" sz="2500" dirty="0">
                <a:latin typeface="Times New Roman" pitchFamily="18" charset="0"/>
                <a:cs typeface="Times New Roman" pitchFamily="18" charset="0"/>
              </a:rPr>
              <a:t>Since  the attack is from the underside of the lamina </a:t>
            </a:r>
            <a:r>
              <a:rPr lang="en-US" altLang="en-US" sz="2500" dirty="0" err="1">
                <a:latin typeface="Times New Roman" pitchFamily="18" charset="0"/>
                <a:cs typeface="Times New Roman" pitchFamily="18" charset="0"/>
              </a:rPr>
              <a:t>dura</a:t>
            </a:r>
            <a:r>
              <a:rPr lang="en-US" altLang="en-US" sz="2500" dirty="0">
                <a:latin typeface="Times New Roman" pitchFamily="18" charset="0"/>
                <a:cs typeface="Times New Roman" pitchFamily="18" charset="0"/>
              </a:rPr>
              <a:t>.</a:t>
            </a:r>
          </a:p>
        </p:txBody>
      </p:sp>
      <p:sp>
        <p:nvSpPr>
          <p:cNvPr id="19460" name="Slide Number Placeholder 3">
            <a:extLst>
              <a:ext uri="{FF2B5EF4-FFF2-40B4-BE49-F238E27FC236}">
                <a16:creationId xmlns="" xmlns:a16="http://schemas.microsoft.com/office/drawing/2014/main" id="{067129AA-958A-4B4F-8CDF-6B4CC99F4F96}"/>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CE5A12E-0708-4C23-9570-3614F6745DD7}" type="slidenum">
              <a:rPr lang="en-US" altLang="en-US">
                <a:solidFill>
                  <a:srgbClr val="898989"/>
                </a:solidFill>
              </a:rPr>
              <a:pPr eaLnBrk="1" hangingPunct="1"/>
              <a:t>14</a:t>
            </a:fld>
            <a:endParaRPr lang="en-US" altLang="en-US">
              <a:solidFill>
                <a:srgbClr val="89898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 xmlns:a16="http://schemas.microsoft.com/office/drawing/2014/main" id="{DEE2DAEA-539C-460D-9198-FE2F3DE92E12}"/>
              </a:ext>
            </a:extLst>
          </p:cNvPr>
          <p:cNvSpPr>
            <a:spLocks noGrp="1"/>
          </p:cNvSpPr>
          <p:nvPr>
            <p:ph type="title"/>
          </p:nvPr>
        </p:nvSpPr>
        <p:spPr/>
        <p:txBody>
          <a:bodyPr rtlCol="0">
            <a:normAutofit/>
          </a:bodyPr>
          <a:lstStyle/>
          <a:p>
            <a:pPr eaLnBrk="1" fontAlgn="auto" hangingPunct="1">
              <a:spcAft>
                <a:spcPts val="0"/>
              </a:spcAft>
              <a:defRPr/>
            </a:pPr>
            <a:endParaRPr lang="en-IN">
              <a:solidFill>
                <a:schemeClr val="tx2">
                  <a:satMod val="200000"/>
                </a:schemeClr>
              </a:solidFill>
              <a:latin typeface="Times New Roman" pitchFamily="18" charset="0"/>
              <a:cs typeface="Times New Roman" pitchFamily="18" charset="0"/>
            </a:endParaRPr>
          </a:p>
        </p:txBody>
      </p:sp>
      <p:sp>
        <p:nvSpPr>
          <p:cNvPr id="14339" name="Content Placeholder 2">
            <a:extLst>
              <a:ext uri="{FF2B5EF4-FFF2-40B4-BE49-F238E27FC236}">
                <a16:creationId xmlns="" xmlns:a16="http://schemas.microsoft.com/office/drawing/2014/main" id="{B1E9FD9D-3B2B-436A-A61B-952DB7E06DE3}"/>
              </a:ext>
            </a:extLst>
          </p:cNvPr>
          <p:cNvSpPr>
            <a:spLocks noGrp="1"/>
          </p:cNvSpPr>
          <p:nvPr>
            <p:ph idx="1"/>
          </p:nvPr>
        </p:nvSpPr>
        <p:spPr>
          <a:xfrm>
            <a:off x="381000" y="1600200"/>
            <a:ext cx="8229600" cy="4525963"/>
          </a:xfrm>
        </p:spPr>
        <p:txBody>
          <a:bodyPr/>
          <a:lstStyle/>
          <a:p>
            <a:pPr eaLnBrk="1" hangingPunct="1">
              <a:lnSpc>
                <a:spcPct val="90000"/>
              </a:lnSpc>
            </a:pPr>
            <a:r>
              <a:rPr lang="en-US" altLang="en-US" sz="2400" dirty="0">
                <a:latin typeface="Times New Roman" pitchFamily="18" charset="0"/>
                <a:cs typeface="Times New Roman" pitchFamily="18" charset="0"/>
              </a:rPr>
              <a:t>When hyalinization and undermining </a:t>
            </a:r>
            <a:r>
              <a:rPr lang="en-US" altLang="en-US" sz="2400" dirty="0" err="1">
                <a:latin typeface="Times New Roman" pitchFamily="18" charset="0"/>
                <a:cs typeface="Times New Roman" pitchFamily="18" charset="0"/>
              </a:rPr>
              <a:t>resorption</a:t>
            </a:r>
            <a:r>
              <a:rPr lang="en-US" altLang="en-US" sz="2400" dirty="0">
                <a:latin typeface="Times New Roman" pitchFamily="18" charset="0"/>
                <a:cs typeface="Times New Roman" pitchFamily="18" charset="0"/>
              </a:rPr>
              <a:t> occur, an inevitable delay in the tooth movement results.</a:t>
            </a:r>
          </a:p>
          <a:p>
            <a:pPr eaLnBrk="1" hangingPunct="1">
              <a:lnSpc>
                <a:spcPct val="90000"/>
              </a:lnSpc>
            </a:pPr>
            <a:endParaRPr lang="en-US" altLang="en-US" sz="2400" dirty="0">
              <a:latin typeface="Times New Roman" pitchFamily="18" charset="0"/>
              <a:cs typeface="Times New Roman" pitchFamily="18" charset="0"/>
            </a:endParaRPr>
          </a:p>
          <a:p>
            <a:pPr eaLnBrk="1" hangingPunct="1">
              <a:lnSpc>
                <a:spcPct val="90000"/>
              </a:lnSpc>
              <a:buFont typeface="Wingdings" panose="05000000000000000000" pitchFamily="2" charset="2"/>
              <a:buChar char="v"/>
            </a:pPr>
            <a:r>
              <a:rPr lang="en-US" altLang="en-US" sz="2400" dirty="0">
                <a:latin typeface="Times New Roman" pitchFamily="18" charset="0"/>
                <a:cs typeface="Times New Roman" pitchFamily="18" charset="0"/>
              </a:rPr>
              <a:t>  </a:t>
            </a:r>
            <a:r>
              <a:rPr lang="en-US" altLang="en-US" sz="2400" dirty="0" smtClean="0">
                <a:latin typeface="Times New Roman" pitchFamily="18" charset="0"/>
                <a:cs typeface="Times New Roman" pitchFamily="18" charset="0"/>
              </a:rPr>
              <a:t>A </a:t>
            </a:r>
            <a:r>
              <a:rPr lang="en-US" altLang="en-US" sz="2400" dirty="0">
                <a:latin typeface="Times New Roman" pitchFamily="18" charset="0"/>
                <a:cs typeface="Times New Roman" pitchFamily="18" charset="0"/>
              </a:rPr>
              <a:t>delay in stimulating differentiation of cells </a:t>
            </a:r>
            <a:r>
              <a:rPr lang="en-US" altLang="en-US" sz="2400" dirty="0" smtClean="0">
                <a:latin typeface="Times New Roman" pitchFamily="18" charset="0"/>
                <a:cs typeface="Times New Roman" pitchFamily="18" charset="0"/>
              </a:rPr>
              <a:t>within </a:t>
            </a:r>
            <a:r>
              <a:rPr lang="en-US" altLang="en-US" sz="2400" dirty="0">
                <a:latin typeface="Times New Roman" pitchFamily="18" charset="0"/>
                <a:cs typeface="Times New Roman" pitchFamily="18" charset="0"/>
              </a:rPr>
              <a:t>marrow </a:t>
            </a:r>
            <a:r>
              <a:rPr lang="en-US" altLang="en-US" sz="2400" dirty="0" smtClean="0">
                <a:latin typeface="Times New Roman" pitchFamily="18" charset="0"/>
                <a:cs typeface="Times New Roman" pitchFamily="18" charset="0"/>
              </a:rPr>
              <a:t>      </a:t>
            </a:r>
          </a:p>
          <a:p>
            <a:pPr eaLnBrk="1" hangingPunct="1">
              <a:lnSpc>
                <a:spcPct val="90000"/>
              </a:lnSpc>
              <a:buNone/>
            </a:pPr>
            <a:r>
              <a:rPr lang="en-US" altLang="en-US" sz="2400" dirty="0" smtClean="0">
                <a:latin typeface="Times New Roman" pitchFamily="18" charset="0"/>
                <a:cs typeface="Times New Roman" pitchFamily="18" charset="0"/>
              </a:rPr>
              <a:t>       spaces</a:t>
            </a:r>
            <a:r>
              <a:rPr lang="en-US" altLang="en-US" sz="2400" dirty="0">
                <a:latin typeface="Times New Roman" pitchFamily="18" charset="0"/>
                <a:cs typeface="Times New Roman" pitchFamily="18" charset="0"/>
              </a:rPr>
              <a:t>.</a:t>
            </a:r>
          </a:p>
          <a:p>
            <a:pPr eaLnBrk="1" hangingPunct="1">
              <a:lnSpc>
                <a:spcPct val="90000"/>
              </a:lnSpc>
              <a:buFont typeface="Wingdings" panose="05000000000000000000" pitchFamily="2" charset="2"/>
              <a:buChar char="v"/>
            </a:pPr>
            <a:r>
              <a:rPr lang="en-US" altLang="en-US" sz="2400" dirty="0">
                <a:latin typeface="Times New Roman" pitchFamily="18" charset="0"/>
                <a:cs typeface="Times New Roman" pitchFamily="18" charset="0"/>
              </a:rPr>
              <a:t>  </a:t>
            </a:r>
            <a:r>
              <a:rPr lang="en-US" altLang="en-US" sz="2400" dirty="0" smtClean="0">
                <a:latin typeface="Times New Roman" pitchFamily="18" charset="0"/>
                <a:cs typeface="Times New Roman" pitchFamily="18" charset="0"/>
              </a:rPr>
              <a:t>A </a:t>
            </a:r>
            <a:r>
              <a:rPr lang="en-US" altLang="en-US" sz="2400" dirty="0">
                <a:latin typeface="Times New Roman" pitchFamily="18" charset="0"/>
                <a:cs typeface="Times New Roman" pitchFamily="18" charset="0"/>
              </a:rPr>
              <a:t>considerable thickness of bone must </a:t>
            </a:r>
            <a:r>
              <a:rPr lang="en-US" altLang="en-US" sz="2400" dirty="0" smtClean="0">
                <a:latin typeface="Times New Roman" pitchFamily="18" charset="0"/>
                <a:cs typeface="Times New Roman" pitchFamily="18" charset="0"/>
              </a:rPr>
              <a:t>be </a:t>
            </a:r>
            <a:r>
              <a:rPr lang="en-US" altLang="en-US" sz="2400" dirty="0">
                <a:latin typeface="Times New Roman" pitchFamily="18" charset="0"/>
                <a:cs typeface="Times New Roman" pitchFamily="18" charset="0"/>
              </a:rPr>
              <a:t>removed from the </a:t>
            </a:r>
            <a:endParaRPr lang="en-US" altLang="en-US" sz="2400" dirty="0" smtClean="0">
              <a:latin typeface="Times New Roman" pitchFamily="18" charset="0"/>
              <a:cs typeface="Times New Roman" pitchFamily="18" charset="0"/>
            </a:endParaRPr>
          </a:p>
          <a:p>
            <a:pPr eaLnBrk="1" hangingPunct="1">
              <a:lnSpc>
                <a:spcPct val="90000"/>
              </a:lnSpc>
              <a:buNone/>
            </a:pPr>
            <a:r>
              <a:rPr lang="en-US" altLang="en-US" sz="2400" dirty="0" smtClean="0">
                <a:latin typeface="Times New Roman" pitchFamily="18" charset="0"/>
                <a:cs typeface="Times New Roman" pitchFamily="18" charset="0"/>
              </a:rPr>
              <a:t>       underside </a:t>
            </a:r>
            <a:r>
              <a:rPr lang="en-US" altLang="en-US" sz="2400" dirty="0">
                <a:latin typeface="Times New Roman" pitchFamily="18" charset="0"/>
                <a:cs typeface="Times New Roman" pitchFamily="18" charset="0"/>
              </a:rPr>
              <a:t>before any </a:t>
            </a:r>
            <a:r>
              <a:rPr lang="en-US" altLang="en-US" sz="2400" dirty="0" smtClean="0">
                <a:latin typeface="Times New Roman" pitchFamily="18" charset="0"/>
                <a:cs typeface="Times New Roman" pitchFamily="18" charset="0"/>
              </a:rPr>
              <a:t>tooth </a:t>
            </a:r>
            <a:r>
              <a:rPr lang="en-US" altLang="en-US" sz="2400" dirty="0">
                <a:latin typeface="Times New Roman" pitchFamily="18" charset="0"/>
                <a:cs typeface="Times New Roman" pitchFamily="18" charset="0"/>
              </a:rPr>
              <a:t>movement can take place.</a:t>
            </a:r>
            <a:endParaRPr lang="en-IN" altLang="en-US" sz="2400" dirty="0">
              <a:latin typeface="Times New Roman" pitchFamily="18" charset="0"/>
              <a:cs typeface="Times New Roman" pitchFamily="18" charset="0"/>
            </a:endParaRPr>
          </a:p>
        </p:txBody>
      </p:sp>
      <p:sp>
        <p:nvSpPr>
          <p:cNvPr id="20484" name="Slide Number Placeholder 3">
            <a:extLst>
              <a:ext uri="{FF2B5EF4-FFF2-40B4-BE49-F238E27FC236}">
                <a16:creationId xmlns="" xmlns:a16="http://schemas.microsoft.com/office/drawing/2014/main" id="{A1678EAE-FE7A-41D6-A83A-0AD50422BF8C}"/>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D55B777-0658-4928-9C63-CF18564FF505}" type="slidenum">
              <a:rPr lang="en-US" altLang="en-US">
                <a:solidFill>
                  <a:srgbClr val="898989"/>
                </a:solidFill>
              </a:rPr>
              <a:pPr eaLnBrk="1" hangingPunct="1"/>
              <a:t>15</a:t>
            </a:fld>
            <a:endParaRPr lang="en-US" altLang="en-US">
              <a:solidFill>
                <a:srgbClr val="89898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 xmlns:a16="http://schemas.microsoft.com/office/drawing/2014/main" id="{6B38053B-8375-40E6-BAEA-8CBB54800469}"/>
              </a:ext>
            </a:extLst>
          </p:cNvPr>
          <p:cNvSpPr>
            <a:spLocks noGrp="1"/>
          </p:cNvSpPr>
          <p:nvPr>
            <p:ph type="title"/>
          </p:nvPr>
        </p:nvSpPr>
        <p:spPr/>
        <p:txBody>
          <a:bodyPr rtlCol="0">
            <a:normAutofit/>
          </a:bodyPr>
          <a:lstStyle/>
          <a:p>
            <a:pPr eaLnBrk="1" fontAlgn="auto" hangingPunct="1">
              <a:spcAft>
                <a:spcPts val="0"/>
              </a:spcAft>
              <a:defRPr/>
            </a:pPr>
            <a:r>
              <a:rPr lang="en-US" sz="2800" dirty="0">
                <a:solidFill>
                  <a:schemeClr val="tx2">
                    <a:satMod val="200000"/>
                  </a:schemeClr>
                </a:solidFill>
                <a:latin typeface="Times New Roman" pitchFamily="18" charset="0"/>
                <a:cs typeface="Times New Roman" pitchFamily="18" charset="0"/>
              </a:rPr>
              <a:t>Frontal </a:t>
            </a:r>
            <a:r>
              <a:rPr lang="en-US" sz="2800" dirty="0" err="1">
                <a:solidFill>
                  <a:schemeClr val="tx2">
                    <a:satMod val="200000"/>
                  </a:schemeClr>
                </a:solidFill>
                <a:latin typeface="Times New Roman" pitchFamily="18" charset="0"/>
                <a:cs typeface="Times New Roman" pitchFamily="18" charset="0"/>
              </a:rPr>
              <a:t>resorption</a:t>
            </a:r>
            <a:r>
              <a:rPr lang="en-US" sz="2800" dirty="0">
                <a:solidFill>
                  <a:schemeClr val="tx2">
                    <a:satMod val="200000"/>
                  </a:schemeClr>
                </a:solidFill>
                <a:latin typeface="Times New Roman" pitchFamily="18" charset="0"/>
                <a:cs typeface="Times New Roman" pitchFamily="18" charset="0"/>
              </a:rPr>
              <a:t> </a:t>
            </a:r>
            <a:r>
              <a:rPr lang="en-US" sz="2800" dirty="0" err="1">
                <a:solidFill>
                  <a:schemeClr val="tx2">
                    <a:satMod val="200000"/>
                  </a:schemeClr>
                </a:solidFill>
                <a:latin typeface="Times New Roman" pitchFamily="18" charset="0"/>
                <a:cs typeface="Times New Roman" pitchFamily="18" charset="0"/>
              </a:rPr>
              <a:t>vs</a:t>
            </a:r>
            <a:r>
              <a:rPr lang="en-US" sz="2800" dirty="0">
                <a:solidFill>
                  <a:schemeClr val="tx2">
                    <a:satMod val="200000"/>
                  </a:schemeClr>
                </a:solidFill>
                <a:latin typeface="Times New Roman" pitchFamily="18" charset="0"/>
                <a:cs typeface="Times New Roman" pitchFamily="18" charset="0"/>
              </a:rPr>
              <a:t> undermining </a:t>
            </a:r>
            <a:r>
              <a:rPr lang="en-US" sz="2800" dirty="0" err="1">
                <a:solidFill>
                  <a:schemeClr val="tx2">
                    <a:satMod val="200000"/>
                  </a:schemeClr>
                </a:solidFill>
                <a:latin typeface="Times New Roman" pitchFamily="18" charset="0"/>
                <a:cs typeface="Times New Roman" pitchFamily="18" charset="0"/>
              </a:rPr>
              <a:t>resorption</a:t>
            </a:r>
            <a:endParaRPr lang="en-IN" sz="2800" dirty="0">
              <a:solidFill>
                <a:schemeClr val="tx2">
                  <a:satMod val="200000"/>
                </a:schemeClr>
              </a:solidFill>
              <a:latin typeface="Times New Roman" pitchFamily="18" charset="0"/>
              <a:cs typeface="Times New Roman" pitchFamily="18" charset="0"/>
            </a:endParaRPr>
          </a:p>
        </p:txBody>
      </p:sp>
      <p:pic>
        <p:nvPicPr>
          <p:cNvPr id="15363" name="Picture 2">
            <a:extLst>
              <a:ext uri="{FF2B5EF4-FFF2-40B4-BE49-F238E27FC236}">
                <a16:creationId xmlns="" xmlns:a16="http://schemas.microsoft.com/office/drawing/2014/main" id="{A8EA60CC-5236-460A-9F44-AF40C086B0A6}"/>
              </a:ext>
            </a:extLst>
          </p:cNvPr>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a:xfrm>
            <a:off x="1611313" y="1676400"/>
            <a:ext cx="6313487" cy="3962400"/>
          </a:xfrm>
          <a:noFill/>
        </p:spPr>
      </p:pic>
      <p:sp>
        <p:nvSpPr>
          <p:cNvPr id="21508" name="Slide Number Placeholder 3">
            <a:extLst>
              <a:ext uri="{FF2B5EF4-FFF2-40B4-BE49-F238E27FC236}">
                <a16:creationId xmlns="" xmlns:a16="http://schemas.microsoft.com/office/drawing/2014/main" id="{4FADA096-5D67-4A25-B531-38BE6805BDFE}"/>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0EF99F5F-5743-4920-B58B-A10C24CB6FE5}" type="slidenum">
              <a:rPr lang="en-US" altLang="en-US">
                <a:solidFill>
                  <a:srgbClr val="898989"/>
                </a:solidFill>
              </a:rPr>
              <a:pPr eaLnBrk="1" hangingPunct="1"/>
              <a:t>16</a:t>
            </a:fld>
            <a:endParaRPr lang="en-US" altLang="en-US">
              <a:solidFill>
                <a:srgbClr val="89898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 xmlns:a16="http://schemas.microsoft.com/office/drawing/2014/main" id="{FC41CF84-86E7-4AA1-8636-CB22B3D98E87}"/>
              </a:ext>
            </a:extLst>
          </p:cNvPr>
          <p:cNvSpPr>
            <a:spLocks noGrp="1" noChangeArrowheads="1"/>
          </p:cNvSpPr>
          <p:nvPr>
            <p:ph type="title"/>
          </p:nvPr>
        </p:nvSpPr>
        <p:spPr/>
        <p:txBody>
          <a:bodyPr rtlCol="0">
            <a:normAutofit/>
          </a:bodyPr>
          <a:lstStyle/>
          <a:p>
            <a:pPr eaLnBrk="1" fontAlgn="auto" hangingPunct="1">
              <a:spcAft>
                <a:spcPts val="0"/>
              </a:spcAft>
              <a:defRPr/>
            </a:pPr>
            <a:endParaRPr lang="en-US">
              <a:solidFill>
                <a:schemeClr val="tx2">
                  <a:satMod val="200000"/>
                </a:schemeClr>
              </a:solidFill>
              <a:latin typeface="Times New Roman" pitchFamily="18" charset="0"/>
              <a:cs typeface="Times New Roman" pitchFamily="18" charset="0"/>
            </a:endParaRPr>
          </a:p>
        </p:txBody>
      </p:sp>
      <p:sp>
        <p:nvSpPr>
          <p:cNvPr id="16387" name="Rectangle 3">
            <a:extLst>
              <a:ext uri="{FF2B5EF4-FFF2-40B4-BE49-F238E27FC236}">
                <a16:creationId xmlns="" xmlns:a16="http://schemas.microsoft.com/office/drawing/2014/main" id="{4BCC05EA-9859-4823-8E31-503113F7B05D}"/>
              </a:ext>
            </a:extLst>
          </p:cNvPr>
          <p:cNvSpPr>
            <a:spLocks noGrp="1" noChangeArrowheads="1"/>
          </p:cNvSpPr>
          <p:nvPr>
            <p:ph idx="1"/>
          </p:nvPr>
        </p:nvSpPr>
        <p:spPr/>
        <p:txBody>
          <a:bodyPr/>
          <a:lstStyle/>
          <a:p>
            <a:pPr eaLnBrk="1" hangingPunct="1"/>
            <a:endParaRPr lang="en-US" altLang="en-US"/>
          </a:p>
        </p:txBody>
      </p:sp>
      <p:sp>
        <p:nvSpPr>
          <p:cNvPr id="22552" name="Slide Number Placeholder 35">
            <a:extLst>
              <a:ext uri="{FF2B5EF4-FFF2-40B4-BE49-F238E27FC236}">
                <a16:creationId xmlns="" xmlns:a16="http://schemas.microsoft.com/office/drawing/2014/main" id="{4255AFB1-2BE5-4E70-BB53-9B24E822B969}"/>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9EFFC8DB-9D5A-4F08-8109-B17BBAEFFECD}" type="slidenum">
              <a:rPr lang="en-US" altLang="en-US">
                <a:solidFill>
                  <a:srgbClr val="898989"/>
                </a:solidFill>
              </a:rPr>
              <a:pPr eaLnBrk="1" hangingPunct="1"/>
              <a:t>17</a:t>
            </a:fld>
            <a:endParaRPr lang="en-US" altLang="en-US">
              <a:solidFill>
                <a:srgbClr val="898989"/>
              </a:solidFill>
            </a:endParaRPr>
          </a:p>
        </p:txBody>
      </p:sp>
      <p:sp>
        <p:nvSpPr>
          <p:cNvPr id="295940" name="Rectangle 4">
            <a:extLst>
              <a:ext uri="{FF2B5EF4-FFF2-40B4-BE49-F238E27FC236}">
                <a16:creationId xmlns="" xmlns:a16="http://schemas.microsoft.com/office/drawing/2014/main" id="{AB1F377C-BE52-4025-861F-2BD8545F9A63}"/>
              </a:ext>
            </a:extLst>
          </p:cNvPr>
          <p:cNvSpPr>
            <a:spLocks noChangeArrowheads="1"/>
          </p:cNvSpPr>
          <p:nvPr/>
        </p:nvSpPr>
        <p:spPr bwMode="auto">
          <a:xfrm>
            <a:off x="4343400" y="152400"/>
            <a:ext cx="4800600" cy="6553200"/>
          </a:xfrm>
          <a:prstGeom prst="rect">
            <a:avLst/>
          </a:prstGeom>
          <a:solidFill>
            <a:srgbClr val="B2B2B2"/>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5941" name="Rectangle 5">
            <a:extLst>
              <a:ext uri="{FF2B5EF4-FFF2-40B4-BE49-F238E27FC236}">
                <a16:creationId xmlns="" xmlns:a16="http://schemas.microsoft.com/office/drawing/2014/main" id="{23FCD12C-723F-4A88-9B5A-119BC216A418}"/>
              </a:ext>
            </a:extLst>
          </p:cNvPr>
          <p:cNvSpPr>
            <a:spLocks noChangeArrowheads="1"/>
          </p:cNvSpPr>
          <p:nvPr/>
        </p:nvSpPr>
        <p:spPr bwMode="auto">
          <a:xfrm>
            <a:off x="76200" y="152400"/>
            <a:ext cx="4191000" cy="6553200"/>
          </a:xfrm>
          <a:prstGeom prst="rect">
            <a:avLst/>
          </a:prstGeom>
          <a:solidFill>
            <a:srgbClr val="B2B2B2"/>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5942" name="Freeform 6">
            <a:extLst>
              <a:ext uri="{FF2B5EF4-FFF2-40B4-BE49-F238E27FC236}">
                <a16:creationId xmlns="" xmlns:a16="http://schemas.microsoft.com/office/drawing/2014/main" id="{F17281B0-44B8-4C5A-B20C-1E7ADDE03441}"/>
              </a:ext>
            </a:extLst>
          </p:cNvPr>
          <p:cNvSpPr>
            <a:spLocks/>
          </p:cNvSpPr>
          <p:nvPr/>
        </p:nvSpPr>
        <p:spPr bwMode="auto">
          <a:xfrm>
            <a:off x="2397125" y="3200400"/>
            <a:ext cx="803275" cy="2886075"/>
          </a:xfrm>
          <a:custGeom>
            <a:avLst/>
            <a:gdLst>
              <a:gd name="T0" fmla="*/ 2147483647 w 512"/>
              <a:gd name="T1" fmla="*/ 2147483647 h 1767"/>
              <a:gd name="T2" fmla="*/ 2147483647 w 512"/>
              <a:gd name="T3" fmla="*/ 2147483647 h 1767"/>
              <a:gd name="T4" fmla="*/ 2147483647 w 512"/>
              <a:gd name="T5" fmla="*/ 2147483647 h 1767"/>
              <a:gd name="T6" fmla="*/ 2147483647 w 512"/>
              <a:gd name="T7" fmla="*/ 2147483647 h 1767"/>
              <a:gd name="T8" fmla="*/ 2147483647 w 512"/>
              <a:gd name="T9" fmla="*/ 2147483647 h 1767"/>
              <a:gd name="T10" fmla="*/ 2147483647 w 512"/>
              <a:gd name="T11" fmla="*/ 2147483647 h 1767"/>
              <a:gd name="T12" fmla="*/ 0 w 512"/>
              <a:gd name="T13" fmla="*/ 2147483647 h 1767"/>
              <a:gd name="T14" fmla="*/ 2147483647 w 512"/>
              <a:gd name="T15" fmla="*/ 2147483647 h 1767"/>
              <a:gd name="T16" fmla="*/ 2147483647 w 512"/>
              <a:gd name="T17" fmla="*/ 2147483647 h 1767"/>
              <a:gd name="T18" fmla="*/ 2147483647 w 512"/>
              <a:gd name="T19" fmla="*/ 2147483647 h 1767"/>
              <a:gd name="T20" fmla="*/ 2147483647 w 512"/>
              <a:gd name="T21" fmla="*/ 2147483647 h 1767"/>
              <a:gd name="T22" fmla="*/ 2147483647 w 512"/>
              <a:gd name="T23" fmla="*/ 2147483647 h 1767"/>
              <a:gd name="T24" fmla="*/ 2147483647 w 512"/>
              <a:gd name="T25" fmla="*/ 2147483647 h 1767"/>
              <a:gd name="T26" fmla="*/ 2147483647 w 512"/>
              <a:gd name="T27" fmla="*/ 2147483647 h 1767"/>
              <a:gd name="T28" fmla="*/ 2147483647 w 512"/>
              <a:gd name="T29" fmla="*/ 2147483647 h 1767"/>
              <a:gd name="T30" fmla="*/ 2147483647 w 512"/>
              <a:gd name="T31" fmla="*/ 2147483647 h 1767"/>
              <a:gd name="T32" fmla="*/ 2147483647 w 512"/>
              <a:gd name="T33" fmla="*/ 2147483647 h 1767"/>
              <a:gd name="T34" fmla="*/ 2147483647 w 512"/>
              <a:gd name="T35" fmla="*/ 2147483647 h 1767"/>
              <a:gd name="T36" fmla="*/ 2147483647 w 512"/>
              <a:gd name="T37" fmla="*/ 2147483647 h 1767"/>
              <a:gd name="T38" fmla="*/ 2147483647 w 512"/>
              <a:gd name="T39" fmla="*/ 2147483647 h 1767"/>
              <a:gd name="T40" fmla="*/ 2147483647 w 512"/>
              <a:gd name="T41" fmla="*/ 2147483647 h 1767"/>
              <a:gd name="T42" fmla="*/ 2147483647 w 512"/>
              <a:gd name="T43" fmla="*/ 2147483647 h 1767"/>
              <a:gd name="T44" fmla="*/ 2147483647 w 512"/>
              <a:gd name="T45" fmla="*/ 2147483647 h 1767"/>
              <a:gd name="T46" fmla="*/ 2147483647 w 512"/>
              <a:gd name="T47" fmla="*/ 2147483647 h 1767"/>
              <a:gd name="T48" fmla="*/ 2147483647 w 512"/>
              <a:gd name="T49" fmla="*/ 0 h 1767"/>
              <a:gd name="T50" fmla="*/ 2147483647 w 512"/>
              <a:gd name="T51" fmla="*/ 2147483647 h 176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2"/>
              <a:gd name="T79" fmla="*/ 0 h 1767"/>
              <a:gd name="T80" fmla="*/ 512 w 512"/>
              <a:gd name="T81" fmla="*/ 1767 h 176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2" h="1767">
                <a:moveTo>
                  <a:pt x="256" y="39"/>
                </a:moveTo>
                <a:cubicBezTo>
                  <a:pt x="281" y="112"/>
                  <a:pt x="249" y="184"/>
                  <a:pt x="231" y="256"/>
                </a:cubicBezTo>
                <a:cubicBezTo>
                  <a:pt x="223" y="410"/>
                  <a:pt x="218" y="590"/>
                  <a:pt x="180" y="743"/>
                </a:cubicBezTo>
                <a:cubicBezTo>
                  <a:pt x="153" y="850"/>
                  <a:pt x="117" y="956"/>
                  <a:pt x="90" y="1063"/>
                </a:cubicBezTo>
                <a:cubicBezTo>
                  <a:pt x="86" y="1103"/>
                  <a:pt x="76" y="1241"/>
                  <a:pt x="64" y="1293"/>
                </a:cubicBezTo>
                <a:cubicBezTo>
                  <a:pt x="58" y="1319"/>
                  <a:pt x="39" y="1370"/>
                  <a:pt x="39" y="1370"/>
                </a:cubicBezTo>
                <a:cubicBezTo>
                  <a:pt x="25" y="1464"/>
                  <a:pt x="11" y="1557"/>
                  <a:pt x="0" y="1651"/>
                </a:cubicBezTo>
                <a:cubicBezTo>
                  <a:pt x="16" y="1716"/>
                  <a:pt x="8" y="1729"/>
                  <a:pt x="64" y="1767"/>
                </a:cubicBezTo>
                <a:cubicBezTo>
                  <a:pt x="98" y="1763"/>
                  <a:pt x="135" y="1766"/>
                  <a:pt x="167" y="1754"/>
                </a:cubicBezTo>
                <a:cubicBezTo>
                  <a:pt x="209" y="1738"/>
                  <a:pt x="221" y="1669"/>
                  <a:pt x="231" y="1639"/>
                </a:cubicBezTo>
                <a:cubicBezTo>
                  <a:pt x="235" y="1626"/>
                  <a:pt x="256" y="1630"/>
                  <a:pt x="269" y="1626"/>
                </a:cubicBezTo>
                <a:cubicBezTo>
                  <a:pt x="278" y="1600"/>
                  <a:pt x="286" y="1575"/>
                  <a:pt x="295" y="1549"/>
                </a:cubicBezTo>
                <a:cubicBezTo>
                  <a:pt x="299" y="1536"/>
                  <a:pt x="308" y="1511"/>
                  <a:pt x="308" y="1511"/>
                </a:cubicBezTo>
                <a:cubicBezTo>
                  <a:pt x="314" y="1412"/>
                  <a:pt x="298" y="1280"/>
                  <a:pt x="359" y="1191"/>
                </a:cubicBezTo>
                <a:cubicBezTo>
                  <a:pt x="363" y="1165"/>
                  <a:pt x="369" y="1140"/>
                  <a:pt x="372" y="1114"/>
                </a:cubicBezTo>
                <a:cubicBezTo>
                  <a:pt x="378" y="1063"/>
                  <a:pt x="376" y="1011"/>
                  <a:pt x="384" y="960"/>
                </a:cubicBezTo>
                <a:cubicBezTo>
                  <a:pt x="384" y="958"/>
                  <a:pt x="416" y="865"/>
                  <a:pt x="423" y="845"/>
                </a:cubicBezTo>
                <a:cubicBezTo>
                  <a:pt x="439" y="798"/>
                  <a:pt x="449" y="740"/>
                  <a:pt x="461" y="691"/>
                </a:cubicBezTo>
                <a:cubicBezTo>
                  <a:pt x="465" y="631"/>
                  <a:pt x="467" y="571"/>
                  <a:pt x="474" y="512"/>
                </a:cubicBezTo>
                <a:cubicBezTo>
                  <a:pt x="476" y="499"/>
                  <a:pt x="484" y="487"/>
                  <a:pt x="487" y="474"/>
                </a:cubicBezTo>
                <a:cubicBezTo>
                  <a:pt x="497" y="432"/>
                  <a:pt x="512" y="346"/>
                  <a:pt x="512" y="346"/>
                </a:cubicBezTo>
                <a:cubicBezTo>
                  <a:pt x="503" y="269"/>
                  <a:pt x="499" y="192"/>
                  <a:pt x="487" y="115"/>
                </a:cubicBezTo>
                <a:cubicBezTo>
                  <a:pt x="485" y="102"/>
                  <a:pt x="484" y="86"/>
                  <a:pt x="474" y="77"/>
                </a:cubicBezTo>
                <a:cubicBezTo>
                  <a:pt x="452" y="55"/>
                  <a:pt x="423" y="43"/>
                  <a:pt x="397" y="26"/>
                </a:cubicBezTo>
                <a:cubicBezTo>
                  <a:pt x="374" y="11"/>
                  <a:pt x="320" y="0"/>
                  <a:pt x="320" y="0"/>
                </a:cubicBezTo>
                <a:cubicBezTo>
                  <a:pt x="274" y="31"/>
                  <a:pt x="296" y="19"/>
                  <a:pt x="256" y="39"/>
                </a:cubicBezTo>
                <a:close/>
              </a:path>
            </a:pathLst>
          </a:custGeom>
          <a:solidFill>
            <a:srgbClr val="FF0000"/>
          </a:solidFill>
          <a:ln w="9525">
            <a:solidFill>
              <a:schemeClr val="tx1"/>
            </a:solidFill>
            <a:round/>
            <a:headEnd/>
            <a:tailEnd/>
          </a:ln>
        </p:spPr>
        <p:txBody>
          <a:bodyPr/>
          <a:lstStyle/>
          <a:p>
            <a:endParaRPr lang="en-US"/>
          </a:p>
        </p:txBody>
      </p:sp>
      <p:grpSp>
        <p:nvGrpSpPr>
          <p:cNvPr id="2" name="Group 7">
            <a:extLst>
              <a:ext uri="{FF2B5EF4-FFF2-40B4-BE49-F238E27FC236}">
                <a16:creationId xmlns="" xmlns:a16="http://schemas.microsoft.com/office/drawing/2014/main" id="{BE5CED75-C780-4026-9235-6DBC6E36F08D}"/>
              </a:ext>
            </a:extLst>
          </p:cNvPr>
          <p:cNvGrpSpPr>
            <a:grpSpLocks/>
          </p:cNvGrpSpPr>
          <p:nvPr/>
        </p:nvGrpSpPr>
        <p:grpSpPr bwMode="auto">
          <a:xfrm>
            <a:off x="152400" y="777875"/>
            <a:ext cx="4025900" cy="5851525"/>
            <a:chOff x="288" y="490"/>
            <a:chExt cx="2536" cy="3686"/>
          </a:xfrm>
        </p:grpSpPr>
        <p:sp>
          <p:nvSpPr>
            <p:cNvPr id="16415" name="Freeform 8">
              <a:extLst>
                <a:ext uri="{FF2B5EF4-FFF2-40B4-BE49-F238E27FC236}">
                  <a16:creationId xmlns="" xmlns:a16="http://schemas.microsoft.com/office/drawing/2014/main" id="{6130B34C-0285-4157-865C-7B771285590D}"/>
                </a:ext>
              </a:extLst>
            </p:cNvPr>
            <p:cNvSpPr>
              <a:spLocks/>
            </p:cNvSpPr>
            <p:nvPr/>
          </p:nvSpPr>
          <p:spPr bwMode="auto">
            <a:xfrm>
              <a:off x="288" y="1872"/>
              <a:ext cx="2536" cy="2304"/>
            </a:xfrm>
            <a:custGeom>
              <a:avLst/>
              <a:gdLst>
                <a:gd name="T0" fmla="*/ 88 w 2536"/>
                <a:gd name="T1" fmla="*/ 1568 h 2304"/>
                <a:gd name="T2" fmla="*/ 760 w 2536"/>
                <a:gd name="T3" fmla="*/ 128 h 2304"/>
                <a:gd name="T4" fmla="*/ 904 w 2536"/>
                <a:gd name="T5" fmla="*/ 800 h 2304"/>
                <a:gd name="T6" fmla="*/ 1096 w 2536"/>
                <a:gd name="T7" fmla="*/ 1664 h 2304"/>
                <a:gd name="T8" fmla="*/ 1336 w 2536"/>
                <a:gd name="T9" fmla="*/ 2000 h 2304"/>
                <a:gd name="T10" fmla="*/ 1624 w 2536"/>
                <a:gd name="T11" fmla="*/ 1904 h 2304"/>
                <a:gd name="T12" fmla="*/ 1720 w 2536"/>
                <a:gd name="T13" fmla="*/ 1520 h 2304"/>
                <a:gd name="T14" fmla="*/ 1816 w 2536"/>
                <a:gd name="T15" fmla="*/ 848 h 2304"/>
                <a:gd name="T16" fmla="*/ 1912 w 2536"/>
                <a:gd name="T17" fmla="*/ 128 h 2304"/>
                <a:gd name="T18" fmla="*/ 2152 w 2536"/>
                <a:gd name="T19" fmla="*/ 464 h 2304"/>
                <a:gd name="T20" fmla="*/ 2488 w 2536"/>
                <a:gd name="T21" fmla="*/ 1808 h 2304"/>
                <a:gd name="T22" fmla="*/ 1864 w 2536"/>
                <a:gd name="T23" fmla="*/ 2240 h 2304"/>
                <a:gd name="T24" fmla="*/ 1240 w 2536"/>
                <a:gd name="T25" fmla="*/ 2192 h 2304"/>
                <a:gd name="T26" fmla="*/ 232 w 2536"/>
                <a:gd name="T27" fmla="*/ 2144 h 2304"/>
                <a:gd name="T28" fmla="*/ 88 w 2536"/>
                <a:gd name="T29" fmla="*/ 1568 h 23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36"/>
                <a:gd name="T46" fmla="*/ 0 h 2304"/>
                <a:gd name="T47" fmla="*/ 2536 w 2536"/>
                <a:gd name="T48" fmla="*/ 2304 h 23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36" h="2304">
                  <a:moveTo>
                    <a:pt x="88" y="1568"/>
                  </a:moveTo>
                  <a:cubicBezTo>
                    <a:pt x="176" y="1232"/>
                    <a:pt x="624" y="256"/>
                    <a:pt x="760" y="128"/>
                  </a:cubicBezTo>
                  <a:cubicBezTo>
                    <a:pt x="896" y="0"/>
                    <a:pt x="848" y="544"/>
                    <a:pt x="904" y="800"/>
                  </a:cubicBezTo>
                  <a:cubicBezTo>
                    <a:pt x="960" y="1056"/>
                    <a:pt x="1024" y="1464"/>
                    <a:pt x="1096" y="1664"/>
                  </a:cubicBezTo>
                  <a:cubicBezTo>
                    <a:pt x="1168" y="1864"/>
                    <a:pt x="1248" y="1960"/>
                    <a:pt x="1336" y="2000"/>
                  </a:cubicBezTo>
                  <a:cubicBezTo>
                    <a:pt x="1424" y="2040"/>
                    <a:pt x="1560" y="1984"/>
                    <a:pt x="1624" y="1904"/>
                  </a:cubicBezTo>
                  <a:cubicBezTo>
                    <a:pt x="1688" y="1824"/>
                    <a:pt x="1688" y="1696"/>
                    <a:pt x="1720" y="1520"/>
                  </a:cubicBezTo>
                  <a:cubicBezTo>
                    <a:pt x="1752" y="1344"/>
                    <a:pt x="1784" y="1080"/>
                    <a:pt x="1816" y="848"/>
                  </a:cubicBezTo>
                  <a:cubicBezTo>
                    <a:pt x="1848" y="616"/>
                    <a:pt x="1856" y="192"/>
                    <a:pt x="1912" y="128"/>
                  </a:cubicBezTo>
                  <a:cubicBezTo>
                    <a:pt x="1968" y="64"/>
                    <a:pt x="2056" y="184"/>
                    <a:pt x="2152" y="464"/>
                  </a:cubicBezTo>
                  <a:cubicBezTo>
                    <a:pt x="2248" y="744"/>
                    <a:pt x="2536" y="1512"/>
                    <a:pt x="2488" y="1808"/>
                  </a:cubicBezTo>
                  <a:cubicBezTo>
                    <a:pt x="2440" y="2104"/>
                    <a:pt x="2072" y="2176"/>
                    <a:pt x="1864" y="2240"/>
                  </a:cubicBezTo>
                  <a:cubicBezTo>
                    <a:pt x="1656" y="2304"/>
                    <a:pt x="1512" y="2208"/>
                    <a:pt x="1240" y="2192"/>
                  </a:cubicBezTo>
                  <a:cubicBezTo>
                    <a:pt x="968" y="2176"/>
                    <a:pt x="424" y="2248"/>
                    <a:pt x="232" y="2144"/>
                  </a:cubicBezTo>
                  <a:cubicBezTo>
                    <a:pt x="40" y="2040"/>
                    <a:pt x="0" y="1904"/>
                    <a:pt x="88" y="1568"/>
                  </a:cubicBezTo>
                  <a:close/>
                </a:path>
              </a:pathLst>
            </a:custGeom>
            <a:solidFill>
              <a:schemeClr val="bg2"/>
            </a:solidFill>
            <a:ln w="9525">
              <a:solidFill>
                <a:schemeClr val="tx1"/>
              </a:solidFill>
              <a:round/>
              <a:headEnd/>
              <a:tailEnd/>
            </a:ln>
          </p:spPr>
          <p:txBody>
            <a:bodyPr/>
            <a:lstStyle/>
            <a:p>
              <a:endParaRPr lang="en-US"/>
            </a:p>
          </p:txBody>
        </p:sp>
        <p:grpSp>
          <p:nvGrpSpPr>
            <p:cNvPr id="16416" name="Group 9">
              <a:extLst>
                <a:ext uri="{FF2B5EF4-FFF2-40B4-BE49-F238E27FC236}">
                  <a16:creationId xmlns="" xmlns:a16="http://schemas.microsoft.com/office/drawing/2014/main" id="{2063FD6B-5469-4C2F-AE43-C004EF62CE7C}"/>
                </a:ext>
              </a:extLst>
            </p:cNvPr>
            <p:cNvGrpSpPr>
              <a:grpSpLocks/>
            </p:cNvGrpSpPr>
            <p:nvPr/>
          </p:nvGrpSpPr>
          <p:grpSpPr bwMode="auto">
            <a:xfrm>
              <a:off x="1153" y="490"/>
              <a:ext cx="960" cy="3264"/>
              <a:chOff x="2592" y="1200"/>
              <a:chExt cx="528" cy="1888"/>
            </a:xfrm>
          </p:grpSpPr>
          <p:sp>
            <p:nvSpPr>
              <p:cNvPr id="16419" name="Freeform 10">
                <a:extLst>
                  <a:ext uri="{FF2B5EF4-FFF2-40B4-BE49-F238E27FC236}">
                    <a16:creationId xmlns="" xmlns:a16="http://schemas.microsoft.com/office/drawing/2014/main" id="{CCA88D42-524C-4107-87B6-44B43D9127D3}"/>
                  </a:ext>
                </a:extLst>
              </p:cNvPr>
              <p:cNvSpPr>
                <a:spLocks/>
              </p:cNvSpPr>
              <p:nvPr/>
            </p:nvSpPr>
            <p:spPr bwMode="auto">
              <a:xfrm>
                <a:off x="2648" y="1800"/>
                <a:ext cx="424" cy="1288"/>
              </a:xfrm>
              <a:custGeom>
                <a:avLst/>
                <a:gdLst>
                  <a:gd name="T0" fmla="*/ 8 w 472"/>
                  <a:gd name="T1" fmla="*/ 168 h 1288"/>
                  <a:gd name="T2" fmla="*/ 36 w 472"/>
                  <a:gd name="T3" fmla="*/ 1128 h 1288"/>
                  <a:gd name="T4" fmla="*/ 66 w 472"/>
                  <a:gd name="T5" fmla="*/ 1128 h 1288"/>
                  <a:gd name="T6" fmla="*/ 85 w 472"/>
                  <a:gd name="T7" fmla="*/ 168 h 1288"/>
                  <a:gd name="T8" fmla="*/ 8 w 472"/>
                  <a:gd name="T9" fmla="*/ 168 h 1288"/>
                  <a:gd name="T10" fmla="*/ 0 60000 65536"/>
                  <a:gd name="T11" fmla="*/ 0 60000 65536"/>
                  <a:gd name="T12" fmla="*/ 0 60000 65536"/>
                  <a:gd name="T13" fmla="*/ 0 60000 65536"/>
                  <a:gd name="T14" fmla="*/ 0 60000 65536"/>
                  <a:gd name="T15" fmla="*/ 0 w 472"/>
                  <a:gd name="T16" fmla="*/ 0 h 1288"/>
                  <a:gd name="T17" fmla="*/ 472 w 472"/>
                  <a:gd name="T18" fmla="*/ 1288 h 1288"/>
                </a:gdLst>
                <a:ahLst/>
                <a:cxnLst>
                  <a:cxn ang="T10">
                    <a:pos x="T0" y="T1"/>
                  </a:cxn>
                  <a:cxn ang="T11">
                    <a:pos x="T2" y="T3"/>
                  </a:cxn>
                  <a:cxn ang="T12">
                    <a:pos x="T4" y="T5"/>
                  </a:cxn>
                  <a:cxn ang="T13">
                    <a:pos x="T6" y="T7"/>
                  </a:cxn>
                  <a:cxn ang="T14">
                    <a:pos x="T8" y="T9"/>
                  </a:cxn>
                </a:cxnLst>
                <a:rect l="T15" t="T16" r="T17" b="T18"/>
                <a:pathLst>
                  <a:path w="472" h="1288">
                    <a:moveTo>
                      <a:pt x="40" y="168"/>
                    </a:moveTo>
                    <a:cubicBezTo>
                      <a:pt x="0" y="328"/>
                      <a:pt x="136" y="968"/>
                      <a:pt x="184" y="1128"/>
                    </a:cubicBezTo>
                    <a:cubicBezTo>
                      <a:pt x="232" y="1288"/>
                      <a:pt x="288" y="1288"/>
                      <a:pt x="328" y="1128"/>
                    </a:cubicBezTo>
                    <a:cubicBezTo>
                      <a:pt x="368" y="968"/>
                      <a:pt x="472" y="336"/>
                      <a:pt x="424" y="168"/>
                    </a:cubicBezTo>
                    <a:cubicBezTo>
                      <a:pt x="376" y="0"/>
                      <a:pt x="80" y="8"/>
                      <a:pt x="40" y="168"/>
                    </a:cubicBezTo>
                    <a:close/>
                  </a:path>
                </a:pathLst>
              </a:custGeom>
              <a:solidFill>
                <a:srgbClr val="FFCC6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6420" name="Freeform 11">
                <a:extLst>
                  <a:ext uri="{FF2B5EF4-FFF2-40B4-BE49-F238E27FC236}">
                    <a16:creationId xmlns="" xmlns:a16="http://schemas.microsoft.com/office/drawing/2014/main" id="{078BF82E-70BF-4ABC-92B5-F81C635A89D1}"/>
                  </a:ext>
                </a:extLst>
              </p:cNvPr>
              <p:cNvSpPr>
                <a:spLocks/>
              </p:cNvSpPr>
              <p:nvPr/>
            </p:nvSpPr>
            <p:spPr bwMode="auto">
              <a:xfrm>
                <a:off x="2592" y="1200"/>
                <a:ext cx="528" cy="888"/>
              </a:xfrm>
              <a:custGeom>
                <a:avLst/>
                <a:gdLst>
                  <a:gd name="T0" fmla="*/ 10 w 656"/>
                  <a:gd name="T1" fmla="*/ 80 h 888"/>
                  <a:gd name="T2" fmla="*/ 2 w 656"/>
                  <a:gd name="T3" fmla="*/ 560 h 888"/>
                  <a:gd name="T4" fmla="*/ 5 w 656"/>
                  <a:gd name="T5" fmla="*/ 848 h 888"/>
                  <a:gd name="T6" fmla="*/ 12 w 656"/>
                  <a:gd name="T7" fmla="*/ 800 h 888"/>
                  <a:gd name="T8" fmla="*/ 20 w 656"/>
                  <a:gd name="T9" fmla="*/ 848 h 888"/>
                  <a:gd name="T10" fmla="*/ 25 w 656"/>
                  <a:gd name="T11" fmla="*/ 608 h 888"/>
                  <a:gd name="T12" fmla="*/ 18 w 656"/>
                  <a:gd name="T13" fmla="*/ 368 h 888"/>
                  <a:gd name="T14" fmla="*/ 16 w 656"/>
                  <a:gd name="T15" fmla="*/ 80 h 888"/>
                  <a:gd name="T16" fmla="*/ 10 w 656"/>
                  <a:gd name="T17" fmla="*/ 80 h 8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6"/>
                  <a:gd name="T28" fmla="*/ 0 h 888"/>
                  <a:gd name="T29" fmla="*/ 656 w 656"/>
                  <a:gd name="T30" fmla="*/ 888 h 8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6" h="888">
                    <a:moveTo>
                      <a:pt x="264" y="80"/>
                    </a:moveTo>
                    <a:cubicBezTo>
                      <a:pt x="200" y="160"/>
                      <a:pt x="48" y="432"/>
                      <a:pt x="24" y="560"/>
                    </a:cubicBezTo>
                    <a:cubicBezTo>
                      <a:pt x="0" y="688"/>
                      <a:pt x="72" y="808"/>
                      <a:pt x="120" y="848"/>
                    </a:cubicBezTo>
                    <a:cubicBezTo>
                      <a:pt x="168" y="888"/>
                      <a:pt x="248" y="800"/>
                      <a:pt x="312" y="800"/>
                    </a:cubicBezTo>
                    <a:cubicBezTo>
                      <a:pt x="376" y="800"/>
                      <a:pt x="448" y="880"/>
                      <a:pt x="504" y="848"/>
                    </a:cubicBezTo>
                    <a:cubicBezTo>
                      <a:pt x="560" y="816"/>
                      <a:pt x="656" y="688"/>
                      <a:pt x="648" y="608"/>
                    </a:cubicBezTo>
                    <a:cubicBezTo>
                      <a:pt x="640" y="528"/>
                      <a:pt x="496" y="456"/>
                      <a:pt x="456" y="368"/>
                    </a:cubicBezTo>
                    <a:cubicBezTo>
                      <a:pt x="416" y="280"/>
                      <a:pt x="432" y="136"/>
                      <a:pt x="408" y="80"/>
                    </a:cubicBezTo>
                    <a:cubicBezTo>
                      <a:pt x="384" y="24"/>
                      <a:pt x="328" y="0"/>
                      <a:pt x="264" y="80"/>
                    </a:cubicBezTo>
                    <a:close/>
                  </a:path>
                </a:pathLst>
              </a:custGeom>
              <a:gradFill rotWithShape="1">
                <a:gsLst>
                  <a:gs pos="0">
                    <a:srgbClr val="76765E"/>
                  </a:gs>
                  <a:gs pos="50000">
                    <a:srgbClr val="FFFFCC"/>
                  </a:gs>
                  <a:gs pos="100000">
                    <a:srgbClr val="76765E"/>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16417" name="Freeform 12" descr="Granite">
              <a:extLst>
                <a:ext uri="{FF2B5EF4-FFF2-40B4-BE49-F238E27FC236}">
                  <a16:creationId xmlns="" xmlns:a16="http://schemas.microsoft.com/office/drawing/2014/main" id="{D060E8AA-D45C-43B2-B179-8E2BABC7105D}"/>
                </a:ext>
              </a:extLst>
            </p:cNvPr>
            <p:cNvSpPr>
              <a:spLocks/>
            </p:cNvSpPr>
            <p:nvPr/>
          </p:nvSpPr>
          <p:spPr bwMode="auto">
            <a:xfrm>
              <a:off x="2106" y="2349"/>
              <a:ext cx="569" cy="1452"/>
            </a:xfrm>
            <a:custGeom>
              <a:avLst/>
              <a:gdLst>
                <a:gd name="T0" fmla="*/ 185 w 569"/>
                <a:gd name="T1" fmla="*/ 0 h 1452"/>
                <a:gd name="T2" fmla="*/ 44 w 569"/>
                <a:gd name="T3" fmla="*/ 1075 h 1452"/>
                <a:gd name="T4" fmla="*/ 44 w 569"/>
                <a:gd name="T5" fmla="*/ 1369 h 1452"/>
                <a:gd name="T6" fmla="*/ 121 w 569"/>
                <a:gd name="T7" fmla="*/ 1408 h 1452"/>
                <a:gd name="T8" fmla="*/ 147 w 569"/>
                <a:gd name="T9" fmla="*/ 1446 h 1452"/>
                <a:gd name="T10" fmla="*/ 211 w 569"/>
                <a:gd name="T11" fmla="*/ 1433 h 1452"/>
                <a:gd name="T12" fmla="*/ 505 w 569"/>
                <a:gd name="T13" fmla="*/ 1369 h 1452"/>
                <a:gd name="T14" fmla="*/ 569 w 569"/>
                <a:gd name="T15" fmla="*/ 1267 h 1452"/>
                <a:gd name="T16" fmla="*/ 544 w 569"/>
                <a:gd name="T17" fmla="*/ 1152 h 1452"/>
                <a:gd name="T18" fmla="*/ 518 w 569"/>
                <a:gd name="T19" fmla="*/ 1113 h 1452"/>
                <a:gd name="T20" fmla="*/ 467 w 569"/>
                <a:gd name="T21" fmla="*/ 985 h 1452"/>
                <a:gd name="T22" fmla="*/ 390 w 569"/>
                <a:gd name="T23" fmla="*/ 576 h 1452"/>
                <a:gd name="T24" fmla="*/ 300 w 569"/>
                <a:gd name="T25" fmla="*/ 230 h 1452"/>
                <a:gd name="T26" fmla="*/ 249 w 569"/>
                <a:gd name="T27" fmla="*/ 64 h 1452"/>
                <a:gd name="T28" fmla="*/ 224 w 569"/>
                <a:gd name="T29" fmla="*/ 25 h 1452"/>
                <a:gd name="T30" fmla="*/ 185 w 569"/>
                <a:gd name="T31" fmla="*/ 0 h 14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1452"/>
                <a:gd name="T50" fmla="*/ 569 w 569"/>
                <a:gd name="T51" fmla="*/ 1452 h 14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1452">
                  <a:moveTo>
                    <a:pt x="185" y="0"/>
                  </a:moveTo>
                  <a:cubicBezTo>
                    <a:pt x="166" y="361"/>
                    <a:pt x="133" y="724"/>
                    <a:pt x="44" y="1075"/>
                  </a:cubicBezTo>
                  <a:cubicBezTo>
                    <a:pt x="39" y="1173"/>
                    <a:pt x="0" y="1281"/>
                    <a:pt x="44" y="1369"/>
                  </a:cubicBezTo>
                  <a:cubicBezTo>
                    <a:pt x="54" y="1389"/>
                    <a:pt x="103" y="1402"/>
                    <a:pt x="121" y="1408"/>
                  </a:cubicBezTo>
                  <a:cubicBezTo>
                    <a:pt x="130" y="1421"/>
                    <a:pt x="132" y="1442"/>
                    <a:pt x="147" y="1446"/>
                  </a:cubicBezTo>
                  <a:cubicBezTo>
                    <a:pt x="168" y="1452"/>
                    <a:pt x="190" y="1439"/>
                    <a:pt x="211" y="1433"/>
                  </a:cubicBezTo>
                  <a:cubicBezTo>
                    <a:pt x="330" y="1401"/>
                    <a:pt x="373" y="1382"/>
                    <a:pt x="505" y="1369"/>
                  </a:cubicBezTo>
                  <a:cubicBezTo>
                    <a:pt x="559" y="1334"/>
                    <a:pt x="549" y="1325"/>
                    <a:pt x="569" y="1267"/>
                  </a:cubicBezTo>
                  <a:cubicBezTo>
                    <a:pt x="568" y="1263"/>
                    <a:pt x="548" y="1163"/>
                    <a:pt x="544" y="1152"/>
                  </a:cubicBezTo>
                  <a:cubicBezTo>
                    <a:pt x="538" y="1138"/>
                    <a:pt x="525" y="1127"/>
                    <a:pt x="518" y="1113"/>
                  </a:cubicBezTo>
                  <a:cubicBezTo>
                    <a:pt x="498" y="1073"/>
                    <a:pt x="481" y="1028"/>
                    <a:pt x="467" y="985"/>
                  </a:cubicBezTo>
                  <a:cubicBezTo>
                    <a:pt x="455" y="843"/>
                    <a:pt x="425" y="713"/>
                    <a:pt x="390" y="576"/>
                  </a:cubicBezTo>
                  <a:cubicBezTo>
                    <a:pt x="376" y="463"/>
                    <a:pt x="365" y="328"/>
                    <a:pt x="300" y="230"/>
                  </a:cubicBezTo>
                  <a:cubicBezTo>
                    <a:pt x="287" y="173"/>
                    <a:pt x="268" y="119"/>
                    <a:pt x="249" y="64"/>
                  </a:cubicBezTo>
                  <a:cubicBezTo>
                    <a:pt x="244" y="49"/>
                    <a:pt x="235" y="36"/>
                    <a:pt x="224" y="25"/>
                  </a:cubicBezTo>
                  <a:cubicBezTo>
                    <a:pt x="213" y="14"/>
                    <a:pt x="185" y="0"/>
                    <a:pt x="185" y="0"/>
                  </a:cubicBez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16418" name="Freeform 13" descr="Granite">
              <a:extLst>
                <a:ext uri="{FF2B5EF4-FFF2-40B4-BE49-F238E27FC236}">
                  <a16:creationId xmlns="" xmlns:a16="http://schemas.microsoft.com/office/drawing/2014/main" id="{AD4CDB97-77F5-4AD3-8883-9A04BAF8B1C2}"/>
                </a:ext>
              </a:extLst>
            </p:cNvPr>
            <p:cNvSpPr>
              <a:spLocks/>
            </p:cNvSpPr>
            <p:nvPr/>
          </p:nvSpPr>
          <p:spPr bwMode="auto">
            <a:xfrm rot="331805" flipH="1">
              <a:off x="576" y="2388"/>
              <a:ext cx="624" cy="1452"/>
            </a:xfrm>
            <a:custGeom>
              <a:avLst/>
              <a:gdLst>
                <a:gd name="T0" fmla="*/ 742 w 569"/>
                <a:gd name="T1" fmla="*/ 0 h 1452"/>
                <a:gd name="T2" fmla="*/ 177 w 569"/>
                <a:gd name="T3" fmla="*/ 1075 h 1452"/>
                <a:gd name="T4" fmla="*/ 177 w 569"/>
                <a:gd name="T5" fmla="*/ 1369 h 1452"/>
                <a:gd name="T6" fmla="*/ 481 w 569"/>
                <a:gd name="T7" fmla="*/ 1408 h 1452"/>
                <a:gd name="T8" fmla="*/ 589 w 569"/>
                <a:gd name="T9" fmla="*/ 1446 h 1452"/>
                <a:gd name="T10" fmla="*/ 836 w 569"/>
                <a:gd name="T11" fmla="*/ 1433 h 1452"/>
                <a:gd name="T12" fmla="*/ 2018 w 569"/>
                <a:gd name="T13" fmla="*/ 1369 h 1452"/>
                <a:gd name="T14" fmla="*/ 2268 w 569"/>
                <a:gd name="T15" fmla="*/ 1267 h 1452"/>
                <a:gd name="T16" fmla="*/ 2169 w 569"/>
                <a:gd name="T17" fmla="*/ 1152 h 1452"/>
                <a:gd name="T18" fmla="*/ 2065 w 569"/>
                <a:gd name="T19" fmla="*/ 1113 h 1452"/>
                <a:gd name="T20" fmla="*/ 1857 w 569"/>
                <a:gd name="T21" fmla="*/ 985 h 1452"/>
                <a:gd name="T22" fmla="*/ 1558 w 569"/>
                <a:gd name="T23" fmla="*/ 576 h 1452"/>
                <a:gd name="T24" fmla="*/ 1198 w 569"/>
                <a:gd name="T25" fmla="*/ 230 h 1452"/>
                <a:gd name="T26" fmla="*/ 994 w 569"/>
                <a:gd name="T27" fmla="*/ 64 h 1452"/>
                <a:gd name="T28" fmla="*/ 896 w 569"/>
                <a:gd name="T29" fmla="*/ 25 h 1452"/>
                <a:gd name="T30" fmla="*/ 742 w 569"/>
                <a:gd name="T31" fmla="*/ 0 h 14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1452"/>
                <a:gd name="T50" fmla="*/ 569 w 569"/>
                <a:gd name="T51" fmla="*/ 1452 h 14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1452">
                  <a:moveTo>
                    <a:pt x="185" y="0"/>
                  </a:moveTo>
                  <a:cubicBezTo>
                    <a:pt x="166" y="361"/>
                    <a:pt x="133" y="724"/>
                    <a:pt x="44" y="1075"/>
                  </a:cubicBezTo>
                  <a:cubicBezTo>
                    <a:pt x="39" y="1173"/>
                    <a:pt x="0" y="1281"/>
                    <a:pt x="44" y="1369"/>
                  </a:cubicBezTo>
                  <a:cubicBezTo>
                    <a:pt x="54" y="1389"/>
                    <a:pt x="103" y="1402"/>
                    <a:pt x="121" y="1408"/>
                  </a:cubicBezTo>
                  <a:cubicBezTo>
                    <a:pt x="130" y="1421"/>
                    <a:pt x="132" y="1442"/>
                    <a:pt x="147" y="1446"/>
                  </a:cubicBezTo>
                  <a:cubicBezTo>
                    <a:pt x="168" y="1452"/>
                    <a:pt x="190" y="1439"/>
                    <a:pt x="211" y="1433"/>
                  </a:cubicBezTo>
                  <a:cubicBezTo>
                    <a:pt x="330" y="1401"/>
                    <a:pt x="373" y="1382"/>
                    <a:pt x="505" y="1369"/>
                  </a:cubicBezTo>
                  <a:cubicBezTo>
                    <a:pt x="559" y="1334"/>
                    <a:pt x="549" y="1325"/>
                    <a:pt x="569" y="1267"/>
                  </a:cubicBezTo>
                  <a:cubicBezTo>
                    <a:pt x="568" y="1263"/>
                    <a:pt x="548" y="1163"/>
                    <a:pt x="544" y="1152"/>
                  </a:cubicBezTo>
                  <a:cubicBezTo>
                    <a:pt x="538" y="1138"/>
                    <a:pt x="525" y="1127"/>
                    <a:pt x="518" y="1113"/>
                  </a:cubicBezTo>
                  <a:cubicBezTo>
                    <a:pt x="498" y="1073"/>
                    <a:pt x="481" y="1028"/>
                    <a:pt x="467" y="985"/>
                  </a:cubicBezTo>
                  <a:cubicBezTo>
                    <a:pt x="455" y="843"/>
                    <a:pt x="425" y="713"/>
                    <a:pt x="390" y="576"/>
                  </a:cubicBezTo>
                  <a:cubicBezTo>
                    <a:pt x="376" y="463"/>
                    <a:pt x="365" y="328"/>
                    <a:pt x="300" y="230"/>
                  </a:cubicBezTo>
                  <a:cubicBezTo>
                    <a:pt x="287" y="173"/>
                    <a:pt x="268" y="119"/>
                    <a:pt x="249" y="64"/>
                  </a:cubicBezTo>
                  <a:cubicBezTo>
                    <a:pt x="244" y="49"/>
                    <a:pt x="235" y="36"/>
                    <a:pt x="224" y="25"/>
                  </a:cubicBezTo>
                  <a:cubicBezTo>
                    <a:pt x="213" y="14"/>
                    <a:pt x="185" y="0"/>
                    <a:pt x="185" y="0"/>
                  </a:cubicBez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grpSp>
      <p:sp>
        <p:nvSpPr>
          <p:cNvPr id="295950" name="Freeform 14">
            <a:extLst>
              <a:ext uri="{FF2B5EF4-FFF2-40B4-BE49-F238E27FC236}">
                <a16:creationId xmlns="" xmlns:a16="http://schemas.microsoft.com/office/drawing/2014/main" id="{F7315E82-FED1-4EAD-AFC5-7A2E360EFF0C}"/>
              </a:ext>
            </a:extLst>
          </p:cNvPr>
          <p:cNvSpPr>
            <a:spLocks/>
          </p:cNvSpPr>
          <p:nvPr/>
        </p:nvSpPr>
        <p:spPr bwMode="auto">
          <a:xfrm>
            <a:off x="6864350" y="3225800"/>
            <a:ext cx="803275" cy="2886075"/>
          </a:xfrm>
          <a:custGeom>
            <a:avLst/>
            <a:gdLst>
              <a:gd name="T0" fmla="*/ 2147483647 w 512"/>
              <a:gd name="T1" fmla="*/ 2147483647 h 1767"/>
              <a:gd name="T2" fmla="*/ 2147483647 w 512"/>
              <a:gd name="T3" fmla="*/ 2147483647 h 1767"/>
              <a:gd name="T4" fmla="*/ 2147483647 w 512"/>
              <a:gd name="T5" fmla="*/ 2147483647 h 1767"/>
              <a:gd name="T6" fmla="*/ 2147483647 w 512"/>
              <a:gd name="T7" fmla="*/ 2147483647 h 1767"/>
              <a:gd name="T8" fmla="*/ 2147483647 w 512"/>
              <a:gd name="T9" fmla="*/ 2147483647 h 1767"/>
              <a:gd name="T10" fmla="*/ 2147483647 w 512"/>
              <a:gd name="T11" fmla="*/ 2147483647 h 1767"/>
              <a:gd name="T12" fmla="*/ 0 w 512"/>
              <a:gd name="T13" fmla="*/ 2147483647 h 1767"/>
              <a:gd name="T14" fmla="*/ 2147483647 w 512"/>
              <a:gd name="T15" fmla="*/ 2147483647 h 1767"/>
              <a:gd name="T16" fmla="*/ 2147483647 w 512"/>
              <a:gd name="T17" fmla="*/ 2147483647 h 1767"/>
              <a:gd name="T18" fmla="*/ 2147483647 w 512"/>
              <a:gd name="T19" fmla="*/ 2147483647 h 1767"/>
              <a:gd name="T20" fmla="*/ 2147483647 w 512"/>
              <a:gd name="T21" fmla="*/ 2147483647 h 1767"/>
              <a:gd name="T22" fmla="*/ 2147483647 w 512"/>
              <a:gd name="T23" fmla="*/ 2147483647 h 1767"/>
              <a:gd name="T24" fmla="*/ 2147483647 w 512"/>
              <a:gd name="T25" fmla="*/ 2147483647 h 1767"/>
              <a:gd name="T26" fmla="*/ 2147483647 w 512"/>
              <a:gd name="T27" fmla="*/ 2147483647 h 1767"/>
              <a:gd name="T28" fmla="*/ 2147483647 w 512"/>
              <a:gd name="T29" fmla="*/ 2147483647 h 1767"/>
              <a:gd name="T30" fmla="*/ 2147483647 w 512"/>
              <a:gd name="T31" fmla="*/ 2147483647 h 1767"/>
              <a:gd name="T32" fmla="*/ 2147483647 w 512"/>
              <a:gd name="T33" fmla="*/ 2147483647 h 1767"/>
              <a:gd name="T34" fmla="*/ 2147483647 w 512"/>
              <a:gd name="T35" fmla="*/ 2147483647 h 1767"/>
              <a:gd name="T36" fmla="*/ 2147483647 w 512"/>
              <a:gd name="T37" fmla="*/ 2147483647 h 1767"/>
              <a:gd name="T38" fmla="*/ 2147483647 w 512"/>
              <a:gd name="T39" fmla="*/ 2147483647 h 1767"/>
              <a:gd name="T40" fmla="*/ 2147483647 w 512"/>
              <a:gd name="T41" fmla="*/ 2147483647 h 1767"/>
              <a:gd name="T42" fmla="*/ 2147483647 w 512"/>
              <a:gd name="T43" fmla="*/ 2147483647 h 1767"/>
              <a:gd name="T44" fmla="*/ 2147483647 w 512"/>
              <a:gd name="T45" fmla="*/ 2147483647 h 1767"/>
              <a:gd name="T46" fmla="*/ 2147483647 w 512"/>
              <a:gd name="T47" fmla="*/ 2147483647 h 1767"/>
              <a:gd name="T48" fmla="*/ 2147483647 w 512"/>
              <a:gd name="T49" fmla="*/ 0 h 1767"/>
              <a:gd name="T50" fmla="*/ 2147483647 w 512"/>
              <a:gd name="T51" fmla="*/ 2147483647 h 176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2"/>
              <a:gd name="T79" fmla="*/ 0 h 1767"/>
              <a:gd name="T80" fmla="*/ 512 w 512"/>
              <a:gd name="T81" fmla="*/ 1767 h 176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2" h="1767">
                <a:moveTo>
                  <a:pt x="256" y="39"/>
                </a:moveTo>
                <a:cubicBezTo>
                  <a:pt x="281" y="112"/>
                  <a:pt x="249" y="184"/>
                  <a:pt x="231" y="256"/>
                </a:cubicBezTo>
                <a:cubicBezTo>
                  <a:pt x="223" y="410"/>
                  <a:pt x="218" y="590"/>
                  <a:pt x="180" y="743"/>
                </a:cubicBezTo>
                <a:cubicBezTo>
                  <a:pt x="153" y="850"/>
                  <a:pt x="117" y="956"/>
                  <a:pt x="90" y="1063"/>
                </a:cubicBezTo>
                <a:cubicBezTo>
                  <a:pt x="86" y="1103"/>
                  <a:pt x="76" y="1241"/>
                  <a:pt x="64" y="1293"/>
                </a:cubicBezTo>
                <a:cubicBezTo>
                  <a:pt x="58" y="1319"/>
                  <a:pt x="39" y="1370"/>
                  <a:pt x="39" y="1370"/>
                </a:cubicBezTo>
                <a:cubicBezTo>
                  <a:pt x="25" y="1464"/>
                  <a:pt x="11" y="1557"/>
                  <a:pt x="0" y="1651"/>
                </a:cubicBezTo>
                <a:cubicBezTo>
                  <a:pt x="16" y="1716"/>
                  <a:pt x="8" y="1729"/>
                  <a:pt x="64" y="1767"/>
                </a:cubicBezTo>
                <a:cubicBezTo>
                  <a:pt x="98" y="1763"/>
                  <a:pt x="135" y="1766"/>
                  <a:pt x="167" y="1754"/>
                </a:cubicBezTo>
                <a:cubicBezTo>
                  <a:pt x="209" y="1738"/>
                  <a:pt x="221" y="1669"/>
                  <a:pt x="231" y="1639"/>
                </a:cubicBezTo>
                <a:cubicBezTo>
                  <a:pt x="235" y="1626"/>
                  <a:pt x="256" y="1630"/>
                  <a:pt x="269" y="1626"/>
                </a:cubicBezTo>
                <a:cubicBezTo>
                  <a:pt x="278" y="1600"/>
                  <a:pt x="286" y="1575"/>
                  <a:pt x="295" y="1549"/>
                </a:cubicBezTo>
                <a:cubicBezTo>
                  <a:pt x="299" y="1536"/>
                  <a:pt x="308" y="1511"/>
                  <a:pt x="308" y="1511"/>
                </a:cubicBezTo>
                <a:cubicBezTo>
                  <a:pt x="314" y="1412"/>
                  <a:pt x="298" y="1280"/>
                  <a:pt x="359" y="1191"/>
                </a:cubicBezTo>
                <a:cubicBezTo>
                  <a:pt x="363" y="1165"/>
                  <a:pt x="369" y="1140"/>
                  <a:pt x="372" y="1114"/>
                </a:cubicBezTo>
                <a:cubicBezTo>
                  <a:pt x="378" y="1063"/>
                  <a:pt x="376" y="1011"/>
                  <a:pt x="384" y="960"/>
                </a:cubicBezTo>
                <a:cubicBezTo>
                  <a:pt x="384" y="958"/>
                  <a:pt x="416" y="865"/>
                  <a:pt x="423" y="845"/>
                </a:cubicBezTo>
                <a:cubicBezTo>
                  <a:pt x="439" y="798"/>
                  <a:pt x="449" y="740"/>
                  <a:pt x="461" y="691"/>
                </a:cubicBezTo>
                <a:cubicBezTo>
                  <a:pt x="465" y="631"/>
                  <a:pt x="467" y="571"/>
                  <a:pt x="474" y="512"/>
                </a:cubicBezTo>
                <a:cubicBezTo>
                  <a:pt x="476" y="499"/>
                  <a:pt x="484" y="487"/>
                  <a:pt x="487" y="474"/>
                </a:cubicBezTo>
                <a:cubicBezTo>
                  <a:pt x="497" y="432"/>
                  <a:pt x="512" y="346"/>
                  <a:pt x="512" y="346"/>
                </a:cubicBezTo>
                <a:cubicBezTo>
                  <a:pt x="503" y="269"/>
                  <a:pt x="499" y="192"/>
                  <a:pt x="487" y="115"/>
                </a:cubicBezTo>
                <a:cubicBezTo>
                  <a:pt x="485" y="102"/>
                  <a:pt x="484" y="86"/>
                  <a:pt x="474" y="77"/>
                </a:cubicBezTo>
                <a:cubicBezTo>
                  <a:pt x="452" y="55"/>
                  <a:pt x="423" y="43"/>
                  <a:pt x="397" y="26"/>
                </a:cubicBezTo>
                <a:cubicBezTo>
                  <a:pt x="374" y="11"/>
                  <a:pt x="320" y="0"/>
                  <a:pt x="320" y="0"/>
                </a:cubicBezTo>
                <a:cubicBezTo>
                  <a:pt x="274" y="31"/>
                  <a:pt x="296" y="19"/>
                  <a:pt x="256" y="39"/>
                </a:cubicBezTo>
                <a:close/>
              </a:path>
            </a:pathLst>
          </a:custGeom>
          <a:solidFill>
            <a:schemeClr val="tx1"/>
          </a:solidFill>
          <a:ln w="9525">
            <a:solidFill>
              <a:schemeClr val="tx1"/>
            </a:solidFill>
            <a:round/>
            <a:headEnd/>
            <a:tailEnd/>
          </a:ln>
        </p:spPr>
        <p:txBody>
          <a:bodyPr/>
          <a:lstStyle/>
          <a:p>
            <a:endParaRPr lang="en-US"/>
          </a:p>
        </p:txBody>
      </p:sp>
      <p:sp>
        <p:nvSpPr>
          <p:cNvPr id="295951" name="AutoShape 15">
            <a:extLst>
              <a:ext uri="{FF2B5EF4-FFF2-40B4-BE49-F238E27FC236}">
                <a16:creationId xmlns="" xmlns:a16="http://schemas.microsoft.com/office/drawing/2014/main" id="{E40A8B14-6798-4A9C-94C9-9305BC56BEBB}"/>
              </a:ext>
            </a:extLst>
          </p:cNvPr>
          <p:cNvSpPr>
            <a:spLocks noChangeArrowheads="1"/>
          </p:cNvSpPr>
          <p:nvPr/>
        </p:nvSpPr>
        <p:spPr bwMode="auto">
          <a:xfrm>
            <a:off x="700088" y="1768475"/>
            <a:ext cx="976312" cy="25717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0099"/>
          </a:solidFill>
          <a:ln w="9525">
            <a:solidFill>
              <a:schemeClr val="tx1"/>
            </a:solidFill>
            <a:miter lim="800000"/>
            <a:headEnd/>
            <a:tailEnd/>
          </a:ln>
        </p:spPr>
        <p:txBody>
          <a:bodyPr wrap="none" anchor="ctr"/>
          <a:lstStyle/>
          <a:p>
            <a:endParaRPr lang="en-US"/>
          </a:p>
        </p:txBody>
      </p:sp>
      <p:sp>
        <p:nvSpPr>
          <p:cNvPr id="295952" name="AutoShape 16">
            <a:extLst>
              <a:ext uri="{FF2B5EF4-FFF2-40B4-BE49-F238E27FC236}">
                <a16:creationId xmlns="" xmlns:a16="http://schemas.microsoft.com/office/drawing/2014/main" id="{F8FF0D48-706D-463F-99B0-8A16EEF917FD}"/>
              </a:ext>
            </a:extLst>
          </p:cNvPr>
          <p:cNvSpPr>
            <a:spLocks noChangeArrowheads="1"/>
          </p:cNvSpPr>
          <p:nvPr/>
        </p:nvSpPr>
        <p:spPr bwMode="auto">
          <a:xfrm>
            <a:off x="4986338" y="1616075"/>
            <a:ext cx="1143000" cy="685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0099"/>
          </a:solidFill>
          <a:ln w="9525">
            <a:solidFill>
              <a:schemeClr val="tx1"/>
            </a:solidFill>
            <a:miter lim="800000"/>
            <a:headEnd/>
            <a:tailEnd/>
          </a:ln>
        </p:spPr>
        <p:txBody>
          <a:bodyPr wrap="none" anchor="ctr"/>
          <a:lstStyle/>
          <a:p>
            <a:endParaRPr lang="en-US"/>
          </a:p>
        </p:txBody>
      </p:sp>
      <p:sp>
        <p:nvSpPr>
          <p:cNvPr id="295953" name="Freeform 17">
            <a:extLst>
              <a:ext uri="{FF2B5EF4-FFF2-40B4-BE49-F238E27FC236}">
                <a16:creationId xmlns="" xmlns:a16="http://schemas.microsoft.com/office/drawing/2014/main" id="{A3DEC827-E513-433C-898D-C06C6904311D}"/>
              </a:ext>
            </a:extLst>
          </p:cNvPr>
          <p:cNvSpPr>
            <a:spLocks/>
          </p:cNvSpPr>
          <p:nvPr/>
        </p:nvSpPr>
        <p:spPr bwMode="auto">
          <a:xfrm rot="-166524">
            <a:off x="2703513" y="3135313"/>
            <a:ext cx="685800" cy="2895600"/>
          </a:xfrm>
          <a:custGeom>
            <a:avLst/>
            <a:gdLst>
              <a:gd name="T0" fmla="*/ 2147483647 w 282"/>
              <a:gd name="T1" fmla="*/ 0 h 1593"/>
              <a:gd name="T2" fmla="*/ 2147483647 w 282"/>
              <a:gd name="T3" fmla="*/ 2147483647 h 1593"/>
              <a:gd name="T4" fmla="*/ 2147483647 w 282"/>
              <a:gd name="T5" fmla="*/ 2147483647 h 1593"/>
              <a:gd name="T6" fmla="*/ 2147483647 w 282"/>
              <a:gd name="T7" fmla="*/ 2147483647 h 1593"/>
              <a:gd name="T8" fmla="*/ 2147483647 w 282"/>
              <a:gd name="T9" fmla="*/ 2147483647 h 1593"/>
              <a:gd name="T10" fmla="*/ 2147483647 w 282"/>
              <a:gd name="T11" fmla="*/ 2147483647 h 1593"/>
              <a:gd name="T12" fmla="*/ 0 w 282"/>
              <a:gd name="T13" fmla="*/ 2147483647 h 1593"/>
              <a:gd name="T14" fmla="*/ 2147483647 w 282"/>
              <a:gd name="T15" fmla="*/ 2147483647 h 1593"/>
              <a:gd name="T16" fmla="*/ 2147483647 w 282"/>
              <a:gd name="T17" fmla="*/ 2147483647 h 1593"/>
              <a:gd name="T18" fmla="*/ 2147483647 w 282"/>
              <a:gd name="T19" fmla="*/ 2147483647 h 1593"/>
              <a:gd name="T20" fmla="*/ 2147483647 w 282"/>
              <a:gd name="T21" fmla="*/ 2147483647 h 1593"/>
              <a:gd name="T22" fmla="*/ 2147483647 w 282"/>
              <a:gd name="T23" fmla="*/ 2147483647 h 1593"/>
              <a:gd name="T24" fmla="*/ 2147483647 w 282"/>
              <a:gd name="T25" fmla="*/ 2147483647 h 1593"/>
              <a:gd name="T26" fmla="*/ 2147483647 w 282"/>
              <a:gd name="T27" fmla="*/ 2147483647 h 1593"/>
              <a:gd name="T28" fmla="*/ 2147483647 w 282"/>
              <a:gd name="T29" fmla="*/ 0 h 15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2"/>
              <a:gd name="T46" fmla="*/ 0 h 1593"/>
              <a:gd name="T47" fmla="*/ 282 w 282"/>
              <a:gd name="T48" fmla="*/ 1593 h 15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2" h="1593">
                <a:moveTo>
                  <a:pt x="217" y="0"/>
                </a:moveTo>
                <a:cubicBezTo>
                  <a:pt x="282" y="98"/>
                  <a:pt x="252" y="186"/>
                  <a:pt x="243" y="308"/>
                </a:cubicBezTo>
                <a:cubicBezTo>
                  <a:pt x="236" y="405"/>
                  <a:pt x="232" y="466"/>
                  <a:pt x="204" y="551"/>
                </a:cubicBezTo>
                <a:cubicBezTo>
                  <a:pt x="181" y="749"/>
                  <a:pt x="164" y="959"/>
                  <a:pt x="115" y="1152"/>
                </a:cubicBezTo>
                <a:cubicBezTo>
                  <a:pt x="105" y="1239"/>
                  <a:pt x="88" y="1280"/>
                  <a:pt x="76" y="1357"/>
                </a:cubicBezTo>
                <a:cubicBezTo>
                  <a:pt x="39" y="1593"/>
                  <a:pt x="74" y="1481"/>
                  <a:pt x="38" y="1588"/>
                </a:cubicBezTo>
                <a:cubicBezTo>
                  <a:pt x="25" y="1584"/>
                  <a:pt x="1" y="1588"/>
                  <a:pt x="0" y="1575"/>
                </a:cubicBezTo>
                <a:cubicBezTo>
                  <a:pt x="0" y="1571"/>
                  <a:pt x="29" y="1377"/>
                  <a:pt x="38" y="1332"/>
                </a:cubicBezTo>
                <a:cubicBezTo>
                  <a:pt x="42" y="1314"/>
                  <a:pt x="46" y="1297"/>
                  <a:pt x="51" y="1280"/>
                </a:cubicBezTo>
                <a:cubicBezTo>
                  <a:pt x="59" y="1254"/>
                  <a:pt x="76" y="1204"/>
                  <a:pt x="76" y="1204"/>
                </a:cubicBezTo>
                <a:cubicBezTo>
                  <a:pt x="78" y="1180"/>
                  <a:pt x="93" y="942"/>
                  <a:pt x="102" y="896"/>
                </a:cubicBezTo>
                <a:cubicBezTo>
                  <a:pt x="107" y="870"/>
                  <a:pt x="123" y="846"/>
                  <a:pt x="128" y="820"/>
                </a:cubicBezTo>
                <a:cubicBezTo>
                  <a:pt x="145" y="730"/>
                  <a:pt x="157" y="643"/>
                  <a:pt x="166" y="551"/>
                </a:cubicBezTo>
                <a:cubicBezTo>
                  <a:pt x="157" y="449"/>
                  <a:pt x="146" y="378"/>
                  <a:pt x="179" y="282"/>
                </a:cubicBezTo>
                <a:cubicBezTo>
                  <a:pt x="195" y="188"/>
                  <a:pt x="187" y="90"/>
                  <a:pt x="217" y="0"/>
                </a:cubicBezTo>
                <a:close/>
              </a:path>
            </a:pathLst>
          </a:custGeom>
          <a:solidFill>
            <a:schemeClr val="tx1"/>
          </a:solidFill>
          <a:ln w="9525">
            <a:solidFill>
              <a:schemeClr val="tx1"/>
            </a:solidFill>
            <a:round/>
            <a:headEnd/>
            <a:tailEnd/>
          </a:ln>
        </p:spPr>
        <p:txBody>
          <a:bodyPr/>
          <a:lstStyle/>
          <a:p>
            <a:endParaRPr lang="en-US"/>
          </a:p>
        </p:txBody>
      </p:sp>
      <p:grpSp>
        <p:nvGrpSpPr>
          <p:cNvPr id="4" name="Group 18">
            <a:extLst>
              <a:ext uri="{FF2B5EF4-FFF2-40B4-BE49-F238E27FC236}">
                <a16:creationId xmlns="" xmlns:a16="http://schemas.microsoft.com/office/drawing/2014/main" id="{5890FE73-1463-4E67-9BD5-6786CAACAE9A}"/>
              </a:ext>
            </a:extLst>
          </p:cNvPr>
          <p:cNvGrpSpPr>
            <a:grpSpLocks/>
          </p:cNvGrpSpPr>
          <p:nvPr/>
        </p:nvGrpSpPr>
        <p:grpSpPr bwMode="auto">
          <a:xfrm>
            <a:off x="4618038" y="777875"/>
            <a:ext cx="4025900" cy="5851525"/>
            <a:chOff x="2975" y="384"/>
            <a:chExt cx="2536" cy="3686"/>
          </a:xfrm>
        </p:grpSpPr>
        <p:sp>
          <p:nvSpPr>
            <p:cNvPr id="16409" name="Freeform 19">
              <a:extLst>
                <a:ext uri="{FF2B5EF4-FFF2-40B4-BE49-F238E27FC236}">
                  <a16:creationId xmlns="" xmlns:a16="http://schemas.microsoft.com/office/drawing/2014/main" id="{832FBD13-861B-4DFE-8477-DB98614EFA8A}"/>
                </a:ext>
              </a:extLst>
            </p:cNvPr>
            <p:cNvSpPr>
              <a:spLocks/>
            </p:cNvSpPr>
            <p:nvPr/>
          </p:nvSpPr>
          <p:spPr bwMode="auto">
            <a:xfrm>
              <a:off x="2975" y="1766"/>
              <a:ext cx="2536" cy="2304"/>
            </a:xfrm>
            <a:custGeom>
              <a:avLst/>
              <a:gdLst>
                <a:gd name="T0" fmla="*/ 88 w 2536"/>
                <a:gd name="T1" fmla="*/ 1568 h 2304"/>
                <a:gd name="T2" fmla="*/ 760 w 2536"/>
                <a:gd name="T3" fmla="*/ 128 h 2304"/>
                <a:gd name="T4" fmla="*/ 904 w 2536"/>
                <a:gd name="T5" fmla="*/ 800 h 2304"/>
                <a:gd name="T6" fmla="*/ 1096 w 2536"/>
                <a:gd name="T7" fmla="*/ 1664 h 2304"/>
                <a:gd name="T8" fmla="*/ 1336 w 2536"/>
                <a:gd name="T9" fmla="*/ 2000 h 2304"/>
                <a:gd name="T10" fmla="*/ 1624 w 2536"/>
                <a:gd name="T11" fmla="*/ 1904 h 2304"/>
                <a:gd name="T12" fmla="*/ 1720 w 2536"/>
                <a:gd name="T13" fmla="*/ 1520 h 2304"/>
                <a:gd name="T14" fmla="*/ 1816 w 2536"/>
                <a:gd name="T15" fmla="*/ 848 h 2304"/>
                <a:gd name="T16" fmla="*/ 1912 w 2536"/>
                <a:gd name="T17" fmla="*/ 128 h 2304"/>
                <a:gd name="T18" fmla="*/ 2152 w 2536"/>
                <a:gd name="T19" fmla="*/ 464 h 2304"/>
                <a:gd name="T20" fmla="*/ 2488 w 2536"/>
                <a:gd name="T21" fmla="*/ 1808 h 2304"/>
                <a:gd name="T22" fmla="*/ 1864 w 2536"/>
                <a:gd name="T23" fmla="*/ 2240 h 2304"/>
                <a:gd name="T24" fmla="*/ 1240 w 2536"/>
                <a:gd name="T25" fmla="*/ 2192 h 2304"/>
                <a:gd name="T26" fmla="*/ 232 w 2536"/>
                <a:gd name="T27" fmla="*/ 2144 h 2304"/>
                <a:gd name="T28" fmla="*/ 88 w 2536"/>
                <a:gd name="T29" fmla="*/ 1568 h 23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36"/>
                <a:gd name="T46" fmla="*/ 0 h 2304"/>
                <a:gd name="T47" fmla="*/ 2536 w 2536"/>
                <a:gd name="T48" fmla="*/ 2304 h 23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36" h="2304">
                  <a:moveTo>
                    <a:pt x="88" y="1568"/>
                  </a:moveTo>
                  <a:cubicBezTo>
                    <a:pt x="176" y="1232"/>
                    <a:pt x="624" y="256"/>
                    <a:pt x="760" y="128"/>
                  </a:cubicBezTo>
                  <a:cubicBezTo>
                    <a:pt x="896" y="0"/>
                    <a:pt x="848" y="544"/>
                    <a:pt x="904" y="800"/>
                  </a:cubicBezTo>
                  <a:cubicBezTo>
                    <a:pt x="960" y="1056"/>
                    <a:pt x="1024" y="1464"/>
                    <a:pt x="1096" y="1664"/>
                  </a:cubicBezTo>
                  <a:cubicBezTo>
                    <a:pt x="1168" y="1864"/>
                    <a:pt x="1248" y="1960"/>
                    <a:pt x="1336" y="2000"/>
                  </a:cubicBezTo>
                  <a:cubicBezTo>
                    <a:pt x="1424" y="2040"/>
                    <a:pt x="1560" y="1984"/>
                    <a:pt x="1624" y="1904"/>
                  </a:cubicBezTo>
                  <a:cubicBezTo>
                    <a:pt x="1688" y="1824"/>
                    <a:pt x="1688" y="1696"/>
                    <a:pt x="1720" y="1520"/>
                  </a:cubicBezTo>
                  <a:cubicBezTo>
                    <a:pt x="1752" y="1344"/>
                    <a:pt x="1784" y="1080"/>
                    <a:pt x="1816" y="848"/>
                  </a:cubicBezTo>
                  <a:cubicBezTo>
                    <a:pt x="1848" y="616"/>
                    <a:pt x="1856" y="192"/>
                    <a:pt x="1912" y="128"/>
                  </a:cubicBezTo>
                  <a:cubicBezTo>
                    <a:pt x="1968" y="64"/>
                    <a:pt x="2056" y="184"/>
                    <a:pt x="2152" y="464"/>
                  </a:cubicBezTo>
                  <a:cubicBezTo>
                    <a:pt x="2248" y="744"/>
                    <a:pt x="2536" y="1512"/>
                    <a:pt x="2488" y="1808"/>
                  </a:cubicBezTo>
                  <a:cubicBezTo>
                    <a:pt x="2440" y="2104"/>
                    <a:pt x="2072" y="2176"/>
                    <a:pt x="1864" y="2240"/>
                  </a:cubicBezTo>
                  <a:cubicBezTo>
                    <a:pt x="1656" y="2304"/>
                    <a:pt x="1512" y="2208"/>
                    <a:pt x="1240" y="2192"/>
                  </a:cubicBezTo>
                  <a:cubicBezTo>
                    <a:pt x="968" y="2176"/>
                    <a:pt x="424" y="2248"/>
                    <a:pt x="232" y="2144"/>
                  </a:cubicBezTo>
                  <a:cubicBezTo>
                    <a:pt x="40" y="2040"/>
                    <a:pt x="0" y="1904"/>
                    <a:pt x="88" y="1568"/>
                  </a:cubicBezTo>
                  <a:close/>
                </a:path>
              </a:pathLst>
            </a:custGeom>
            <a:solidFill>
              <a:schemeClr val="bg2"/>
            </a:solidFill>
            <a:ln w="9525">
              <a:solidFill>
                <a:schemeClr val="tx1"/>
              </a:solidFill>
              <a:round/>
              <a:headEnd/>
              <a:tailEnd/>
            </a:ln>
          </p:spPr>
          <p:txBody>
            <a:bodyPr/>
            <a:lstStyle/>
            <a:p>
              <a:endParaRPr lang="en-US"/>
            </a:p>
          </p:txBody>
        </p:sp>
        <p:grpSp>
          <p:nvGrpSpPr>
            <p:cNvPr id="16410" name="Group 20">
              <a:extLst>
                <a:ext uri="{FF2B5EF4-FFF2-40B4-BE49-F238E27FC236}">
                  <a16:creationId xmlns="" xmlns:a16="http://schemas.microsoft.com/office/drawing/2014/main" id="{6593309D-4D41-4FFB-B502-2DCDF705A957}"/>
                </a:ext>
              </a:extLst>
            </p:cNvPr>
            <p:cNvGrpSpPr>
              <a:grpSpLocks/>
            </p:cNvGrpSpPr>
            <p:nvPr/>
          </p:nvGrpSpPr>
          <p:grpSpPr bwMode="auto">
            <a:xfrm>
              <a:off x="3840" y="384"/>
              <a:ext cx="960" cy="3264"/>
              <a:chOff x="2592" y="1200"/>
              <a:chExt cx="528" cy="1888"/>
            </a:xfrm>
          </p:grpSpPr>
          <p:sp>
            <p:nvSpPr>
              <p:cNvPr id="16413" name="Freeform 21">
                <a:extLst>
                  <a:ext uri="{FF2B5EF4-FFF2-40B4-BE49-F238E27FC236}">
                    <a16:creationId xmlns="" xmlns:a16="http://schemas.microsoft.com/office/drawing/2014/main" id="{FB1D3440-833E-4059-84E0-CB36D7BD2ED0}"/>
                  </a:ext>
                </a:extLst>
              </p:cNvPr>
              <p:cNvSpPr>
                <a:spLocks/>
              </p:cNvSpPr>
              <p:nvPr/>
            </p:nvSpPr>
            <p:spPr bwMode="auto">
              <a:xfrm>
                <a:off x="2648" y="1800"/>
                <a:ext cx="424" cy="1288"/>
              </a:xfrm>
              <a:custGeom>
                <a:avLst/>
                <a:gdLst>
                  <a:gd name="T0" fmla="*/ 8 w 472"/>
                  <a:gd name="T1" fmla="*/ 168 h 1288"/>
                  <a:gd name="T2" fmla="*/ 36 w 472"/>
                  <a:gd name="T3" fmla="*/ 1128 h 1288"/>
                  <a:gd name="T4" fmla="*/ 66 w 472"/>
                  <a:gd name="T5" fmla="*/ 1128 h 1288"/>
                  <a:gd name="T6" fmla="*/ 85 w 472"/>
                  <a:gd name="T7" fmla="*/ 168 h 1288"/>
                  <a:gd name="T8" fmla="*/ 8 w 472"/>
                  <a:gd name="T9" fmla="*/ 168 h 1288"/>
                  <a:gd name="T10" fmla="*/ 0 60000 65536"/>
                  <a:gd name="T11" fmla="*/ 0 60000 65536"/>
                  <a:gd name="T12" fmla="*/ 0 60000 65536"/>
                  <a:gd name="T13" fmla="*/ 0 60000 65536"/>
                  <a:gd name="T14" fmla="*/ 0 60000 65536"/>
                  <a:gd name="T15" fmla="*/ 0 w 472"/>
                  <a:gd name="T16" fmla="*/ 0 h 1288"/>
                  <a:gd name="T17" fmla="*/ 472 w 472"/>
                  <a:gd name="T18" fmla="*/ 1288 h 1288"/>
                </a:gdLst>
                <a:ahLst/>
                <a:cxnLst>
                  <a:cxn ang="T10">
                    <a:pos x="T0" y="T1"/>
                  </a:cxn>
                  <a:cxn ang="T11">
                    <a:pos x="T2" y="T3"/>
                  </a:cxn>
                  <a:cxn ang="T12">
                    <a:pos x="T4" y="T5"/>
                  </a:cxn>
                  <a:cxn ang="T13">
                    <a:pos x="T6" y="T7"/>
                  </a:cxn>
                  <a:cxn ang="T14">
                    <a:pos x="T8" y="T9"/>
                  </a:cxn>
                </a:cxnLst>
                <a:rect l="T15" t="T16" r="T17" b="T18"/>
                <a:pathLst>
                  <a:path w="472" h="1288">
                    <a:moveTo>
                      <a:pt x="40" y="168"/>
                    </a:moveTo>
                    <a:cubicBezTo>
                      <a:pt x="0" y="328"/>
                      <a:pt x="136" y="968"/>
                      <a:pt x="184" y="1128"/>
                    </a:cubicBezTo>
                    <a:cubicBezTo>
                      <a:pt x="232" y="1288"/>
                      <a:pt x="288" y="1288"/>
                      <a:pt x="328" y="1128"/>
                    </a:cubicBezTo>
                    <a:cubicBezTo>
                      <a:pt x="368" y="968"/>
                      <a:pt x="472" y="336"/>
                      <a:pt x="424" y="168"/>
                    </a:cubicBezTo>
                    <a:cubicBezTo>
                      <a:pt x="376" y="0"/>
                      <a:pt x="80" y="8"/>
                      <a:pt x="40" y="168"/>
                    </a:cubicBezTo>
                    <a:close/>
                  </a:path>
                </a:pathLst>
              </a:custGeom>
              <a:solidFill>
                <a:srgbClr val="FFCC6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6414" name="Freeform 22">
                <a:extLst>
                  <a:ext uri="{FF2B5EF4-FFF2-40B4-BE49-F238E27FC236}">
                    <a16:creationId xmlns="" xmlns:a16="http://schemas.microsoft.com/office/drawing/2014/main" id="{69E8E1B9-1E13-4ACD-A55B-06874DA65C2C}"/>
                  </a:ext>
                </a:extLst>
              </p:cNvPr>
              <p:cNvSpPr>
                <a:spLocks/>
              </p:cNvSpPr>
              <p:nvPr/>
            </p:nvSpPr>
            <p:spPr bwMode="auto">
              <a:xfrm>
                <a:off x="2592" y="1200"/>
                <a:ext cx="528" cy="888"/>
              </a:xfrm>
              <a:custGeom>
                <a:avLst/>
                <a:gdLst>
                  <a:gd name="T0" fmla="*/ 10 w 656"/>
                  <a:gd name="T1" fmla="*/ 80 h 888"/>
                  <a:gd name="T2" fmla="*/ 2 w 656"/>
                  <a:gd name="T3" fmla="*/ 560 h 888"/>
                  <a:gd name="T4" fmla="*/ 5 w 656"/>
                  <a:gd name="T5" fmla="*/ 848 h 888"/>
                  <a:gd name="T6" fmla="*/ 12 w 656"/>
                  <a:gd name="T7" fmla="*/ 800 h 888"/>
                  <a:gd name="T8" fmla="*/ 20 w 656"/>
                  <a:gd name="T9" fmla="*/ 848 h 888"/>
                  <a:gd name="T10" fmla="*/ 25 w 656"/>
                  <a:gd name="T11" fmla="*/ 608 h 888"/>
                  <a:gd name="T12" fmla="*/ 18 w 656"/>
                  <a:gd name="T13" fmla="*/ 368 h 888"/>
                  <a:gd name="T14" fmla="*/ 16 w 656"/>
                  <a:gd name="T15" fmla="*/ 80 h 888"/>
                  <a:gd name="T16" fmla="*/ 10 w 656"/>
                  <a:gd name="T17" fmla="*/ 80 h 8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6"/>
                  <a:gd name="T28" fmla="*/ 0 h 888"/>
                  <a:gd name="T29" fmla="*/ 656 w 656"/>
                  <a:gd name="T30" fmla="*/ 888 h 8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6" h="888">
                    <a:moveTo>
                      <a:pt x="264" y="80"/>
                    </a:moveTo>
                    <a:cubicBezTo>
                      <a:pt x="200" y="160"/>
                      <a:pt x="48" y="432"/>
                      <a:pt x="24" y="560"/>
                    </a:cubicBezTo>
                    <a:cubicBezTo>
                      <a:pt x="0" y="688"/>
                      <a:pt x="72" y="808"/>
                      <a:pt x="120" y="848"/>
                    </a:cubicBezTo>
                    <a:cubicBezTo>
                      <a:pt x="168" y="888"/>
                      <a:pt x="248" y="800"/>
                      <a:pt x="312" y="800"/>
                    </a:cubicBezTo>
                    <a:cubicBezTo>
                      <a:pt x="376" y="800"/>
                      <a:pt x="448" y="880"/>
                      <a:pt x="504" y="848"/>
                    </a:cubicBezTo>
                    <a:cubicBezTo>
                      <a:pt x="560" y="816"/>
                      <a:pt x="656" y="688"/>
                      <a:pt x="648" y="608"/>
                    </a:cubicBezTo>
                    <a:cubicBezTo>
                      <a:pt x="640" y="528"/>
                      <a:pt x="496" y="456"/>
                      <a:pt x="456" y="368"/>
                    </a:cubicBezTo>
                    <a:cubicBezTo>
                      <a:pt x="416" y="280"/>
                      <a:pt x="432" y="136"/>
                      <a:pt x="408" y="80"/>
                    </a:cubicBezTo>
                    <a:cubicBezTo>
                      <a:pt x="384" y="24"/>
                      <a:pt x="328" y="0"/>
                      <a:pt x="264" y="80"/>
                    </a:cubicBezTo>
                    <a:close/>
                  </a:path>
                </a:pathLst>
              </a:custGeom>
              <a:gradFill rotWithShape="1">
                <a:gsLst>
                  <a:gs pos="0">
                    <a:srgbClr val="76765E"/>
                  </a:gs>
                  <a:gs pos="50000">
                    <a:srgbClr val="FFFFCC"/>
                  </a:gs>
                  <a:gs pos="100000">
                    <a:srgbClr val="76765E"/>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16411" name="Freeform 23" descr="Granite">
              <a:extLst>
                <a:ext uri="{FF2B5EF4-FFF2-40B4-BE49-F238E27FC236}">
                  <a16:creationId xmlns="" xmlns:a16="http://schemas.microsoft.com/office/drawing/2014/main" id="{25229956-10F1-4E22-B3DE-730FC62CFDBE}"/>
                </a:ext>
              </a:extLst>
            </p:cNvPr>
            <p:cNvSpPr>
              <a:spLocks/>
            </p:cNvSpPr>
            <p:nvPr/>
          </p:nvSpPr>
          <p:spPr bwMode="auto">
            <a:xfrm>
              <a:off x="4752" y="2256"/>
              <a:ext cx="569" cy="1452"/>
            </a:xfrm>
            <a:custGeom>
              <a:avLst/>
              <a:gdLst>
                <a:gd name="T0" fmla="*/ 185 w 569"/>
                <a:gd name="T1" fmla="*/ 0 h 1452"/>
                <a:gd name="T2" fmla="*/ 44 w 569"/>
                <a:gd name="T3" fmla="*/ 1075 h 1452"/>
                <a:gd name="T4" fmla="*/ 44 w 569"/>
                <a:gd name="T5" fmla="*/ 1369 h 1452"/>
                <a:gd name="T6" fmla="*/ 121 w 569"/>
                <a:gd name="T7" fmla="*/ 1408 h 1452"/>
                <a:gd name="T8" fmla="*/ 147 w 569"/>
                <a:gd name="T9" fmla="*/ 1446 h 1452"/>
                <a:gd name="T10" fmla="*/ 211 w 569"/>
                <a:gd name="T11" fmla="*/ 1433 h 1452"/>
                <a:gd name="T12" fmla="*/ 505 w 569"/>
                <a:gd name="T13" fmla="*/ 1369 h 1452"/>
                <a:gd name="T14" fmla="*/ 569 w 569"/>
                <a:gd name="T15" fmla="*/ 1267 h 1452"/>
                <a:gd name="T16" fmla="*/ 544 w 569"/>
                <a:gd name="T17" fmla="*/ 1152 h 1452"/>
                <a:gd name="T18" fmla="*/ 518 w 569"/>
                <a:gd name="T19" fmla="*/ 1113 h 1452"/>
                <a:gd name="T20" fmla="*/ 467 w 569"/>
                <a:gd name="T21" fmla="*/ 985 h 1452"/>
                <a:gd name="T22" fmla="*/ 390 w 569"/>
                <a:gd name="T23" fmla="*/ 576 h 1452"/>
                <a:gd name="T24" fmla="*/ 300 w 569"/>
                <a:gd name="T25" fmla="*/ 230 h 1452"/>
                <a:gd name="T26" fmla="*/ 249 w 569"/>
                <a:gd name="T27" fmla="*/ 64 h 1452"/>
                <a:gd name="T28" fmla="*/ 224 w 569"/>
                <a:gd name="T29" fmla="*/ 25 h 1452"/>
                <a:gd name="T30" fmla="*/ 185 w 569"/>
                <a:gd name="T31" fmla="*/ 0 h 14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1452"/>
                <a:gd name="T50" fmla="*/ 569 w 569"/>
                <a:gd name="T51" fmla="*/ 1452 h 14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1452">
                  <a:moveTo>
                    <a:pt x="185" y="0"/>
                  </a:moveTo>
                  <a:cubicBezTo>
                    <a:pt x="166" y="361"/>
                    <a:pt x="133" y="724"/>
                    <a:pt x="44" y="1075"/>
                  </a:cubicBezTo>
                  <a:cubicBezTo>
                    <a:pt x="39" y="1173"/>
                    <a:pt x="0" y="1281"/>
                    <a:pt x="44" y="1369"/>
                  </a:cubicBezTo>
                  <a:cubicBezTo>
                    <a:pt x="54" y="1389"/>
                    <a:pt x="103" y="1402"/>
                    <a:pt x="121" y="1408"/>
                  </a:cubicBezTo>
                  <a:cubicBezTo>
                    <a:pt x="130" y="1421"/>
                    <a:pt x="132" y="1442"/>
                    <a:pt x="147" y="1446"/>
                  </a:cubicBezTo>
                  <a:cubicBezTo>
                    <a:pt x="168" y="1452"/>
                    <a:pt x="190" y="1439"/>
                    <a:pt x="211" y="1433"/>
                  </a:cubicBezTo>
                  <a:cubicBezTo>
                    <a:pt x="330" y="1401"/>
                    <a:pt x="373" y="1382"/>
                    <a:pt x="505" y="1369"/>
                  </a:cubicBezTo>
                  <a:cubicBezTo>
                    <a:pt x="559" y="1334"/>
                    <a:pt x="549" y="1325"/>
                    <a:pt x="569" y="1267"/>
                  </a:cubicBezTo>
                  <a:cubicBezTo>
                    <a:pt x="568" y="1263"/>
                    <a:pt x="548" y="1163"/>
                    <a:pt x="544" y="1152"/>
                  </a:cubicBezTo>
                  <a:cubicBezTo>
                    <a:pt x="538" y="1138"/>
                    <a:pt x="525" y="1127"/>
                    <a:pt x="518" y="1113"/>
                  </a:cubicBezTo>
                  <a:cubicBezTo>
                    <a:pt x="498" y="1073"/>
                    <a:pt x="481" y="1028"/>
                    <a:pt x="467" y="985"/>
                  </a:cubicBezTo>
                  <a:cubicBezTo>
                    <a:pt x="455" y="843"/>
                    <a:pt x="425" y="713"/>
                    <a:pt x="390" y="576"/>
                  </a:cubicBezTo>
                  <a:cubicBezTo>
                    <a:pt x="376" y="463"/>
                    <a:pt x="365" y="328"/>
                    <a:pt x="300" y="230"/>
                  </a:cubicBezTo>
                  <a:cubicBezTo>
                    <a:pt x="287" y="173"/>
                    <a:pt x="268" y="119"/>
                    <a:pt x="249" y="64"/>
                  </a:cubicBezTo>
                  <a:cubicBezTo>
                    <a:pt x="244" y="49"/>
                    <a:pt x="235" y="36"/>
                    <a:pt x="224" y="25"/>
                  </a:cubicBezTo>
                  <a:cubicBezTo>
                    <a:pt x="213" y="14"/>
                    <a:pt x="185" y="0"/>
                    <a:pt x="185" y="0"/>
                  </a:cubicBez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16412" name="Freeform 24" descr="Granite">
              <a:extLst>
                <a:ext uri="{FF2B5EF4-FFF2-40B4-BE49-F238E27FC236}">
                  <a16:creationId xmlns="" xmlns:a16="http://schemas.microsoft.com/office/drawing/2014/main" id="{B0EC0AF0-D610-42E4-9376-C5BD8182680C}"/>
                </a:ext>
              </a:extLst>
            </p:cNvPr>
            <p:cNvSpPr>
              <a:spLocks/>
            </p:cNvSpPr>
            <p:nvPr/>
          </p:nvSpPr>
          <p:spPr bwMode="auto">
            <a:xfrm rot="331805" flipH="1">
              <a:off x="3216" y="2304"/>
              <a:ext cx="624" cy="1452"/>
            </a:xfrm>
            <a:custGeom>
              <a:avLst/>
              <a:gdLst>
                <a:gd name="T0" fmla="*/ 742 w 569"/>
                <a:gd name="T1" fmla="*/ 0 h 1452"/>
                <a:gd name="T2" fmla="*/ 177 w 569"/>
                <a:gd name="T3" fmla="*/ 1075 h 1452"/>
                <a:gd name="T4" fmla="*/ 177 w 569"/>
                <a:gd name="T5" fmla="*/ 1369 h 1452"/>
                <a:gd name="T6" fmla="*/ 481 w 569"/>
                <a:gd name="T7" fmla="*/ 1408 h 1452"/>
                <a:gd name="T8" fmla="*/ 589 w 569"/>
                <a:gd name="T9" fmla="*/ 1446 h 1452"/>
                <a:gd name="T10" fmla="*/ 836 w 569"/>
                <a:gd name="T11" fmla="*/ 1433 h 1452"/>
                <a:gd name="T12" fmla="*/ 2018 w 569"/>
                <a:gd name="T13" fmla="*/ 1369 h 1452"/>
                <a:gd name="T14" fmla="*/ 2268 w 569"/>
                <a:gd name="T15" fmla="*/ 1267 h 1452"/>
                <a:gd name="T16" fmla="*/ 2169 w 569"/>
                <a:gd name="T17" fmla="*/ 1152 h 1452"/>
                <a:gd name="T18" fmla="*/ 2065 w 569"/>
                <a:gd name="T19" fmla="*/ 1113 h 1452"/>
                <a:gd name="T20" fmla="*/ 1857 w 569"/>
                <a:gd name="T21" fmla="*/ 985 h 1452"/>
                <a:gd name="T22" fmla="*/ 1558 w 569"/>
                <a:gd name="T23" fmla="*/ 576 h 1452"/>
                <a:gd name="T24" fmla="*/ 1198 w 569"/>
                <a:gd name="T25" fmla="*/ 230 h 1452"/>
                <a:gd name="T26" fmla="*/ 994 w 569"/>
                <a:gd name="T27" fmla="*/ 64 h 1452"/>
                <a:gd name="T28" fmla="*/ 896 w 569"/>
                <a:gd name="T29" fmla="*/ 25 h 1452"/>
                <a:gd name="T30" fmla="*/ 742 w 569"/>
                <a:gd name="T31" fmla="*/ 0 h 14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1452"/>
                <a:gd name="T50" fmla="*/ 569 w 569"/>
                <a:gd name="T51" fmla="*/ 1452 h 14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1452">
                  <a:moveTo>
                    <a:pt x="185" y="0"/>
                  </a:moveTo>
                  <a:cubicBezTo>
                    <a:pt x="166" y="361"/>
                    <a:pt x="133" y="724"/>
                    <a:pt x="44" y="1075"/>
                  </a:cubicBezTo>
                  <a:cubicBezTo>
                    <a:pt x="39" y="1173"/>
                    <a:pt x="0" y="1281"/>
                    <a:pt x="44" y="1369"/>
                  </a:cubicBezTo>
                  <a:cubicBezTo>
                    <a:pt x="54" y="1389"/>
                    <a:pt x="103" y="1402"/>
                    <a:pt x="121" y="1408"/>
                  </a:cubicBezTo>
                  <a:cubicBezTo>
                    <a:pt x="130" y="1421"/>
                    <a:pt x="132" y="1442"/>
                    <a:pt x="147" y="1446"/>
                  </a:cubicBezTo>
                  <a:cubicBezTo>
                    <a:pt x="168" y="1452"/>
                    <a:pt x="190" y="1439"/>
                    <a:pt x="211" y="1433"/>
                  </a:cubicBezTo>
                  <a:cubicBezTo>
                    <a:pt x="330" y="1401"/>
                    <a:pt x="373" y="1382"/>
                    <a:pt x="505" y="1369"/>
                  </a:cubicBezTo>
                  <a:cubicBezTo>
                    <a:pt x="559" y="1334"/>
                    <a:pt x="549" y="1325"/>
                    <a:pt x="569" y="1267"/>
                  </a:cubicBezTo>
                  <a:cubicBezTo>
                    <a:pt x="568" y="1263"/>
                    <a:pt x="548" y="1163"/>
                    <a:pt x="544" y="1152"/>
                  </a:cubicBezTo>
                  <a:cubicBezTo>
                    <a:pt x="538" y="1138"/>
                    <a:pt x="525" y="1127"/>
                    <a:pt x="518" y="1113"/>
                  </a:cubicBezTo>
                  <a:cubicBezTo>
                    <a:pt x="498" y="1073"/>
                    <a:pt x="481" y="1028"/>
                    <a:pt x="467" y="985"/>
                  </a:cubicBezTo>
                  <a:cubicBezTo>
                    <a:pt x="455" y="843"/>
                    <a:pt x="425" y="713"/>
                    <a:pt x="390" y="576"/>
                  </a:cubicBezTo>
                  <a:cubicBezTo>
                    <a:pt x="376" y="463"/>
                    <a:pt x="365" y="328"/>
                    <a:pt x="300" y="230"/>
                  </a:cubicBezTo>
                  <a:cubicBezTo>
                    <a:pt x="287" y="173"/>
                    <a:pt x="268" y="119"/>
                    <a:pt x="249" y="64"/>
                  </a:cubicBezTo>
                  <a:cubicBezTo>
                    <a:pt x="244" y="49"/>
                    <a:pt x="235" y="36"/>
                    <a:pt x="224" y="25"/>
                  </a:cubicBezTo>
                  <a:cubicBezTo>
                    <a:pt x="213" y="14"/>
                    <a:pt x="185" y="0"/>
                    <a:pt x="185" y="0"/>
                  </a:cubicBez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grpSp>
      <p:sp>
        <p:nvSpPr>
          <p:cNvPr id="295961" name="Freeform 25">
            <a:extLst>
              <a:ext uri="{FF2B5EF4-FFF2-40B4-BE49-F238E27FC236}">
                <a16:creationId xmlns="" xmlns:a16="http://schemas.microsoft.com/office/drawing/2014/main" id="{6A88E493-21C7-452C-B0D6-936E1DB15D07}"/>
              </a:ext>
            </a:extLst>
          </p:cNvPr>
          <p:cNvSpPr>
            <a:spLocks/>
          </p:cNvSpPr>
          <p:nvPr/>
        </p:nvSpPr>
        <p:spPr bwMode="auto">
          <a:xfrm>
            <a:off x="7348538" y="3770313"/>
            <a:ext cx="554037" cy="2138362"/>
          </a:xfrm>
          <a:custGeom>
            <a:avLst/>
            <a:gdLst>
              <a:gd name="T0" fmla="*/ 2147483647 w 262"/>
              <a:gd name="T1" fmla="*/ 2147483647 h 1257"/>
              <a:gd name="T2" fmla="*/ 2147483647 w 262"/>
              <a:gd name="T3" fmla="*/ 2147483647 h 1257"/>
              <a:gd name="T4" fmla="*/ 2147483647 w 262"/>
              <a:gd name="T5" fmla="*/ 2147483647 h 1257"/>
              <a:gd name="T6" fmla="*/ 2147483647 w 262"/>
              <a:gd name="T7" fmla="*/ 2147483647 h 1257"/>
              <a:gd name="T8" fmla="*/ 2147483647 w 262"/>
              <a:gd name="T9" fmla="*/ 2147483647 h 1257"/>
              <a:gd name="T10" fmla="*/ 2147483647 w 262"/>
              <a:gd name="T11" fmla="*/ 2147483647 h 1257"/>
              <a:gd name="T12" fmla="*/ 2147483647 w 262"/>
              <a:gd name="T13" fmla="*/ 2147483647 h 1257"/>
              <a:gd name="T14" fmla="*/ 2147483647 w 262"/>
              <a:gd name="T15" fmla="*/ 2147483647 h 1257"/>
              <a:gd name="T16" fmla="*/ 2147483647 w 262"/>
              <a:gd name="T17" fmla="*/ 2147483647 h 1257"/>
              <a:gd name="T18" fmla="*/ 2147483647 w 262"/>
              <a:gd name="T19" fmla="*/ 2147483647 h 1257"/>
              <a:gd name="T20" fmla="*/ 2147483647 w 262"/>
              <a:gd name="T21" fmla="*/ 2147483647 h 1257"/>
              <a:gd name="T22" fmla="*/ 2147483647 w 262"/>
              <a:gd name="T23" fmla="*/ 2147483647 h 1257"/>
              <a:gd name="T24" fmla="*/ 2147483647 w 262"/>
              <a:gd name="T25" fmla="*/ 2147483647 h 1257"/>
              <a:gd name="T26" fmla="*/ 2147483647 w 262"/>
              <a:gd name="T27" fmla="*/ 2147483647 h 1257"/>
              <a:gd name="T28" fmla="*/ 2147483647 w 262"/>
              <a:gd name="T29" fmla="*/ 2147483647 h 1257"/>
              <a:gd name="T30" fmla="*/ 2147483647 w 262"/>
              <a:gd name="T31" fmla="*/ 2147483647 h 1257"/>
              <a:gd name="T32" fmla="*/ 2147483647 w 262"/>
              <a:gd name="T33" fmla="*/ 2147483647 h 1257"/>
              <a:gd name="T34" fmla="*/ 2147483647 w 262"/>
              <a:gd name="T35" fmla="*/ 2147483647 h 1257"/>
              <a:gd name="T36" fmla="*/ 2147483647 w 262"/>
              <a:gd name="T37" fmla="*/ 2147483647 h 1257"/>
              <a:gd name="T38" fmla="*/ 2147483647 w 262"/>
              <a:gd name="T39" fmla="*/ 2147483647 h 1257"/>
              <a:gd name="T40" fmla="*/ 0 w 262"/>
              <a:gd name="T41" fmla="*/ 2147483647 h 1257"/>
              <a:gd name="T42" fmla="*/ 2147483647 w 262"/>
              <a:gd name="T43" fmla="*/ 2147483647 h 1257"/>
              <a:gd name="T44" fmla="*/ 2147483647 w 262"/>
              <a:gd name="T45" fmla="*/ 2147483647 h 1257"/>
              <a:gd name="T46" fmla="*/ 2147483647 w 262"/>
              <a:gd name="T47" fmla="*/ 2147483647 h 1257"/>
              <a:gd name="T48" fmla="*/ 2147483647 w 262"/>
              <a:gd name="T49" fmla="*/ 2147483647 h 1257"/>
              <a:gd name="T50" fmla="*/ 2147483647 w 262"/>
              <a:gd name="T51" fmla="*/ 2147483647 h 1257"/>
              <a:gd name="T52" fmla="*/ 2147483647 w 262"/>
              <a:gd name="T53" fmla="*/ 2147483647 h 1257"/>
              <a:gd name="T54" fmla="*/ 2147483647 w 262"/>
              <a:gd name="T55" fmla="*/ 2147483647 h 1257"/>
              <a:gd name="T56" fmla="*/ 2147483647 w 262"/>
              <a:gd name="T57" fmla="*/ 2147483647 h 125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2"/>
              <a:gd name="T88" fmla="*/ 0 h 1257"/>
              <a:gd name="T89" fmla="*/ 262 w 262"/>
              <a:gd name="T90" fmla="*/ 1257 h 125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2" h="1257">
                <a:moveTo>
                  <a:pt x="218" y="28"/>
                </a:moveTo>
                <a:cubicBezTo>
                  <a:pt x="223" y="35"/>
                  <a:pt x="262" y="90"/>
                  <a:pt x="256" y="105"/>
                </a:cubicBezTo>
                <a:cubicBezTo>
                  <a:pt x="250" y="119"/>
                  <a:pt x="231" y="122"/>
                  <a:pt x="218" y="131"/>
                </a:cubicBezTo>
                <a:cubicBezTo>
                  <a:pt x="200" y="183"/>
                  <a:pt x="214" y="221"/>
                  <a:pt x="231" y="272"/>
                </a:cubicBezTo>
                <a:cubicBezTo>
                  <a:pt x="193" y="328"/>
                  <a:pt x="179" y="328"/>
                  <a:pt x="218" y="387"/>
                </a:cubicBezTo>
                <a:cubicBezTo>
                  <a:pt x="188" y="477"/>
                  <a:pt x="218" y="456"/>
                  <a:pt x="154" y="476"/>
                </a:cubicBezTo>
                <a:cubicBezTo>
                  <a:pt x="167" y="485"/>
                  <a:pt x="186" y="488"/>
                  <a:pt x="192" y="502"/>
                </a:cubicBezTo>
                <a:cubicBezTo>
                  <a:pt x="197" y="514"/>
                  <a:pt x="183" y="527"/>
                  <a:pt x="179" y="540"/>
                </a:cubicBezTo>
                <a:cubicBezTo>
                  <a:pt x="161" y="594"/>
                  <a:pt x="180" y="571"/>
                  <a:pt x="128" y="604"/>
                </a:cubicBezTo>
                <a:cubicBezTo>
                  <a:pt x="106" y="669"/>
                  <a:pt x="111" y="630"/>
                  <a:pt x="141" y="720"/>
                </a:cubicBezTo>
                <a:cubicBezTo>
                  <a:pt x="145" y="733"/>
                  <a:pt x="154" y="758"/>
                  <a:pt x="154" y="758"/>
                </a:cubicBezTo>
                <a:cubicBezTo>
                  <a:pt x="141" y="762"/>
                  <a:pt x="121" y="759"/>
                  <a:pt x="115" y="771"/>
                </a:cubicBezTo>
                <a:cubicBezTo>
                  <a:pt x="109" y="783"/>
                  <a:pt x="128" y="796"/>
                  <a:pt x="128" y="809"/>
                </a:cubicBezTo>
                <a:cubicBezTo>
                  <a:pt x="128" y="921"/>
                  <a:pt x="142" y="903"/>
                  <a:pt x="77" y="924"/>
                </a:cubicBezTo>
                <a:cubicBezTo>
                  <a:pt x="107" y="1014"/>
                  <a:pt x="95" y="975"/>
                  <a:pt x="115" y="1040"/>
                </a:cubicBezTo>
                <a:cubicBezTo>
                  <a:pt x="111" y="1053"/>
                  <a:pt x="112" y="1069"/>
                  <a:pt x="103" y="1078"/>
                </a:cubicBezTo>
                <a:cubicBezTo>
                  <a:pt x="93" y="1088"/>
                  <a:pt x="70" y="1079"/>
                  <a:pt x="64" y="1091"/>
                </a:cubicBezTo>
                <a:cubicBezTo>
                  <a:pt x="57" y="1106"/>
                  <a:pt x="99" y="1162"/>
                  <a:pt x="103" y="1168"/>
                </a:cubicBezTo>
                <a:cubicBezTo>
                  <a:pt x="73" y="1257"/>
                  <a:pt x="102" y="1235"/>
                  <a:pt x="39" y="1257"/>
                </a:cubicBezTo>
                <a:cubicBezTo>
                  <a:pt x="30" y="1231"/>
                  <a:pt x="22" y="1206"/>
                  <a:pt x="13" y="1180"/>
                </a:cubicBezTo>
                <a:cubicBezTo>
                  <a:pt x="9" y="1167"/>
                  <a:pt x="0" y="1142"/>
                  <a:pt x="0" y="1142"/>
                </a:cubicBezTo>
                <a:cubicBezTo>
                  <a:pt x="53" y="1064"/>
                  <a:pt x="16" y="1132"/>
                  <a:pt x="39" y="976"/>
                </a:cubicBezTo>
                <a:cubicBezTo>
                  <a:pt x="46" y="930"/>
                  <a:pt x="68" y="881"/>
                  <a:pt x="77" y="835"/>
                </a:cubicBezTo>
                <a:cubicBezTo>
                  <a:pt x="66" y="742"/>
                  <a:pt x="52" y="693"/>
                  <a:pt x="103" y="617"/>
                </a:cubicBezTo>
                <a:cubicBezTo>
                  <a:pt x="120" y="564"/>
                  <a:pt x="107" y="553"/>
                  <a:pt x="90" y="502"/>
                </a:cubicBezTo>
                <a:cubicBezTo>
                  <a:pt x="133" y="437"/>
                  <a:pt x="130" y="370"/>
                  <a:pt x="154" y="297"/>
                </a:cubicBezTo>
                <a:cubicBezTo>
                  <a:pt x="124" y="207"/>
                  <a:pt x="119" y="246"/>
                  <a:pt x="141" y="182"/>
                </a:cubicBezTo>
                <a:cubicBezTo>
                  <a:pt x="142" y="178"/>
                  <a:pt x="154" y="13"/>
                  <a:pt x="192" y="3"/>
                </a:cubicBezTo>
                <a:cubicBezTo>
                  <a:pt x="204" y="0"/>
                  <a:pt x="209" y="20"/>
                  <a:pt x="218" y="28"/>
                </a:cubicBezTo>
                <a:close/>
              </a:path>
            </a:pathLst>
          </a:custGeom>
          <a:solidFill>
            <a:schemeClr val="tx1"/>
          </a:solidFill>
          <a:ln w="9525">
            <a:solidFill>
              <a:schemeClr val="tx1"/>
            </a:solidFill>
            <a:round/>
            <a:headEnd/>
            <a:tailEnd/>
          </a:ln>
        </p:spPr>
        <p:txBody>
          <a:bodyPr/>
          <a:lstStyle/>
          <a:p>
            <a:endParaRPr lang="en-US"/>
          </a:p>
        </p:txBody>
      </p:sp>
      <p:sp>
        <p:nvSpPr>
          <p:cNvPr id="295962" name="AutoShape 26">
            <a:extLst>
              <a:ext uri="{FF2B5EF4-FFF2-40B4-BE49-F238E27FC236}">
                <a16:creationId xmlns="" xmlns:a16="http://schemas.microsoft.com/office/drawing/2014/main" id="{EEF07898-41DC-453D-9E69-3EAC7360506F}"/>
              </a:ext>
            </a:extLst>
          </p:cNvPr>
          <p:cNvSpPr>
            <a:spLocks noChangeArrowheads="1"/>
          </p:cNvSpPr>
          <p:nvPr/>
        </p:nvSpPr>
        <p:spPr bwMode="auto">
          <a:xfrm rot="7827097">
            <a:off x="2768600" y="3114675"/>
            <a:ext cx="612775" cy="180975"/>
          </a:xfrm>
          <a:prstGeom prst="rightArrow">
            <a:avLst>
              <a:gd name="adj1" fmla="val 50000"/>
              <a:gd name="adj2" fmla="val 84649"/>
            </a:avLst>
          </a:prstGeom>
          <a:solidFill>
            <a:srgbClr val="FF6600"/>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5963" name="AutoShape 27">
            <a:extLst>
              <a:ext uri="{FF2B5EF4-FFF2-40B4-BE49-F238E27FC236}">
                <a16:creationId xmlns="" xmlns:a16="http://schemas.microsoft.com/office/drawing/2014/main" id="{9FE89C15-6803-4905-AEBF-F9D13E604146}"/>
              </a:ext>
            </a:extLst>
          </p:cNvPr>
          <p:cNvSpPr>
            <a:spLocks noChangeArrowheads="1"/>
          </p:cNvSpPr>
          <p:nvPr/>
        </p:nvSpPr>
        <p:spPr bwMode="auto">
          <a:xfrm rot="5890002">
            <a:off x="7512843" y="3606007"/>
            <a:ext cx="747713" cy="228600"/>
          </a:xfrm>
          <a:prstGeom prst="rightArrow">
            <a:avLst>
              <a:gd name="adj1" fmla="val 50000"/>
              <a:gd name="adj2" fmla="val 81771"/>
            </a:avLst>
          </a:prstGeom>
          <a:solidFill>
            <a:srgbClr val="FF6600"/>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5964" name="Text Box 28">
            <a:extLst>
              <a:ext uri="{FF2B5EF4-FFF2-40B4-BE49-F238E27FC236}">
                <a16:creationId xmlns="" xmlns:a16="http://schemas.microsoft.com/office/drawing/2014/main" id="{5482C741-7B66-4260-A0C0-85AD7C05E57C}"/>
              </a:ext>
            </a:extLst>
          </p:cNvPr>
          <p:cNvSpPr txBox="1">
            <a:spLocks noChangeArrowheads="1"/>
          </p:cNvSpPr>
          <p:nvPr/>
        </p:nvSpPr>
        <p:spPr bwMode="auto">
          <a:xfrm>
            <a:off x="3200400" y="2209800"/>
            <a:ext cx="1054100"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a:solidFill>
                  <a:srgbClr val="003399"/>
                </a:solidFill>
                <a:latin typeface="Arial" panose="020B0604020202020204" pitchFamily="34" charset="0"/>
              </a:rPr>
              <a:t>PDL</a:t>
            </a:r>
          </a:p>
          <a:p>
            <a:pPr eaLnBrk="1" hangingPunct="1"/>
            <a:r>
              <a:rPr lang="en-US" altLang="en-US" sz="2800" b="1">
                <a:solidFill>
                  <a:srgbClr val="003399"/>
                </a:solidFill>
                <a:latin typeface="Arial" panose="020B0604020202020204" pitchFamily="34" charset="0"/>
              </a:rPr>
              <a:t>Os.cl</a:t>
            </a:r>
          </a:p>
        </p:txBody>
      </p:sp>
      <p:sp>
        <p:nvSpPr>
          <p:cNvPr id="295965" name="Text Box 29">
            <a:extLst>
              <a:ext uri="{FF2B5EF4-FFF2-40B4-BE49-F238E27FC236}">
                <a16:creationId xmlns="" xmlns:a16="http://schemas.microsoft.com/office/drawing/2014/main" id="{BA67E3F9-2A37-4684-BBBB-7395870C9E87}"/>
              </a:ext>
            </a:extLst>
          </p:cNvPr>
          <p:cNvSpPr txBox="1">
            <a:spLocks noChangeArrowheads="1"/>
          </p:cNvSpPr>
          <p:nvPr/>
        </p:nvSpPr>
        <p:spPr bwMode="auto">
          <a:xfrm>
            <a:off x="7543800" y="2362200"/>
            <a:ext cx="1449388"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a:solidFill>
                  <a:srgbClr val="003399"/>
                </a:solidFill>
                <a:latin typeface="Arial" panose="020B0604020202020204" pitchFamily="34" charset="0"/>
              </a:rPr>
              <a:t>Marrow</a:t>
            </a:r>
          </a:p>
          <a:p>
            <a:pPr eaLnBrk="1" hangingPunct="1"/>
            <a:r>
              <a:rPr lang="en-US" altLang="en-US" sz="2800" b="1">
                <a:solidFill>
                  <a:srgbClr val="003399"/>
                </a:solidFill>
                <a:latin typeface="Arial" panose="020B0604020202020204" pitchFamily="34" charset="0"/>
              </a:rPr>
              <a:t>Os.cl</a:t>
            </a:r>
          </a:p>
        </p:txBody>
      </p:sp>
      <p:sp>
        <p:nvSpPr>
          <p:cNvPr id="295966" name="Text Box 30">
            <a:extLst>
              <a:ext uri="{FF2B5EF4-FFF2-40B4-BE49-F238E27FC236}">
                <a16:creationId xmlns="" xmlns:a16="http://schemas.microsoft.com/office/drawing/2014/main" id="{CBF364E0-583D-4247-960E-5CBCADF9100C}"/>
              </a:ext>
            </a:extLst>
          </p:cNvPr>
          <p:cNvSpPr txBox="1">
            <a:spLocks noChangeArrowheads="1"/>
          </p:cNvSpPr>
          <p:nvPr/>
        </p:nvSpPr>
        <p:spPr bwMode="auto">
          <a:xfrm>
            <a:off x="6080125" y="1690688"/>
            <a:ext cx="658813" cy="519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a:latin typeface="Arial" panose="020B0604020202020204" pitchFamily="34" charset="0"/>
              </a:rPr>
              <a:t>HF</a:t>
            </a:r>
          </a:p>
        </p:txBody>
      </p:sp>
      <p:sp>
        <p:nvSpPr>
          <p:cNvPr id="295967" name="Text Box 31">
            <a:extLst>
              <a:ext uri="{FF2B5EF4-FFF2-40B4-BE49-F238E27FC236}">
                <a16:creationId xmlns="" xmlns:a16="http://schemas.microsoft.com/office/drawing/2014/main" id="{7A62F95B-151D-4EB1-A0B2-8E63689753FF}"/>
              </a:ext>
            </a:extLst>
          </p:cNvPr>
          <p:cNvSpPr txBox="1">
            <a:spLocks noChangeArrowheads="1"/>
          </p:cNvSpPr>
          <p:nvPr/>
        </p:nvSpPr>
        <p:spPr bwMode="auto">
          <a:xfrm>
            <a:off x="1600200" y="1600200"/>
            <a:ext cx="619125"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a:latin typeface="Arial" panose="020B0604020202020204" pitchFamily="34" charset="0"/>
              </a:rPr>
              <a:t>LF</a:t>
            </a:r>
          </a:p>
        </p:txBody>
      </p:sp>
      <p:sp>
        <p:nvSpPr>
          <p:cNvPr id="295968" name="Text Box 32">
            <a:extLst>
              <a:ext uri="{FF2B5EF4-FFF2-40B4-BE49-F238E27FC236}">
                <a16:creationId xmlns="" xmlns:a16="http://schemas.microsoft.com/office/drawing/2014/main" id="{28F919D1-3027-4F33-9394-7AA8DF3A6CFA}"/>
              </a:ext>
            </a:extLst>
          </p:cNvPr>
          <p:cNvSpPr txBox="1">
            <a:spLocks noChangeArrowheads="1"/>
          </p:cNvSpPr>
          <p:nvPr/>
        </p:nvSpPr>
        <p:spPr bwMode="auto">
          <a:xfrm>
            <a:off x="533400" y="381000"/>
            <a:ext cx="3249613"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i="1" u="sng">
                <a:solidFill>
                  <a:srgbClr val="A50021"/>
                </a:solidFill>
                <a:latin typeface="Arial" panose="020B0604020202020204" pitchFamily="34" charset="0"/>
              </a:rPr>
              <a:t>Frontal</a:t>
            </a:r>
            <a:r>
              <a:rPr lang="en-US" altLang="en-US" sz="2800" b="1">
                <a:solidFill>
                  <a:srgbClr val="A50021"/>
                </a:solidFill>
                <a:latin typeface="Arial" panose="020B0604020202020204" pitchFamily="34" charset="0"/>
              </a:rPr>
              <a:t> resorption</a:t>
            </a:r>
          </a:p>
        </p:txBody>
      </p:sp>
      <p:sp>
        <p:nvSpPr>
          <p:cNvPr id="295969" name="Text Box 33">
            <a:extLst>
              <a:ext uri="{FF2B5EF4-FFF2-40B4-BE49-F238E27FC236}">
                <a16:creationId xmlns="" xmlns:a16="http://schemas.microsoft.com/office/drawing/2014/main" id="{A3DAD6F5-69E9-4059-93DD-85765CC378AE}"/>
              </a:ext>
            </a:extLst>
          </p:cNvPr>
          <p:cNvSpPr txBox="1">
            <a:spLocks noChangeArrowheads="1"/>
          </p:cNvSpPr>
          <p:nvPr/>
        </p:nvSpPr>
        <p:spPr bwMode="auto">
          <a:xfrm>
            <a:off x="4983163" y="457200"/>
            <a:ext cx="4237037"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i="1" u="sng">
                <a:solidFill>
                  <a:srgbClr val="A50021"/>
                </a:solidFill>
                <a:latin typeface="Arial" panose="020B0604020202020204" pitchFamily="34" charset="0"/>
              </a:rPr>
              <a:t>Undermining</a:t>
            </a:r>
            <a:r>
              <a:rPr lang="en-US" altLang="en-US" sz="2800" b="1">
                <a:solidFill>
                  <a:srgbClr val="A50021"/>
                </a:solidFill>
                <a:latin typeface="Arial" panose="020B0604020202020204" pitchFamily="34" charset="0"/>
              </a:rPr>
              <a:t> resorption</a:t>
            </a:r>
          </a:p>
        </p:txBody>
      </p:sp>
      <p:sp>
        <p:nvSpPr>
          <p:cNvPr id="295970" name="Text Box 34">
            <a:extLst>
              <a:ext uri="{FF2B5EF4-FFF2-40B4-BE49-F238E27FC236}">
                <a16:creationId xmlns="" xmlns:a16="http://schemas.microsoft.com/office/drawing/2014/main" id="{71632A8F-9E65-4FD6-B72E-4F93B72B3089}"/>
              </a:ext>
            </a:extLst>
          </p:cNvPr>
          <p:cNvSpPr txBox="1">
            <a:spLocks noChangeArrowheads="1"/>
          </p:cNvSpPr>
          <p:nvPr/>
        </p:nvSpPr>
        <p:spPr bwMode="auto">
          <a:xfrm>
            <a:off x="1676400" y="6019800"/>
            <a:ext cx="1984375"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a:solidFill>
                  <a:srgbClr val="003399"/>
                </a:solidFill>
                <a:latin typeface="Arial" panose="020B0604020202020204" pitchFamily="34" charset="0"/>
              </a:rPr>
              <a:t>Cell action</a:t>
            </a:r>
          </a:p>
        </p:txBody>
      </p:sp>
      <p:sp>
        <p:nvSpPr>
          <p:cNvPr id="295971" name="Text Box 35">
            <a:extLst>
              <a:ext uri="{FF2B5EF4-FFF2-40B4-BE49-F238E27FC236}">
                <a16:creationId xmlns="" xmlns:a16="http://schemas.microsoft.com/office/drawing/2014/main" id="{F72FF25C-4527-4138-9DE7-BC1595339C30}"/>
              </a:ext>
            </a:extLst>
          </p:cNvPr>
          <p:cNvSpPr txBox="1">
            <a:spLocks noChangeArrowheads="1"/>
          </p:cNvSpPr>
          <p:nvPr/>
        </p:nvSpPr>
        <p:spPr bwMode="auto">
          <a:xfrm>
            <a:off x="6172200" y="6019800"/>
            <a:ext cx="188595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b="1">
                <a:solidFill>
                  <a:srgbClr val="003399"/>
                </a:solidFill>
                <a:latin typeface="Arial" panose="020B0604020202020204" pitchFamily="34" charset="0"/>
              </a:rPr>
              <a:t>Cell death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5941"/>
                                        </p:tgtEl>
                                        <p:attrNameLst>
                                          <p:attrName>style.visibility</p:attrName>
                                        </p:attrNameLst>
                                      </p:cBhvr>
                                      <p:to>
                                        <p:strVal val="visible"/>
                                      </p:to>
                                    </p:set>
                                    <p:animEffect transition="in" filter="dissolve">
                                      <p:cBhvr>
                                        <p:cTn id="7" dur="500"/>
                                        <p:tgtEl>
                                          <p:spTgt spid="29594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5940"/>
                                        </p:tgtEl>
                                        <p:attrNameLst>
                                          <p:attrName>style.visibility</p:attrName>
                                        </p:attrNameLst>
                                      </p:cBhvr>
                                      <p:to>
                                        <p:strVal val="visible"/>
                                      </p:to>
                                    </p:set>
                                    <p:animEffect transition="in" filter="dissolve">
                                      <p:cBhvr>
                                        <p:cTn id="10" dur="500"/>
                                        <p:tgtEl>
                                          <p:spTgt spid="295940"/>
                                        </p:tgtEl>
                                      </p:cBhvr>
                                    </p:animEffect>
                                  </p:childTnLst>
                                </p:cTn>
                              </p:par>
                              <p:par>
                                <p:cTn id="11" presetID="9"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par>
                                <p:cTn id="14" presetID="9"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nodeType="clickEffect">
                                  <p:stCondLst>
                                    <p:cond delay="0"/>
                                  </p:stCondLst>
                                  <p:childTnLst>
                                    <p:set>
                                      <p:cBhvr>
                                        <p:cTn id="20" dur="1" fill="hold">
                                          <p:stCondLst>
                                            <p:cond delay="0"/>
                                          </p:stCondLst>
                                        </p:cTn>
                                        <p:tgtEl>
                                          <p:spTgt spid="295951"/>
                                        </p:tgtEl>
                                        <p:attrNameLst>
                                          <p:attrName>style.visibility</p:attrName>
                                        </p:attrNameLst>
                                      </p:cBhvr>
                                      <p:to>
                                        <p:strVal val="visible"/>
                                      </p:to>
                                    </p:set>
                                    <p:animEffect transition="in" filter="slide(fromLeft)">
                                      <p:cBhvr>
                                        <p:cTn id="21" dur="500"/>
                                        <p:tgtEl>
                                          <p:spTgt spid="29595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95967"/>
                                        </p:tgtEl>
                                        <p:attrNameLst>
                                          <p:attrName>style.visibility</p:attrName>
                                        </p:attrNameLst>
                                      </p:cBhvr>
                                      <p:to>
                                        <p:strVal val="visible"/>
                                      </p:to>
                                    </p:set>
                                    <p:animEffect transition="in" filter="dissolve">
                                      <p:cBhvr>
                                        <p:cTn id="24" dur="500"/>
                                        <p:tgtEl>
                                          <p:spTgt spid="29596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nodeType="clickEffect">
                                  <p:stCondLst>
                                    <p:cond delay="0"/>
                                  </p:stCondLst>
                                  <p:childTnLst>
                                    <p:set>
                                      <p:cBhvr>
                                        <p:cTn id="28" dur="1" fill="hold">
                                          <p:stCondLst>
                                            <p:cond delay="0"/>
                                          </p:stCondLst>
                                        </p:cTn>
                                        <p:tgtEl>
                                          <p:spTgt spid="295942"/>
                                        </p:tgtEl>
                                        <p:attrNameLst>
                                          <p:attrName>style.visibility</p:attrName>
                                        </p:attrNameLst>
                                      </p:cBhvr>
                                      <p:to>
                                        <p:strVal val="visible"/>
                                      </p:to>
                                    </p:set>
                                    <p:animEffect transition="in" filter="dissolve">
                                      <p:cBhvr>
                                        <p:cTn id="29" dur="500"/>
                                        <p:tgtEl>
                                          <p:spTgt spid="295942"/>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95970"/>
                                        </p:tgtEl>
                                        <p:attrNameLst>
                                          <p:attrName>style.visibility</p:attrName>
                                        </p:attrNameLst>
                                      </p:cBhvr>
                                      <p:to>
                                        <p:strVal val="visible"/>
                                      </p:to>
                                    </p:set>
                                    <p:animEffect transition="in" filter="dissolve">
                                      <p:cBhvr>
                                        <p:cTn id="32" dur="500"/>
                                        <p:tgtEl>
                                          <p:spTgt spid="29597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295953"/>
                                        </p:tgtEl>
                                        <p:attrNameLst>
                                          <p:attrName>style.visibility</p:attrName>
                                        </p:attrNameLst>
                                      </p:cBhvr>
                                      <p:to>
                                        <p:strVal val="visible"/>
                                      </p:to>
                                    </p:set>
                                    <p:animEffect transition="in" filter="wipe(left)">
                                      <p:cBhvr>
                                        <p:cTn id="37" dur="5000"/>
                                        <p:tgtEl>
                                          <p:spTgt spid="29595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95968"/>
                                        </p:tgtEl>
                                        <p:attrNameLst>
                                          <p:attrName>style.visibility</p:attrName>
                                        </p:attrNameLst>
                                      </p:cBhvr>
                                      <p:to>
                                        <p:strVal val="visible"/>
                                      </p:to>
                                    </p:set>
                                    <p:animEffect transition="in" filter="dissolve">
                                      <p:cBhvr>
                                        <p:cTn id="42" dur="500"/>
                                        <p:tgtEl>
                                          <p:spTgt spid="29596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8" fill="hold" nodeType="clickEffect">
                                  <p:stCondLst>
                                    <p:cond delay="0"/>
                                  </p:stCondLst>
                                  <p:childTnLst>
                                    <p:set>
                                      <p:cBhvr>
                                        <p:cTn id="46" dur="1" fill="hold">
                                          <p:stCondLst>
                                            <p:cond delay="0"/>
                                          </p:stCondLst>
                                        </p:cTn>
                                        <p:tgtEl>
                                          <p:spTgt spid="295952"/>
                                        </p:tgtEl>
                                        <p:attrNameLst>
                                          <p:attrName>style.visibility</p:attrName>
                                        </p:attrNameLst>
                                      </p:cBhvr>
                                      <p:to>
                                        <p:strVal val="visible"/>
                                      </p:to>
                                    </p:set>
                                    <p:animEffect transition="in" filter="slide(fromLeft)">
                                      <p:cBhvr>
                                        <p:cTn id="47" dur="500"/>
                                        <p:tgtEl>
                                          <p:spTgt spid="29595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95966"/>
                                        </p:tgtEl>
                                        <p:attrNameLst>
                                          <p:attrName>style.visibility</p:attrName>
                                        </p:attrNameLst>
                                      </p:cBhvr>
                                      <p:to>
                                        <p:strVal val="visible"/>
                                      </p:to>
                                    </p:set>
                                    <p:animEffect transition="in" filter="dissolve">
                                      <p:cBhvr>
                                        <p:cTn id="50" dur="500"/>
                                        <p:tgtEl>
                                          <p:spTgt spid="29596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nodeType="clickEffect">
                                  <p:stCondLst>
                                    <p:cond delay="0"/>
                                  </p:stCondLst>
                                  <p:childTnLst>
                                    <p:set>
                                      <p:cBhvr>
                                        <p:cTn id="54" dur="1" fill="hold">
                                          <p:stCondLst>
                                            <p:cond delay="0"/>
                                          </p:stCondLst>
                                        </p:cTn>
                                        <p:tgtEl>
                                          <p:spTgt spid="295950"/>
                                        </p:tgtEl>
                                        <p:attrNameLst>
                                          <p:attrName>style.visibility</p:attrName>
                                        </p:attrNameLst>
                                      </p:cBhvr>
                                      <p:to>
                                        <p:strVal val="visible"/>
                                      </p:to>
                                    </p:set>
                                    <p:animEffect transition="in" filter="dissolve">
                                      <p:cBhvr>
                                        <p:cTn id="55" dur="500"/>
                                        <p:tgtEl>
                                          <p:spTgt spid="29595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95971"/>
                                        </p:tgtEl>
                                        <p:attrNameLst>
                                          <p:attrName>style.visibility</p:attrName>
                                        </p:attrNameLst>
                                      </p:cBhvr>
                                      <p:to>
                                        <p:strVal val="visible"/>
                                      </p:to>
                                    </p:set>
                                    <p:animEffect transition="in" filter="dissolve">
                                      <p:cBhvr>
                                        <p:cTn id="58" dur="500"/>
                                        <p:tgtEl>
                                          <p:spTgt spid="29597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2" fill="hold" nodeType="clickEffect">
                                  <p:stCondLst>
                                    <p:cond delay="0"/>
                                  </p:stCondLst>
                                  <p:childTnLst>
                                    <p:set>
                                      <p:cBhvr>
                                        <p:cTn id="62" dur="1" fill="hold">
                                          <p:stCondLst>
                                            <p:cond delay="0"/>
                                          </p:stCondLst>
                                        </p:cTn>
                                        <p:tgtEl>
                                          <p:spTgt spid="295961"/>
                                        </p:tgtEl>
                                        <p:attrNameLst>
                                          <p:attrName>style.visibility</p:attrName>
                                        </p:attrNameLst>
                                      </p:cBhvr>
                                      <p:to>
                                        <p:strVal val="visible"/>
                                      </p:to>
                                    </p:set>
                                    <p:animEffect transition="in" filter="wipe(right)">
                                      <p:cBhvr>
                                        <p:cTn id="63" dur="5000"/>
                                        <p:tgtEl>
                                          <p:spTgt spid="29596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295969"/>
                                        </p:tgtEl>
                                        <p:attrNameLst>
                                          <p:attrName>style.visibility</p:attrName>
                                        </p:attrNameLst>
                                      </p:cBhvr>
                                      <p:to>
                                        <p:strVal val="visible"/>
                                      </p:to>
                                    </p:set>
                                    <p:animEffect transition="in" filter="dissolve">
                                      <p:cBhvr>
                                        <p:cTn id="68" dur="500"/>
                                        <p:tgtEl>
                                          <p:spTgt spid="29596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295962"/>
                                        </p:tgtEl>
                                        <p:attrNameLst>
                                          <p:attrName>style.visibility</p:attrName>
                                        </p:attrNameLst>
                                      </p:cBhvr>
                                      <p:to>
                                        <p:strVal val="visible"/>
                                      </p:to>
                                    </p:set>
                                    <p:animEffect transition="in" filter="dissolve">
                                      <p:cBhvr>
                                        <p:cTn id="73" dur="500"/>
                                        <p:tgtEl>
                                          <p:spTgt spid="295962"/>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95964"/>
                                        </p:tgtEl>
                                        <p:attrNameLst>
                                          <p:attrName>style.visibility</p:attrName>
                                        </p:attrNameLst>
                                      </p:cBhvr>
                                      <p:to>
                                        <p:strVal val="visible"/>
                                      </p:to>
                                    </p:set>
                                    <p:animEffect transition="in" filter="dissolve">
                                      <p:cBhvr>
                                        <p:cTn id="76" dur="500"/>
                                        <p:tgtEl>
                                          <p:spTgt spid="295964"/>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295963"/>
                                        </p:tgtEl>
                                        <p:attrNameLst>
                                          <p:attrName>style.visibility</p:attrName>
                                        </p:attrNameLst>
                                      </p:cBhvr>
                                      <p:to>
                                        <p:strVal val="visible"/>
                                      </p:to>
                                    </p:set>
                                    <p:animEffect transition="in" filter="dissolve">
                                      <p:cBhvr>
                                        <p:cTn id="81" dur="500"/>
                                        <p:tgtEl>
                                          <p:spTgt spid="295963"/>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295965"/>
                                        </p:tgtEl>
                                        <p:attrNameLst>
                                          <p:attrName>style.visibility</p:attrName>
                                        </p:attrNameLst>
                                      </p:cBhvr>
                                      <p:to>
                                        <p:strVal val="visible"/>
                                      </p:to>
                                    </p:set>
                                    <p:animEffect transition="in" filter="dissolve">
                                      <p:cBhvr>
                                        <p:cTn id="84" dur="500"/>
                                        <p:tgtEl>
                                          <p:spTgt spid="295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0" grpId="0" animBg="1"/>
      <p:bldP spid="295941" grpId="0" animBg="1"/>
      <p:bldP spid="295962" grpId="0" animBg="1"/>
      <p:bldP spid="295963" grpId="0" animBg="1"/>
      <p:bldP spid="295964" grpId="0"/>
      <p:bldP spid="295965" grpId="0"/>
      <p:bldP spid="295966" grpId="0"/>
      <p:bldP spid="295967" grpId="0"/>
      <p:bldP spid="295968" grpId="0"/>
      <p:bldP spid="295969" grpId="0"/>
      <p:bldP spid="295970" grpId="0"/>
      <p:bldP spid="2959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 xmlns:a16="http://schemas.microsoft.com/office/drawing/2014/main" id="{6DF63A30-1A02-499A-B1B6-D87A66E429E0}"/>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Establishment of new attachment</a:t>
            </a:r>
          </a:p>
        </p:txBody>
      </p:sp>
      <p:sp>
        <p:nvSpPr>
          <p:cNvPr id="17411" name="Rectangle 3">
            <a:extLst>
              <a:ext uri="{FF2B5EF4-FFF2-40B4-BE49-F238E27FC236}">
                <a16:creationId xmlns="" xmlns:a16="http://schemas.microsoft.com/office/drawing/2014/main" id="{9B1835ED-0B01-4554-A3E8-E75C99E1FBAF}"/>
              </a:ext>
            </a:extLst>
          </p:cNvPr>
          <p:cNvSpPr>
            <a:spLocks noGrp="1" noChangeArrowheads="1"/>
          </p:cNvSpPr>
          <p:nvPr>
            <p:ph idx="1"/>
          </p:nvPr>
        </p:nvSpPr>
        <p:spPr>
          <a:xfrm>
            <a:off x="533400" y="2484438"/>
            <a:ext cx="8229600" cy="4525962"/>
          </a:xfrm>
        </p:spPr>
        <p:txBody>
          <a:bodyPr/>
          <a:lstStyle/>
          <a:p>
            <a:pPr eaLnBrk="1" hangingPunct="1"/>
            <a:r>
              <a:rPr lang="en-US" altLang="en-US" sz="2800">
                <a:latin typeface="Times New Roman" pitchFamily="18" charset="0"/>
                <a:cs typeface="Times New Roman" pitchFamily="18" charset="0"/>
              </a:rPr>
              <a:t>Reestablishment of the tooth attachment in the hyalinized areas starts by  synthesis of new tissue elements once the hyalinized tissue is removed.</a:t>
            </a:r>
          </a:p>
        </p:txBody>
      </p:sp>
      <p:sp>
        <p:nvSpPr>
          <p:cNvPr id="23556" name="Slide Number Placeholder 3">
            <a:extLst>
              <a:ext uri="{FF2B5EF4-FFF2-40B4-BE49-F238E27FC236}">
                <a16:creationId xmlns="" xmlns:a16="http://schemas.microsoft.com/office/drawing/2014/main" id="{0E8D943F-7BC3-44D8-B5FB-082155ED478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8653A21-A7C2-4F4F-B658-EDBB1D4E8EC2}" type="slidenum">
              <a:rPr lang="en-US" altLang="en-US">
                <a:solidFill>
                  <a:srgbClr val="898989"/>
                </a:solidFill>
              </a:rPr>
              <a:pPr eaLnBrk="1" hangingPunct="1"/>
              <a:t>18</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 xmlns:a16="http://schemas.microsoft.com/office/drawing/2014/main" id="{E334B961-2318-41BC-8458-419475691ADD}"/>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Secondary phase</a:t>
            </a:r>
          </a:p>
        </p:txBody>
      </p:sp>
      <p:sp>
        <p:nvSpPr>
          <p:cNvPr id="18435" name="Rectangle 3">
            <a:extLst>
              <a:ext uri="{FF2B5EF4-FFF2-40B4-BE49-F238E27FC236}">
                <a16:creationId xmlns="" xmlns:a16="http://schemas.microsoft.com/office/drawing/2014/main" id="{FAC59D29-15EE-4FC4-97C4-2F961DD92BAA}"/>
              </a:ext>
            </a:extLst>
          </p:cNvPr>
          <p:cNvSpPr>
            <a:spLocks noGrp="1" noChangeArrowheads="1"/>
          </p:cNvSpPr>
          <p:nvPr>
            <p:ph idx="1"/>
          </p:nvPr>
        </p:nvSpPr>
        <p:spPr>
          <a:xfrm>
            <a:off x="609600" y="1752600"/>
            <a:ext cx="8229600" cy="4525963"/>
          </a:xfrm>
        </p:spPr>
        <p:txBody>
          <a:bodyPr/>
          <a:lstStyle/>
          <a:p>
            <a:pPr marL="411163" eaLnBrk="1" hangingPunct="1">
              <a:buFont typeface="Wingdings" panose="05000000000000000000" pitchFamily="2" charset="2"/>
              <a:buNone/>
            </a:pPr>
            <a:r>
              <a:rPr lang="en-US" altLang="en-US" sz="2400">
                <a:latin typeface="Times New Roman" pitchFamily="18" charset="0"/>
                <a:cs typeface="Times New Roman" pitchFamily="18" charset="0"/>
              </a:rPr>
              <a:t>Tooth movement occurring after hyalinization is termed secondary period.</a:t>
            </a:r>
          </a:p>
          <a:p>
            <a:pPr marL="411163" eaLnBrk="1" hangingPunct="1">
              <a:buFont typeface="Wingdings" panose="05000000000000000000" pitchFamily="2" charset="2"/>
              <a:buChar char=""/>
            </a:pPr>
            <a:endParaRPr lang="en-US" altLang="en-US" sz="2400">
              <a:latin typeface="Times New Roman" pitchFamily="18" charset="0"/>
              <a:cs typeface="Times New Roman" pitchFamily="18" charset="0"/>
            </a:endParaRPr>
          </a:p>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Osteoclasts differentiate &amp; cause frontal resorption.</a:t>
            </a:r>
          </a:p>
          <a:p>
            <a:pPr marL="411163" eaLnBrk="1" hangingPunct="1">
              <a:buFont typeface="Wingdings" panose="05000000000000000000" pitchFamily="2" charset="2"/>
              <a:buChar char=""/>
            </a:pPr>
            <a:endParaRPr lang="en-US" altLang="en-US" sz="2400">
              <a:latin typeface="Times New Roman" pitchFamily="18" charset="0"/>
              <a:cs typeface="Times New Roman" pitchFamily="18" charset="0"/>
            </a:endParaRPr>
          </a:p>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Deposition of new bone on tension side – osteoblasts.</a:t>
            </a:r>
          </a:p>
          <a:p>
            <a:pPr marL="411163" eaLnBrk="1" hangingPunct="1">
              <a:buFont typeface="Wingdings" panose="05000000000000000000" pitchFamily="2" charset="2"/>
              <a:buChar char=""/>
            </a:pPr>
            <a:endParaRPr lang="en-US" altLang="en-US" sz="2400">
              <a:latin typeface="Times New Roman" pitchFamily="18" charset="0"/>
              <a:cs typeface="Times New Roman" pitchFamily="18" charset="0"/>
            </a:endParaRPr>
          </a:p>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New bone is deposited until the width of the membrane has returned to normal limits.</a:t>
            </a:r>
          </a:p>
        </p:txBody>
      </p:sp>
      <p:sp>
        <p:nvSpPr>
          <p:cNvPr id="24580" name="Slide Number Placeholder 3">
            <a:extLst>
              <a:ext uri="{FF2B5EF4-FFF2-40B4-BE49-F238E27FC236}">
                <a16:creationId xmlns="" xmlns:a16="http://schemas.microsoft.com/office/drawing/2014/main" id="{E6462981-9EF4-4458-9242-CFDC445BCEE9}"/>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9287F83-F69E-4A42-B0AD-4936A78F3EF1}" type="slidenum">
              <a:rPr lang="en-US" altLang="en-US">
                <a:solidFill>
                  <a:srgbClr val="898989"/>
                </a:solidFill>
              </a:rPr>
              <a:pPr eaLnBrk="1" hangingPunct="1"/>
              <a:t>19</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 xmlns:a16="http://schemas.microsoft.com/office/drawing/2014/main" id="{0FFCDAD6-153F-4F70-879B-FA5B85D97517}"/>
              </a:ext>
            </a:extLst>
          </p:cNvPr>
          <p:cNvSpPr>
            <a:spLocks noGrp="1" noChangeArrowheads="1"/>
          </p:cNvSpPr>
          <p:nvPr>
            <p:ph type="title"/>
          </p:nvPr>
        </p:nvSpPr>
        <p:spPr/>
        <p:txBody>
          <a:bodyPr rtlCol="0">
            <a:normAutofit/>
          </a:bodyPr>
          <a:lstStyle/>
          <a:p>
            <a:pPr eaLnBrk="1" fontAlgn="auto" hangingPunct="1">
              <a:spcAft>
                <a:spcPts val="0"/>
              </a:spcAft>
              <a:defRPr/>
            </a:pPr>
            <a:r>
              <a:rPr lang="en-US" dirty="0">
                <a:solidFill>
                  <a:schemeClr val="tx2">
                    <a:satMod val="200000"/>
                  </a:schemeClr>
                </a:solidFill>
                <a:latin typeface="Times New Roman" pitchFamily="18" charset="0"/>
                <a:cs typeface="Times New Roman" pitchFamily="18" charset="0"/>
              </a:rPr>
              <a:t>       Phases of tooth movement</a:t>
            </a:r>
          </a:p>
        </p:txBody>
      </p:sp>
      <p:sp>
        <p:nvSpPr>
          <p:cNvPr id="19459" name="Rectangle 7">
            <a:extLst>
              <a:ext uri="{FF2B5EF4-FFF2-40B4-BE49-F238E27FC236}">
                <a16:creationId xmlns="" xmlns:a16="http://schemas.microsoft.com/office/drawing/2014/main" id="{C2E545D8-88D4-464B-91F6-35EA0BFF9D98}"/>
              </a:ext>
            </a:extLst>
          </p:cNvPr>
          <p:cNvSpPr>
            <a:spLocks noGrp="1" noChangeArrowheads="1"/>
          </p:cNvSpPr>
          <p:nvPr>
            <p:ph idx="1"/>
          </p:nvPr>
        </p:nvSpPr>
        <p:spPr/>
        <p:txBody>
          <a:bodyPr/>
          <a:lstStyle/>
          <a:p>
            <a:pPr eaLnBrk="1" hangingPunct="1">
              <a:buFont typeface="Wingdings" panose="05000000000000000000" pitchFamily="2" charset="2"/>
              <a:buNone/>
            </a:pPr>
            <a:r>
              <a:rPr lang="en-US" altLang="en-US" sz="2400">
                <a:latin typeface="Times New Roman" pitchFamily="18" charset="0"/>
                <a:cs typeface="Times New Roman" pitchFamily="18" charset="0"/>
              </a:rPr>
              <a:t>Burstone(1962) has divided it as:</a:t>
            </a:r>
          </a:p>
          <a:p>
            <a:pPr eaLnBrk="1" hangingPunct="1">
              <a:buFont typeface="Wingdings" panose="05000000000000000000" pitchFamily="2" charset="2"/>
              <a:buNone/>
            </a:pPr>
            <a:endParaRPr lang="en-US" altLang="en-US">
              <a:latin typeface="Times New Roman" pitchFamily="18" charset="0"/>
              <a:cs typeface="Times New Roman" pitchFamily="18" charset="0"/>
            </a:endParaRPr>
          </a:p>
        </p:txBody>
      </p:sp>
      <p:sp>
        <p:nvSpPr>
          <p:cNvPr id="25605" name="Slide Number Placeholder 4">
            <a:extLst>
              <a:ext uri="{FF2B5EF4-FFF2-40B4-BE49-F238E27FC236}">
                <a16:creationId xmlns="" xmlns:a16="http://schemas.microsoft.com/office/drawing/2014/main" id="{2F8AADAF-CDD7-4EE4-9E53-359222E20B0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88E60E8-16FC-49C0-8808-B0A15FE70813}" type="slidenum">
              <a:rPr lang="en-US" altLang="en-US">
                <a:solidFill>
                  <a:srgbClr val="898989"/>
                </a:solidFill>
              </a:rPr>
              <a:pPr eaLnBrk="1" hangingPunct="1"/>
              <a:t>20</a:t>
            </a:fld>
            <a:endParaRPr lang="en-US" altLang="en-US">
              <a:solidFill>
                <a:srgbClr val="898989"/>
              </a:solidFill>
            </a:endParaRPr>
          </a:p>
        </p:txBody>
      </p:sp>
      <p:pic>
        <p:nvPicPr>
          <p:cNvPr id="19461" name="Picture 5" descr="DSC00175">
            <a:extLst>
              <a:ext uri="{FF2B5EF4-FFF2-40B4-BE49-F238E27FC236}">
                <a16:creationId xmlns="" xmlns:a16="http://schemas.microsoft.com/office/drawing/2014/main" id="{B1842328-EE80-4E54-96B6-EAD5F3F3440F}"/>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9600" y="2286000"/>
            <a:ext cx="8229600" cy="419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 xmlns:a16="http://schemas.microsoft.com/office/drawing/2014/main" id="{67F10C44-11C6-4CA7-8854-33EDE0485955}"/>
              </a:ext>
            </a:extLst>
          </p:cNvPr>
          <p:cNvSpPr>
            <a:spLocks noGrp="1"/>
          </p:cNvSpPr>
          <p:nvPr>
            <p:ph type="title"/>
          </p:nvPr>
        </p:nvSpPr>
        <p:spPr/>
        <p:txBody>
          <a:bodyPr/>
          <a:lstStyle/>
          <a:p>
            <a:pPr eaLnBrk="1" hangingPunct="1"/>
            <a:endParaRPr lang="en-US" altLang="en-US">
              <a:latin typeface="Times New Roman" pitchFamily="18" charset="0"/>
              <a:cs typeface="Times New Roman" pitchFamily="18" charset="0"/>
            </a:endParaRPr>
          </a:p>
        </p:txBody>
      </p:sp>
      <p:sp>
        <p:nvSpPr>
          <p:cNvPr id="20483" name="Content Placeholder 2">
            <a:extLst>
              <a:ext uri="{FF2B5EF4-FFF2-40B4-BE49-F238E27FC236}">
                <a16:creationId xmlns="" xmlns:a16="http://schemas.microsoft.com/office/drawing/2014/main" id="{1F6802A6-B0CE-48ED-ACF2-CEA480F08154}"/>
              </a:ext>
            </a:extLst>
          </p:cNvPr>
          <p:cNvSpPr>
            <a:spLocks noGrp="1"/>
          </p:cNvSpPr>
          <p:nvPr>
            <p:ph idx="1"/>
          </p:nvPr>
        </p:nvSpPr>
        <p:spPr/>
        <p:txBody>
          <a:bodyPr/>
          <a:lstStyle/>
          <a:p>
            <a:pPr eaLnBrk="1" hangingPunct="1">
              <a:buNone/>
            </a:pPr>
            <a:r>
              <a:rPr lang="en-US" altLang="en-US" sz="2400" dirty="0">
                <a:latin typeface="Times New Roman" pitchFamily="18" charset="0"/>
                <a:cs typeface="Times New Roman" pitchFamily="18" charset="0"/>
              </a:rPr>
              <a:t> </a:t>
            </a:r>
            <a:r>
              <a:rPr lang="en-US" altLang="en-US" sz="2400" dirty="0" err="1" smtClean="0">
                <a:latin typeface="Times New Roman" pitchFamily="18" charset="0"/>
                <a:cs typeface="Times New Roman" pitchFamily="18" charset="0"/>
              </a:rPr>
              <a:t>Pilon</a:t>
            </a:r>
            <a:r>
              <a:rPr lang="en-US" altLang="en-US" sz="2400" dirty="0" smtClean="0">
                <a:latin typeface="Times New Roman" pitchFamily="18" charset="0"/>
                <a:cs typeface="Times New Roman" pitchFamily="18" charset="0"/>
              </a:rPr>
              <a:t> </a:t>
            </a:r>
            <a:r>
              <a:rPr lang="en-US" altLang="en-US" sz="2400" dirty="0">
                <a:latin typeface="Times New Roman" pitchFamily="18" charset="0"/>
                <a:cs typeface="Times New Roman" pitchFamily="18" charset="0"/>
              </a:rPr>
              <a:t>at el have proposed a new displacement model of </a:t>
            </a:r>
            <a:r>
              <a:rPr lang="en-US" altLang="en-US" sz="2400" dirty="0" smtClean="0">
                <a:latin typeface="Times New Roman" pitchFamily="18" charset="0"/>
                <a:cs typeface="Times New Roman" pitchFamily="18" charset="0"/>
              </a:rPr>
              <a:t>tooth </a:t>
            </a:r>
          </a:p>
          <a:p>
            <a:pPr eaLnBrk="1" hangingPunct="1">
              <a:buNone/>
            </a:pPr>
            <a:r>
              <a:rPr lang="en-US" altLang="en-US" sz="2400" dirty="0" smtClean="0">
                <a:latin typeface="Times New Roman" pitchFamily="18" charset="0"/>
                <a:cs typeface="Times New Roman" pitchFamily="18" charset="0"/>
              </a:rPr>
              <a:t> movement</a:t>
            </a:r>
            <a:r>
              <a:rPr lang="en-US" altLang="en-US" sz="2400" dirty="0">
                <a:latin typeface="Times New Roman" pitchFamily="18" charset="0"/>
                <a:cs typeface="Times New Roman" pitchFamily="18" charset="0"/>
              </a:rPr>
              <a:t>.</a:t>
            </a:r>
          </a:p>
          <a:p>
            <a:pPr eaLnBrk="1" hangingPunct="1"/>
            <a:r>
              <a:rPr lang="en-US" altLang="en-US" sz="2400" dirty="0">
                <a:latin typeface="Times New Roman" pitchFamily="18" charset="0"/>
                <a:cs typeface="Times New Roman" pitchFamily="18" charset="0"/>
              </a:rPr>
              <a:t>These studies performed on beagles</a:t>
            </a:r>
            <a:r>
              <a:rPr lang="en-US" altLang="en-US" sz="2400" dirty="0" smtClean="0">
                <a:latin typeface="Times New Roman" pitchFamily="18" charset="0"/>
                <a:cs typeface="Times New Roman" pitchFamily="18" charset="0"/>
              </a:rPr>
              <a:t>, divided </a:t>
            </a:r>
            <a:r>
              <a:rPr lang="en-US" altLang="en-US" sz="2400" dirty="0">
                <a:latin typeface="Times New Roman" pitchFamily="18" charset="0"/>
                <a:cs typeface="Times New Roman" pitchFamily="18" charset="0"/>
              </a:rPr>
              <a:t>the tooth movement into 4 phases.</a:t>
            </a:r>
          </a:p>
          <a:p>
            <a:pPr eaLnBrk="1" hangingPunct="1"/>
            <a:r>
              <a:rPr lang="en-US" altLang="en-US" sz="2400" dirty="0">
                <a:latin typeface="Times New Roman" pitchFamily="18" charset="0"/>
                <a:cs typeface="Times New Roman" pitchFamily="18" charset="0"/>
              </a:rPr>
              <a:t>First phase- initial tooth movement lasts for 24hrs to 2 </a:t>
            </a:r>
            <a:r>
              <a:rPr lang="en-US" altLang="en-US" sz="2400" dirty="0" smtClean="0">
                <a:latin typeface="Times New Roman" pitchFamily="18" charset="0"/>
                <a:cs typeface="Times New Roman" pitchFamily="18" charset="0"/>
              </a:rPr>
              <a:t>days.</a:t>
            </a:r>
          </a:p>
          <a:p>
            <a:pPr eaLnBrk="1" hangingPunct="1"/>
            <a:r>
              <a:rPr lang="en-US" altLang="en-US" sz="2400" dirty="0" smtClean="0">
                <a:latin typeface="Times New Roman" pitchFamily="18" charset="0"/>
                <a:cs typeface="Times New Roman" pitchFamily="18" charset="0"/>
              </a:rPr>
              <a:t>Second phase- tooth movement </a:t>
            </a:r>
            <a:r>
              <a:rPr lang="en-US" altLang="en-US" sz="2400" dirty="0" err="1" smtClean="0">
                <a:latin typeface="Times New Roman" pitchFamily="18" charset="0"/>
                <a:cs typeface="Times New Roman" pitchFamily="18" charset="0"/>
              </a:rPr>
              <a:t>stops,lasts</a:t>
            </a:r>
            <a:r>
              <a:rPr lang="en-US" altLang="en-US" sz="2400" dirty="0" smtClean="0">
                <a:latin typeface="Times New Roman" pitchFamily="18" charset="0"/>
                <a:cs typeface="Times New Roman" pitchFamily="18" charset="0"/>
              </a:rPr>
              <a:t> for 20-30days</a:t>
            </a:r>
          </a:p>
          <a:p>
            <a:pPr eaLnBrk="1" hangingPunct="1"/>
            <a:r>
              <a:rPr lang="en-US" altLang="en-US" sz="2400" dirty="0" smtClean="0">
                <a:latin typeface="Times New Roman" pitchFamily="18" charset="0"/>
                <a:cs typeface="Times New Roman" pitchFamily="18" charset="0"/>
              </a:rPr>
              <a:t>Third phase- after the removal of necrotic tissue ,tooth movement is accelerated.</a:t>
            </a:r>
          </a:p>
          <a:p>
            <a:pPr eaLnBrk="1" hangingPunct="1"/>
            <a:r>
              <a:rPr lang="en-US" altLang="en-US" sz="2400" dirty="0" smtClean="0">
                <a:latin typeface="Times New Roman" pitchFamily="18" charset="0"/>
                <a:cs typeface="Times New Roman" pitchFamily="18" charset="0"/>
              </a:rPr>
              <a:t>Fourth phase- continues in this linear phase.</a:t>
            </a:r>
          </a:p>
          <a:p>
            <a:pPr eaLnBrk="1" hangingPunct="1"/>
            <a:endParaRPr lang="en-US" altLang="en-US" sz="2400" dirty="0">
              <a:latin typeface="Times New Roman" pitchFamily="18" charset="0"/>
              <a:cs typeface="Times New Roman" pitchFamily="18" charset="0"/>
            </a:endParaRPr>
          </a:p>
        </p:txBody>
      </p:sp>
      <p:sp>
        <p:nvSpPr>
          <p:cNvPr id="26628" name="Slide Number Placeholder 3">
            <a:extLst>
              <a:ext uri="{FF2B5EF4-FFF2-40B4-BE49-F238E27FC236}">
                <a16:creationId xmlns="" xmlns:a16="http://schemas.microsoft.com/office/drawing/2014/main" id="{EE847839-245E-460F-ABC3-EB34068468B2}"/>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5E143A60-0456-4F22-A4C8-D1152A1D4CD8}" type="slidenum">
              <a:rPr lang="en-US" altLang="en-US">
                <a:solidFill>
                  <a:srgbClr val="898989"/>
                </a:solidFill>
              </a:rPr>
              <a:pPr eaLnBrk="1" hangingPunct="1"/>
              <a:t>21</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a:extLst>
              <a:ext uri="{FF2B5EF4-FFF2-40B4-BE49-F238E27FC236}">
                <a16:creationId xmlns="" xmlns:a16="http://schemas.microsoft.com/office/drawing/2014/main" id="{3B3F33B7-7A07-41E2-9C74-3BDEE29799F4}"/>
              </a:ext>
            </a:extLst>
          </p:cNvPr>
          <p:cNvSpPr>
            <a:spLocks noGrp="1" noChangeArrowheads="1"/>
          </p:cNvSpPr>
          <p:nvPr>
            <p:ph type="title"/>
          </p:nvPr>
        </p:nvSpPr>
        <p:spPr>
          <a:xfrm>
            <a:off x="0" y="1143000"/>
            <a:ext cx="8839200" cy="5715000"/>
          </a:xfrm>
        </p:spPr>
        <p:txBody>
          <a:bodyPr rtlCol="0">
            <a:normAutofit fontScale="90000"/>
          </a:bodyPr>
          <a:lstStyle/>
          <a:p>
            <a:pPr eaLnBrk="1" fontAlgn="auto" hangingPunct="1">
              <a:spcAft>
                <a:spcPts val="0"/>
              </a:spcAft>
              <a:defRPr/>
            </a:pPr>
            <a:r>
              <a:rPr lang="en-US" sz="1700" dirty="0">
                <a:solidFill>
                  <a:schemeClr val="accent1"/>
                </a:solidFill>
                <a:latin typeface="Times New Roman" pitchFamily="18" charset="0"/>
                <a:cs typeface="Times New Roman" pitchFamily="18" charset="0"/>
              </a:rPr>
              <a:t/>
            </a:r>
            <a:br>
              <a:rPr lang="en-US" sz="1700" dirty="0">
                <a:solidFill>
                  <a:schemeClr val="accent1"/>
                </a:solidFill>
                <a:latin typeface="Times New Roman" pitchFamily="18" charset="0"/>
                <a:cs typeface="Times New Roman" pitchFamily="18" charset="0"/>
              </a:rPr>
            </a:br>
            <a:r>
              <a:rPr lang="en-US" sz="1700" dirty="0">
                <a:solidFill>
                  <a:schemeClr val="accent1"/>
                </a:solidFill>
                <a:latin typeface="Times New Roman" pitchFamily="18" charset="0"/>
                <a:cs typeface="Times New Roman" pitchFamily="18" charset="0"/>
              </a:rPr>
              <a:t/>
            </a:r>
            <a:br>
              <a:rPr lang="en-US" sz="1700" dirty="0">
                <a:solidFill>
                  <a:schemeClr val="accent1"/>
                </a:solidFill>
                <a:latin typeface="Times New Roman" pitchFamily="18" charset="0"/>
                <a:cs typeface="Times New Roman" pitchFamily="18" charset="0"/>
              </a:rPr>
            </a:br>
            <a:r>
              <a:rPr lang="en-US" sz="1800" b="1" dirty="0">
                <a:solidFill>
                  <a:schemeClr val="accent6"/>
                </a:solidFill>
                <a:latin typeface="Times New Roman" pitchFamily="18" charset="0"/>
                <a:cs typeface="Times New Roman" pitchFamily="18" charset="0"/>
              </a:rPr>
              <a:t>ORTHODONTIC FORCE</a:t>
            </a:r>
            <a:r>
              <a:rPr lang="en-US" sz="1800" b="1" dirty="0">
                <a:solidFill>
                  <a:srgbClr val="FFFF66"/>
                </a:solidFill>
                <a:latin typeface="Times New Roman" pitchFamily="18" charset="0"/>
                <a:cs typeface="Times New Roman" pitchFamily="18" charset="0"/>
              </a:rPr>
              <a:t/>
            </a:r>
            <a:br>
              <a:rPr lang="en-US" sz="1800" b="1" dirty="0">
                <a:solidFill>
                  <a:srgbClr val="FFFF66"/>
                </a:solidFill>
                <a:latin typeface="Times New Roman" pitchFamily="18" charset="0"/>
                <a:cs typeface="Times New Roman" pitchFamily="18" charset="0"/>
              </a:rPr>
            </a:br>
            <a:r>
              <a:rPr lang="en-US" sz="1800" b="1" dirty="0">
                <a:solidFill>
                  <a:srgbClr val="FFFF66"/>
                </a:solidFill>
                <a:latin typeface="Times New Roman" pitchFamily="18" charset="0"/>
                <a:cs typeface="Times New Roman" pitchFamily="18" charset="0"/>
              </a:rPr>
              <a:t/>
            </a:r>
            <a:br>
              <a:rPr lang="en-US" sz="1800" b="1" dirty="0">
                <a:solidFill>
                  <a:srgbClr val="FFFF66"/>
                </a:solidFill>
                <a:latin typeface="Times New Roman" pitchFamily="18" charset="0"/>
                <a:cs typeface="Times New Roman" pitchFamily="18" charset="0"/>
              </a:rPr>
            </a:br>
            <a:r>
              <a:rPr lang="en-US" sz="1800" dirty="0">
                <a:solidFill>
                  <a:srgbClr val="CC00FF"/>
                </a:solidFill>
                <a:latin typeface="Times New Roman" pitchFamily="18" charset="0"/>
                <a:cs typeface="Times New Roman" pitchFamily="18" charset="0"/>
              </a:rPr>
              <a:t>BIO-PHYSICAL REACTIONS</a:t>
            </a:r>
            <a:br>
              <a:rPr lang="en-US" sz="1800" dirty="0">
                <a:solidFill>
                  <a:srgbClr val="CC00FF"/>
                </a:solidFill>
                <a:latin typeface="Times New Roman" pitchFamily="18" charset="0"/>
                <a:cs typeface="Times New Roman" pitchFamily="18" charset="0"/>
              </a:rPr>
            </a:br>
            <a:r>
              <a:rPr lang="en-US" sz="1800" dirty="0">
                <a:solidFill>
                  <a:schemeClr val="tx2">
                    <a:satMod val="200000"/>
                  </a:schemeClr>
                </a:solidFill>
                <a:latin typeface="Times New Roman" pitchFamily="18" charset="0"/>
                <a:cs typeface="Times New Roman" pitchFamily="18" charset="0"/>
              </a:rPr>
              <a:t>Bone deformation</a:t>
            </a:r>
            <a:br>
              <a:rPr lang="en-US" sz="1800" dirty="0">
                <a:solidFill>
                  <a:schemeClr val="tx2">
                    <a:satMod val="200000"/>
                  </a:schemeClr>
                </a:solidFill>
                <a:latin typeface="Times New Roman" pitchFamily="18" charset="0"/>
                <a:cs typeface="Times New Roman" pitchFamily="18" charset="0"/>
              </a:rPr>
            </a:br>
            <a:r>
              <a:rPr lang="en-US" sz="1800" dirty="0">
                <a:solidFill>
                  <a:schemeClr val="tx2">
                    <a:satMod val="200000"/>
                  </a:schemeClr>
                </a:solidFill>
                <a:latin typeface="Times New Roman" pitchFamily="18" charset="0"/>
                <a:cs typeface="Times New Roman" pitchFamily="18" charset="0"/>
              </a:rPr>
              <a:t>Compression of PDL</a:t>
            </a:r>
            <a:br>
              <a:rPr lang="en-US" sz="1800" dirty="0">
                <a:solidFill>
                  <a:schemeClr val="tx2">
                    <a:satMod val="200000"/>
                  </a:schemeClr>
                </a:solidFill>
                <a:latin typeface="Times New Roman" pitchFamily="18" charset="0"/>
                <a:cs typeface="Times New Roman" pitchFamily="18" charset="0"/>
              </a:rPr>
            </a:br>
            <a:r>
              <a:rPr lang="en-US" sz="1800" dirty="0">
                <a:solidFill>
                  <a:schemeClr val="tx2">
                    <a:satMod val="200000"/>
                  </a:schemeClr>
                </a:solidFill>
                <a:latin typeface="Times New Roman" pitchFamily="18" charset="0"/>
                <a:cs typeface="Times New Roman" pitchFamily="18" charset="0"/>
              </a:rPr>
              <a:t>Tissue Injury</a:t>
            </a:r>
            <a:r>
              <a:rPr lang="en-GB" sz="1800" dirty="0">
                <a:solidFill>
                  <a:schemeClr val="accent1"/>
                </a:solidFill>
                <a:latin typeface="Times New Roman" pitchFamily="18" charset="0"/>
                <a:cs typeface="Times New Roman" pitchFamily="18" charset="0"/>
              </a:rPr>
              <a:t/>
            </a:r>
            <a:br>
              <a:rPr lang="en-GB" sz="1800" dirty="0">
                <a:solidFill>
                  <a:schemeClr val="accent1"/>
                </a:solidFill>
                <a:latin typeface="Times New Roman" pitchFamily="18" charset="0"/>
                <a:cs typeface="Times New Roman" pitchFamily="18" charset="0"/>
              </a:rPr>
            </a:br>
            <a:r>
              <a:rPr lang="en-GB" sz="1800" dirty="0">
                <a:solidFill>
                  <a:schemeClr val="accent1"/>
                </a:solidFill>
                <a:latin typeface="Times New Roman" pitchFamily="18" charset="0"/>
                <a:cs typeface="Times New Roman" pitchFamily="18" charset="0"/>
              </a:rPr>
              <a:t/>
            </a:r>
            <a:br>
              <a:rPr lang="en-GB" sz="1800" dirty="0">
                <a:solidFill>
                  <a:schemeClr val="accent1"/>
                </a:solidFill>
                <a:latin typeface="Times New Roman" pitchFamily="18" charset="0"/>
                <a:cs typeface="Times New Roman" pitchFamily="18" charset="0"/>
              </a:rPr>
            </a:br>
            <a:r>
              <a:rPr lang="en-GB" sz="1800" dirty="0">
                <a:solidFill>
                  <a:srgbClr val="CC00FF"/>
                </a:solidFill>
                <a:latin typeface="Times New Roman" pitchFamily="18" charset="0"/>
                <a:cs typeface="Times New Roman" pitchFamily="18" charset="0"/>
              </a:rPr>
              <a:t>PRODUCTION OF FIRST MESSENGERS</a:t>
            </a:r>
            <a:r>
              <a:rPr lang="en-GB" sz="1800" dirty="0">
                <a:solidFill>
                  <a:schemeClr val="tx2">
                    <a:satMod val="200000"/>
                  </a:schemeClr>
                </a:solidFill>
                <a:latin typeface="Times New Roman" pitchFamily="18" charset="0"/>
                <a:cs typeface="Times New Roman" pitchFamily="18" charset="0"/>
              </a:rPr>
              <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Hormones (e.g.. PTH)</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Prostaglandins</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Neurotransmitters</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
            </a:r>
            <a:br>
              <a:rPr lang="en-GB" sz="1800" dirty="0">
                <a:solidFill>
                  <a:schemeClr val="tx2">
                    <a:satMod val="200000"/>
                  </a:schemeClr>
                </a:solidFill>
                <a:latin typeface="Times New Roman" pitchFamily="18" charset="0"/>
                <a:cs typeface="Times New Roman" pitchFamily="18" charset="0"/>
              </a:rPr>
            </a:br>
            <a:r>
              <a:rPr lang="en-GB" sz="1800" dirty="0">
                <a:solidFill>
                  <a:srgbClr val="CC00FF"/>
                </a:solidFill>
                <a:latin typeface="Times New Roman" pitchFamily="18" charset="0"/>
                <a:cs typeface="Times New Roman" pitchFamily="18" charset="0"/>
              </a:rPr>
              <a:t>PRODUCTION OF SECOND MESSENGERS</a:t>
            </a:r>
            <a:r>
              <a:rPr lang="en-GB" sz="1800" dirty="0">
                <a:solidFill>
                  <a:schemeClr val="tx2">
                    <a:satMod val="200000"/>
                  </a:schemeClr>
                </a:solidFill>
                <a:latin typeface="Times New Roman" pitchFamily="18" charset="0"/>
                <a:cs typeface="Times New Roman" pitchFamily="18" charset="0"/>
              </a:rPr>
              <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C amp, C </a:t>
            </a:r>
            <a:r>
              <a:rPr lang="en-GB" sz="1800" dirty="0" err="1">
                <a:solidFill>
                  <a:schemeClr val="tx2">
                    <a:satMod val="200000"/>
                  </a:schemeClr>
                </a:solidFill>
                <a:latin typeface="Times New Roman" pitchFamily="18" charset="0"/>
                <a:cs typeface="Times New Roman" pitchFamily="18" charset="0"/>
              </a:rPr>
              <a:t>gmp</a:t>
            </a:r>
            <a:r>
              <a:rPr lang="en-GB" sz="1800" dirty="0">
                <a:solidFill>
                  <a:schemeClr val="tx2">
                    <a:satMod val="200000"/>
                  </a:schemeClr>
                </a:solidFill>
                <a:latin typeface="Times New Roman" pitchFamily="18" charset="0"/>
                <a:cs typeface="Times New Roman" pitchFamily="18" charset="0"/>
              </a:rPr>
              <a:t>, Ca</a:t>
            </a:r>
            <a:r>
              <a:rPr lang="en-GB" sz="1800" baseline="30000" dirty="0">
                <a:solidFill>
                  <a:schemeClr val="tx2">
                    <a:satMod val="200000"/>
                  </a:schemeClr>
                </a:solidFill>
                <a:latin typeface="Times New Roman" pitchFamily="18" charset="0"/>
                <a:cs typeface="Times New Roman" pitchFamily="18" charset="0"/>
              </a:rPr>
              <a:t>++</a:t>
            </a:r>
            <a:r>
              <a:rPr lang="en-GB" sz="1800" dirty="0">
                <a:solidFill>
                  <a:schemeClr val="accent1"/>
                </a:solidFill>
                <a:latin typeface="Times New Roman" pitchFamily="18" charset="0"/>
                <a:cs typeface="Times New Roman" pitchFamily="18" charset="0"/>
              </a:rPr>
              <a:t/>
            </a:r>
            <a:br>
              <a:rPr lang="en-GB" sz="1800" dirty="0">
                <a:solidFill>
                  <a:schemeClr val="accent1"/>
                </a:solidFill>
                <a:latin typeface="Times New Roman" pitchFamily="18" charset="0"/>
                <a:cs typeface="Times New Roman" pitchFamily="18" charset="0"/>
              </a:rPr>
            </a:br>
            <a:r>
              <a:rPr lang="en-GB" sz="1800" dirty="0">
                <a:solidFill>
                  <a:schemeClr val="accent1"/>
                </a:solidFill>
                <a:latin typeface="Times New Roman" pitchFamily="18" charset="0"/>
                <a:cs typeface="Times New Roman" pitchFamily="18" charset="0"/>
              </a:rPr>
              <a:t/>
            </a:r>
            <a:br>
              <a:rPr lang="en-GB" sz="1800" dirty="0">
                <a:solidFill>
                  <a:schemeClr val="accent1"/>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Increase in cells of </a:t>
            </a:r>
            <a:r>
              <a:rPr lang="en-GB" sz="1800" dirty="0" err="1">
                <a:solidFill>
                  <a:schemeClr val="tx2">
                    <a:satMod val="200000"/>
                  </a:schemeClr>
                </a:solidFill>
                <a:latin typeface="Times New Roman" pitchFamily="18" charset="0"/>
                <a:cs typeface="Times New Roman" pitchFamily="18" charset="0"/>
              </a:rPr>
              <a:t>Resorption</a:t>
            </a:r>
            <a:r>
              <a:rPr lang="en-GB" sz="1800" dirty="0">
                <a:solidFill>
                  <a:schemeClr val="tx2">
                    <a:satMod val="200000"/>
                  </a:schemeClr>
                </a:solidFill>
                <a:latin typeface="Times New Roman" pitchFamily="18" charset="0"/>
                <a:cs typeface="Times New Roman" pitchFamily="18" charset="0"/>
              </a:rPr>
              <a:t> (</a:t>
            </a:r>
            <a:r>
              <a:rPr lang="en-GB" sz="1800" dirty="0" err="1">
                <a:solidFill>
                  <a:srgbClr val="CC00FF"/>
                </a:solidFill>
                <a:latin typeface="Times New Roman" pitchFamily="18" charset="0"/>
                <a:cs typeface="Times New Roman" pitchFamily="18" charset="0"/>
              </a:rPr>
              <a:t>osteoclasts</a:t>
            </a:r>
            <a:r>
              <a:rPr lang="en-GB" sz="1800" dirty="0">
                <a:solidFill>
                  <a:schemeClr val="tx2">
                    <a:satMod val="200000"/>
                  </a:schemeClr>
                </a:solidFill>
                <a:latin typeface="Times New Roman" pitchFamily="18" charset="0"/>
                <a:cs typeface="Times New Roman" pitchFamily="18" charset="0"/>
              </a:rPr>
              <a:t>)</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Increase in cells of Deposition (</a:t>
            </a:r>
            <a:r>
              <a:rPr lang="en-GB" sz="1800" dirty="0" err="1">
                <a:solidFill>
                  <a:srgbClr val="CC00FF"/>
                </a:solidFill>
                <a:latin typeface="Times New Roman" pitchFamily="18" charset="0"/>
                <a:cs typeface="Times New Roman" pitchFamily="18" charset="0"/>
              </a:rPr>
              <a:t>osteoblasts</a:t>
            </a:r>
            <a:r>
              <a:rPr lang="en-GB" sz="1800" dirty="0">
                <a:solidFill>
                  <a:schemeClr val="tx2">
                    <a:satMod val="200000"/>
                  </a:schemeClr>
                </a:solidFill>
                <a:latin typeface="Times New Roman" pitchFamily="18" charset="0"/>
                <a:cs typeface="Times New Roman" pitchFamily="18" charset="0"/>
              </a:rPr>
              <a:t>)</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
            </a:r>
            <a:br>
              <a:rPr lang="en-GB" sz="1800" dirty="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Bone Remodelling</a:t>
            </a:r>
            <a:br>
              <a:rPr lang="en-GB" sz="1800" dirty="0">
                <a:solidFill>
                  <a:schemeClr val="tx2">
                    <a:satMod val="200000"/>
                  </a:schemeClr>
                </a:solidFill>
                <a:latin typeface="Times New Roman" pitchFamily="18" charset="0"/>
                <a:cs typeface="Times New Roman" pitchFamily="18" charset="0"/>
              </a:rPr>
            </a:br>
            <a:r>
              <a:rPr lang="en-GB" sz="1800" dirty="0" smtClean="0">
                <a:solidFill>
                  <a:schemeClr val="tx2">
                    <a:satMod val="200000"/>
                  </a:schemeClr>
                </a:solidFill>
                <a:latin typeface="Times New Roman" pitchFamily="18" charset="0"/>
                <a:cs typeface="Times New Roman" pitchFamily="18" charset="0"/>
              </a:rPr>
              <a:t/>
            </a:r>
            <a:br>
              <a:rPr lang="en-GB" sz="1800" dirty="0" smtClean="0">
                <a:solidFill>
                  <a:schemeClr val="tx2">
                    <a:satMod val="200000"/>
                  </a:schemeClr>
                </a:solidFill>
                <a:latin typeface="Times New Roman" pitchFamily="18" charset="0"/>
                <a:cs typeface="Times New Roman" pitchFamily="18" charset="0"/>
              </a:rPr>
            </a:br>
            <a:r>
              <a:rPr lang="en-GB" sz="1800" dirty="0">
                <a:solidFill>
                  <a:schemeClr val="tx2">
                    <a:satMod val="200000"/>
                  </a:schemeClr>
                </a:solidFill>
                <a:latin typeface="Times New Roman" pitchFamily="18" charset="0"/>
                <a:cs typeface="Times New Roman" pitchFamily="18" charset="0"/>
              </a:rPr>
              <a:t/>
            </a:r>
            <a:br>
              <a:rPr lang="en-GB" sz="1800" dirty="0">
                <a:solidFill>
                  <a:schemeClr val="tx2">
                    <a:satMod val="200000"/>
                  </a:schemeClr>
                </a:solidFill>
                <a:latin typeface="Times New Roman" pitchFamily="18" charset="0"/>
                <a:cs typeface="Times New Roman" pitchFamily="18" charset="0"/>
              </a:rPr>
            </a:br>
            <a:r>
              <a:rPr lang="en-GB" sz="1800" b="1" dirty="0">
                <a:solidFill>
                  <a:schemeClr val="accent6"/>
                </a:solidFill>
                <a:latin typeface="Times New Roman" pitchFamily="18" charset="0"/>
                <a:cs typeface="Times New Roman" pitchFamily="18" charset="0"/>
              </a:rPr>
              <a:t>ORTHODONTIC TOOTH MOVEMENT</a:t>
            </a:r>
            <a:r>
              <a:rPr lang="en-GB" sz="1700" b="1" dirty="0">
                <a:solidFill>
                  <a:schemeClr val="accent1"/>
                </a:solidFill>
                <a:latin typeface="Times New Roman" pitchFamily="18" charset="0"/>
                <a:cs typeface="Times New Roman" pitchFamily="18" charset="0"/>
              </a:rPr>
              <a:t/>
            </a:r>
            <a:br>
              <a:rPr lang="en-GB" sz="1700" b="1" dirty="0">
                <a:solidFill>
                  <a:schemeClr val="accent1"/>
                </a:solidFill>
                <a:latin typeface="Times New Roman" pitchFamily="18" charset="0"/>
                <a:cs typeface="Times New Roman" pitchFamily="18" charset="0"/>
              </a:rPr>
            </a:br>
            <a:r>
              <a:rPr lang="en-GB" sz="1700" dirty="0">
                <a:solidFill>
                  <a:schemeClr val="tx2">
                    <a:satMod val="200000"/>
                  </a:schemeClr>
                </a:solidFill>
                <a:latin typeface="Times New Roman" pitchFamily="18" charset="0"/>
                <a:cs typeface="Times New Roman" pitchFamily="18" charset="0"/>
              </a:rPr>
              <a:t/>
            </a:r>
            <a:br>
              <a:rPr lang="en-GB" sz="1700" dirty="0">
                <a:solidFill>
                  <a:schemeClr val="tx2">
                    <a:satMod val="200000"/>
                  </a:schemeClr>
                </a:solidFill>
                <a:latin typeface="Times New Roman" pitchFamily="18" charset="0"/>
                <a:cs typeface="Times New Roman" pitchFamily="18" charset="0"/>
              </a:rPr>
            </a:br>
            <a:r>
              <a:rPr lang="en-GB" sz="1700" dirty="0">
                <a:solidFill>
                  <a:schemeClr val="tx2">
                    <a:satMod val="200000"/>
                  </a:schemeClr>
                </a:solidFill>
                <a:latin typeface="Times New Roman" pitchFamily="18" charset="0"/>
                <a:cs typeface="Times New Roman" pitchFamily="18" charset="0"/>
              </a:rPr>
              <a:t/>
            </a:r>
            <a:br>
              <a:rPr lang="en-GB" sz="1700" dirty="0">
                <a:solidFill>
                  <a:schemeClr val="tx2">
                    <a:satMod val="200000"/>
                  </a:schemeClr>
                </a:solidFill>
                <a:latin typeface="Times New Roman" pitchFamily="18" charset="0"/>
                <a:cs typeface="Times New Roman" pitchFamily="18" charset="0"/>
              </a:rPr>
            </a:br>
            <a:r>
              <a:rPr lang="en-GB" sz="1700" dirty="0">
                <a:solidFill>
                  <a:schemeClr val="tx2">
                    <a:satMod val="200000"/>
                  </a:schemeClr>
                </a:solidFill>
                <a:latin typeface="Times New Roman" pitchFamily="18" charset="0"/>
                <a:cs typeface="Times New Roman" pitchFamily="18" charset="0"/>
              </a:rPr>
              <a:t/>
            </a:r>
            <a:br>
              <a:rPr lang="en-GB" sz="1700" dirty="0">
                <a:solidFill>
                  <a:schemeClr val="tx2">
                    <a:satMod val="200000"/>
                  </a:schemeClr>
                </a:solidFill>
                <a:latin typeface="Times New Roman" pitchFamily="18" charset="0"/>
                <a:cs typeface="Times New Roman" pitchFamily="18" charset="0"/>
              </a:rPr>
            </a:br>
            <a:r>
              <a:rPr lang="en-GB" sz="1700" dirty="0">
                <a:solidFill>
                  <a:schemeClr val="tx2">
                    <a:satMod val="200000"/>
                  </a:schemeClr>
                </a:solidFill>
                <a:latin typeface="Times New Roman" pitchFamily="18" charset="0"/>
                <a:cs typeface="Times New Roman" pitchFamily="18" charset="0"/>
              </a:rPr>
              <a:t/>
            </a:r>
            <a:br>
              <a:rPr lang="en-GB" sz="1700" dirty="0">
                <a:solidFill>
                  <a:schemeClr val="tx2">
                    <a:satMod val="200000"/>
                  </a:schemeClr>
                </a:solidFill>
                <a:latin typeface="Times New Roman" pitchFamily="18" charset="0"/>
                <a:cs typeface="Times New Roman" pitchFamily="18" charset="0"/>
              </a:rPr>
            </a:br>
            <a:r>
              <a:rPr lang="en-GB" sz="1700" dirty="0">
                <a:solidFill>
                  <a:schemeClr val="tx2">
                    <a:satMod val="200000"/>
                  </a:schemeClr>
                </a:solidFill>
                <a:latin typeface="Times New Roman" pitchFamily="18" charset="0"/>
                <a:cs typeface="Times New Roman" pitchFamily="18" charset="0"/>
              </a:rPr>
              <a:t/>
            </a:r>
            <a:br>
              <a:rPr lang="en-GB" sz="1700" dirty="0">
                <a:solidFill>
                  <a:schemeClr val="tx2">
                    <a:satMod val="200000"/>
                  </a:schemeClr>
                </a:solidFill>
                <a:latin typeface="Times New Roman" pitchFamily="18" charset="0"/>
                <a:cs typeface="Times New Roman" pitchFamily="18" charset="0"/>
              </a:rPr>
            </a:br>
            <a:r>
              <a:rPr lang="en-GB" sz="1700" dirty="0">
                <a:solidFill>
                  <a:schemeClr val="tx2">
                    <a:satMod val="200000"/>
                  </a:schemeClr>
                </a:solidFill>
                <a:latin typeface="Times New Roman" pitchFamily="18" charset="0"/>
                <a:cs typeface="Times New Roman" pitchFamily="18" charset="0"/>
              </a:rPr>
              <a:t/>
            </a:r>
            <a:br>
              <a:rPr lang="en-GB" sz="1700" dirty="0">
                <a:solidFill>
                  <a:schemeClr val="tx2">
                    <a:satMod val="200000"/>
                  </a:schemeClr>
                </a:solidFill>
                <a:latin typeface="Times New Roman" pitchFamily="18" charset="0"/>
                <a:cs typeface="Times New Roman" pitchFamily="18" charset="0"/>
              </a:rPr>
            </a:br>
            <a:endParaRPr lang="en-GB" sz="1700" dirty="0">
              <a:solidFill>
                <a:schemeClr val="tx2">
                  <a:satMod val="200000"/>
                </a:schemeClr>
              </a:solidFill>
              <a:latin typeface="Times New Roman" pitchFamily="18" charset="0"/>
              <a:cs typeface="Times New Roman" pitchFamily="18" charset="0"/>
            </a:endParaRPr>
          </a:p>
        </p:txBody>
      </p:sp>
      <p:sp>
        <p:nvSpPr>
          <p:cNvPr id="28675" name="Slide Number Placeholder 4">
            <a:extLst>
              <a:ext uri="{FF2B5EF4-FFF2-40B4-BE49-F238E27FC236}">
                <a16:creationId xmlns="" xmlns:a16="http://schemas.microsoft.com/office/drawing/2014/main" id="{2F55B113-17EE-40E2-B81E-E745EAE97F70}"/>
              </a:ext>
            </a:extLst>
          </p:cNvPr>
          <p:cNvSpPr>
            <a:spLocks noGrp="1"/>
          </p:cNvSpPr>
          <p:nvPr>
            <p:ph type="sldNum" sz="quarter" idx="12"/>
          </p:nvPr>
        </p:nvSpPr>
        <p:spPr bwMode="auto">
          <a:ln>
            <a:miter lim="800000"/>
            <a:headEnd/>
            <a:tailEnd/>
          </a:ln>
        </p:spPr>
        <p:txBody>
          <a:bodyPr rtlCol="0"/>
          <a:lstStyle/>
          <a:p>
            <a:pPr>
              <a:defRPr/>
            </a:pPr>
            <a:endParaRPr lang="en-GB">
              <a:solidFill>
                <a:schemeClr val="tx1">
                  <a:tint val="75000"/>
                </a:schemeClr>
              </a:solidFill>
              <a:cs typeface="Arial" charset="0"/>
            </a:endParaRPr>
          </a:p>
        </p:txBody>
      </p:sp>
      <p:sp>
        <p:nvSpPr>
          <p:cNvPr id="22532" name="Line 5">
            <a:extLst>
              <a:ext uri="{FF2B5EF4-FFF2-40B4-BE49-F238E27FC236}">
                <a16:creationId xmlns="" xmlns:a16="http://schemas.microsoft.com/office/drawing/2014/main" id="{46B394E9-F11E-44A6-9FFC-3CBF1B38845E}"/>
              </a:ext>
            </a:extLst>
          </p:cNvPr>
          <p:cNvSpPr>
            <a:spLocks noChangeShapeType="1"/>
          </p:cNvSpPr>
          <p:nvPr/>
        </p:nvSpPr>
        <p:spPr bwMode="auto">
          <a:xfrm>
            <a:off x="4343400" y="1066800"/>
            <a:ext cx="0" cy="2159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33" name="Line 7">
            <a:extLst>
              <a:ext uri="{FF2B5EF4-FFF2-40B4-BE49-F238E27FC236}">
                <a16:creationId xmlns="" xmlns:a16="http://schemas.microsoft.com/office/drawing/2014/main" id="{4314A4B1-6B6B-4975-87B5-AF5D39051275}"/>
              </a:ext>
            </a:extLst>
          </p:cNvPr>
          <p:cNvSpPr>
            <a:spLocks noChangeShapeType="1"/>
          </p:cNvSpPr>
          <p:nvPr/>
        </p:nvSpPr>
        <p:spPr bwMode="auto">
          <a:xfrm>
            <a:off x="4419600" y="2362200"/>
            <a:ext cx="0" cy="2159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34" name="Line 8">
            <a:extLst>
              <a:ext uri="{FF2B5EF4-FFF2-40B4-BE49-F238E27FC236}">
                <a16:creationId xmlns="" xmlns:a16="http://schemas.microsoft.com/office/drawing/2014/main" id="{698EFB92-2A61-480E-915A-DD0FD0FA740E}"/>
              </a:ext>
            </a:extLst>
          </p:cNvPr>
          <p:cNvSpPr>
            <a:spLocks noChangeShapeType="1"/>
          </p:cNvSpPr>
          <p:nvPr/>
        </p:nvSpPr>
        <p:spPr bwMode="auto">
          <a:xfrm>
            <a:off x="4495800" y="3505200"/>
            <a:ext cx="0" cy="2159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35" name="Line 9">
            <a:extLst>
              <a:ext uri="{FF2B5EF4-FFF2-40B4-BE49-F238E27FC236}">
                <a16:creationId xmlns="" xmlns:a16="http://schemas.microsoft.com/office/drawing/2014/main" id="{5F79A4B9-587A-44C1-9C0B-719BDA51DEC3}"/>
              </a:ext>
            </a:extLst>
          </p:cNvPr>
          <p:cNvSpPr>
            <a:spLocks noChangeShapeType="1"/>
          </p:cNvSpPr>
          <p:nvPr/>
        </p:nvSpPr>
        <p:spPr bwMode="auto">
          <a:xfrm>
            <a:off x="4572000" y="5029200"/>
            <a:ext cx="0" cy="2159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36" name="Line 10">
            <a:extLst>
              <a:ext uri="{FF2B5EF4-FFF2-40B4-BE49-F238E27FC236}">
                <a16:creationId xmlns="" xmlns:a16="http://schemas.microsoft.com/office/drawing/2014/main" id="{BB86DD3D-0C65-4D10-A35A-DCA7CD0DF042}"/>
              </a:ext>
            </a:extLst>
          </p:cNvPr>
          <p:cNvSpPr>
            <a:spLocks noChangeShapeType="1"/>
          </p:cNvSpPr>
          <p:nvPr/>
        </p:nvSpPr>
        <p:spPr bwMode="auto">
          <a:xfrm>
            <a:off x="4572000" y="4343400"/>
            <a:ext cx="0" cy="2159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37" name="Line 11">
            <a:extLst>
              <a:ext uri="{FF2B5EF4-FFF2-40B4-BE49-F238E27FC236}">
                <a16:creationId xmlns="" xmlns:a16="http://schemas.microsoft.com/office/drawing/2014/main" id="{4893E55A-276B-43A9-A2B9-FC399484DECE}"/>
              </a:ext>
            </a:extLst>
          </p:cNvPr>
          <p:cNvSpPr>
            <a:spLocks noChangeShapeType="1"/>
          </p:cNvSpPr>
          <p:nvPr/>
        </p:nvSpPr>
        <p:spPr bwMode="auto">
          <a:xfrm>
            <a:off x="4572000" y="5486400"/>
            <a:ext cx="0" cy="2159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38" name="Line 12">
            <a:extLst>
              <a:ext uri="{FF2B5EF4-FFF2-40B4-BE49-F238E27FC236}">
                <a16:creationId xmlns="" xmlns:a16="http://schemas.microsoft.com/office/drawing/2014/main" id="{9D2C6A6A-516E-48B0-AFC2-7665840118F4}"/>
              </a:ext>
            </a:extLst>
          </p:cNvPr>
          <p:cNvSpPr>
            <a:spLocks noChangeShapeType="1"/>
          </p:cNvSpPr>
          <p:nvPr/>
        </p:nvSpPr>
        <p:spPr bwMode="auto">
          <a:xfrm>
            <a:off x="6243638" y="1295400"/>
            <a:ext cx="1223962" cy="0"/>
          </a:xfrm>
          <a:prstGeom prst="line">
            <a:avLst/>
          </a:prstGeom>
          <a:noFill/>
          <a:ln w="952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2539" name="Line 13">
            <a:extLst>
              <a:ext uri="{FF2B5EF4-FFF2-40B4-BE49-F238E27FC236}">
                <a16:creationId xmlns="" xmlns:a16="http://schemas.microsoft.com/office/drawing/2014/main" id="{D5A1FDD5-B01A-47D5-B5CA-6BF58B8C44AF}"/>
              </a:ext>
            </a:extLst>
          </p:cNvPr>
          <p:cNvSpPr>
            <a:spLocks noChangeShapeType="1"/>
          </p:cNvSpPr>
          <p:nvPr/>
        </p:nvSpPr>
        <p:spPr bwMode="auto">
          <a:xfrm>
            <a:off x="7467600" y="1295400"/>
            <a:ext cx="60325" cy="541020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40" name="Line 14">
            <a:extLst>
              <a:ext uri="{FF2B5EF4-FFF2-40B4-BE49-F238E27FC236}">
                <a16:creationId xmlns="" xmlns:a16="http://schemas.microsoft.com/office/drawing/2014/main" id="{E2B012EF-4627-4EA3-9C7D-AC9C2AD8194C}"/>
              </a:ext>
            </a:extLst>
          </p:cNvPr>
          <p:cNvSpPr>
            <a:spLocks noChangeShapeType="1"/>
          </p:cNvSpPr>
          <p:nvPr/>
        </p:nvSpPr>
        <p:spPr bwMode="auto">
          <a:xfrm flipH="1">
            <a:off x="7010400" y="6705600"/>
            <a:ext cx="574675"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2541" name="Text Box 15">
            <a:extLst>
              <a:ext uri="{FF2B5EF4-FFF2-40B4-BE49-F238E27FC236}">
                <a16:creationId xmlns="" xmlns:a16="http://schemas.microsoft.com/office/drawing/2014/main" id="{85767171-2362-4BD1-AEE0-C106FD6AED8A}"/>
              </a:ext>
            </a:extLst>
          </p:cNvPr>
          <p:cNvSpPr txBox="1">
            <a:spLocks noChangeArrowheads="1"/>
          </p:cNvSpPr>
          <p:nvPr/>
        </p:nvSpPr>
        <p:spPr bwMode="auto">
          <a:xfrm>
            <a:off x="7667625" y="2636838"/>
            <a:ext cx="1152525"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50000"/>
              </a:spcBef>
            </a:pPr>
            <a:endParaRPr lang="en-US" altLang="en-US"/>
          </a:p>
        </p:txBody>
      </p:sp>
      <p:sp>
        <p:nvSpPr>
          <p:cNvPr id="22542" name="Text Box 16">
            <a:extLst>
              <a:ext uri="{FF2B5EF4-FFF2-40B4-BE49-F238E27FC236}">
                <a16:creationId xmlns="" xmlns:a16="http://schemas.microsoft.com/office/drawing/2014/main" id="{2E67B92D-7322-4662-BC4F-65E25807E3EE}"/>
              </a:ext>
            </a:extLst>
          </p:cNvPr>
          <p:cNvSpPr txBox="1">
            <a:spLocks noChangeArrowheads="1"/>
          </p:cNvSpPr>
          <p:nvPr/>
        </p:nvSpPr>
        <p:spPr bwMode="auto">
          <a:xfrm>
            <a:off x="7694613" y="2492375"/>
            <a:ext cx="1296987" cy="730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50000"/>
              </a:spcBef>
            </a:pPr>
            <a:r>
              <a:rPr lang="en-US" altLang="en-US" sz="1400">
                <a:latin typeface="Georgia" panose="02040502050405020303" pitchFamily="18" charset="0"/>
              </a:rPr>
              <a:t>Inflammation due to tissue  injury</a:t>
            </a:r>
            <a:endParaRPr lang="en-GB" altLang="en-US" sz="1400">
              <a:latin typeface="Georgia" panose="02040502050405020303" pitchFamily="18" charset="0"/>
            </a:endParaRPr>
          </a:p>
        </p:txBody>
      </p:sp>
      <p:sp>
        <p:nvSpPr>
          <p:cNvPr id="22543" name="Text Box 17">
            <a:extLst>
              <a:ext uri="{FF2B5EF4-FFF2-40B4-BE49-F238E27FC236}">
                <a16:creationId xmlns="" xmlns:a16="http://schemas.microsoft.com/office/drawing/2014/main" id="{CFDE0AF6-2D77-4AC2-B920-280598C0692F}"/>
              </a:ext>
            </a:extLst>
          </p:cNvPr>
          <p:cNvSpPr txBox="1">
            <a:spLocks noChangeArrowheads="1"/>
          </p:cNvSpPr>
          <p:nvPr/>
        </p:nvSpPr>
        <p:spPr bwMode="auto">
          <a:xfrm>
            <a:off x="7702550" y="5229225"/>
            <a:ext cx="1441450"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50000"/>
              </a:spcBef>
            </a:pPr>
            <a:r>
              <a:rPr lang="en-US" altLang="en-US" sz="1400">
                <a:latin typeface="Georgia" panose="02040502050405020303" pitchFamily="18" charset="0"/>
              </a:rPr>
              <a:t>Activation of     Collagenase</a:t>
            </a:r>
            <a:endParaRPr lang="en-GB" altLang="en-US" sz="1400">
              <a:latin typeface="Georgia" panose="02040502050405020303" pitchFamily="18" charset="0"/>
            </a:endParaRPr>
          </a:p>
        </p:txBody>
      </p:sp>
      <p:sp>
        <p:nvSpPr>
          <p:cNvPr id="22544" name="TextBox 15">
            <a:extLst>
              <a:ext uri="{FF2B5EF4-FFF2-40B4-BE49-F238E27FC236}">
                <a16:creationId xmlns="" xmlns:a16="http://schemas.microsoft.com/office/drawing/2014/main" id="{5A268A94-BDBF-4CCB-964F-7B55835DF1CE}"/>
              </a:ext>
            </a:extLst>
          </p:cNvPr>
          <p:cNvSpPr txBox="1">
            <a:spLocks noChangeArrowheads="1"/>
          </p:cNvSpPr>
          <p:nvPr/>
        </p:nvSpPr>
        <p:spPr bwMode="auto">
          <a:xfrm>
            <a:off x="381000" y="152400"/>
            <a:ext cx="83058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400" b="1">
                <a:solidFill>
                  <a:schemeClr val="accent1"/>
                </a:solidFill>
                <a:latin typeface="Georgia" panose="02040502050405020303" pitchFamily="18" charset="0"/>
              </a:rPr>
              <a:t>BIOCHEMICAL REACTIONS TO </a:t>
            </a:r>
            <a:br>
              <a:rPr lang="en-US" altLang="en-US" sz="2400" b="1">
                <a:solidFill>
                  <a:schemeClr val="accent1"/>
                </a:solidFill>
                <a:latin typeface="Georgia" panose="02040502050405020303" pitchFamily="18" charset="0"/>
              </a:rPr>
            </a:br>
            <a:r>
              <a:rPr lang="en-US" altLang="en-US" sz="2400" b="1">
                <a:solidFill>
                  <a:schemeClr val="accent1"/>
                </a:solidFill>
                <a:latin typeface="Georgia" panose="02040502050405020303" pitchFamily="18" charset="0"/>
              </a:rPr>
              <a:t>ORTHODONTIC TOOTH MOVEMENT</a:t>
            </a:r>
            <a:endParaRPr lang="en-IN" altLang="en-US" sz="24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 xmlns:a16="http://schemas.microsoft.com/office/drawing/2014/main" id="{B765D0AD-2A55-4288-9AFC-D48335D85069}"/>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First messenger</a:t>
            </a:r>
          </a:p>
        </p:txBody>
      </p:sp>
      <p:sp>
        <p:nvSpPr>
          <p:cNvPr id="23555" name="Rectangle 3">
            <a:extLst>
              <a:ext uri="{FF2B5EF4-FFF2-40B4-BE49-F238E27FC236}">
                <a16:creationId xmlns="" xmlns:a16="http://schemas.microsoft.com/office/drawing/2014/main" id="{D360C427-6E76-4E30-B3CC-AE94377B3DF2}"/>
              </a:ext>
            </a:extLst>
          </p:cNvPr>
          <p:cNvSpPr>
            <a:spLocks noGrp="1" noChangeArrowheads="1"/>
          </p:cNvSpPr>
          <p:nvPr>
            <p:ph idx="1"/>
          </p:nvPr>
        </p:nvSpPr>
        <p:spPr/>
        <p:txBody>
          <a:bodyPr/>
          <a:lstStyle/>
          <a:p>
            <a:pPr eaLnBrk="1" hangingPunct="1">
              <a:lnSpc>
                <a:spcPct val="90000"/>
              </a:lnSpc>
            </a:pPr>
            <a:r>
              <a:rPr lang="en-US" altLang="en-US" sz="2400" dirty="0">
                <a:latin typeface="Times New Roman" pitchFamily="18" charset="0"/>
                <a:cs typeface="Times New Roman" pitchFamily="18" charset="0"/>
              </a:rPr>
              <a:t>PROSTAGLANDIN &amp; LEUKOTRIENES</a:t>
            </a:r>
          </a:p>
          <a:p>
            <a:pPr eaLnBrk="1" hangingPunct="1">
              <a:lnSpc>
                <a:spcPct val="90000"/>
              </a:lnSpc>
            </a:pPr>
            <a:r>
              <a:rPr lang="en-US" altLang="en-US" sz="2400" dirty="0">
                <a:latin typeface="Times New Roman" pitchFamily="18" charset="0"/>
                <a:cs typeface="Times New Roman" pitchFamily="18" charset="0"/>
              </a:rPr>
              <a:t>NITRIC OXIDE</a:t>
            </a:r>
          </a:p>
          <a:p>
            <a:pPr eaLnBrk="1" hangingPunct="1">
              <a:lnSpc>
                <a:spcPct val="90000"/>
              </a:lnSpc>
            </a:pPr>
            <a:r>
              <a:rPr lang="en-US" altLang="en-US" sz="2400" dirty="0">
                <a:latin typeface="Times New Roman" pitchFamily="18" charset="0"/>
                <a:cs typeface="Times New Roman" pitchFamily="18" charset="0"/>
              </a:rPr>
              <a:t>CYTOKINES</a:t>
            </a:r>
          </a:p>
          <a:p>
            <a:pPr eaLnBrk="1" hangingPunct="1">
              <a:lnSpc>
                <a:spcPct val="90000"/>
              </a:lnSpc>
            </a:pPr>
            <a:r>
              <a:rPr lang="en-US" altLang="en-US" sz="2400" dirty="0" smtClean="0">
                <a:latin typeface="Times New Roman" pitchFamily="18" charset="0"/>
                <a:cs typeface="Times New Roman" pitchFamily="18" charset="0"/>
              </a:rPr>
              <a:t>VITAMIN D</a:t>
            </a:r>
          </a:p>
          <a:p>
            <a:pPr eaLnBrk="1" hangingPunct="1">
              <a:lnSpc>
                <a:spcPct val="90000"/>
              </a:lnSpc>
            </a:pPr>
            <a:r>
              <a:rPr lang="en-US" altLang="en-US" sz="2400" dirty="0" smtClean="0">
                <a:latin typeface="Times New Roman" pitchFamily="18" charset="0"/>
                <a:cs typeface="Times New Roman" pitchFamily="18" charset="0"/>
              </a:rPr>
              <a:t>NEUROTRANSMITTERS</a:t>
            </a:r>
            <a:endParaRPr lang="en-US" altLang="en-US" sz="2400" dirty="0">
              <a:latin typeface="Times New Roman" pitchFamily="18" charset="0"/>
              <a:cs typeface="Times New Roman" pitchFamily="18" charset="0"/>
            </a:endParaRPr>
          </a:p>
          <a:p>
            <a:pPr eaLnBrk="1" hangingPunct="1">
              <a:lnSpc>
                <a:spcPct val="90000"/>
              </a:lnSpc>
            </a:pPr>
            <a:r>
              <a:rPr lang="en-US" altLang="en-US" sz="2400" dirty="0">
                <a:latin typeface="Times New Roman" pitchFamily="18" charset="0"/>
                <a:cs typeface="Times New Roman" pitchFamily="18" charset="0"/>
              </a:rPr>
              <a:t>GROWTH FACTORS</a:t>
            </a:r>
          </a:p>
          <a:p>
            <a:pPr eaLnBrk="1" hangingPunct="1">
              <a:lnSpc>
                <a:spcPct val="90000"/>
              </a:lnSpc>
            </a:pPr>
            <a:r>
              <a:rPr lang="en-US" altLang="en-US" sz="2400" dirty="0">
                <a:latin typeface="Times New Roman" pitchFamily="18" charset="0"/>
                <a:cs typeface="Times New Roman" pitchFamily="18" charset="0"/>
              </a:rPr>
              <a:t>COLONY STIMULATING FACTORS</a:t>
            </a:r>
          </a:p>
          <a:p>
            <a:pPr eaLnBrk="1" hangingPunct="1">
              <a:lnSpc>
                <a:spcPct val="90000"/>
              </a:lnSpc>
            </a:pPr>
            <a:r>
              <a:rPr lang="en-US" altLang="en-US" sz="2400" dirty="0">
                <a:latin typeface="Times New Roman" pitchFamily="18" charset="0"/>
                <a:cs typeface="Times New Roman" pitchFamily="18" charset="0"/>
              </a:rPr>
              <a:t>EXTRACELLULAR MATRIX</a:t>
            </a:r>
          </a:p>
        </p:txBody>
      </p:sp>
      <p:sp>
        <p:nvSpPr>
          <p:cNvPr id="29700" name="Slide Number Placeholder 3">
            <a:extLst>
              <a:ext uri="{FF2B5EF4-FFF2-40B4-BE49-F238E27FC236}">
                <a16:creationId xmlns="" xmlns:a16="http://schemas.microsoft.com/office/drawing/2014/main" id="{BB167553-EAB0-4A14-A411-FDF4D8CB3E9C}"/>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07537D89-E654-4B5F-84B7-CD06A3BD17CC}" type="slidenum">
              <a:rPr lang="en-US" altLang="en-US">
                <a:solidFill>
                  <a:srgbClr val="898989"/>
                </a:solidFill>
              </a:rPr>
              <a:pPr eaLnBrk="1" hangingPunct="1"/>
              <a:t>23</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 xmlns:a16="http://schemas.microsoft.com/office/drawing/2014/main" id="{F1EAF0D2-0258-4237-B777-7610BF92FB3C}"/>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Prostaglandins </a:t>
            </a:r>
          </a:p>
        </p:txBody>
      </p:sp>
      <p:sp>
        <p:nvSpPr>
          <p:cNvPr id="24579" name="Rectangle 3">
            <a:extLst>
              <a:ext uri="{FF2B5EF4-FFF2-40B4-BE49-F238E27FC236}">
                <a16:creationId xmlns="" xmlns:a16="http://schemas.microsoft.com/office/drawing/2014/main" id="{AD01A18E-892A-4033-AC3C-8DFF67A6AAE1}"/>
              </a:ext>
            </a:extLst>
          </p:cNvPr>
          <p:cNvSpPr>
            <a:spLocks noGrp="1" noChangeArrowheads="1"/>
          </p:cNvSpPr>
          <p:nvPr>
            <p:ph idx="1"/>
          </p:nvPr>
        </p:nvSpPr>
        <p:spPr/>
        <p:txBody>
          <a:bodyPr/>
          <a:lstStyle/>
          <a:p>
            <a:pPr eaLnBrk="1" hangingPunct="1">
              <a:lnSpc>
                <a:spcPct val="90000"/>
              </a:lnSpc>
            </a:pPr>
            <a:r>
              <a:rPr lang="en-US" altLang="en-US" sz="2400" dirty="0">
                <a:latin typeface="Times New Roman" pitchFamily="18" charset="0"/>
                <a:cs typeface="Times New Roman" pitchFamily="18" charset="0"/>
              </a:rPr>
              <a:t>The term PG was introduced by Von Euler.</a:t>
            </a:r>
          </a:p>
          <a:p>
            <a:pPr eaLnBrk="1" hangingPunct="1">
              <a:lnSpc>
                <a:spcPct val="90000"/>
              </a:lnSpc>
            </a:pPr>
            <a:r>
              <a:rPr lang="en-US" altLang="en-US" sz="2400" dirty="0">
                <a:latin typeface="Times New Roman" pitchFamily="18" charset="0"/>
                <a:cs typeface="Times New Roman" pitchFamily="18" charset="0"/>
              </a:rPr>
              <a:t>PGs are important mediators of mechanical stress. (</a:t>
            </a:r>
            <a:r>
              <a:rPr lang="en-US" altLang="en-US" sz="2400" i="1" dirty="0" err="1">
                <a:latin typeface="Times New Roman" pitchFamily="18" charset="0"/>
                <a:cs typeface="Times New Roman" pitchFamily="18" charset="0"/>
              </a:rPr>
              <a:t>Harell</a:t>
            </a:r>
            <a:r>
              <a:rPr lang="en-US" altLang="en-US" sz="2400" i="1" dirty="0">
                <a:latin typeface="Times New Roman" pitchFamily="18" charset="0"/>
                <a:cs typeface="Times New Roman" pitchFamily="18" charset="0"/>
              </a:rPr>
              <a:t> et al</a:t>
            </a:r>
            <a:r>
              <a:rPr lang="en-US" altLang="en-US" sz="2400" dirty="0">
                <a:latin typeface="Times New Roman" pitchFamily="18" charset="0"/>
                <a:cs typeface="Times New Roman" pitchFamily="18" charset="0"/>
              </a:rPr>
              <a:t>)</a:t>
            </a:r>
          </a:p>
          <a:p>
            <a:pPr eaLnBrk="1" hangingPunct="1">
              <a:lnSpc>
                <a:spcPct val="90000"/>
              </a:lnSpc>
            </a:pPr>
            <a:r>
              <a:rPr lang="en-US" altLang="en-US" sz="2400" i="1" dirty="0">
                <a:latin typeface="Times New Roman" pitchFamily="18" charset="0"/>
                <a:cs typeface="Times New Roman" pitchFamily="18" charset="0"/>
              </a:rPr>
              <a:t>Yamasaki et al 1984 </a:t>
            </a:r>
            <a:r>
              <a:rPr lang="en-US" altLang="en-US" sz="2400" dirty="0">
                <a:latin typeface="Times New Roman" pitchFamily="18" charset="0"/>
                <a:cs typeface="Times New Roman" pitchFamily="18" charset="0"/>
              </a:rPr>
              <a:t>in a series of experiments with a rat model of tooth movement demonstrated that injection of PGs increase </a:t>
            </a:r>
            <a:r>
              <a:rPr lang="en-US" altLang="en-US" sz="2400" dirty="0" err="1">
                <a:latin typeface="Times New Roman" pitchFamily="18" charset="0"/>
                <a:cs typeface="Times New Roman" pitchFamily="18" charset="0"/>
              </a:rPr>
              <a:t>osteoclast</a:t>
            </a:r>
            <a:r>
              <a:rPr lang="en-US" altLang="en-US" sz="2400" dirty="0">
                <a:latin typeface="Times New Roman" pitchFamily="18" charset="0"/>
                <a:cs typeface="Times New Roman" pitchFamily="18" charset="0"/>
              </a:rPr>
              <a:t> number.</a:t>
            </a:r>
            <a:endParaRPr lang="en-US" altLang="en-US" sz="2400" i="1" dirty="0">
              <a:latin typeface="Times New Roman" pitchFamily="18" charset="0"/>
              <a:cs typeface="Times New Roman" pitchFamily="18" charset="0"/>
            </a:endParaRPr>
          </a:p>
        </p:txBody>
      </p:sp>
      <p:sp>
        <p:nvSpPr>
          <p:cNvPr id="30724" name="Slide Number Placeholder 3">
            <a:extLst>
              <a:ext uri="{FF2B5EF4-FFF2-40B4-BE49-F238E27FC236}">
                <a16:creationId xmlns="" xmlns:a16="http://schemas.microsoft.com/office/drawing/2014/main" id="{F1327484-31DB-42BF-AF23-5051438C394F}"/>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98FDDEA-834B-4F55-8403-FEEF08364CA0}" type="slidenum">
              <a:rPr lang="en-US" altLang="en-US">
                <a:solidFill>
                  <a:srgbClr val="898989"/>
                </a:solidFill>
              </a:rPr>
              <a:pPr eaLnBrk="1" hangingPunct="1"/>
              <a:t>24</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DSC00202">
            <a:extLst>
              <a:ext uri="{FF2B5EF4-FFF2-40B4-BE49-F238E27FC236}">
                <a16:creationId xmlns="" xmlns:a16="http://schemas.microsoft.com/office/drawing/2014/main" id="{17CC3A9A-9131-48BF-B8BC-DEDC5192D242}"/>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73175" y="0"/>
            <a:ext cx="771842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47" name="Slide Number Placeholder 2">
            <a:extLst>
              <a:ext uri="{FF2B5EF4-FFF2-40B4-BE49-F238E27FC236}">
                <a16:creationId xmlns="" xmlns:a16="http://schemas.microsoft.com/office/drawing/2014/main" id="{186E64F5-1406-4111-874A-1593BFF92DDD}"/>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7259334-01D3-4768-9AD1-7E4A62DC0BD5}" type="slidenum">
              <a:rPr lang="en-US" altLang="en-US">
                <a:solidFill>
                  <a:srgbClr val="898989"/>
                </a:solidFill>
              </a:rPr>
              <a:pPr eaLnBrk="1" hangingPunct="1"/>
              <a:t>25</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 xmlns:a16="http://schemas.microsoft.com/office/drawing/2014/main" id="{29D63D0E-A148-4320-A2A2-C13270F610C8}"/>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Prostaglandins</a:t>
            </a:r>
          </a:p>
        </p:txBody>
      </p:sp>
      <p:sp>
        <p:nvSpPr>
          <p:cNvPr id="26627" name="Rectangle 3">
            <a:extLst>
              <a:ext uri="{FF2B5EF4-FFF2-40B4-BE49-F238E27FC236}">
                <a16:creationId xmlns="" xmlns:a16="http://schemas.microsoft.com/office/drawing/2014/main" id="{D9DFE32B-D678-451B-8A25-9B30D10CBC8B}"/>
              </a:ext>
            </a:extLst>
          </p:cNvPr>
          <p:cNvSpPr>
            <a:spLocks noGrp="1" noChangeArrowheads="1"/>
          </p:cNvSpPr>
          <p:nvPr>
            <p:ph idx="1"/>
          </p:nvPr>
        </p:nvSpPr>
        <p:spPr/>
        <p:txBody>
          <a:bodyPr/>
          <a:lstStyle/>
          <a:p>
            <a:pPr eaLnBrk="1" hangingPunct="1"/>
            <a:r>
              <a:rPr lang="en-US" altLang="en-US" sz="2400" dirty="0">
                <a:latin typeface="Times New Roman" pitchFamily="18" charset="0"/>
                <a:cs typeface="Times New Roman" pitchFamily="18" charset="0"/>
              </a:rPr>
              <a:t>Clinical and animal studies…. </a:t>
            </a:r>
          </a:p>
          <a:p>
            <a:pPr eaLnBrk="1" hangingPunct="1">
              <a:buFont typeface="Wingdings" panose="05000000000000000000" pitchFamily="2" charset="2"/>
              <a:buNone/>
            </a:pPr>
            <a:r>
              <a:rPr lang="en-US" altLang="en-US" sz="2400" dirty="0">
                <a:latin typeface="Times New Roman" pitchFamily="18" charset="0"/>
                <a:cs typeface="Times New Roman" pitchFamily="18" charset="0"/>
              </a:rPr>
              <a:t>               PGE1 &amp; PGE2 </a:t>
            </a:r>
          </a:p>
          <a:p>
            <a:pPr eaLnBrk="1" hangingPunct="1">
              <a:buFont typeface="Wingdings" panose="05000000000000000000" pitchFamily="2" charset="2"/>
              <a:buNone/>
            </a:pPr>
            <a:r>
              <a:rPr lang="en-US" altLang="en-US" sz="2400" dirty="0">
                <a:latin typeface="Times New Roman" pitchFamily="18" charset="0"/>
                <a:cs typeface="Times New Roman" pitchFamily="18" charset="0"/>
              </a:rPr>
              <a:t>  role in stimulating bone </a:t>
            </a:r>
            <a:r>
              <a:rPr lang="en-US" altLang="en-US" sz="2400" dirty="0" err="1" smtClean="0">
                <a:latin typeface="Times New Roman" pitchFamily="18" charset="0"/>
                <a:cs typeface="Times New Roman" pitchFamily="18" charset="0"/>
              </a:rPr>
              <a:t>resorption</a:t>
            </a:r>
            <a:r>
              <a:rPr lang="en-US" altLang="en-US" sz="2400" dirty="0" smtClean="0">
                <a:latin typeface="Times New Roman" pitchFamily="18" charset="0"/>
                <a:cs typeface="Times New Roman" pitchFamily="18" charset="0"/>
              </a:rPr>
              <a:t> </a:t>
            </a:r>
            <a:r>
              <a:rPr lang="en-US" altLang="en-US" sz="2400" dirty="0">
                <a:latin typeface="Times New Roman" pitchFamily="18" charset="0"/>
                <a:cs typeface="Times New Roman" pitchFamily="18" charset="0"/>
              </a:rPr>
              <a:t>(Lee 1990  and  </a:t>
            </a:r>
            <a:r>
              <a:rPr lang="en-US" altLang="en-US" sz="2400" dirty="0" err="1">
                <a:latin typeface="Times New Roman" pitchFamily="18" charset="0"/>
                <a:cs typeface="Times New Roman" pitchFamily="18" charset="0"/>
              </a:rPr>
              <a:t>Leiker</a:t>
            </a:r>
            <a:r>
              <a:rPr lang="en-US" altLang="en-US" sz="2400" dirty="0">
                <a:latin typeface="Times New Roman" pitchFamily="18" charset="0"/>
                <a:cs typeface="Times New Roman" pitchFamily="18" charset="0"/>
              </a:rPr>
              <a:t> &amp; Nanda 1995)</a:t>
            </a:r>
          </a:p>
          <a:p>
            <a:pPr eaLnBrk="1" hangingPunct="1">
              <a:buFont typeface="Wingdings" panose="05000000000000000000" pitchFamily="2" charset="2"/>
              <a:buNone/>
            </a:pPr>
            <a:endParaRPr lang="en-US" altLang="en-US" sz="2400" dirty="0">
              <a:latin typeface="Times New Roman" pitchFamily="18" charset="0"/>
              <a:cs typeface="Times New Roman" pitchFamily="18" charset="0"/>
            </a:endParaRPr>
          </a:p>
          <a:p>
            <a:pPr eaLnBrk="1" hangingPunct="1"/>
            <a:r>
              <a:rPr lang="en-US" altLang="en-US" sz="2400" dirty="0">
                <a:latin typeface="Times New Roman" pitchFamily="18" charset="0"/>
                <a:cs typeface="Times New Roman" pitchFamily="18" charset="0"/>
              </a:rPr>
              <a:t>Kale et al also identified the role of other agents such as growth </a:t>
            </a:r>
            <a:r>
              <a:rPr lang="en-US" altLang="en-US" sz="2400" dirty="0" err="1">
                <a:latin typeface="Times New Roman" pitchFamily="18" charset="0"/>
                <a:cs typeface="Times New Roman" pitchFamily="18" charset="0"/>
              </a:rPr>
              <a:t>factors,hormones</a:t>
            </a:r>
            <a:r>
              <a:rPr lang="en-US" altLang="en-US" sz="2400" dirty="0">
                <a:latin typeface="Times New Roman" pitchFamily="18" charset="0"/>
                <a:cs typeface="Times New Roman" pitchFamily="18" charset="0"/>
              </a:rPr>
              <a:t> and interleukins or cytokines that induce PGE2 production to effect the bone </a:t>
            </a:r>
            <a:r>
              <a:rPr lang="en-US" altLang="en-US" sz="2400" dirty="0" err="1">
                <a:latin typeface="Times New Roman" pitchFamily="18" charset="0"/>
                <a:cs typeface="Times New Roman" pitchFamily="18" charset="0"/>
              </a:rPr>
              <a:t>remodelling</a:t>
            </a:r>
            <a:r>
              <a:rPr lang="en-US" altLang="en-US" sz="2400" dirty="0">
                <a:latin typeface="Times New Roman" pitchFamily="18" charset="0"/>
                <a:cs typeface="Times New Roman" pitchFamily="18" charset="0"/>
              </a:rPr>
              <a:t> and tooth movement.</a:t>
            </a:r>
          </a:p>
          <a:p>
            <a:pPr eaLnBrk="1" hangingPunct="1"/>
            <a:endParaRPr lang="en-US" altLang="en-US" sz="2400" dirty="0">
              <a:latin typeface="Times New Roman" pitchFamily="18" charset="0"/>
              <a:cs typeface="Times New Roman" pitchFamily="18" charset="0"/>
            </a:endParaRPr>
          </a:p>
          <a:p>
            <a:pPr eaLnBrk="1" hangingPunct="1"/>
            <a:endParaRPr lang="en-US" altLang="en-US" sz="2400" dirty="0">
              <a:latin typeface="Times New Roman" pitchFamily="18" charset="0"/>
              <a:cs typeface="Times New Roman" pitchFamily="18" charset="0"/>
            </a:endParaRPr>
          </a:p>
        </p:txBody>
      </p:sp>
      <p:sp>
        <p:nvSpPr>
          <p:cNvPr id="32772" name="Slide Number Placeholder 3">
            <a:extLst>
              <a:ext uri="{FF2B5EF4-FFF2-40B4-BE49-F238E27FC236}">
                <a16:creationId xmlns="" xmlns:a16="http://schemas.microsoft.com/office/drawing/2014/main" id="{6F008D4D-F600-42FF-AC61-7918283F623C}"/>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AB188F0-3876-4D9D-85BA-1B1E15C2067F}" type="slidenum">
              <a:rPr lang="en-US" altLang="en-US">
                <a:solidFill>
                  <a:srgbClr val="898989"/>
                </a:solidFill>
              </a:rPr>
              <a:pPr eaLnBrk="1" hangingPunct="1"/>
              <a:t>26</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 xmlns:a16="http://schemas.microsoft.com/office/drawing/2014/main" id="{E6EE810F-9691-4B16-A8DE-0123C685596B}"/>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Leukotrienes  </a:t>
            </a:r>
          </a:p>
        </p:txBody>
      </p:sp>
      <p:sp>
        <p:nvSpPr>
          <p:cNvPr id="27651" name="Rectangle 3">
            <a:extLst>
              <a:ext uri="{FF2B5EF4-FFF2-40B4-BE49-F238E27FC236}">
                <a16:creationId xmlns="" xmlns:a16="http://schemas.microsoft.com/office/drawing/2014/main" id="{A684902D-0138-4A76-A2F2-617117CAA13F}"/>
              </a:ext>
            </a:extLst>
          </p:cNvPr>
          <p:cNvSpPr>
            <a:spLocks noGrp="1" noChangeArrowheads="1"/>
          </p:cNvSpPr>
          <p:nvPr>
            <p:ph idx="1"/>
          </p:nvPr>
        </p:nvSpPr>
        <p:spPr/>
        <p:txBody>
          <a:bodyPr/>
          <a:lstStyle/>
          <a:p>
            <a:pPr eaLnBrk="1" hangingPunct="1">
              <a:lnSpc>
                <a:spcPct val="90000"/>
              </a:lnSpc>
            </a:pPr>
            <a:r>
              <a:rPr lang="en-US" altLang="en-US">
                <a:latin typeface="Times New Roman" pitchFamily="18" charset="0"/>
                <a:cs typeface="Times New Roman" pitchFamily="18" charset="0"/>
              </a:rPr>
              <a:t>Also a metabolite of Arachidonic acid.</a:t>
            </a:r>
          </a:p>
          <a:p>
            <a:pPr eaLnBrk="1" hangingPunct="1">
              <a:lnSpc>
                <a:spcPct val="90000"/>
              </a:lnSpc>
              <a:buFont typeface="Wingdings" panose="05000000000000000000" pitchFamily="2" charset="2"/>
              <a:buNone/>
            </a:pPr>
            <a:endParaRPr lang="en-US" altLang="en-US">
              <a:latin typeface="Times New Roman" pitchFamily="18" charset="0"/>
              <a:cs typeface="Times New Roman" pitchFamily="18" charset="0"/>
            </a:endParaRPr>
          </a:p>
          <a:p>
            <a:pPr eaLnBrk="1" hangingPunct="1">
              <a:lnSpc>
                <a:spcPct val="90000"/>
              </a:lnSpc>
            </a:pPr>
            <a:r>
              <a:rPr lang="en-US" altLang="en-US">
                <a:latin typeface="Times New Roman" pitchFamily="18" charset="0"/>
                <a:cs typeface="Times New Roman" pitchFamily="18" charset="0"/>
              </a:rPr>
              <a:t>Originally demonstrated in leukocytes.</a:t>
            </a:r>
          </a:p>
          <a:p>
            <a:pPr eaLnBrk="1" hangingPunct="1">
              <a:lnSpc>
                <a:spcPct val="90000"/>
              </a:lnSpc>
            </a:pPr>
            <a:endParaRPr lang="en-US" altLang="en-US">
              <a:latin typeface="Times New Roman" pitchFamily="18" charset="0"/>
              <a:cs typeface="Times New Roman" pitchFamily="18" charset="0"/>
            </a:endParaRPr>
          </a:p>
          <a:p>
            <a:pPr eaLnBrk="1" hangingPunct="1">
              <a:lnSpc>
                <a:spcPct val="90000"/>
              </a:lnSpc>
            </a:pPr>
            <a:r>
              <a:rPr lang="en-US" altLang="en-US">
                <a:latin typeface="Times New Roman" pitchFamily="18" charset="0"/>
                <a:cs typeface="Times New Roman" pitchFamily="18" charset="0"/>
              </a:rPr>
              <a:t>Inhibition of leukotriene synthesis can significantly reduce orthodontic tooth movement.</a:t>
            </a:r>
          </a:p>
          <a:p>
            <a:pPr eaLnBrk="1" hangingPunct="1">
              <a:lnSpc>
                <a:spcPct val="90000"/>
              </a:lnSpc>
            </a:pPr>
            <a:endParaRPr lang="en-US" altLang="en-US">
              <a:latin typeface="Times New Roman" pitchFamily="18" charset="0"/>
              <a:cs typeface="Times New Roman" pitchFamily="18" charset="0"/>
            </a:endParaRPr>
          </a:p>
        </p:txBody>
      </p:sp>
      <p:sp>
        <p:nvSpPr>
          <p:cNvPr id="33796" name="Slide Number Placeholder 3">
            <a:extLst>
              <a:ext uri="{FF2B5EF4-FFF2-40B4-BE49-F238E27FC236}">
                <a16:creationId xmlns="" xmlns:a16="http://schemas.microsoft.com/office/drawing/2014/main" id="{39B91746-07E7-40F8-8F4C-F9162016842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A548550-0121-4562-9EA2-6D69996DBD15}" type="slidenum">
              <a:rPr lang="en-US" altLang="en-US">
                <a:solidFill>
                  <a:srgbClr val="898989"/>
                </a:solidFill>
              </a:rPr>
              <a:pPr eaLnBrk="1" hangingPunct="1"/>
              <a:t>27</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 xmlns:a16="http://schemas.microsoft.com/office/drawing/2014/main" id="{51D6F00F-F29D-45B3-B58C-078F3766A09A}"/>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Cytokines </a:t>
            </a:r>
          </a:p>
        </p:txBody>
      </p:sp>
      <p:sp>
        <p:nvSpPr>
          <p:cNvPr id="28675" name="Rectangle 3">
            <a:extLst>
              <a:ext uri="{FF2B5EF4-FFF2-40B4-BE49-F238E27FC236}">
                <a16:creationId xmlns="" xmlns:a16="http://schemas.microsoft.com/office/drawing/2014/main" id="{9AE9E0EE-8087-4ACA-BF10-4B3D9A98CED4}"/>
              </a:ext>
            </a:extLst>
          </p:cNvPr>
          <p:cNvSpPr>
            <a:spLocks noGrp="1" noChangeArrowheads="1"/>
          </p:cNvSpPr>
          <p:nvPr>
            <p:ph idx="1"/>
          </p:nvPr>
        </p:nvSpPr>
        <p:spPr/>
        <p:txBody>
          <a:bodyPr/>
          <a:lstStyle/>
          <a:p>
            <a:pPr eaLnBrk="1" hangingPunct="1">
              <a:lnSpc>
                <a:spcPct val="90000"/>
              </a:lnSpc>
            </a:pPr>
            <a:r>
              <a:rPr lang="en-US" altLang="en-US" sz="2100">
                <a:latin typeface="Times New Roman" pitchFamily="18" charset="0"/>
                <a:cs typeface="Times New Roman" pitchFamily="18" charset="0"/>
              </a:rPr>
              <a:t> Cytokines are extracellular signaling proteins that act as signals between the cells of the immune system.</a:t>
            </a:r>
          </a:p>
          <a:p>
            <a:pPr eaLnBrk="1" hangingPunct="1">
              <a:lnSpc>
                <a:spcPct val="90000"/>
              </a:lnSpc>
            </a:pPr>
            <a:r>
              <a:rPr lang="en-US" altLang="en-US" sz="2100">
                <a:latin typeface="Times New Roman" pitchFamily="18" charset="0"/>
                <a:cs typeface="Times New Roman" pitchFamily="18" charset="0"/>
              </a:rPr>
              <a:t>Clinically important in orthodontic tooth movement are IL-1,IL-6,TNF-alpha,interferons, polypeptide growth factors.</a:t>
            </a:r>
          </a:p>
          <a:p>
            <a:pPr eaLnBrk="1" hangingPunct="1">
              <a:lnSpc>
                <a:spcPct val="90000"/>
              </a:lnSpc>
            </a:pPr>
            <a:r>
              <a:rPr lang="en-US" altLang="en-US" sz="2100">
                <a:latin typeface="Times New Roman" pitchFamily="18" charset="0"/>
                <a:cs typeface="Times New Roman" pitchFamily="18" charset="0"/>
              </a:rPr>
              <a:t>IL-1 exists in two forms alpha and beta of which IL-beta is involved in bone metabolism,stimulation of bone resorption and bone cell replication.</a:t>
            </a:r>
          </a:p>
          <a:p>
            <a:pPr eaLnBrk="1" hangingPunct="1">
              <a:lnSpc>
                <a:spcPct val="90000"/>
              </a:lnSpc>
            </a:pPr>
            <a:r>
              <a:rPr lang="en-US" altLang="en-US" sz="2100">
                <a:latin typeface="Times New Roman" pitchFamily="18" charset="0"/>
                <a:cs typeface="Times New Roman" pitchFamily="18" charset="0"/>
              </a:rPr>
              <a:t>The role of cytokines of RANKL/RANK/OPG system in inducing bone remodelling was demonstrated recently by Drugarin et al 2003.  </a:t>
            </a:r>
          </a:p>
        </p:txBody>
      </p:sp>
      <p:sp>
        <p:nvSpPr>
          <p:cNvPr id="34820" name="Slide Number Placeholder 3">
            <a:extLst>
              <a:ext uri="{FF2B5EF4-FFF2-40B4-BE49-F238E27FC236}">
                <a16:creationId xmlns="" xmlns:a16="http://schemas.microsoft.com/office/drawing/2014/main" id="{DD88684F-49E3-4136-976A-2C307E7D1B9D}"/>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EF531BE-FD55-42F5-B909-CA2F7CD7C050}" type="slidenum">
              <a:rPr lang="en-US" altLang="en-US">
                <a:solidFill>
                  <a:srgbClr val="898989"/>
                </a:solidFill>
              </a:rPr>
              <a:pPr eaLnBrk="1" hangingPunct="1"/>
              <a:t>28</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 xmlns:a16="http://schemas.microsoft.com/office/drawing/2014/main" id="{4F9FCC9B-DF30-4F8B-ADD2-462A9FBE4EE9}"/>
              </a:ext>
            </a:extLst>
          </p:cNvPr>
          <p:cNvSpPr>
            <a:spLocks noGrp="1"/>
          </p:cNvSpPr>
          <p:nvPr>
            <p:ph type="title"/>
          </p:nvPr>
        </p:nvSpPr>
        <p:spPr/>
        <p:txBody>
          <a:bodyPr/>
          <a:lstStyle/>
          <a:p>
            <a:pPr eaLnBrk="1" hangingPunct="1"/>
            <a:endParaRPr lang="en-IN" altLang="en-US">
              <a:latin typeface="Times New Roman" pitchFamily="18" charset="0"/>
              <a:cs typeface="Times New Roman" pitchFamily="18" charset="0"/>
            </a:endParaRPr>
          </a:p>
        </p:txBody>
      </p:sp>
      <p:sp>
        <p:nvSpPr>
          <p:cNvPr id="29699" name="Content Placeholder 2">
            <a:extLst>
              <a:ext uri="{FF2B5EF4-FFF2-40B4-BE49-F238E27FC236}">
                <a16:creationId xmlns="" xmlns:a16="http://schemas.microsoft.com/office/drawing/2014/main" id="{42CE66D2-AB64-4EB3-8609-1BCE2DD97AAD}"/>
              </a:ext>
            </a:extLst>
          </p:cNvPr>
          <p:cNvSpPr>
            <a:spLocks noGrp="1"/>
          </p:cNvSpPr>
          <p:nvPr>
            <p:ph idx="1"/>
          </p:nvPr>
        </p:nvSpPr>
        <p:spPr/>
        <p:txBody>
          <a:bodyPr/>
          <a:lstStyle/>
          <a:p>
            <a:pPr eaLnBrk="1" hangingPunct="1"/>
            <a:endParaRPr lang="en-IN" altLang="en-US"/>
          </a:p>
        </p:txBody>
      </p:sp>
      <p:sp>
        <p:nvSpPr>
          <p:cNvPr id="35845" name="Slide Number Placeholder 4">
            <a:extLst>
              <a:ext uri="{FF2B5EF4-FFF2-40B4-BE49-F238E27FC236}">
                <a16:creationId xmlns="" xmlns:a16="http://schemas.microsoft.com/office/drawing/2014/main" id="{7F6FD39D-8EA7-477F-97A6-16AC5CE66237}"/>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FA74CCF-9778-4C55-BD84-25E9FF84072B}" type="slidenum">
              <a:rPr lang="en-US" altLang="en-US">
                <a:solidFill>
                  <a:srgbClr val="898989"/>
                </a:solidFill>
              </a:rPr>
              <a:pPr eaLnBrk="1" hangingPunct="1"/>
              <a:t>29</a:t>
            </a:fld>
            <a:endParaRPr lang="en-US" altLang="en-US">
              <a:solidFill>
                <a:srgbClr val="898989"/>
              </a:solidFill>
            </a:endParaRPr>
          </a:p>
        </p:txBody>
      </p:sp>
      <p:pic>
        <p:nvPicPr>
          <p:cNvPr id="29701" name="Picture 2">
            <a:extLst>
              <a:ext uri="{FF2B5EF4-FFF2-40B4-BE49-F238E27FC236}">
                <a16:creationId xmlns="" xmlns:a16="http://schemas.microsoft.com/office/drawing/2014/main" id="{D568ADD4-F849-46D5-91E3-308D194A043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81000" y="228600"/>
            <a:ext cx="8434388" cy="525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 xmlns:a16="http://schemas.microsoft.com/office/drawing/2014/main" id="{882DE696-5B7E-4F79-949F-91CE1DAC2D8E}"/>
              </a:ext>
            </a:extLst>
          </p:cNvPr>
          <p:cNvSpPr>
            <a:spLocks noGrp="1"/>
          </p:cNvSpPr>
          <p:nvPr>
            <p:ph type="title"/>
          </p:nvPr>
        </p:nvSpPr>
        <p:spPr/>
        <p:txBody>
          <a:bodyPr/>
          <a:lstStyle/>
          <a:p>
            <a:pPr eaLnBrk="1" hangingPunct="1"/>
            <a:r>
              <a:rPr lang="en-US" altLang="en-US">
                <a:latin typeface="Times New Roman" pitchFamily="18" charset="0"/>
                <a:cs typeface="Times New Roman" pitchFamily="18" charset="0"/>
              </a:rPr>
              <a:t>Nitric oxide</a:t>
            </a:r>
            <a:endParaRPr lang="en-IN" altLang="en-US">
              <a:latin typeface="Times New Roman" pitchFamily="18" charset="0"/>
              <a:cs typeface="Times New Roman" pitchFamily="18" charset="0"/>
            </a:endParaRPr>
          </a:p>
        </p:txBody>
      </p:sp>
      <p:sp>
        <p:nvSpPr>
          <p:cNvPr id="30723" name="Content Placeholder 2">
            <a:extLst>
              <a:ext uri="{FF2B5EF4-FFF2-40B4-BE49-F238E27FC236}">
                <a16:creationId xmlns="" xmlns:a16="http://schemas.microsoft.com/office/drawing/2014/main" id="{FB513278-BB7B-455D-ADF0-4DBB348127F3}"/>
              </a:ext>
            </a:extLst>
          </p:cNvPr>
          <p:cNvSpPr>
            <a:spLocks noGrp="1"/>
          </p:cNvSpPr>
          <p:nvPr>
            <p:ph idx="1"/>
          </p:nvPr>
        </p:nvSpPr>
        <p:spPr/>
        <p:txBody>
          <a:bodyPr/>
          <a:lstStyle/>
          <a:p>
            <a:pPr eaLnBrk="1" hangingPunct="1"/>
            <a:r>
              <a:rPr lang="en-US" altLang="en-US" sz="2400" dirty="0">
                <a:latin typeface="Times New Roman" pitchFamily="18" charset="0"/>
                <a:cs typeface="Times New Roman" pitchFamily="18" charset="0"/>
              </a:rPr>
              <a:t>It is produced by various cells &amp; is present in blood vessels, nerves and PDL fibroblasts.</a:t>
            </a:r>
          </a:p>
          <a:p>
            <a:pPr eaLnBrk="1" hangingPunct="1"/>
            <a:r>
              <a:rPr lang="en-US" altLang="en-US" sz="2400" dirty="0">
                <a:latin typeface="Times New Roman" pitchFamily="18" charset="0"/>
                <a:cs typeface="Times New Roman" pitchFamily="18" charset="0"/>
              </a:rPr>
              <a:t>NO acts as a marker of vascular signal transduction during the initial state of orthodontic tooth movement.</a:t>
            </a:r>
          </a:p>
          <a:p>
            <a:pPr eaLnBrk="1" hangingPunct="1"/>
            <a:r>
              <a:rPr lang="en-US" altLang="en-US" sz="2400" dirty="0">
                <a:latin typeface="Times New Roman" pitchFamily="18" charset="0"/>
                <a:cs typeface="Times New Roman" pitchFamily="18" charset="0"/>
              </a:rPr>
              <a:t>NO shows enhanced differentiation of </a:t>
            </a:r>
            <a:r>
              <a:rPr lang="en-US" altLang="en-US" sz="2400" dirty="0" err="1">
                <a:latin typeface="Times New Roman" pitchFamily="18" charset="0"/>
                <a:cs typeface="Times New Roman" pitchFamily="18" charset="0"/>
              </a:rPr>
              <a:t>osteoblasts</a:t>
            </a:r>
            <a:r>
              <a:rPr lang="en-US" altLang="en-US" sz="2400" dirty="0">
                <a:latin typeface="Times New Roman" pitchFamily="18" charset="0"/>
                <a:cs typeface="Times New Roman" pitchFamily="18" charset="0"/>
              </a:rPr>
              <a:t> and inhibits </a:t>
            </a:r>
            <a:r>
              <a:rPr lang="en-US" altLang="en-US" sz="2400" dirty="0" err="1">
                <a:latin typeface="Times New Roman" pitchFamily="18" charset="0"/>
                <a:cs typeface="Times New Roman" pitchFamily="18" charset="0"/>
              </a:rPr>
              <a:t>osteoclastic</a:t>
            </a:r>
            <a:r>
              <a:rPr lang="en-US" altLang="en-US" sz="2400" dirty="0">
                <a:latin typeface="Times New Roman" pitchFamily="18" charset="0"/>
                <a:cs typeface="Times New Roman" pitchFamily="18" charset="0"/>
              </a:rPr>
              <a:t> activity. </a:t>
            </a:r>
          </a:p>
          <a:p>
            <a:pPr eaLnBrk="1" hangingPunct="1"/>
            <a:endParaRPr lang="en-IN" altLang="en-US" sz="2400" dirty="0">
              <a:latin typeface="Times New Roman" pitchFamily="18" charset="0"/>
              <a:cs typeface="Times New Roman" pitchFamily="18" charset="0"/>
            </a:endParaRPr>
          </a:p>
        </p:txBody>
      </p:sp>
      <p:sp>
        <p:nvSpPr>
          <p:cNvPr id="36868" name="Slide Number Placeholder 3">
            <a:extLst>
              <a:ext uri="{FF2B5EF4-FFF2-40B4-BE49-F238E27FC236}">
                <a16:creationId xmlns="" xmlns:a16="http://schemas.microsoft.com/office/drawing/2014/main" id="{602D25F0-3F54-4C16-AEBE-21841EAFC5F7}"/>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A25814E8-4B02-43C1-AD2E-6B4242E9B211}" type="slidenum">
              <a:rPr lang="en-US" altLang="en-US">
                <a:solidFill>
                  <a:srgbClr val="898989"/>
                </a:solidFill>
              </a:rPr>
              <a:pPr eaLnBrk="1" hangingPunct="1"/>
              <a:t>30</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 xmlns:a16="http://schemas.microsoft.com/office/drawing/2014/main" id="{6B8E508E-18D1-4100-A230-C74ADD10C2FD}"/>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Vitamin D</a:t>
            </a:r>
          </a:p>
        </p:txBody>
      </p:sp>
      <p:sp>
        <p:nvSpPr>
          <p:cNvPr id="37901" name="Slide Number Placeholder 12">
            <a:extLst>
              <a:ext uri="{FF2B5EF4-FFF2-40B4-BE49-F238E27FC236}">
                <a16:creationId xmlns="" xmlns:a16="http://schemas.microsoft.com/office/drawing/2014/main" id="{F6A216F5-2DDE-401F-B6DD-C09E70879875}"/>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9B7D67FA-14F3-4C46-BB97-DE486FD1AFD9}" type="slidenum">
              <a:rPr lang="en-US" altLang="en-US">
                <a:solidFill>
                  <a:srgbClr val="898989"/>
                </a:solidFill>
              </a:rPr>
              <a:pPr eaLnBrk="1" hangingPunct="1"/>
              <a:t>31</a:t>
            </a:fld>
            <a:endParaRPr lang="en-US" altLang="en-US">
              <a:solidFill>
                <a:srgbClr val="898989"/>
              </a:solidFill>
            </a:endParaRPr>
          </a:p>
        </p:txBody>
      </p:sp>
      <p:sp>
        <p:nvSpPr>
          <p:cNvPr id="31748" name="Rectangle 5">
            <a:extLst>
              <a:ext uri="{FF2B5EF4-FFF2-40B4-BE49-F238E27FC236}">
                <a16:creationId xmlns="" xmlns:a16="http://schemas.microsoft.com/office/drawing/2014/main" id="{C29878BC-781D-436A-ACCA-3798B22038B6}"/>
              </a:ext>
            </a:extLst>
          </p:cNvPr>
          <p:cNvSpPr>
            <a:spLocks noChangeArrowheads="1"/>
          </p:cNvSpPr>
          <p:nvPr/>
        </p:nvSpPr>
        <p:spPr bwMode="auto">
          <a:xfrm>
            <a:off x="566738" y="1752600"/>
            <a:ext cx="8001000" cy="426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20000"/>
              </a:spcBef>
              <a:buClr>
                <a:schemeClr val="tx2"/>
              </a:buClr>
              <a:buSzPct val="70000"/>
              <a:buFont typeface="Wingdings" panose="05000000000000000000" pitchFamily="2" charset="2"/>
              <a:buNone/>
            </a:pPr>
            <a:r>
              <a:rPr lang="en-US" altLang="en-US" sz="2900">
                <a:latin typeface="Verdana" panose="020B0604030504040204" pitchFamily="34" charset="0"/>
              </a:rPr>
              <a:t> </a:t>
            </a:r>
          </a:p>
        </p:txBody>
      </p:sp>
      <p:sp>
        <p:nvSpPr>
          <p:cNvPr id="31749" name="Rectangle 17">
            <a:extLst>
              <a:ext uri="{FF2B5EF4-FFF2-40B4-BE49-F238E27FC236}">
                <a16:creationId xmlns="" xmlns:a16="http://schemas.microsoft.com/office/drawing/2014/main" id="{42B3A202-5931-4E14-9EE0-AB4BA79BEE46}"/>
              </a:ext>
            </a:extLst>
          </p:cNvPr>
          <p:cNvSpPr>
            <a:spLocks noChangeArrowheads="1"/>
          </p:cNvSpPr>
          <p:nvPr/>
        </p:nvSpPr>
        <p:spPr bwMode="auto">
          <a:xfrm>
            <a:off x="566738" y="1752600"/>
            <a:ext cx="8001000" cy="426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20000"/>
              </a:spcBef>
              <a:buClr>
                <a:schemeClr val="tx2"/>
              </a:buClr>
              <a:buSzPct val="70000"/>
              <a:buFont typeface="Wingdings" panose="05000000000000000000" pitchFamily="2" charset="2"/>
              <a:buNone/>
            </a:pPr>
            <a:r>
              <a:rPr lang="en-US" altLang="en-US" sz="2900">
                <a:latin typeface="Verdana" panose="020B0604030504040204" pitchFamily="34" charset="0"/>
              </a:rPr>
              <a:t> </a:t>
            </a:r>
          </a:p>
        </p:txBody>
      </p:sp>
      <p:sp>
        <p:nvSpPr>
          <p:cNvPr id="31750" name="Text Box 18">
            <a:extLst>
              <a:ext uri="{FF2B5EF4-FFF2-40B4-BE49-F238E27FC236}">
                <a16:creationId xmlns="" xmlns:a16="http://schemas.microsoft.com/office/drawing/2014/main" id="{07BC9406-1A7F-4F62-A931-F2BF566E1B04}"/>
              </a:ext>
            </a:extLst>
          </p:cNvPr>
          <p:cNvSpPr txBox="1">
            <a:spLocks noChangeArrowheads="1"/>
          </p:cNvSpPr>
          <p:nvPr/>
        </p:nvSpPr>
        <p:spPr bwMode="auto">
          <a:xfrm>
            <a:off x="1447800" y="1828800"/>
            <a:ext cx="17272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a:latin typeface="Arial" panose="020B0604020202020204" pitchFamily="34" charset="0"/>
              </a:rPr>
              <a:t>Vitamin D</a:t>
            </a:r>
          </a:p>
        </p:txBody>
      </p:sp>
      <p:sp>
        <p:nvSpPr>
          <p:cNvPr id="31751" name="Text Box 19">
            <a:extLst>
              <a:ext uri="{FF2B5EF4-FFF2-40B4-BE49-F238E27FC236}">
                <a16:creationId xmlns="" xmlns:a16="http://schemas.microsoft.com/office/drawing/2014/main" id="{359B2C7A-8A8D-4664-B826-711330188A79}"/>
              </a:ext>
            </a:extLst>
          </p:cNvPr>
          <p:cNvSpPr txBox="1">
            <a:spLocks noChangeArrowheads="1"/>
          </p:cNvSpPr>
          <p:nvPr/>
        </p:nvSpPr>
        <p:spPr bwMode="auto">
          <a:xfrm>
            <a:off x="2438400" y="2895600"/>
            <a:ext cx="89535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a:latin typeface="Arial" panose="020B0604020202020204" pitchFamily="34" charset="0"/>
              </a:rPr>
              <a:t>PTH</a:t>
            </a:r>
          </a:p>
        </p:txBody>
      </p:sp>
      <p:sp>
        <p:nvSpPr>
          <p:cNvPr id="31752" name="Text Box 20">
            <a:extLst>
              <a:ext uri="{FF2B5EF4-FFF2-40B4-BE49-F238E27FC236}">
                <a16:creationId xmlns="" xmlns:a16="http://schemas.microsoft.com/office/drawing/2014/main" id="{58EB10E5-D25C-4E6A-A0C2-DCAFD22A82F4}"/>
              </a:ext>
            </a:extLst>
          </p:cNvPr>
          <p:cNvSpPr txBox="1">
            <a:spLocks noChangeArrowheads="1"/>
          </p:cNvSpPr>
          <p:nvPr/>
        </p:nvSpPr>
        <p:spPr bwMode="auto">
          <a:xfrm>
            <a:off x="3048000" y="4064000"/>
            <a:ext cx="33020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a:latin typeface="Arial" panose="020B0604020202020204" pitchFamily="34" charset="0"/>
              </a:rPr>
              <a:t>↑Ca</a:t>
            </a:r>
            <a:r>
              <a:rPr lang="en-US" altLang="en-US">
                <a:latin typeface="Arial" panose="020B0604020202020204" pitchFamily="34" charset="0"/>
              </a:rPr>
              <a:t> </a:t>
            </a:r>
            <a:r>
              <a:rPr lang="en-US" altLang="en-US" sz="2400">
                <a:latin typeface="Arial" panose="020B0604020202020204" pitchFamily="34" charset="0"/>
              </a:rPr>
              <a:t>REABSORPTION</a:t>
            </a:r>
          </a:p>
        </p:txBody>
      </p:sp>
      <p:sp>
        <p:nvSpPr>
          <p:cNvPr id="31753" name="Text Box 21">
            <a:extLst>
              <a:ext uri="{FF2B5EF4-FFF2-40B4-BE49-F238E27FC236}">
                <a16:creationId xmlns="" xmlns:a16="http://schemas.microsoft.com/office/drawing/2014/main" id="{D2512346-773C-4C78-9CF9-9A4885BC36C4}"/>
              </a:ext>
            </a:extLst>
          </p:cNvPr>
          <p:cNvSpPr txBox="1">
            <a:spLocks noChangeArrowheads="1"/>
          </p:cNvSpPr>
          <p:nvPr/>
        </p:nvSpPr>
        <p:spPr bwMode="auto">
          <a:xfrm>
            <a:off x="4800600" y="5334000"/>
            <a:ext cx="381635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a:latin typeface="Arial" panose="020B0604020202020204" pitchFamily="34" charset="0"/>
              </a:rPr>
              <a:t>↑BONE RESORPTION</a:t>
            </a:r>
          </a:p>
        </p:txBody>
      </p:sp>
      <p:sp>
        <p:nvSpPr>
          <p:cNvPr id="31754" name="Rectangle 22">
            <a:extLst>
              <a:ext uri="{FF2B5EF4-FFF2-40B4-BE49-F238E27FC236}">
                <a16:creationId xmlns="" xmlns:a16="http://schemas.microsoft.com/office/drawing/2014/main" id="{C17B21AC-6FEE-4E35-979B-840BD70196B0}"/>
              </a:ext>
            </a:extLst>
          </p:cNvPr>
          <p:cNvSpPr>
            <a:spLocks noChangeArrowheads="1"/>
          </p:cNvSpPr>
          <p:nvPr/>
        </p:nvSpPr>
        <p:spPr bwMode="auto">
          <a:xfrm>
            <a:off x="1295400" y="1828800"/>
            <a:ext cx="2057400" cy="5334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31755" name="Rectangle 23">
            <a:extLst>
              <a:ext uri="{FF2B5EF4-FFF2-40B4-BE49-F238E27FC236}">
                <a16:creationId xmlns="" xmlns:a16="http://schemas.microsoft.com/office/drawing/2014/main" id="{612B8F7C-26BE-4F0A-9062-84C8CE36878B}"/>
              </a:ext>
            </a:extLst>
          </p:cNvPr>
          <p:cNvSpPr>
            <a:spLocks noChangeArrowheads="1"/>
          </p:cNvSpPr>
          <p:nvPr/>
        </p:nvSpPr>
        <p:spPr bwMode="auto">
          <a:xfrm>
            <a:off x="2209800" y="2819400"/>
            <a:ext cx="1371600" cy="6858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31756" name="Rectangle 24">
            <a:extLst>
              <a:ext uri="{FF2B5EF4-FFF2-40B4-BE49-F238E27FC236}">
                <a16:creationId xmlns="" xmlns:a16="http://schemas.microsoft.com/office/drawing/2014/main" id="{011D1191-9494-4C58-BBB8-793087F14683}"/>
              </a:ext>
            </a:extLst>
          </p:cNvPr>
          <p:cNvSpPr>
            <a:spLocks noChangeArrowheads="1"/>
          </p:cNvSpPr>
          <p:nvPr/>
        </p:nvSpPr>
        <p:spPr bwMode="auto">
          <a:xfrm>
            <a:off x="2971800" y="3962400"/>
            <a:ext cx="3505200" cy="7620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31757" name="Rectangle 25">
            <a:extLst>
              <a:ext uri="{FF2B5EF4-FFF2-40B4-BE49-F238E27FC236}">
                <a16:creationId xmlns="" xmlns:a16="http://schemas.microsoft.com/office/drawing/2014/main" id="{12165A30-A1A4-495C-A9B0-1E3082B9B375}"/>
              </a:ext>
            </a:extLst>
          </p:cNvPr>
          <p:cNvSpPr>
            <a:spLocks noChangeArrowheads="1"/>
          </p:cNvSpPr>
          <p:nvPr/>
        </p:nvSpPr>
        <p:spPr bwMode="auto">
          <a:xfrm>
            <a:off x="4800600" y="5257800"/>
            <a:ext cx="3962400" cy="7620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 xmlns:a16="http://schemas.microsoft.com/office/drawing/2014/main" id="{7588D3AA-FF1E-4BA1-8A10-BC9A20AF4ABB}"/>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Neurotransmitters </a:t>
            </a:r>
          </a:p>
        </p:txBody>
      </p:sp>
      <p:sp>
        <p:nvSpPr>
          <p:cNvPr id="32771" name="Rectangle 3">
            <a:extLst>
              <a:ext uri="{FF2B5EF4-FFF2-40B4-BE49-F238E27FC236}">
                <a16:creationId xmlns="" xmlns:a16="http://schemas.microsoft.com/office/drawing/2014/main" id="{3BBB195B-FE6D-4836-AB19-A045DB5DDB8F}"/>
              </a:ext>
            </a:extLst>
          </p:cNvPr>
          <p:cNvSpPr>
            <a:spLocks noGrp="1" noChangeArrowheads="1"/>
          </p:cNvSpPr>
          <p:nvPr>
            <p:ph idx="1"/>
          </p:nvPr>
        </p:nvSpPr>
        <p:spPr/>
        <p:txBody>
          <a:bodyPr/>
          <a:lstStyle/>
          <a:p>
            <a:pPr eaLnBrk="1" hangingPunct="1">
              <a:lnSpc>
                <a:spcPct val="80000"/>
              </a:lnSpc>
            </a:pPr>
            <a:r>
              <a:rPr lang="en-US" altLang="en-US" sz="2200">
                <a:latin typeface="Times New Roman" pitchFamily="18" charset="0"/>
                <a:cs typeface="Times New Roman" pitchFamily="18" charset="0"/>
              </a:rPr>
              <a:t>Substance P (SP)</a:t>
            </a:r>
          </a:p>
          <a:p>
            <a:pPr eaLnBrk="1" hangingPunct="1">
              <a:lnSpc>
                <a:spcPct val="80000"/>
              </a:lnSpc>
              <a:buFont typeface="Wingdings" panose="05000000000000000000" pitchFamily="2" charset="2"/>
              <a:buNone/>
            </a:pPr>
            <a:endParaRPr lang="en-US" altLang="en-US" sz="2200">
              <a:latin typeface="Times New Roman" pitchFamily="18" charset="0"/>
              <a:cs typeface="Times New Roman" pitchFamily="18" charset="0"/>
            </a:endParaRPr>
          </a:p>
          <a:p>
            <a:pPr eaLnBrk="1" hangingPunct="1">
              <a:lnSpc>
                <a:spcPct val="80000"/>
              </a:lnSpc>
            </a:pPr>
            <a:r>
              <a:rPr lang="en-US" altLang="en-US" sz="2200">
                <a:latin typeface="Times New Roman" pitchFamily="18" charset="0"/>
                <a:cs typeface="Times New Roman" pitchFamily="18" charset="0"/>
              </a:rPr>
              <a:t>Vasoactive intestinal polypeptide (VIP)</a:t>
            </a:r>
          </a:p>
          <a:p>
            <a:pPr eaLnBrk="1" hangingPunct="1">
              <a:lnSpc>
                <a:spcPct val="80000"/>
              </a:lnSpc>
              <a:buFont typeface="Wingdings" panose="05000000000000000000" pitchFamily="2" charset="2"/>
              <a:buNone/>
            </a:pPr>
            <a:endParaRPr lang="en-US" altLang="en-US" sz="2200">
              <a:latin typeface="Times New Roman" pitchFamily="18" charset="0"/>
              <a:cs typeface="Times New Roman" pitchFamily="18" charset="0"/>
            </a:endParaRPr>
          </a:p>
          <a:p>
            <a:pPr eaLnBrk="1" hangingPunct="1">
              <a:lnSpc>
                <a:spcPct val="80000"/>
              </a:lnSpc>
            </a:pPr>
            <a:r>
              <a:rPr lang="en-US" altLang="en-US" sz="2200">
                <a:latin typeface="Times New Roman" pitchFamily="18" charset="0"/>
                <a:cs typeface="Times New Roman" pitchFamily="18" charset="0"/>
              </a:rPr>
              <a:t>Calcitonin gene related peptide (CGRP)</a:t>
            </a:r>
          </a:p>
          <a:p>
            <a:pPr eaLnBrk="1" hangingPunct="1">
              <a:lnSpc>
                <a:spcPct val="80000"/>
              </a:lnSpc>
              <a:buFont typeface="Wingdings" panose="05000000000000000000" pitchFamily="2" charset="2"/>
              <a:buNone/>
            </a:pPr>
            <a:endParaRPr lang="en-US" altLang="en-US" sz="2200">
              <a:latin typeface="Times New Roman" pitchFamily="18" charset="0"/>
              <a:cs typeface="Times New Roman" pitchFamily="18" charset="0"/>
            </a:endParaRPr>
          </a:p>
          <a:p>
            <a:pPr eaLnBrk="1" hangingPunct="1">
              <a:lnSpc>
                <a:spcPct val="80000"/>
              </a:lnSpc>
              <a:buFont typeface="Wingdings" panose="05000000000000000000" pitchFamily="2" charset="2"/>
              <a:buNone/>
            </a:pPr>
            <a:r>
              <a:rPr lang="en-US" altLang="en-US" sz="2200">
                <a:latin typeface="Times New Roman" pitchFamily="18" charset="0"/>
                <a:cs typeface="Times New Roman" pitchFamily="18" charset="0"/>
              </a:rPr>
              <a:t>Act as neurotransmitters from sensory nerve fibers in the PDL &amp; supply the link between physical stimulus &amp; the biochemical response.</a:t>
            </a:r>
          </a:p>
          <a:p>
            <a:pPr eaLnBrk="1" hangingPunct="1">
              <a:lnSpc>
                <a:spcPct val="80000"/>
              </a:lnSpc>
              <a:buFont typeface="Wingdings" panose="05000000000000000000" pitchFamily="2" charset="2"/>
              <a:buNone/>
            </a:pPr>
            <a:r>
              <a:rPr lang="en-US" altLang="en-US" sz="2200">
                <a:latin typeface="Times New Roman" pitchFamily="18" charset="0"/>
                <a:cs typeface="Times New Roman" pitchFamily="18" charset="0"/>
              </a:rPr>
              <a:t>               </a:t>
            </a:r>
            <a:endParaRPr lang="en-US" altLang="en-US" sz="1700">
              <a:latin typeface="Times New Roman" pitchFamily="18" charset="0"/>
              <a:cs typeface="Times New Roman" pitchFamily="18" charset="0"/>
            </a:endParaRPr>
          </a:p>
        </p:txBody>
      </p:sp>
      <p:sp>
        <p:nvSpPr>
          <p:cNvPr id="38916" name="Slide Number Placeholder 3">
            <a:extLst>
              <a:ext uri="{FF2B5EF4-FFF2-40B4-BE49-F238E27FC236}">
                <a16:creationId xmlns="" xmlns:a16="http://schemas.microsoft.com/office/drawing/2014/main" id="{092D5633-ABDE-4C06-99E8-838E81B305CE}"/>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4DF0B590-1759-4B1B-B823-376C157D885C}" type="slidenum">
              <a:rPr lang="en-US" altLang="en-US">
                <a:solidFill>
                  <a:srgbClr val="898989"/>
                </a:solidFill>
              </a:rPr>
              <a:pPr eaLnBrk="1" hangingPunct="1"/>
              <a:t>32</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 xmlns:a16="http://schemas.microsoft.com/office/drawing/2014/main" id="{A9626E72-A4D8-4CEE-9239-C79E3D8FA06F}"/>
              </a:ext>
            </a:extLst>
          </p:cNvPr>
          <p:cNvSpPr>
            <a:spLocks noChangeArrowheads="1"/>
          </p:cNvSpPr>
          <p:nvPr/>
        </p:nvSpPr>
        <p:spPr bwMode="auto">
          <a:xfrm>
            <a:off x="914400" y="2011363"/>
            <a:ext cx="7772400" cy="16619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400" dirty="0">
                <a:latin typeface="Times New Roman" pitchFamily="18" charset="0"/>
                <a:cs typeface="Times New Roman" pitchFamily="18" charset="0"/>
              </a:rPr>
              <a:t>Growth Factors are also released </a:t>
            </a:r>
            <a:r>
              <a:rPr lang="en-US" altLang="en-US" sz="2400" dirty="0" smtClean="0">
                <a:latin typeface="Times New Roman" pitchFamily="18" charset="0"/>
                <a:cs typeface="Times New Roman" pitchFamily="18" charset="0"/>
              </a:rPr>
              <a:t>during inflammation </a:t>
            </a:r>
            <a:r>
              <a:rPr lang="en-US" altLang="en-US" sz="2400" dirty="0">
                <a:latin typeface="Times New Roman" pitchFamily="18" charset="0"/>
                <a:cs typeface="Times New Roman" pitchFamily="18" charset="0"/>
              </a:rPr>
              <a:t>and repair by the cells of PDL and bone. </a:t>
            </a:r>
          </a:p>
          <a:p>
            <a:pPr eaLnBrk="1" hangingPunct="1"/>
            <a:endParaRPr lang="en-US" altLang="en-US" sz="2400" dirty="0">
              <a:latin typeface="Times New Roman" pitchFamily="18" charset="0"/>
              <a:cs typeface="Times New Roman" pitchFamily="18" charset="0"/>
            </a:endParaRPr>
          </a:p>
          <a:p>
            <a:pPr eaLnBrk="1" hangingPunct="1">
              <a:spcBef>
                <a:spcPct val="50000"/>
              </a:spcBef>
              <a:buFontTx/>
              <a:buChar char="•"/>
            </a:pPr>
            <a:endParaRPr lang="en-US" altLang="en-US" sz="2000" dirty="0">
              <a:latin typeface="Times New Roman" pitchFamily="18" charset="0"/>
              <a:cs typeface="Times New Roman" pitchFamily="18" charset="0"/>
            </a:endParaRPr>
          </a:p>
        </p:txBody>
      </p:sp>
      <p:sp>
        <p:nvSpPr>
          <p:cNvPr id="33795" name="Rectangle 5">
            <a:extLst>
              <a:ext uri="{FF2B5EF4-FFF2-40B4-BE49-F238E27FC236}">
                <a16:creationId xmlns="" xmlns:a16="http://schemas.microsoft.com/office/drawing/2014/main" id="{D91CA3DF-93A2-42CD-AA84-22E5FE100149}"/>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Growth factors</a:t>
            </a:r>
          </a:p>
        </p:txBody>
      </p:sp>
      <p:sp>
        <p:nvSpPr>
          <p:cNvPr id="39940" name="Slide Number Placeholder 3">
            <a:extLst>
              <a:ext uri="{FF2B5EF4-FFF2-40B4-BE49-F238E27FC236}">
                <a16:creationId xmlns="" xmlns:a16="http://schemas.microsoft.com/office/drawing/2014/main" id="{37D0F31C-03B7-4AAB-85F8-64013B27FEAB}"/>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26EFA8D-8379-4F53-88BF-C04E62506978}" type="slidenum">
              <a:rPr lang="en-US" altLang="en-US">
                <a:solidFill>
                  <a:srgbClr val="898989"/>
                </a:solidFill>
              </a:rPr>
              <a:pPr eaLnBrk="1" hangingPunct="1"/>
              <a:t>33</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a:extLst>
              <a:ext uri="{FF2B5EF4-FFF2-40B4-BE49-F238E27FC236}">
                <a16:creationId xmlns="" xmlns:a16="http://schemas.microsoft.com/office/drawing/2014/main" id="{904F52B3-9552-4FF9-85E8-CEC4B40AEEFF}"/>
              </a:ext>
            </a:extLst>
          </p:cNvPr>
          <p:cNvSpPr>
            <a:spLocks noChangeArrowheads="1"/>
          </p:cNvSpPr>
          <p:nvPr/>
        </p:nvSpPr>
        <p:spPr bwMode="auto">
          <a:xfrm>
            <a:off x="1371600" y="381000"/>
            <a:ext cx="73152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US" altLang="en-US" sz="3200">
              <a:solidFill>
                <a:schemeClr val="accent2"/>
              </a:solidFill>
              <a:latin typeface="Comic Sans MS" panose="030F0702030302020204" pitchFamily="66" charset="0"/>
            </a:endParaRPr>
          </a:p>
        </p:txBody>
      </p:sp>
      <p:sp>
        <p:nvSpPr>
          <p:cNvPr id="34819" name="Rectangle 5">
            <a:extLst>
              <a:ext uri="{FF2B5EF4-FFF2-40B4-BE49-F238E27FC236}">
                <a16:creationId xmlns="" xmlns:a16="http://schemas.microsoft.com/office/drawing/2014/main" id="{30C257AE-3B21-4482-9E2F-5DF7D84613B2}"/>
              </a:ext>
            </a:extLst>
          </p:cNvPr>
          <p:cNvSpPr>
            <a:spLocks noChangeArrowheads="1"/>
          </p:cNvSpPr>
          <p:nvPr/>
        </p:nvSpPr>
        <p:spPr bwMode="auto">
          <a:xfrm>
            <a:off x="838200" y="1752600"/>
            <a:ext cx="7848600" cy="4373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Fibroblast Growth Factor,</a:t>
            </a:r>
          </a:p>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Insulin like Growth Factors (IGF – I, IGF – II), </a:t>
            </a:r>
          </a:p>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Transforming Growth Factor  (TGF-alpha, TGF-beta),</a:t>
            </a:r>
          </a:p>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Platelet Derived Growth Factor (PDGFS), </a:t>
            </a:r>
          </a:p>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Bone </a:t>
            </a:r>
            <a:r>
              <a:rPr lang="en-US" altLang="en-US" sz="2400" dirty="0" err="1">
                <a:latin typeface="Times New Roman" pitchFamily="18" charset="0"/>
                <a:cs typeface="Times New Roman" pitchFamily="18" charset="0"/>
              </a:rPr>
              <a:t>Morphogenic</a:t>
            </a:r>
            <a:r>
              <a:rPr lang="en-US" altLang="en-US" sz="2400" dirty="0">
                <a:latin typeface="Times New Roman" pitchFamily="18" charset="0"/>
                <a:cs typeface="Times New Roman" pitchFamily="18" charset="0"/>
              </a:rPr>
              <a:t> Proteins (BMP).</a:t>
            </a:r>
          </a:p>
          <a:p>
            <a:pPr eaLnBrk="1" hangingPunct="1">
              <a:spcBef>
                <a:spcPct val="20000"/>
              </a:spcBef>
              <a:buClr>
                <a:schemeClr val="tx2"/>
              </a:buClr>
              <a:buSzPct val="70000"/>
              <a:buFont typeface="Wingdings" panose="05000000000000000000" pitchFamily="2" charset="2"/>
              <a:buChar char="¡"/>
            </a:pPr>
            <a:endParaRPr lang="en-US" altLang="en-US" sz="2400" dirty="0">
              <a:latin typeface="Times New Roman" pitchFamily="18" charset="0"/>
              <a:cs typeface="Times New Roman" pitchFamily="18" charset="0"/>
            </a:endParaRPr>
          </a:p>
        </p:txBody>
      </p:sp>
      <p:sp>
        <p:nvSpPr>
          <p:cNvPr id="34820" name="Rectangle 8">
            <a:extLst>
              <a:ext uri="{FF2B5EF4-FFF2-40B4-BE49-F238E27FC236}">
                <a16:creationId xmlns="" xmlns:a16="http://schemas.microsoft.com/office/drawing/2014/main" id="{CA2C777B-493E-4B4C-9DF7-C3FBFF84FCD6}"/>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Growth factors</a:t>
            </a:r>
          </a:p>
        </p:txBody>
      </p:sp>
      <p:sp>
        <p:nvSpPr>
          <p:cNvPr id="40965" name="Slide Number Placeholder 4">
            <a:extLst>
              <a:ext uri="{FF2B5EF4-FFF2-40B4-BE49-F238E27FC236}">
                <a16:creationId xmlns="" xmlns:a16="http://schemas.microsoft.com/office/drawing/2014/main" id="{269B2C2A-87FF-4729-A656-9C11AF8F34BE}"/>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1ED8BC63-348F-4A20-908C-6F7FE7B414C1}" type="slidenum">
              <a:rPr lang="en-US" altLang="en-US">
                <a:solidFill>
                  <a:srgbClr val="898989"/>
                </a:solidFill>
              </a:rPr>
              <a:pPr eaLnBrk="1" hangingPunct="1"/>
              <a:t>34</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 xmlns:a16="http://schemas.microsoft.com/office/drawing/2014/main" id="{B3A06F00-310A-4EEB-929E-0CD471CDCEAA}"/>
              </a:ext>
            </a:extLst>
          </p:cNvPr>
          <p:cNvSpPr>
            <a:spLocks noGrp="1" noChangeArrowheads="1"/>
          </p:cNvSpPr>
          <p:nvPr>
            <p:ph type="title"/>
          </p:nvPr>
        </p:nvSpPr>
        <p:spPr/>
        <p:txBody>
          <a:bodyPr/>
          <a:lstStyle/>
          <a:p>
            <a:pPr eaLnBrk="1" hangingPunct="1"/>
            <a:r>
              <a:rPr lang="en-US" altLang="en-US">
                <a:latin typeface="Times New Roman" pitchFamily="18" charset="0"/>
                <a:cs typeface="Times New Roman" pitchFamily="18" charset="0"/>
              </a:rPr>
              <a:t>Colony stimulating factors</a:t>
            </a:r>
          </a:p>
        </p:txBody>
      </p:sp>
      <p:sp>
        <p:nvSpPr>
          <p:cNvPr id="35843" name="Rectangle 3">
            <a:extLst>
              <a:ext uri="{FF2B5EF4-FFF2-40B4-BE49-F238E27FC236}">
                <a16:creationId xmlns="" xmlns:a16="http://schemas.microsoft.com/office/drawing/2014/main" id="{F6A51FF8-EC5A-46CE-8565-4724C1A21469}"/>
              </a:ext>
            </a:extLst>
          </p:cNvPr>
          <p:cNvSpPr>
            <a:spLocks noGrp="1" noChangeArrowheads="1"/>
          </p:cNvSpPr>
          <p:nvPr>
            <p:ph idx="1"/>
          </p:nvPr>
        </p:nvSpPr>
        <p:spPr/>
        <p:txBody>
          <a:bodyPr/>
          <a:lstStyle/>
          <a:p>
            <a:pPr eaLnBrk="1" hangingPunct="1">
              <a:lnSpc>
                <a:spcPct val="90000"/>
              </a:lnSpc>
            </a:pPr>
            <a:r>
              <a:rPr lang="en-US" altLang="en-US" sz="2400" dirty="0">
                <a:latin typeface="Times New Roman" pitchFamily="18" charset="0"/>
                <a:cs typeface="Times New Roman" pitchFamily="18" charset="0"/>
              </a:rPr>
              <a:t>G-CSF (Granulocyte-CSF)</a:t>
            </a:r>
          </a:p>
          <a:p>
            <a:pPr eaLnBrk="1" hangingPunct="1">
              <a:lnSpc>
                <a:spcPct val="90000"/>
              </a:lnSpc>
            </a:pPr>
            <a:r>
              <a:rPr lang="en-US" altLang="en-US" sz="2400" dirty="0">
                <a:latin typeface="Times New Roman" pitchFamily="18" charset="0"/>
                <a:cs typeface="Times New Roman" pitchFamily="18" charset="0"/>
              </a:rPr>
              <a:t>M-CSF (Macrophage-CSF)</a:t>
            </a:r>
          </a:p>
          <a:p>
            <a:pPr eaLnBrk="1" hangingPunct="1">
              <a:lnSpc>
                <a:spcPct val="90000"/>
              </a:lnSpc>
            </a:pPr>
            <a:r>
              <a:rPr lang="en-US" altLang="en-US" sz="2400" dirty="0">
                <a:latin typeface="Times New Roman" pitchFamily="18" charset="0"/>
                <a:cs typeface="Times New Roman" pitchFamily="18" charset="0"/>
              </a:rPr>
              <a:t>GM-CSF (Granulocyte macrophage-CSF)</a:t>
            </a:r>
          </a:p>
          <a:p>
            <a:pPr eaLnBrk="1" hangingPunct="1">
              <a:lnSpc>
                <a:spcPct val="90000"/>
              </a:lnSpc>
            </a:pPr>
            <a:r>
              <a:rPr lang="en-US" altLang="en-US" sz="2400" dirty="0">
                <a:latin typeface="Times New Roman" pitchFamily="18" charset="0"/>
                <a:cs typeface="Times New Roman" pitchFamily="18" charset="0"/>
              </a:rPr>
              <a:t>Erythropoietin </a:t>
            </a:r>
            <a:endParaRPr lang="en-US" altLang="en-US" sz="2800" dirty="0">
              <a:latin typeface="Times New Roman" pitchFamily="18" charset="0"/>
              <a:cs typeface="Times New Roman" pitchFamily="18" charset="0"/>
            </a:endParaRPr>
          </a:p>
          <a:p>
            <a:pPr eaLnBrk="1" hangingPunct="1">
              <a:lnSpc>
                <a:spcPct val="90000"/>
              </a:lnSpc>
            </a:pPr>
            <a:r>
              <a:rPr lang="en-US" altLang="en-US" sz="2400" dirty="0">
                <a:latin typeface="Times New Roman" pitchFamily="18" charset="0"/>
                <a:cs typeface="Times New Roman" pitchFamily="18" charset="0"/>
              </a:rPr>
              <a:t>Implication in OTM through </a:t>
            </a:r>
            <a:r>
              <a:rPr lang="en-US" altLang="en-US" sz="2400" dirty="0" err="1">
                <a:latin typeface="Times New Roman" pitchFamily="18" charset="0"/>
                <a:cs typeface="Times New Roman" pitchFamily="18" charset="0"/>
              </a:rPr>
              <a:t>osteoclast</a:t>
            </a:r>
            <a:r>
              <a:rPr lang="en-US" altLang="en-US" sz="2400" dirty="0">
                <a:latin typeface="Times New Roman" pitchFamily="18" charset="0"/>
                <a:cs typeface="Times New Roman" pitchFamily="18" charset="0"/>
              </a:rPr>
              <a:t> formation.</a:t>
            </a:r>
          </a:p>
        </p:txBody>
      </p:sp>
      <p:sp>
        <p:nvSpPr>
          <p:cNvPr id="41988" name="Slide Number Placeholder 3">
            <a:extLst>
              <a:ext uri="{FF2B5EF4-FFF2-40B4-BE49-F238E27FC236}">
                <a16:creationId xmlns="" xmlns:a16="http://schemas.microsoft.com/office/drawing/2014/main" id="{20DFBEB5-4657-47B2-B6CC-BDC8AC2D1EFD}"/>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77FC7D9-8157-447F-8D3D-9EE8340F526D}" type="slidenum">
              <a:rPr lang="en-US" altLang="en-US">
                <a:solidFill>
                  <a:srgbClr val="898989"/>
                </a:solidFill>
              </a:rPr>
              <a:pPr eaLnBrk="1" hangingPunct="1"/>
              <a:t>35</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Slide Number Placeholder 5">
            <a:extLst>
              <a:ext uri="{FF2B5EF4-FFF2-40B4-BE49-F238E27FC236}">
                <a16:creationId xmlns="" xmlns:a16="http://schemas.microsoft.com/office/drawing/2014/main" id="{529ED8F9-666F-4D19-B71E-3FFEBFA78AFC}"/>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6769909A-7C70-4A36-B549-686DE2DA6FE3}" type="slidenum">
              <a:rPr lang="en-US" altLang="en-US">
                <a:solidFill>
                  <a:srgbClr val="898989"/>
                </a:solidFill>
              </a:rPr>
              <a:pPr eaLnBrk="1" hangingPunct="1"/>
              <a:t>36</a:t>
            </a:fld>
            <a:endParaRPr lang="en-US" altLang="en-US">
              <a:solidFill>
                <a:srgbClr val="898989"/>
              </a:solidFill>
            </a:endParaRPr>
          </a:p>
        </p:txBody>
      </p:sp>
      <p:sp>
        <p:nvSpPr>
          <p:cNvPr id="36867" name="Rectangle 4">
            <a:extLst>
              <a:ext uri="{FF2B5EF4-FFF2-40B4-BE49-F238E27FC236}">
                <a16:creationId xmlns="" xmlns:a16="http://schemas.microsoft.com/office/drawing/2014/main" id="{16B88FCB-81E1-4448-9F8A-1DFFF0CEDD32}"/>
              </a:ext>
            </a:extLst>
          </p:cNvPr>
          <p:cNvSpPr>
            <a:spLocks noChangeArrowheads="1"/>
          </p:cNvSpPr>
          <p:nvPr/>
        </p:nvSpPr>
        <p:spPr bwMode="auto">
          <a:xfrm>
            <a:off x="457200" y="38100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800">
                <a:solidFill>
                  <a:schemeClr val="tx2"/>
                </a:solidFill>
                <a:latin typeface="Arial" panose="020B0604020202020204" pitchFamily="34" charset="0"/>
              </a:rPr>
              <a:t>EXTRACELLULAR MATRIX &amp; CYTOSKELETON INTERACTIONS</a:t>
            </a:r>
            <a:r>
              <a:rPr lang="en-US" altLang="en-US" sz="3200">
                <a:solidFill>
                  <a:schemeClr val="tx2"/>
                </a:solidFill>
                <a:latin typeface="Arial" panose="020B0604020202020204" pitchFamily="34" charset="0"/>
              </a:rPr>
              <a:t/>
            </a:r>
            <a:br>
              <a:rPr lang="en-US" altLang="en-US" sz="3200">
                <a:solidFill>
                  <a:schemeClr val="tx2"/>
                </a:solidFill>
                <a:latin typeface="Arial" panose="020B0604020202020204" pitchFamily="34" charset="0"/>
              </a:rPr>
            </a:br>
            <a:endParaRPr lang="en-US" altLang="en-US" sz="3200">
              <a:solidFill>
                <a:schemeClr val="tx2"/>
              </a:solidFill>
              <a:latin typeface="Arial" panose="020B0604020202020204" pitchFamily="34" charset="0"/>
            </a:endParaRPr>
          </a:p>
        </p:txBody>
      </p:sp>
      <p:sp>
        <p:nvSpPr>
          <p:cNvPr id="36868" name="Rectangle 5">
            <a:extLst>
              <a:ext uri="{FF2B5EF4-FFF2-40B4-BE49-F238E27FC236}">
                <a16:creationId xmlns="" xmlns:a16="http://schemas.microsoft.com/office/drawing/2014/main" id="{EE395FC5-F680-4541-9FE1-176947AF6E61}"/>
              </a:ext>
            </a:extLst>
          </p:cNvPr>
          <p:cNvSpPr>
            <a:spLocks noChangeArrowheads="1"/>
          </p:cNvSpPr>
          <p:nvPr/>
        </p:nvSpPr>
        <p:spPr bwMode="auto">
          <a:xfrm>
            <a:off x="457200" y="15240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The macromolecules which make up the ECM include </a:t>
            </a:r>
            <a:r>
              <a:rPr lang="en-US" altLang="en-US" sz="2400" dirty="0">
                <a:solidFill>
                  <a:schemeClr val="accent2"/>
                </a:solidFill>
                <a:latin typeface="Times New Roman" pitchFamily="18" charset="0"/>
                <a:cs typeface="Times New Roman" pitchFamily="18" charset="0"/>
              </a:rPr>
              <a:t>collagen &amp; </a:t>
            </a:r>
            <a:r>
              <a:rPr lang="en-US" altLang="en-US" sz="2400" dirty="0" err="1">
                <a:solidFill>
                  <a:schemeClr val="accent2"/>
                </a:solidFill>
                <a:latin typeface="Times New Roman" pitchFamily="18" charset="0"/>
                <a:cs typeface="Times New Roman" pitchFamily="18" charset="0"/>
              </a:rPr>
              <a:t>glycosaminoglycans</a:t>
            </a:r>
            <a:r>
              <a:rPr lang="en-US" altLang="en-US" sz="2400" dirty="0">
                <a:solidFill>
                  <a:schemeClr val="accent2"/>
                </a:solidFill>
                <a:latin typeface="Times New Roman" pitchFamily="18" charset="0"/>
                <a:cs typeface="Times New Roman" pitchFamily="18" charset="0"/>
              </a:rPr>
              <a:t> (GAGS).</a:t>
            </a:r>
          </a:p>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These macromolecules are secreted at local levels by cells, particularly fibroblast in the PDL &amp; </a:t>
            </a:r>
            <a:r>
              <a:rPr lang="en-US" altLang="en-US" sz="2400" dirty="0" err="1">
                <a:latin typeface="Times New Roman" pitchFamily="18" charset="0"/>
                <a:cs typeface="Times New Roman" pitchFamily="18" charset="0"/>
              </a:rPr>
              <a:t>osteoblast</a:t>
            </a:r>
            <a:r>
              <a:rPr lang="en-US" altLang="en-US" sz="2400" dirty="0">
                <a:latin typeface="Times New Roman" pitchFamily="18" charset="0"/>
                <a:cs typeface="Times New Roman" pitchFamily="18" charset="0"/>
              </a:rPr>
              <a:t> in the bone.</a:t>
            </a:r>
          </a:p>
          <a:p>
            <a:pPr eaLnBrk="1" hangingPunct="1">
              <a:spcBef>
                <a:spcPct val="20000"/>
              </a:spcBef>
              <a:buClr>
                <a:schemeClr val="tx2"/>
              </a:buClr>
              <a:buSzPct val="70000"/>
              <a:buFont typeface="Wingdings" panose="05000000000000000000" pitchFamily="2" charset="2"/>
              <a:buChar char="¡"/>
            </a:pPr>
            <a:r>
              <a:rPr lang="en-US" altLang="en-US" sz="2400" dirty="0">
                <a:latin typeface="Times New Roman" pitchFamily="18" charset="0"/>
                <a:cs typeface="Times New Roman" pitchFamily="18" charset="0"/>
              </a:rPr>
              <a:t> The </a:t>
            </a:r>
            <a:r>
              <a:rPr lang="en-US" altLang="en-US" sz="2400" dirty="0">
                <a:solidFill>
                  <a:schemeClr val="accent2"/>
                </a:solidFill>
                <a:latin typeface="Times New Roman" pitchFamily="18" charset="0"/>
                <a:cs typeface="Times New Roman" pitchFamily="18" charset="0"/>
              </a:rPr>
              <a:t>matrix </a:t>
            </a:r>
            <a:r>
              <a:rPr lang="en-US" altLang="en-US" sz="2400" dirty="0" err="1">
                <a:solidFill>
                  <a:schemeClr val="accent2"/>
                </a:solidFill>
                <a:latin typeface="Times New Roman" pitchFamily="18" charset="0"/>
                <a:cs typeface="Times New Roman" pitchFamily="18" charset="0"/>
              </a:rPr>
              <a:t>metallo</a:t>
            </a:r>
            <a:r>
              <a:rPr lang="en-US" altLang="en-US" sz="2400" dirty="0">
                <a:solidFill>
                  <a:schemeClr val="accent2"/>
                </a:solidFill>
                <a:latin typeface="Times New Roman" pitchFamily="18" charset="0"/>
                <a:cs typeface="Times New Roman" pitchFamily="18" charset="0"/>
              </a:rPr>
              <a:t>-proteins (MMPS)</a:t>
            </a:r>
            <a:r>
              <a:rPr lang="en-US" altLang="en-US" sz="2400" dirty="0">
                <a:latin typeface="Times New Roman" pitchFamily="18" charset="0"/>
                <a:cs typeface="Times New Roman" pitchFamily="18" charset="0"/>
              </a:rPr>
              <a:t> represents major class of enzymes responsible for ECM metabolism.</a:t>
            </a:r>
          </a:p>
          <a:p>
            <a:pPr eaLnBrk="1" hangingPunct="1">
              <a:spcBef>
                <a:spcPct val="20000"/>
              </a:spcBef>
              <a:buClr>
                <a:schemeClr val="tx2"/>
              </a:buClr>
              <a:buSzPct val="70000"/>
              <a:buFont typeface="Wingdings" panose="05000000000000000000" pitchFamily="2" charset="2"/>
              <a:buChar char="¡"/>
            </a:pPr>
            <a:endParaRPr lang="en-US" altLang="en-US" sz="2400" dirty="0">
              <a:solidFill>
                <a:schemeClr val="accent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 xmlns:a16="http://schemas.microsoft.com/office/drawing/2014/main" id="{8BABD6C5-E69D-48E4-AD1F-A45490556756}"/>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Second messenger </a:t>
            </a:r>
          </a:p>
        </p:txBody>
      </p:sp>
      <p:sp>
        <p:nvSpPr>
          <p:cNvPr id="37891" name="Rectangle 3">
            <a:extLst>
              <a:ext uri="{FF2B5EF4-FFF2-40B4-BE49-F238E27FC236}">
                <a16:creationId xmlns="" xmlns:a16="http://schemas.microsoft.com/office/drawing/2014/main" id="{0BD7EB44-8356-42F3-9489-D7C6CA5B0139}"/>
              </a:ext>
            </a:extLst>
          </p:cNvPr>
          <p:cNvSpPr>
            <a:spLocks noGrp="1" noChangeArrowheads="1"/>
          </p:cNvSpPr>
          <p:nvPr>
            <p:ph idx="1"/>
          </p:nvPr>
        </p:nvSpPr>
        <p:spPr/>
        <p:txBody>
          <a:bodyPr/>
          <a:lstStyle/>
          <a:p>
            <a:pPr eaLnBrk="1" hangingPunct="1"/>
            <a:r>
              <a:rPr lang="en-US" altLang="en-US" sz="2400" dirty="0" err="1">
                <a:latin typeface="Times New Roman" pitchFamily="18" charset="0"/>
                <a:cs typeface="Times New Roman" pitchFamily="18" charset="0"/>
              </a:rPr>
              <a:t>cAMP</a:t>
            </a:r>
            <a:endParaRPr lang="en-US" altLang="en-US" sz="2400" dirty="0">
              <a:latin typeface="Times New Roman" pitchFamily="18" charset="0"/>
              <a:cs typeface="Times New Roman" pitchFamily="18" charset="0"/>
            </a:endParaRPr>
          </a:p>
          <a:p>
            <a:pPr eaLnBrk="1" hangingPunct="1"/>
            <a:r>
              <a:rPr lang="en-US" altLang="en-US" sz="2400" dirty="0" err="1">
                <a:latin typeface="Times New Roman" pitchFamily="18" charset="0"/>
                <a:cs typeface="Times New Roman" pitchFamily="18" charset="0"/>
              </a:rPr>
              <a:t>cGMP</a:t>
            </a:r>
            <a:endParaRPr lang="en-US" altLang="en-US" sz="2400" dirty="0">
              <a:latin typeface="Times New Roman" pitchFamily="18" charset="0"/>
              <a:cs typeface="Times New Roman" pitchFamily="18" charset="0"/>
            </a:endParaRPr>
          </a:p>
          <a:p>
            <a:pPr eaLnBrk="1" hangingPunct="1"/>
            <a:r>
              <a:rPr lang="en-US" altLang="en-US" sz="2400" dirty="0">
                <a:latin typeface="Times New Roman" pitchFamily="18" charset="0"/>
                <a:cs typeface="Times New Roman" pitchFamily="18" charset="0"/>
              </a:rPr>
              <a:t>INOSITOL PHOSPHATASE</a:t>
            </a:r>
          </a:p>
          <a:p>
            <a:pPr eaLnBrk="1" hangingPunct="1"/>
            <a:r>
              <a:rPr lang="en-US" altLang="en-US" sz="2400" dirty="0">
                <a:latin typeface="Times New Roman" pitchFamily="18" charset="0"/>
                <a:cs typeface="Times New Roman" pitchFamily="18" charset="0"/>
              </a:rPr>
              <a:t>Ca</a:t>
            </a:r>
          </a:p>
          <a:p>
            <a:pPr eaLnBrk="1" hangingPunct="1"/>
            <a:endParaRPr lang="en-US" altLang="en-US" sz="2400" dirty="0">
              <a:latin typeface="Times New Roman" pitchFamily="18" charset="0"/>
              <a:cs typeface="Times New Roman" pitchFamily="18" charset="0"/>
            </a:endParaRPr>
          </a:p>
          <a:p>
            <a:pPr eaLnBrk="1" hangingPunct="1"/>
            <a:r>
              <a:rPr lang="en-US" altLang="en-US" sz="2400" dirty="0">
                <a:latin typeface="Times New Roman" pitchFamily="18" charset="0"/>
                <a:cs typeface="Times New Roman" pitchFamily="18" charset="0"/>
              </a:rPr>
              <a:t>Low levels of </a:t>
            </a:r>
            <a:r>
              <a:rPr lang="en-US" altLang="en-US" sz="2400" dirty="0" err="1">
                <a:latin typeface="Times New Roman" pitchFamily="18" charset="0"/>
                <a:cs typeface="Times New Roman" pitchFamily="18" charset="0"/>
              </a:rPr>
              <a:t>cAMP</a:t>
            </a:r>
            <a:r>
              <a:rPr lang="en-US" altLang="en-US" sz="2400" dirty="0">
                <a:latin typeface="Times New Roman" pitchFamily="18" charset="0"/>
                <a:cs typeface="Times New Roman" pitchFamily="18" charset="0"/>
              </a:rPr>
              <a:t> and </a:t>
            </a:r>
            <a:r>
              <a:rPr lang="en-US" altLang="en-US" sz="2400" dirty="0" err="1">
                <a:latin typeface="Times New Roman" pitchFamily="18" charset="0"/>
                <a:cs typeface="Times New Roman" pitchFamily="18" charset="0"/>
              </a:rPr>
              <a:t>cGMP</a:t>
            </a:r>
            <a:r>
              <a:rPr lang="en-US" altLang="en-US" sz="2400" dirty="0">
                <a:latin typeface="Times New Roman" pitchFamily="18" charset="0"/>
                <a:cs typeface="Times New Roman" pitchFamily="18" charset="0"/>
              </a:rPr>
              <a:t> influence the differentiation of cells for bone production</a:t>
            </a:r>
          </a:p>
          <a:p>
            <a:pPr eaLnBrk="1" hangingPunct="1"/>
            <a:endParaRPr lang="en-US" altLang="en-US" sz="2400" dirty="0">
              <a:latin typeface="Times New Roman" pitchFamily="18" charset="0"/>
              <a:cs typeface="Times New Roman" pitchFamily="18" charset="0"/>
            </a:endParaRPr>
          </a:p>
          <a:p>
            <a:pPr eaLnBrk="1" hangingPunct="1">
              <a:buFont typeface="Wingdings" panose="05000000000000000000" pitchFamily="2" charset="2"/>
              <a:buNone/>
            </a:pPr>
            <a:endParaRPr lang="en-US" altLang="en-US" sz="2400" dirty="0">
              <a:latin typeface="Times New Roman" pitchFamily="18" charset="0"/>
              <a:cs typeface="Times New Roman" pitchFamily="18" charset="0"/>
            </a:endParaRPr>
          </a:p>
        </p:txBody>
      </p:sp>
      <p:sp>
        <p:nvSpPr>
          <p:cNvPr id="44036" name="Slide Number Placeholder 3">
            <a:extLst>
              <a:ext uri="{FF2B5EF4-FFF2-40B4-BE49-F238E27FC236}">
                <a16:creationId xmlns="" xmlns:a16="http://schemas.microsoft.com/office/drawing/2014/main" id="{D9972D3B-0D0A-46D7-AEC4-BD7D6AC5840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A6283DA-E4CF-4DAE-AE33-D82AB27CCA70}" type="slidenum">
              <a:rPr lang="en-US" altLang="en-US">
                <a:solidFill>
                  <a:srgbClr val="898989"/>
                </a:solidFill>
              </a:rPr>
              <a:pPr eaLnBrk="1" hangingPunct="1"/>
              <a:t>37</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 xmlns:a16="http://schemas.microsoft.com/office/drawing/2014/main" id="{62C9562A-E3F6-4488-9DFB-9B01F98D533A}"/>
              </a:ext>
            </a:extLst>
          </p:cNvPr>
          <p:cNvSpPr>
            <a:spLocks noGrp="1" noChangeArrowheads="1"/>
          </p:cNvSpPr>
          <p:nvPr>
            <p:ph type="title"/>
          </p:nvPr>
        </p:nvSpPr>
        <p:spPr/>
        <p:txBody>
          <a:bodyPr/>
          <a:lstStyle/>
          <a:p>
            <a:pPr eaLnBrk="1" hangingPunct="1"/>
            <a:r>
              <a:rPr lang="en-US" altLang="en-US">
                <a:solidFill>
                  <a:srgbClr val="FF3399"/>
                </a:solidFill>
                <a:latin typeface="Times New Roman" pitchFamily="18" charset="0"/>
                <a:cs typeface="Times New Roman" pitchFamily="18" charset="0"/>
              </a:rPr>
              <a:t>THEORIES OF TOOTH MOVEMENT</a:t>
            </a:r>
          </a:p>
        </p:txBody>
      </p:sp>
      <p:sp>
        <p:nvSpPr>
          <p:cNvPr id="38915" name="Rectangle 3">
            <a:extLst>
              <a:ext uri="{FF2B5EF4-FFF2-40B4-BE49-F238E27FC236}">
                <a16:creationId xmlns="" xmlns:a16="http://schemas.microsoft.com/office/drawing/2014/main" id="{4E84AF69-4218-4978-B7FA-4242013DAD6C}"/>
              </a:ext>
            </a:extLst>
          </p:cNvPr>
          <p:cNvSpPr>
            <a:spLocks noGrp="1" noChangeArrowheads="1"/>
          </p:cNvSpPr>
          <p:nvPr>
            <p:ph idx="1"/>
          </p:nvPr>
        </p:nvSpPr>
        <p:spPr/>
        <p:txBody>
          <a:bodyPr/>
          <a:lstStyle/>
          <a:p>
            <a:pPr eaLnBrk="1" hangingPunct="1">
              <a:lnSpc>
                <a:spcPct val="90000"/>
              </a:lnSpc>
              <a:buFont typeface="Wingdings" panose="05000000000000000000" pitchFamily="2" charset="2"/>
              <a:buNone/>
            </a:pPr>
            <a:r>
              <a:rPr lang="en-US" altLang="en-US" sz="2400">
                <a:latin typeface="Times New Roman" pitchFamily="18" charset="0"/>
                <a:cs typeface="Times New Roman" pitchFamily="18" charset="0"/>
              </a:rPr>
              <a:t>The mechanism of movement of a tooth by an orthodontic force is a subject of ongoing research for decades.</a:t>
            </a:r>
          </a:p>
          <a:p>
            <a:pPr eaLnBrk="1" hangingPunct="1">
              <a:lnSpc>
                <a:spcPct val="90000"/>
              </a:lnSpc>
              <a:buFont typeface="Wingdings" panose="05000000000000000000" pitchFamily="2" charset="2"/>
              <a:buNone/>
            </a:pPr>
            <a:endParaRPr lang="en-US" altLang="en-US" sz="2400">
              <a:latin typeface="Times New Roman" pitchFamily="18" charset="0"/>
              <a:cs typeface="Times New Roman" pitchFamily="18" charset="0"/>
            </a:endParaRPr>
          </a:p>
          <a:p>
            <a:pPr eaLnBrk="1" hangingPunct="1">
              <a:lnSpc>
                <a:spcPct val="90000"/>
              </a:lnSpc>
              <a:buFont typeface="Wingdings" panose="05000000000000000000" pitchFamily="2" charset="2"/>
              <a:buNone/>
            </a:pPr>
            <a:r>
              <a:rPr lang="en-US" altLang="en-US" sz="2400">
                <a:latin typeface="Times New Roman" pitchFamily="18" charset="0"/>
                <a:cs typeface="Times New Roman" pitchFamily="18" charset="0"/>
              </a:rPr>
              <a:t>Major theories of orthodontic tooth movement:</a:t>
            </a:r>
          </a:p>
          <a:p>
            <a:pPr eaLnBrk="1" hangingPunct="1">
              <a:lnSpc>
                <a:spcPct val="90000"/>
              </a:lnSpc>
              <a:buFont typeface="Wingdings" panose="05000000000000000000" pitchFamily="2" charset="2"/>
              <a:buNone/>
            </a:pPr>
            <a:endParaRPr lang="en-US" altLang="en-US" sz="2400">
              <a:latin typeface="Times New Roman" pitchFamily="18" charset="0"/>
              <a:cs typeface="Times New Roman" pitchFamily="18" charset="0"/>
            </a:endParaRPr>
          </a:p>
          <a:p>
            <a:pPr eaLnBrk="1" hangingPunct="1">
              <a:lnSpc>
                <a:spcPct val="90000"/>
              </a:lnSpc>
            </a:pPr>
            <a:r>
              <a:rPr lang="en-US" altLang="en-US" sz="2400">
                <a:latin typeface="Times New Roman" pitchFamily="18" charset="0"/>
                <a:cs typeface="Times New Roman" pitchFamily="18" charset="0"/>
              </a:rPr>
              <a:t>Pressure-tension theory</a:t>
            </a:r>
          </a:p>
          <a:p>
            <a:pPr eaLnBrk="1" hangingPunct="1">
              <a:lnSpc>
                <a:spcPct val="90000"/>
              </a:lnSpc>
            </a:pPr>
            <a:r>
              <a:rPr lang="en-US" altLang="en-US" sz="2400">
                <a:latin typeface="Times New Roman" pitchFamily="18" charset="0"/>
                <a:cs typeface="Times New Roman" pitchFamily="18" charset="0"/>
              </a:rPr>
              <a:t>Blood flow theory</a:t>
            </a:r>
          </a:p>
          <a:p>
            <a:pPr eaLnBrk="1" hangingPunct="1">
              <a:lnSpc>
                <a:spcPct val="90000"/>
              </a:lnSpc>
            </a:pPr>
            <a:r>
              <a:rPr lang="en-US" altLang="en-US" sz="2400">
                <a:latin typeface="Times New Roman" pitchFamily="18" charset="0"/>
                <a:cs typeface="Times New Roman" pitchFamily="18" charset="0"/>
              </a:rPr>
              <a:t>Bioelectric theory</a:t>
            </a:r>
          </a:p>
          <a:p>
            <a:pPr eaLnBrk="1" hangingPunct="1">
              <a:lnSpc>
                <a:spcPct val="90000"/>
              </a:lnSpc>
            </a:pPr>
            <a:endParaRPr lang="en-US" altLang="en-US" sz="2400">
              <a:latin typeface="Times New Roman" pitchFamily="18" charset="0"/>
              <a:cs typeface="Times New Roman" pitchFamily="18" charset="0"/>
            </a:endParaRPr>
          </a:p>
        </p:txBody>
      </p:sp>
      <p:sp>
        <p:nvSpPr>
          <p:cNvPr id="45060" name="Slide Number Placeholder 3">
            <a:extLst>
              <a:ext uri="{FF2B5EF4-FFF2-40B4-BE49-F238E27FC236}">
                <a16:creationId xmlns="" xmlns:a16="http://schemas.microsoft.com/office/drawing/2014/main" id="{A7A4EB9A-CBDD-4F80-AAB1-C4536CEA5B55}"/>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6B196231-2E57-4404-998D-B1D8A0A56D62}" type="slidenum">
              <a:rPr lang="en-US" altLang="en-US">
                <a:solidFill>
                  <a:srgbClr val="898989"/>
                </a:solidFill>
              </a:rPr>
              <a:pPr eaLnBrk="1" hangingPunct="1"/>
              <a:t>38</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 xmlns:a16="http://schemas.microsoft.com/office/drawing/2014/main" id="{16B968E7-76C2-411E-979A-B9726E5749E9}"/>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Pressure-tension theory</a:t>
            </a:r>
          </a:p>
        </p:txBody>
      </p:sp>
      <p:sp>
        <p:nvSpPr>
          <p:cNvPr id="39939" name="Rectangle 3">
            <a:extLst>
              <a:ext uri="{FF2B5EF4-FFF2-40B4-BE49-F238E27FC236}">
                <a16:creationId xmlns="" xmlns:a16="http://schemas.microsoft.com/office/drawing/2014/main" id="{5364B9DD-DA69-4741-BBBE-338C894A8987}"/>
              </a:ext>
            </a:extLst>
          </p:cNvPr>
          <p:cNvSpPr>
            <a:spLocks noGrp="1" noChangeArrowheads="1"/>
          </p:cNvSpPr>
          <p:nvPr>
            <p:ph idx="1"/>
          </p:nvPr>
        </p:nvSpPr>
        <p:spPr/>
        <p:txBody>
          <a:bodyPr/>
          <a:lstStyle/>
          <a:p>
            <a:pPr eaLnBrk="1" hangingPunct="1"/>
            <a:r>
              <a:rPr lang="en-US" altLang="en-US" sz="2400">
                <a:latin typeface="Times New Roman" pitchFamily="18" charset="0"/>
                <a:cs typeface="Times New Roman" pitchFamily="18" charset="0"/>
              </a:rPr>
              <a:t>Tissue reactions in the orthodontic forces were first described by Sandstedt(1905) and later by Oppenheim (1911). </a:t>
            </a:r>
          </a:p>
          <a:p>
            <a:pPr eaLnBrk="1" hangingPunct="1"/>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Schwarz (1932) introduce this theory.</a:t>
            </a:r>
          </a:p>
          <a:p>
            <a:pPr eaLnBrk="1" hangingPunct="1"/>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This theory relies on chemical rather than electric signals.</a:t>
            </a:r>
          </a:p>
          <a:p>
            <a:pPr eaLnBrk="1" hangingPunct="1">
              <a:buFont typeface="Wingdings" panose="05000000000000000000" pitchFamily="2" charset="2"/>
              <a:buNone/>
            </a:pPr>
            <a:endParaRPr lang="en-US" altLang="en-US">
              <a:latin typeface="Times New Roman" pitchFamily="18" charset="0"/>
              <a:cs typeface="Times New Roman" pitchFamily="18" charset="0"/>
            </a:endParaRPr>
          </a:p>
        </p:txBody>
      </p:sp>
      <p:sp>
        <p:nvSpPr>
          <p:cNvPr id="46084" name="Slide Number Placeholder 3">
            <a:extLst>
              <a:ext uri="{FF2B5EF4-FFF2-40B4-BE49-F238E27FC236}">
                <a16:creationId xmlns="" xmlns:a16="http://schemas.microsoft.com/office/drawing/2014/main" id="{04818892-0068-4B71-995D-A7162348D6A7}"/>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0B056B20-DBBF-4A09-8F31-3FFFB7136136}" type="slidenum">
              <a:rPr lang="en-US" altLang="en-US">
                <a:solidFill>
                  <a:srgbClr val="898989"/>
                </a:solidFill>
              </a:rPr>
              <a:pPr eaLnBrk="1" hangingPunct="1"/>
              <a:t>39</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 xmlns:a16="http://schemas.microsoft.com/office/drawing/2014/main" id="{F656CD05-707D-4727-861B-A79614F27809}"/>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Pressure-tension theory</a:t>
            </a:r>
          </a:p>
        </p:txBody>
      </p:sp>
      <p:sp>
        <p:nvSpPr>
          <p:cNvPr id="35843" name="Rectangle 3">
            <a:extLst>
              <a:ext uri="{FF2B5EF4-FFF2-40B4-BE49-F238E27FC236}">
                <a16:creationId xmlns="" xmlns:a16="http://schemas.microsoft.com/office/drawing/2014/main" id="{88BB8EC6-E68D-4BF0-928E-08A2420E9F08}"/>
              </a:ext>
            </a:extLst>
          </p:cNvPr>
          <p:cNvSpPr>
            <a:spLocks noGrp="1" noChangeArrowheads="1"/>
          </p:cNvSpPr>
          <p:nvPr>
            <p:ph idx="1"/>
          </p:nvPr>
        </p:nvSpPr>
        <p:spPr/>
        <p:txBody>
          <a:bodyPr rtlCol="0">
            <a:normAutofit/>
          </a:bodyPr>
          <a:lstStyle/>
          <a:p>
            <a:pPr marL="411480" eaLnBrk="1" fontAlgn="auto" hangingPunct="1">
              <a:spcAft>
                <a:spcPts val="0"/>
              </a:spcAft>
              <a:buFont typeface="Wingdings"/>
              <a:buChar char=""/>
              <a:defRPr/>
            </a:pPr>
            <a:r>
              <a:rPr lang="en-US" sz="2400" dirty="0">
                <a:latin typeface="Times New Roman" pitchFamily="18" charset="0"/>
                <a:cs typeface="Times New Roman" pitchFamily="18" charset="0"/>
              </a:rPr>
              <a:t>According to Schwarz, whenever a tooth is subjected to an orthodontic force, it results in areas of pressure &amp; tension.</a:t>
            </a:r>
          </a:p>
          <a:p>
            <a:pPr marL="411480" eaLnBrk="1" fontAlgn="auto" hangingPunct="1">
              <a:spcAft>
                <a:spcPts val="0"/>
              </a:spcAft>
              <a:buFont typeface="Wingdings"/>
              <a:buNone/>
              <a:defRPr/>
            </a:pPr>
            <a:r>
              <a:rPr lang="en-US" sz="2400" dirty="0">
                <a:latin typeface="Times New Roman" pitchFamily="18" charset="0"/>
                <a:cs typeface="Times New Roman" pitchFamily="18" charset="0"/>
              </a:rPr>
              <a:t> </a:t>
            </a:r>
          </a:p>
          <a:p>
            <a:pPr marL="411480" eaLnBrk="1" fontAlgn="auto" hangingPunct="1">
              <a:spcAft>
                <a:spcPts val="0"/>
              </a:spcAft>
              <a:buFont typeface="Wingdings"/>
              <a:buChar char=""/>
              <a:defRPr/>
            </a:pPr>
            <a:r>
              <a:rPr lang="en-US" sz="2400" dirty="0">
                <a:latin typeface="Times New Roman" pitchFamily="18" charset="0"/>
                <a:cs typeface="Times New Roman" pitchFamily="18" charset="0"/>
              </a:rPr>
              <a:t>The area of the periodontium in the direction of tooth movement is under </a:t>
            </a:r>
            <a:r>
              <a:rPr lang="en-US" sz="2400" dirty="0">
                <a:solidFill>
                  <a:srgbClr val="FF0000"/>
                </a:solidFill>
                <a:latin typeface="Times New Roman" pitchFamily="18" charset="0"/>
                <a:cs typeface="Times New Roman" pitchFamily="18" charset="0"/>
              </a:rPr>
              <a:t>pressure</a:t>
            </a:r>
            <a:r>
              <a:rPr lang="en-US" sz="2400" dirty="0">
                <a:latin typeface="Times New Roman" pitchFamily="18" charset="0"/>
                <a:cs typeface="Times New Roman" pitchFamily="18" charset="0"/>
              </a:rPr>
              <a:t> while the area of periodontium opposite the tooth movement is under </a:t>
            </a:r>
            <a:r>
              <a:rPr lang="en-US" sz="2400" dirty="0">
                <a:solidFill>
                  <a:srgbClr val="FF0000"/>
                </a:solidFill>
                <a:latin typeface="Times New Roman" pitchFamily="18" charset="0"/>
                <a:cs typeface="Times New Roman" pitchFamily="18" charset="0"/>
              </a:rPr>
              <a:t>tension. </a:t>
            </a:r>
          </a:p>
          <a:p>
            <a:pPr marL="411480" eaLnBrk="1" fontAlgn="auto" hangingPunct="1">
              <a:spcAft>
                <a:spcPts val="0"/>
              </a:spcAft>
              <a:buFont typeface="Wingdings"/>
              <a:buChar char=""/>
              <a:defRPr/>
            </a:pPr>
            <a:endParaRPr lang="en-US" sz="2400" dirty="0">
              <a:latin typeface="Times New Roman" pitchFamily="18" charset="0"/>
              <a:cs typeface="Times New Roman" pitchFamily="18" charset="0"/>
            </a:endParaRPr>
          </a:p>
          <a:p>
            <a:pPr marL="411480" eaLnBrk="1" fontAlgn="auto" hangingPunct="1">
              <a:spcAft>
                <a:spcPts val="0"/>
              </a:spcAft>
              <a:buFont typeface="Wingdings"/>
              <a:buChar char=""/>
              <a:defRPr/>
            </a:pPr>
            <a:r>
              <a:rPr lang="en-US" sz="2400" dirty="0">
                <a:latin typeface="Times New Roman" pitchFamily="18" charset="0"/>
                <a:cs typeface="Times New Roman" pitchFamily="18" charset="0"/>
              </a:rPr>
              <a:t>According to him, the area of pressure show bone resorption while areas of tension show bone deposition.</a:t>
            </a:r>
          </a:p>
        </p:txBody>
      </p:sp>
      <p:sp>
        <p:nvSpPr>
          <p:cNvPr id="47108" name="Slide Number Placeholder 3">
            <a:extLst>
              <a:ext uri="{FF2B5EF4-FFF2-40B4-BE49-F238E27FC236}">
                <a16:creationId xmlns="" xmlns:a16="http://schemas.microsoft.com/office/drawing/2014/main" id="{0BD7F819-F948-4A7F-B914-950905E75A2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D0E203E1-E821-4939-8DF2-DC602C348BAE}" type="slidenum">
              <a:rPr lang="en-US" altLang="en-US">
                <a:solidFill>
                  <a:srgbClr val="898989"/>
                </a:solidFill>
              </a:rPr>
              <a:pPr eaLnBrk="1" hangingPunct="1"/>
              <a:t>40</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a:extLst>
              <a:ext uri="{FF2B5EF4-FFF2-40B4-BE49-F238E27FC236}">
                <a16:creationId xmlns="" xmlns:a16="http://schemas.microsoft.com/office/drawing/2014/main" id="{E3179013-3D74-435F-8DD6-74D2DAE4395C}"/>
              </a:ext>
            </a:extLst>
          </p:cNvPr>
          <p:cNvSpPr>
            <a:spLocks noGrp="1" noChangeArrowheads="1"/>
          </p:cNvSpPr>
          <p:nvPr>
            <p:ph idx="1"/>
          </p:nvPr>
        </p:nvSpPr>
        <p:spPr>
          <a:xfrm>
            <a:off x="838200" y="228600"/>
            <a:ext cx="7848600" cy="6172200"/>
          </a:xfrm>
        </p:spPr>
        <p:txBody>
          <a:bodyPr/>
          <a:lstStyle/>
          <a:p>
            <a:pPr marL="411163" algn="ctr"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Alteration in blood flow within the PDL (produced by the sustained pressure)</a:t>
            </a: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algn="ctr"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Tooth shifts within the PDL space</a:t>
            </a: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Compressing of                                      Stretching of Ligament</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Ligament (pressure)                                         (tension)</a:t>
            </a: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Blood flow is decreased                                  Blood flow is maintained or </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increased (if overstretched </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blood flow may be decreased)</a:t>
            </a: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Alteration of blood flow                                Changes in the chemical</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environment</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a:t>
            </a: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a:t>
            </a:r>
            <a:r>
              <a:rPr lang="en-US" altLang="en-US" sz="1600" b="1" dirty="0" smtClean="0">
                <a:latin typeface="Times New Roman" pitchFamily="18" charset="0"/>
                <a:cs typeface="Times New Roman" pitchFamily="18" charset="0"/>
              </a:rPr>
              <a:t>stimulate</a:t>
            </a: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endParaRPr lang="en-US" altLang="en-US" sz="1600" b="1" dirty="0">
              <a:latin typeface="Times New Roman" pitchFamily="18" charset="0"/>
              <a:cs typeface="Times New Roman" pitchFamily="18" charset="0"/>
            </a:endParaRPr>
          </a:p>
          <a:p>
            <a:pPr marL="411163" eaLnBrk="1" hangingPunct="1">
              <a:lnSpc>
                <a:spcPct val="80000"/>
              </a:lnSpc>
              <a:buFont typeface="Wingdings" panose="05000000000000000000" pitchFamily="2" charset="2"/>
              <a:buNone/>
            </a:pPr>
            <a:r>
              <a:rPr lang="en-US" altLang="en-US" sz="1600" b="1" dirty="0">
                <a:latin typeface="Times New Roman" pitchFamily="18" charset="0"/>
                <a:cs typeface="Times New Roman" pitchFamily="18" charset="0"/>
              </a:rPr>
              <a:t>                                                                        Cellular differentiation </a:t>
            </a:r>
            <a:r>
              <a:rPr lang="en-US" altLang="en-US" sz="1600" b="1" dirty="0" smtClean="0">
                <a:latin typeface="Times New Roman" pitchFamily="18" charset="0"/>
                <a:cs typeface="Times New Roman" pitchFamily="18" charset="0"/>
              </a:rPr>
              <a:t>and activity </a:t>
            </a:r>
            <a:endParaRPr lang="en-US" altLang="en-US" sz="1600" b="1" dirty="0">
              <a:latin typeface="Times New Roman" pitchFamily="18" charset="0"/>
              <a:cs typeface="Times New Roman" pitchFamily="18" charset="0"/>
            </a:endParaRPr>
          </a:p>
        </p:txBody>
      </p:sp>
      <p:sp>
        <p:nvSpPr>
          <p:cNvPr id="48139" name="Slide Number Placeholder 10">
            <a:extLst>
              <a:ext uri="{FF2B5EF4-FFF2-40B4-BE49-F238E27FC236}">
                <a16:creationId xmlns="" xmlns:a16="http://schemas.microsoft.com/office/drawing/2014/main" id="{FCCE4B75-2CAB-42F6-8DD7-A19309A80FFA}"/>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94053022-5EA6-4E3E-A25A-CE807C5B5D49}" type="slidenum">
              <a:rPr lang="en-US" altLang="en-US">
                <a:solidFill>
                  <a:srgbClr val="898989"/>
                </a:solidFill>
              </a:rPr>
              <a:pPr eaLnBrk="1" hangingPunct="1"/>
              <a:t>41</a:t>
            </a:fld>
            <a:endParaRPr lang="en-US" altLang="en-US">
              <a:solidFill>
                <a:srgbClr val="898989"/>
              </a:solidFill>
            </a:endParaRPr>
          </a:p>
        </p:txBody>
      </p:sp>
      <p:sp>
        <p:nvSpPr>
          <p:cNvPr id="41988" name="AutoShape 6">
            <a:extLst>
              <a:ext uri="{FF2B5EF4-FFF2-40B4-BE49-F238E27FC236}">
                <a16:creationId xmlns="" xmlns:a16="http://schemas.microsoft.com/office/drawing/2014/main" id="{1E4EA7C5-EA1F-4C48-9067-BE1D676C2FCF}"/>
              </a:ext>
            </a:extLst>
          </p:cNvPr>
          <p:cNvSpPr>
            <a:spLocks noChangeArrowheads="1"/>
          </p:cNvSpPr>
          <p:nvPr/>
        </p:nvSpPr>
        <p:spPr bwMode="auto">
          <a:xfrm>
            <a:off x="4191000" y="533400"/>
            <a:ext cx="485775"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cxnSp>
        <p:nvCxnSpPr>
          <p:cNvPr id="41989" name="AutoShape 7">
            <a:extLst>
              <a:ext uri="{FF2B5EF4-FFF2-40B4-BE49-F238E27FC236}">
                <a16:creationId xmlns="" xmlns:a16="http://schemas.microsoft.com/office/drawing/2014/main" id="{D2F5DC67-7BB3-4E72-8D0C-2B35C9AA916B}"/>
              </a:ext>
            </a:extLst>
          </p:cNvPr>
          <p:cNvCxnSpPr>
            <a:cxnSpLocks noChangeShapeType="1"/>
            <a:stCxn id="41986" idx="1"/>
            <a:endCxn id="41986" idx="1"/>
          </p:cNvCxnSpPr>
          <p:nvPr/>
        </p:nvCxnSpPr>
        <p:spPr bwMode="auto">
          <a:xfrm rot="10800000">
            <a:off x="838200" y="3314700"/>
            <a:ext cx="1588" cy="1588"/>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0" name="AutoShape 16">
            <a:extLst>
              <a:ext uri="{FF2B5EF4-FFF2-40B4-BE49-F238E27FC236}">
                <a16:creationId xmlns="" xmlns:a16="http://schemas.microsoft.com/office/drawing/2014/main" id="{D063621A-56F9-45C2-9E56-4AD8C2500CBB}"/>
              </a:ext>
            </a:extLst>
          </p:cNvPr>
          <p:cNvSpPr>
            <a:spLocks noChangeArrowheads="1"/>
          </p:cNvSpPr>
          <p:nvPr/>
        </p:nvSpPr>
        <p:spPr bwMode="auto">
          <a:xfrm>
            <a:off x="2743200" y="1295400"/>
            <a:ext cx="733425" cy="838200"/>
          </a:xfrm>
          <a:prstGeom prst="curvedRightArrow">
            <a:avLst>
              <a:gd name="adj1" fmla="val 22857"/>
              <a:gd name="adj2" fmla="val 45714"/>
              <a:gd name="adj3" fmla="val 33333"/>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1991" name="AutoShape 17">
            <a:extLst>
              <a:ext uri="{FF2B5EF4-FFF2-40B4-BE49-F238E27FC236}">
                <a16:creationId xmlns="" xmlns:a16="http://schemas.microsoft.com/office/drawing/2014/main" id="{E78C5F72-6C13-4F3E-8AD6-298851BD4C37}"/>
              </a:ext>
            </a:extLst>
          </p:cNvPr>
          <p:cNvSpPr>
            <a:spLocks noChangeArrowheads="1"/>
          </p:cNvSpPr>
          <p:nvPr/>
        </p:nvSpPr>
        <p:spPr bwMode="auto">
          <a:xfrm>
            <a:off x="5667375" y="1371600"/>
            <a:ext cx="733425" cy="838200"/>
          </a:xfrm>
          <a:prstGeom prst="curvedLeftArrow">
            <a:avLst>
              <a:gd name="adj1" fmla="val 20783"/>
              <a:gd name="adj2" fmla="val 41556"/>
              <a:gd name="adj3" fmla="val 33333"/>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1992" name="AutoShape 18">
            <a:extLst>
              <a:ext uri="{FF2B5EF4-FFF2-40B4-BE49-F238E27FC236}">
                <a16:creationId xmlns="" xmlns:a16="http://schemas.microsoft.com/office/drawing/2014/main" id="{08B8FE95-03CF-444F-970F-2EA048436DF8}"/>
              </a:ext>
            </a:extLst>
          </p:cNvPr>
          <p:cNvSpPr>
            <a:spLocks noChangeArrowheads="1"/>
          </p:cNvSpPr>
          <p:nvPr/>
        </p:nvSpPr>
        <p:spPr bwMode="auto">
          <a:xfrm>
            <a:off x="2028825" y="2743200"/>
            <a:ext cx="485775"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1993" name="AutoShape 19">
            <a:extLst>
              <a:ext uri="{FF2B5EF4-FFF2-40B4-BE49-F238E27FC236}">
                <a16:creationId xmlns="" xmlns:a16="http://schemas.microsoft.com/office/drawing/2014/main" id="{FAC8B08D-677B-4376-A236-C33E378525E3}"/>
              </a:ext>
            </a:extLst>
          </p:cNvPr>
          <p:cNvSpPr>
            <a:spLocks noChangeArrowheads="1"/>
          </p:cNvSpPr>
          <p:nvPr/>
        </p:nvSpPr>
        <p:spPr bwMode="auto">
          <a:xfrm>
            <a:off x="5534025" y="2743200"/>
            <a:ext cx="409575"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1994" name="AutoShape 20">
            <a:extLst>
              <a:ext uri="{FF2B5EF4-FFF2-40B4-BE49-F238E27FC236}">
                <a16:creationId xmlns="" xmlns:a16="http://schemas.microsoft.com/office/drawing/2014/main" id="{2EB9FFF5-38E7-4ADD-9084-E0EADBA4F32E}"/>
              </a:ext>
            </a:extLst>
          </p:cNvPr>
          <p:cNvSpPr>
            <a:spLocks noChangeArrowheads="1"/>
          </p:cNvSpPr>
          <p:nvPr/>
        </p:nvSpPr>
        <p:spPr bwMode="auto">
          <a:xfrm>
            <a:off x="3124200" y="4419600"/>
            <a:ext cx="1295400" cy="152400"/>
          </a:xfrm>
          <a:prstGeom prst="rightArrow">
            <a:avLst>
              <a:gd name="adj1" fmla="val 50000"/>
              <a:gd name="adj2" fmla="val 199986"/>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1995" name="AutoShape 21">
            <a:extLst>
              <a:ext uri="{FF2B5EF4-FFF2-40B4-BE49-F238E27FC236}">
                <a16:creationId xmlns="" xmlns:a16="http://schemas.microsoft.com/office/drawing/2014/main" id="{8F7C7CC7-3E78-465D-886B-6F768DD92762}"/>
              </a:ext>
            </a:extLst>
          </p:cNvPr>
          <p:cNvSpPr>
            <a:spLocks noChangeArrowheads="1"/>
          </p:cNvSpPr>
          <p:nvPr/>
        </p:nvSpPr>
        <p:spPr bwMode="auto">
          <a:xfrm>
            <a:off x="6629400" y="4800600"/>
            <a:ext cx="381000" cy="533400"/>
          </a:xfrm>
          <a:prstGeom prst="downArrow">
            <a:avLst>
              <a:gd name="adj1" fmla="val 50000"/>
              <a:gd name="adj2" fmla="val 27449"/>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 xmlns:a16="http://schemas.microsoft.com/office/drawing/2014/main" id="{1F5677CF-D1CE-4476-A32E-8F9FF543D47D}"/>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Pressure-tension theory</a:t>
            </a:r>
          </a:p>
        </p:txBody>
      </p:sp>
      <p:sp>
        <p:nvSpPr>
          <p:cNvPr id="43011" name="Rectangle 3">
            <a:extLst>
              <a:ext uri="{FF2B5EF4-FFF2-40B4-BE49-F238E27FC236}">
                <a16:creationId xmlns="" xmlns:a16="http://schemas.microsoft.com/office/drawing/2014/main" id="{947CAFD6-7F1C-4011-9312-1F226129939B}"/>
              </a:ext>
            </a:extLst>
          </p:cNvPr>
          <p:cNvSpPr>
            <a:spLocks noGrp="1" noChangeArrowheads="1"/>
          </p:cNvSpPr>
          <p:nvPr>
            <p:ph idx="1"/>
          </p:nvPr>
        </p:nvSpPr>
        <p:spPr/>
        <p:txBody>
          <a:bodyPr/>
          <a:lstStyle/>
          <a:p>
            <a:pPr eaLnBrk="1" hangingPunct="1">
              <a:buFont typeface="Wingdings" panose="05000000000000000000" pitchFamily="2" charset="2"/>
              <a:buNone/>
            </a:pPr>
            <a:r>
              <a:rPr lang="en-US" altLang="en-US" sz="2400">
                <a:latin typeface="Times New Roman" pitchFamily="18" charset="0"/>
                <a:cs typeface="Times New Roman" pitchFamily="18" charset="0"/>
              </a:rPr>
              <a:t>In essence, this view of tooth movement shows 3 stages:</a:t>
            </a:r>
          </a:p>
          <a:p>
            <a:pPr eaLnBrk="1" hangingPunct="1">
              <a:buFont typeface="Wingdings" panose="05000000000000000000" pitchFamily="2" charset="2"/>
              <a:buNone/>
            </a:pPr>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Alteration in blood flow associated with pressure within the PDL.</a:t>
            </a:r>
          </a:p>
          <a:p>
            <a:pPr eaLnBrk="1" hangingPunct="1"/>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The formation &amp;/or release of chemical messengers.</a:t>
            </a:r>
          </a:p>
          <a:p>
            <a:pPr eaLnBrk="1" hangingPunct="1"/>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Activation of cells.</a:t>
            </a:r>
          </a:p>
        </p:txBody>
      </p:sp>
      <p:sp>
        <p:nvSpPr>
          <p:cNvPr id="49156" name="Slide Number Placeholder 3">
            <a:extLst>
              <a:ext uri="{FF2B5EF4-FFF2-40B4-BE49-F238E27FC236}">
                <a16:creationId xmlns="" xmlns:a16="http://schemas.microsoft.com/office/drawing/2014/main" id="{EAA1BC22-0524-4011-B226-B1D299BC877E}"/>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FE49B8A7-822B-4A74-9703-1437E6843C28}" type="slidenum">
              <a:rPr lang="en-US" altLang="en-US">
                <a:solidFill>
                  <a:srgbClr val="898989"/>
                </a:solidFill>
              </a:rPr>
              <a:pPr eaLnBrk="1" hangingPunct="1"/>
              <a:t>42</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 xmlns:a16="http://schemas.microsoft.com/office/drawing/2014/main" id="{1427CB5A-F3B6-4CA8-8077-EAC5A793B01B}"/>
              </a:ext>
            </a:extLst>
          </p:cNvPr>
          <p:cNvSpPr>
            <a:spLocks noGrp="1" noChangeArrowheads="1"/>
          </p:cNvSpPr>
          <p:nvPr>
            <p:ph type="title"/>
          </p:nvPr>
        </p:nvSpPr>
        <p:spPr/>
        <p:txBody>
          <a:bodyPr rtlCol="0">
            <a:normAutofit/>
          </a:bodyPr>
          <a:lstStyle/>
          <a:p>
            <a:pPr eaLnBrk="1" fontAlgn="auto" hangingPunct="1">
              <a:spcAft>
                <a:spcPts val="0"/>
              </a:spcAft>
              <a:defRPr/>
            </a:pPr>
            <a:endParaRPr lang="en-US">
              <a:solidFill>
                <a:schemeClr val="tx2">
                  <a:satMod val="200000"/>
                </a:schemeClr>
              </a:solidFill>
              <a:latin typeface="Times New Roman" pitchFamily="18" charset="0"/>
              <a:cs typeface="Times New Roman" pitchFamily="18" charset="0"/>
            </a:endParaRPr>
          </a:p>
        </p:txBody>
      </p:sp>
      <p:sp>
        <p:nvSpPr>
          <p:cNvPr id="44035" name="Rectangle 3">
            <a:extLst>
              <a:ext uri="{FF2B5EF4-FFF2-40B4-BE49-F238E27FC236}">
                <a16:creationId xmlns="" xmlns:a16="http://schemas.microsoft.com/office/drawing/2014/main" id="{752E7F02-7769-48EE-9C5A-F45250394608}"/>
              </a:ext>
            </a:extLst>
          </p:cNvPr>
          <p:cNvSpPr>
            <a:spLocks noGrp="1" noChangeArrowheads="1"/>
          </p:cNvSpPr>
          <p:nvPr>
            <p:ph idx="1"/>
          </p:nvPr>
        </p:nvSpPr>
        <p:spPr/>
        <p:txBody>
          <a:bodyPr/>
          <a:lstStyle/>
          <a:p>
            <a:pPr eaLnBrk="1" hangingPunct="1"/>
            <a:endParaRPr lang="en-US" altLang="en-US"/>
          </a:p>
        </p:txBody>
      </p:sp>
      <p:sp>
        <p:nvSpPr>
          <p:cNvPr id="50196" name="Slide Number Placeholder 91">
            <a:extLst>
              <a:ext uri="{FF2B5EF4-FFF2-40B4-BE49-F238E27FC236}">
                <a16:creationId xmlns="" xmlns:a16="http://schemas.microsoft.com/office/drawing/2014/main" id="{DB9E9F31-E024-4379-B19D-78A0B7A7722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4D29D4DE-30AF-483B-A062-C2016DE65539}" type="slidenum">
              <a:rPr lang="en-US" altLang="en-US">
                <a:solidFill>
                  <a:srgbClr val="898989"/>
                </a:solidFill>
              </a:rPr>
              <a:pPr eaLnBrk="1" hangingPunct="1"/>
              <a:t>43</a:t>
            </a:fld>
            <a:endParaRPr lang="en-US" altLang="en-US">
              <a:solidFill>
                <a:srgbClr val="898989"/>
              </a:solidFill>
            </a:endParaRPr>
          </a:p>
        </p:txBody>
      </p:sp>
      <p:grpSp>
        <p:nvGrpSpPr>
          <p:cNvPr id="2" name="Group 4">
            <a:extLst>
              <a:ext uri="{FF2B5EF4-FFF2-40B4-BE49-F238E27FC236}">
                <a16:creationId xmlns="" xmlns:a16="http://schemas.microsoft.com/office/drawing/2014/main" id="{4525CA27-879D-4124-B538-FB463AF74DEB}"/>
              </a:ext>
            </a:extLst>
          </p:cNvPr>
          <p:cNvGrpSpPr>
            <a:grpSpLocks/>
          </p:cNvGrpSpPr>
          <p:nvPr/>
        </p:nvGrpSpPr>
        <p:grpSpPr bwMode="auto">
          <a:xfrm rot="89984" flipH="1">
            <a:off x="4979988" y="3802063"/>
            <a:ext cx="374650" cy="2184400"/>
            <a:chOff x="2278" y="2185"/>
            <a:chExt cx="445" cy="1376"/>
          </a:xfrm>
        </p:grpSpPr>
        <p:sp>
          <p:nvSpPr>
            <p:cNvPr id="44110" name="Freeform 5">
              <a:extLst>
                <a:ext uri="{FF2B5EF4-FFF2-40B4-BE49-F238E27FC236}">
                  <a16:creationId xmlns="" xmlns:a16="http://schemas.microsoft.com/office/drawing/2014/main" id="{8722F73E-4B66-4C61-9C9D-BE1298CE8577}"/>
                </a:ext>
              </a:extLst>
            </p:cNvPr>
            <p:cNvSpPr>
              <a:spLocks/>
            </p:cNvSpPr>
            <p:nvPr/>
          </p:nvSpPr>
          <p:spPr bwMode="auto">
            <a:xfrm>
              <a:off x="2278" y="218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1" name="Freeform 6">
              <a:extLst>
                <a:ext uri="{FF2B5EF4-FFF2-40B4-BE49-F238E27FC236}">
                  <a16:creationId xmlns="" xmlns:a16="http://schemas.microsoft.com/office/drawing/2014/main" id="{42E049C3-CE40-4805-AF53-1D591B8850DB}"/>
                </a:ext>
              </a:extLst>
            </p:cNvPr>
            <p:cNvSpPr>
              <a:spLocks/>
            </p:cNvSpPr>
            <p:nvPr/>
          </p:nvSpPr>
          <p:spPr bwMode="auto">
            <a:xfrm>
              <a:off x="2304" y="228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2" name="Freeform 7">
              <a:extLst>
                <a:ext uri="{FF2B5EF4-FFF2-40B4-BE49-F238E27FC236}">
                  <a16:creationId xmlns="" xmlns:a16="http://schemas.microsoft.com/office/drawing/2014/main" id="{565CE4A2-DCF5-4EB1-94B8-0E0143A5206F}"/>
                </a:ext>
              </a:extLst>
            </p:cNvPr>
            <p:cNvSpPr>
              <a:spLocks/>
            </p:cNvSpPr>
            <p:nvPr/>
          </p:nvSpPr>
          <p:spPr bwMode="auto">
            <a:xfrm>
              <a:off x="2304" y="237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3" name="Freeform 8">
              <a:extLst>
                <a:ext uri="{FF2B5EF4-FFF2-40B4-BE49-F238E27FC236}">
                  <a16:creationId xmlns="" xmlns:a16="http://schemas.microsoft.com/office/drawing/2014/main" id="{FBCEDB81-D1B8-46C8-AC9F-4B405E5B1616}"/>
                </a:ext>
              </a:extLst>
            </p:cNvPr>
            <p:cNvSpPr>
              <a:spLocks/>
            </p:cNvSpPr>
            <p:nvPr/>
          </p:nvSpPr>
          <p:spPr bwMode="auto">
            <a:xfrm>
              <a:off x="2304" y="247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4" name="Freeform 9">
              <a:extLst>
                <a:ext uri="{FF2B5EF4-FFF2-40B4-BE49-F238E27FC236}">
                  <a16:creationId xmlns="" xmlns:a16="http://schemas.microsoft.com/office/drawing/2014/main" id="{C1E5D875-D851-4206-9EF4-2F2A9BE0F3F8}"/>
                </a:ext>
              </a:extLst>
            </p:cNvPr>
            <p:cNvSpPr>
              <a:spLocks/>
            </p:cNvSpPr>
            <p:nvPr/>
          </p:nvSpPr>
          <p:spPr bwMode="auto">
            <a:xfrm>
              <a:off x="2317" y="2569"/>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5" name="Freeform 10">
              <a:extLst>
                <a:ext uri="{FF2B5EF4-FFF2-40B4-BE49-F238E27FC236}">
                  <a16:creationId xmlns="" xmlns:a16="http://schemas.microsoft.com/office/drawing/2014/main" id="{9BAE7571-5AF8-4CD2-AA50-C3FE727E0734}"/>
                </a:ext>
              </a:extLst>
            </p:cNvPr>
            <p:cNvSpPr>
              <a:spLocks/>
            </p:cNvSpPr>
            <p:nvPr/>
          </p:nvSpPr>
          <p:spPr bwMode="auto">
            <a:xfrm>
              <a:off x="2330" y="2662"/>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6" name="Freeform 11">
              <a:extLst>
                <a:ext uri="{FF2B5EF4-FFF2-40B4-BE49-F238E27FC236}">
                  <a16:creationId xmlns="" xmlns:a16="http://schemas.microsoft.com/office/drawing/2014/main" id="{57BF9641-60F2-4EC4-B522-5DB6BAF4819B}"/>
                </a:ext>
              </a:extLst>
            </p:cNvPr>
            <p:cNvSpPr>
              <a:spLocks/>
            </p:cNvSpPr>
            <p:nvPr/>
          </p:nvSpPr>
          <p:spPr bwMode="auto">
            <a:xfrm>
              <a:off x="2352" y="275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7" name="Freeform 12">
              <a:extLst>
                <a:ext uri="{FF2B5EF4-FFF2-40B4-BE49-F238E27FC236}">
                  <a16:creationId xmlns="" xmlns:a16="http://schemas.microsoft.com/office/drawing/2014/main" id="{8D1B3C92-862B-45F0-8E26-1940FE3FA292}"/>
                </a:ext>
              </a:extLst>
            </p:cNvPr>
            <p:cNvSpPr>
              <a:spLocks/>
            </p:cNvSpPr>
            <p:nvPr/>
          </p:nvSpPr>
          <p:spPr bwMode="auto">
            <a:xfrm>
              <a:off x="2365" y="2850"/>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8" name="Freeform 13">
              <a:extLst>
                <a:ext uri="{FF2B5EF4-FFF2-40B4-BE49-F238E27FC236}">
                  <a16:creationId xmlns="" xmlns:a16="http://schemas.microsoft.com/office/drawing/2014/main" id="{08E8B385-8FB1-4557-AEC8-5806180CCD1A}"/>
                </a:ext>
              </a:extLst>
            </p:cNvPr>
            <p:cNvSpPr>
              <a:spLocks/>
            </p:cNvSpPr>
            <p:nvPr/>
          </p:nvSpPr>
          <p:spPr bwMode="auto">
            <a:xfrm>
              <a:off x="2391" y="2946"/>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19" name="Freeform 14">
              <a:extLst>
                <a:ext uri="{FF2B5EF4-FFF2-40B4-BE49-F238E27FC236}">
                  <a16:creationId xmlns="" xmlns:a16="http://schemas.microsoft.com/office/drawing/2014/main" id="{2ECCC87C-C6DB-440E-8CDB-CD3E9387FBF3}"/>
                </a:ext>
              </a:extLst>
            </p:cNvPr>
            <p:cNvSpPr>
              <a:spLocks/>
            </p:cNvSpPr>
            <p:nvPr/>
          </p:nvSpPr>
          <p:spPr bwMode="auto">
            <a:xfrm>
              <a:off x="2413" y="305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20" name="Freeform 15">
              <a:extLst>
                <a:ext uri="{FF2B5EF4-FFF2-40B4-BE49-F238E27FC236}">
                  <a16:creationId xmlns="" xmlns:a16="http://schemas.microsoft.com/office/drawing/2014/main" id="{8CF95BBD-6381-483F-9554-76CDBD317C82}"/>
                </a:ext>
              </a:extLst>
            </p:cNvPr>
            <p:cNvSpPr>
              <a:spLocks/>
            </p:cNvSpPr>
            <p:nvPr/>
          </p:nvSpPr>
          <p:spPr bwMode="auto">
            <a:xfrm>
              <a:off x="2426" y="315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21" name="Freeform 16">
              <a:extLst>
                <a:ext uri="{FF2B5EF4-FFF2-40B4-BE49-F238E27FC236}">
                  <a16:creationId xmlns="" xmlns:a16="http://schemas.microsoft.com/office/drawing/2014/main" id="{CE733F7C-99FA-49AD-93CF-88E18BAEC674}"/>
                </a:ext>
              </a:extLst>
            </p:cNvPr>
            <p:cNvSpPr>
              <a:spLocks/>
            </p:cNvSpPr>
            <p:nvPr/>
          </p:nvSpPr>
          <p:spPr bwMode="auto">
            <a:xfrm>
              <a:off x="2448" y="324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22" name="Freeform 17">
              <a:extLst>
                <a:ext uri="{FF2B5EF4-FFF2-40B4-BE49-F238E27FC236}">
                  <a16:creationId xmlns="" xmlns:a16="http://schemas.microsoft.com/office/drawing/2014/main" id="{EB08D727-E4AA-4321-BEA8-065ACFC1C9FA}"/>
                </a:ext>
              </a:extLst>
            </p:cNvPr>
            <p:cNvSpPr>
              <a:spLocks/>
            </p:cNvSpPr>
            <p:nvPr/>
          </p:nvSpPr>
          <p:spPr bwMode="auto">
            <a:xfrm>
              <a:off x="2470" y="33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23" name="Freeform 18">
              <a:extLst>
                <a:ext uri="{FF2B5EF4-FFF2-40B4-BE49-F238E27FC236}">
                  <a16:creationId xmlns="" xmlns:a16="http://schemas.microsoft.com/office/drawing/2014/main" id="{BBFAA5AA-7CB6-409B-9A6B-44B3A16F9FF6}"/>
                </a:ext>
              </a:extLst>
            </p:cNvPr>
            <p:cNvSpPr>
              <a:spLocks/>
            </p:cNvSpPr>
            <p:nvPr/>
          </p:nvSpPr>
          <p:spPr bwMode="auto">
            <a:xfrm>
              <a:off x="2496" y="34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24" name="Freeform 19">
              <a:extLst>
                <a:ext uri="{FF2B5EF4-FFF2-40B4-BE49-F238E27FC236}">
                  <a16:creationId xmlns="" xmlns:a16="http://schemas.microsoft.com/office/drawing/2014/main" id="{35C06B80-A2EF-4485-8041-B7E6AFA51640}"/>
                </a:ext>
              </a:extLst>
            </p:cNvPr>
            <p:cNvSpPr>
              <a:spLocks/>
            </p:cNvSpPr>
            <p:nvPr/>
          </p:nvSpPr>
          <p:spPr bwMode="auto">
            <a:xfrm>
              <a:off x="2531" y="354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 name="Group 20">
            <a:extLst>
              <a:ext uri="{FF2B5EF4-FFF2-40B4-BE49-F238E27FC236}">
                <a16:creationId xmlns="" xmlns:a16="http://schemas.microsoft.com/office/drawing/2014/main" id="{8A8B4350-30A1-4A27-B906-C163771B3AE7}"/>
              </a:ext>
            </a:extLst>
          </p:cNvPr>
          <p:cNvGrpSpPr>
            <a:grpSpLocks/>
          </p:cNvGrpSpPr>
          <p:nvPr/>
        </p:nvGrpSpPr>
        <p:grpSpPr bwMode="auto">
          <a:xfrm>
            <a:off x="3678238" y="3814763"/>
            <a:ext cx="1219200" cy="2184400"/>
            <a:chOff x="2278" y="2185"/>
            <a:chExt cx="445" cy="1376"/>
          </a:xfrm>
        </p:grpSpPr>
        <p:sp>
          <p:nvSpPr>
            <p:cNvPr id="44095" name="Freeform 21">
              <a:extLst>
                <a:ext uri="{FF2B5EF4-FFF2-40B4-BE49-F238E27FC236}">
                  <a16:creationId xmlns="" xmlns:a16="http://schemas.microsoft.com/office/drawing/2014/main" id="{A395A4AE-12CF-4125-BBFA-EC0CDC2A7693}"/>
                </a:ext>
              </a:extLst>
            </p:cNvPr>
            <p:cNvSpPr>
              <a:spLocks/>
            </p:cNvSpPr>
            <p:nvPr/>
          </p:nvSpPr>
          <p:spPr bwMode="auto">
            <a:xfrm>
              <a:off x="2278" y="218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6" name="Freeform 22">
              <a:extLst>
                <a:ext uri="{FF2B5EF4-FFF2-40B4-BE49-F238E27FC236}">
                  <a16:creationId xmlns="" xmlns:a16="http://schemas.microsoft.com/office/drawing/2014/main" id="{89C400EF-42EB-44D4-A6DB-D7DF3496DDDC}"/>
                </a:ext>
              </a:extLst>
            </p:cNvPr>
            <p:cNvSpPr>
              <a:spLocks/>
            </p:cNvSpPr>
            <p:nvPr/>
          </p:nvSpPr>
          <p:spPr bwMode="auto">
            <a:xfrm>
              <a:off x="2304" y="228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7" name="Freeform 23">
              <a:extLst>
                <a:ext uri="{FF2B5EF4-FFF2-40B4-BE49-F238E27FC236}">
                  <a16:creationId xmlns="" xmlns:a16="http://schemas.microsoft.com/office/drawing/2014/main" id="{372C5075-AB29-490E-8335-6A18276D0458}"/>
                </a:ext>
              </a:extLst>
            </p:cNvPr>
            <p:cNvSpPr>
              <a:spLocks/>
            </p:cNvSpPr>
            <p:nvPr/>
          </p:nvSpPr>
          <p:spPr bwMode="auto">
            <a:xfrm>
              <a:off x="2304" y="237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8" name="Freeform 24">
              <a:extLst>
                <a:ext uri="{FF2B5EF4-FFF2-40B4-BE49-F238E27FC236}">
                  <a16:creationId xmlns="" xmlns:a16="http://schemas.microsoft.com/office/drawing/2014/main" id="{66CBC69D-9EC5-4066-9AE0-E0D1DAA0CF86}"/>
                </a:ext>
              </a:extLst>
            </p:cNvPr>
            <p:cNvSpPr>
              <a:spLocks/>
            </p:cNvSpPr>
            <p:nvPr/>
          </p:nvSpPr>
          <p:spPr bwMode="auto">
            <a:xfrm>
              <a:off x="2304" y="247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9" name="Freeform 25">
              <a:extLst>
                <a:ext uri="{FF2B5EF4-FFF2-40B4-BE49-F238E27FC236}">
                  <a16:creationId xmlns="" xmlns:a16="http://schemas.microsoft.com/office/drawing/2014/main" id="{53F67366-217C-43A3-8233-CDB9930D962A}"/>
                </a:ext>
              </a:extLst>
            </p:cNvPr>
            <p:cNvSpPr>
              <a:spLocks/>
            </p:cNvSpPr>
            <p:nvPr/>
          </p:nvSpPr>
          <p:spPr bwMode="auto">
            <a:xfrm>
              <a:off x="2317" y="2569"/>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0" name="Freeform 26">
              <a:extLst>
                <a:ext uri="{FF2B5EF4-FFF2-40B4-BE49-F238E27FC236}">
                  <a16:creationId xmlns="" xmlns:a16="http://schemas.microsoft.com/office/drawing/2014/main" id="{D4373790-3581-431D-A039-10E0057C47DA}"/>
                </a:ext>
              </a:extLst>
            </p:cNvPr>
            <p:cNvSpPr>
              <a:spLocks/>
            </p:cNvSpPr>
            <p:nvPr/>
          </p:nvSpPr>
          <p:spPr bwMode="auto">
            <a:xfrm>
              <a:off x="2330" y="2662"/>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1" name="Freeform 27">
              <a:extLst>
                <a:ext uri="{FF2B5EF4-FFF2-40B4-BE49-F238E27FC236}">
                  <a16:creationId xmlns="" xmlns:a16="http://schemas.microsoft.com/office/drawing/2014/main" id="{A391FD11-87C7-477B-AC79-3CDAE6334ED7}"/>
                </a:ext>
              </a:extLst>
            </p:cNvPr>
            <p:cNvSpPr>
              <a:spLocks/>
            </p:cNvSpPr>
            <p:nvPr/>
          </p:nvSpPr>
          <p:spPr bwMode="auto">
            <a:xfrm>
              <a:off x="2352" y="275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2" name="Freeform 28">
              <a:extLst>
                <a:ext uri="{FF2B5EF4-FFF2-40B4-BE49-F238E27FC236}">
                  <a16:creationId xmlns="" xmlns:a16="http://schemas.microsoft.com/office/drawing/2014/main" id="{102BE6E2-3075-4EC7-8556-4BE9E37CC867}"/>
                </a:ext>
              </a:extLst>
            </p:cNvPr>
            <p:cNvSpPr>
              <a:spLocks/>
            </p:cNvSpPr>
            <p:nvPr/>
          </p:nvSpPr>
          <p:spPr bwMode="auto">
            <a:xfrm>
              <a:off x="2365" y="2850"/>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3" name="Freeform 29">
              <a:extLst>
                <a:ext uri="{FF2B5EF4-FFF2-40B4-BE49-F238E27FC236}">
                  <a16:creationId xmlns="" xmlns:a16="http://schemas.microsoft.com/office/drawing/2014/main" id="{5970AC02-0AF2-4472-A7C8-1872BB11832B}"/>
                </a:ext>
              </a:extLst>
            </p:cNvPr>
            <p:cNvSpPr>
              <a:spLocks/>
            </p:cNvSpPr>
            <p:nvPr/>
          </p:nvSpPr>
          <p:spPr bwMode="auto">
            <a:xfrm>
              <a:off x="2391" y="2946"/>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4" name="Freeform 30">
              <a:extLst>
                <a:ext uri="{FF2B5EF4-FFF2-40B4-BE49-F238E27FC236}">
                  <a16:creationId xmlns="" xmlns:a16="http://schemas.microsoft.com/office/drawing/2014/main" id="{F16AC81C-2E33-48D7-947B-602B7CE75B54}"/>
                </a:ext>
              </a:extLst>
            </p:cNvPr>
            <p:cNvSpPr>
              <a:spLocks/>
            </p:cNvSpPr>
            <p:nvPr/>
          </p:nvSpPr>
          <p:spPr bwMode="auto">
            <a:xfrm>
              <a:off x="2413" y="305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5" name="Freeform 31">
              <a:extLst>
                <a:ext uri="{FF2B5EF4-FFF2-40B4-BE49-F238E27FC236}">
                  <a16:creationId xmlns="" xmlns:a16="http://schemas.microsoft.com/office/drawing/2014/main" id="{1F8B02C3-19F4-4629-9E20-27BC547249C4}"/>
                </a:ext>
              </a:extLst>
            </p:cNvPr>
            <p:cNvSpPr>
              <a:spLocks/>
            </p:cNvSpPr>
            <p:nvPr/>
          </p:nvSpPr>
          <p:spPr bwMode="auto">
            <a:xfrm>
              <a:off x="2426" y="315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6" name="Freeform 32">
              <a:extLst>
                <a:ext uri="{FF2B5EF4-FFF2-40B4-BE49-F238E27FC236}">
                  <a16:creationId xmlns="" xmlns:a16="http://schemas.microsoft.com/office/drawing/2014/main" id="{C3C08559-8605-44E7-93C0-6C4D242276A5}"/>
                </a:ext>
              </a:extLst>
            </p:cNvPr>
            <p:cNvSpPr>
              <a:spLocks/>
            </p:cNvSpPr>
            <p:nvPr/>
          </p:nvSpPr>
          <p:spPr bwMode="auto">
            <a:xfrm>
              <a:off x="2448" y="324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7" name="Freeform 33">
              <a:extLst>
                <a:ext uri="{FF2B5EF4-FFF2-40B4-BE49-F238E27FC236}">
                  <a16:creationId xmlns="" xmlns:a16="http://schemas.microsoft.com/office/drawing/2014/main" id="{1BEC09E9-5596-49D1-B779-E052D72FE8ED}"/>
                </a:ext>
              </a:extLst>
            </p:cNvPr>
            <p:cNvSpPr>
              <a:spLocks/>
            </p:cNvSpPr>
            <p:nvPr/>
          </p:nvSpPr>
          <p:spPr bwMode="auto">
            <a:xfrm>
              <a:off x="2470" y="33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8" name="Freeform 34">
              <a:extLst>
                <a:ext uri="{FF2B5EF4-FFF2-40B4-BE49-F238E27FC236}">
                  <a16:creationId xmlns="" xmlns:a16="http://schemas.microsoft.com/office/drawing/2014/main" id="{4580AD1F-2062-4B81-A5EA-DA45B45AB8FA}"/>
                </a:ext>
              </a:extLst>
            </p:cNvPr>
            <p:cNvSpPr>
              <a:spLocks/>
            </p:cNvSpPr>
            <p:nvPr/>
          </p:nvSpPr>
          <p:spPr bwMode="auto">
            <a:xfrm>
              <a:off x="2496" y="34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109" name="Freeform 35">
              <a:extLst>
                <a:ext uri="{FF2B5EF4-FFF2-40B4-BE49-F238E27FC236}">
                  <a16:creationId xmlns="" xmlns:a16="http://schemas.microsoft.com/office/drawing/2014/main" id="{D10B5E90-E90D-4F53-B3E8-FCA139FD38E7}"/>
                </a:ext>
              </a:extLst>
            </p:cNvPr>
            <p:cNvSpPr>
              <a:spLocks/>
            </p:cNvSpPr>
            <p:nvPr/>
          </p:nvSpPr>
          <p:spPr bwMode="auto">
            <a:xfrm>
              <a:off x="2531" y="354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4" name="Group 36">
            <a:extLst>
              <a:ext uri="{FF2B5EF4-FFF2-40B4-BE49-F238E27FC236}">
                <a16:creationId xmlns="" xmlns:a16="http://schemas.microsoft.com/office/drawing/2014/main" id="{765CC0D8-E638-49A4-AFFE-53AF12D66A8B}"/>
              </a:ext>
            </a:extLst>
          </p:cNvPr>
          <p:cNvGrpSpPr>
            <a:grpSpLocks/>
          </p:cNvGrpSpPr>
          <p:nvPr/>
        </p:nvGrpSpPr>
        <p:grpSpPr bwMode="auto">
          <a:xfrm>
            <a:off x="3789363" y="3657600"/>
            <a:ext cx="706437" cy="2184400"/>
            <a:chOff x="2278" y="2185"/>
            <a:chExt cx="445" cy="1376"/>
          </a:xfrm>
        </p:grpSpPr>
        <p:sp>
          <p:nvSpPr>
            <p:cNvPr id="44080" name="Freeform 37">
              <a:extLst>
                <a:ext uri="{FF2B5EF4-FFF2-40B4-BE49-F238E27FC236}">
                  <a16:creationId xmlns="" xmlns:a16="http://schemas.microsoft.com/office/drawing/2014/main" id="{AC4B1F7A-DD97-47F0-981F-4A0682E66DF0}"/>
                </a:ext>
              </a:extLst>
            </p:cNvPr>
            <p:cNvSpPr>
              <a:spLocks/>
            </p:cNvSpPr>
            <p:nvPr/>
          </p:nvSpPr>
          <p:spPr bwMode="auto">
            <a:xfrm>
              <a:off x="2278" y="218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1" name="Freeform 38">
              <a:extLst>
                <a:ext uri="{FF2B5EF4-FFF2-40B4-BE49-F238E27FC236}">
                  <a16:creationId xmlns="" xmlns:a16="http://schemas.microsoft.com/office/drawing/2014/main" id="{2804CFF5-B703-4848-9757-CC7AA1A4ABA0}"/>
                </a:ext>
              </a:extLst>
            </p:cNvPr>
            <p:cNvSpPr>
              <a:spLocks/>
            </p:cNvSpPr>
            <p:nvPr/>
          </p:nvSpPr>
          <p:spPr bwMode="auto">
            <a:xfrm>
              <a:off x="2304" y="228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2" name="Freeform 39">
              <a:extLst>
                <a:ext uri="{FF2B5EF4-FFF2-40B4-BE49-F238E27FC236}">
                  <a16:creationId xmlns="" xmlns:a16="http://schemas.microsoft.com/office/drawing/2014/main" id="{E47A2140-B05F-4A8D-B377-02BD013D0CC2}"/>
                </a:ext>
              </a:extLst>
            </p:cNvPr>
            <p:cNvSpPr>
              <a:spLocks/>
            </p:cNvSpPr>
            <p:nvPr/>
          </p:nvSpPr>
          <p:spPr bwMode="auto">
            <a:xfrm>
              <a:off x="2304" y="237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3" name="Freeform 40">
              <a:extLst>
                <a:ext uri="{FF2B5EF4-FFF2-40B4-BE49-F238E27FC236}">
                  <a16:creationId xmlns="" xmlns:a16="http://schemas.microsoft.com/office/drawing/2014/main" id="{201EAFF9-EDC7-448F-A932-45DCB2E1226F}"/>
                </a:ext>
              </a:extLst>
            </p:cNvPr>
            <p:cNvSpPr>
              <a:spLocks/>
            </p:cNvSpPr>
            <p:nvPr/>
          </p:nvSpPr>
          <p:spPr bwMode="auto">
            <a:xfrm>
              <a:off x="2304" y="247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4" name="Freeform 41">
              <a:extLst>
                <a:ext uri="{FF2B5EF4-FFF2-40B4-BE49-F238E27FC236}">
                  <a16:creationId xmlns="" xmlns:a16="http://schemas.microsoft.com/office/drawing/2014/main" id="{E969B563-3471-4EF0-A02A-830F5C0DC7CB}"/>
                </a:ext>
              </a:extLst>
            </p:cNvPr>
            <p:cNvSpPr>
              <a:spLocks/>
            </p:cNvSpPr>
            <p:nvPr/>
          </p:nvSpPr>
          <p:spPr bwMode="auto">
            <a:xfrm>
              <a:off x="2317" y="2569"/>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5" name="Freeform 42">
              <a:extLst>
                <a:ext uri="{FF2B5EF4-FFF2-40B4-BE49-F238E27FC236}">
                  <a16:creationId xmlns="" xmlns:a16="http://schemas.microsoft.com/office/drawing/2014/main" id="{45F691FD-AC66-4E25-A001-2F711E38887E}"/>
                </a:ext>
              </a:extLst>
            </p:cNvPr>
            <p:cNvSpPr>
              <a:spLocks/>
            </p:cNvSpPr>
            <p:nvPr/>
          </p:nvSpPr>
          <p:spPr bwMode="auto">
            <a:xfrm>
              <a:off x="2330" y="2662"/>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6" name="Freeform 43">
              <a:extLst>
                <a:ext uri="{FF2B5EF4-FFF2-40B4-BE49-F238E27FC236}">
                  <a16:creationId xmlns="" xmlns:a16="http://schemas.microsoft.com/office/drawing/2014/main" id="{6F405723-0580-4378-8001-222D6D1A2509}"/>
                </a:ext>
              </a:extLst>
            </p:cNvPr>
            <p:cNvSpPr>
              <a:spLocks/>
            </p:cNvSpPr>
            <p:nvPr/>
          </p:nvSpPr>
          <p:spPr bwMode="auto">
            <a:xfrm>
              <a:off x="2352" y="275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7" name="Freeform 44">
              <a:extLst>
                <a:ext uri="{FF2B5EF4-FFF2-40B4-BE49-F238E27FC236}">
                  <a16:creationId xmlns="" xmlns:a16="http://schemas.microsoft.com/office/drawing/2014/main" id="{AF544B07-4C09-4A7A-B1FB-663F0D070243}"/>
                </a:ext>
              </a:extLst>
            </p:cNvPr>
            <p:cNvSpPr>
              <a:spLocks/>
            </p:cNvSpPr>
            <p:nvPr/>
          </p:nvSpPr>
          <p:spPr bwMode="auto">
            <a:xfrm>
              <a:off x="2365" y="2850"/>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8" name="Freeform 45">
              <a:extLst>
                <a:ext uri="{FF2B5EF4-FFF2-40B4-BE49-F238E27FC236}">
                  <a16:creationId xmlns="" xmlns:a16="http://schemas.microsoft.com/office/drawing/2014/main" id="{0FF6B310-430E-4C9B-B393-D6294DC1EE98}"/>
                </a:ext>
              </a:extLst>
            </p:cNvPr>
            <p:cNvSpPr>
              <a:spLocks/>
            </p:cNvSpPr>
            <p:nvPr/>
          </p:nvSpPr>
          <p:spPr bwMode="auto">
            <a:xfrm>
              <a:off x="2391" y="2946"/>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89" name="Freeform 46">
              <a:extLst>
                <a:ext uri="{FF2B5EF4-FFF2-40B4-BE49-F238E27FC236}">
                  <a16:creationId xmlns="" xmlns:a16="http://schemas.microsoft.com/office/drawing/2014/main" id="{3DD81FCE-AF7E-4D07-9F8B-2E28159F5BEE}"/>
                </a:ext>
              </a:extLst>
            </p:cNvPr>
            <p:cNvSpPr>
              <a:spLocks/>
            </p:cNvSpPr>
            <p:nvPr/>
          </p:nvSpPr>
          <p:spPr bwMode="auto">
            <a:xfrm>
              <a:off x="2413" y="305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0" name="Freeform 47">
              <a:extLst>
                <a:ext uri="{FF2B5EF4-FFF2-40B4-BE49-F238E27FC236}">
                  <a16:creationId xmlns="" xmlns:a16="http://schemas.microsoft.com/office/drawing/2014/main" id="{D3C9C9B5-193C-4BFD-880D-319FAAE2C342}"/>
                </a:ext>
              </a:extLst>
            </p:cNvPr>
            <p:cNvSpPr>
              <a:spLocks/>
            </p:cNvSpPr>
            <p:nvPr/>
          </p:nvSpPr>
          <p:spPr bwMode="auto">
            <a:xfrm>
              <a:off x="2426" y="315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1" name="Freeform 48">
              <a:extLst>
                <a:ext uri="{FF2B5EF4-FFF2-40B4-BE49-F238E27FC236}">
                  <a16:creationId xmlns="" xmlns:a16="http://schemas.microsoft.com/office/drawing/2014/main" id="{DDDD6C1A-AAF5-4C7A-A481-BBAA9577E536}"/>
                </a:ext>
              </a:extLst>
            </p:cNvPr>
            <p:cNvSpPr>
              <a:spLocks/>
            </p:cNvSpPr>
            <p:nvPr/>
          </p:nvSpPr>
          <p:spPr bwMode="auto">
            <a:xfrm>
              <a:off x="2448" y="324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2" name="Freeform 49">
              <a:extLst>
                <a:ext uri="{FF2B5EF4-FFF2-40B4-BE49-F238E27FC236}">
                  <a16:creationId xmlns="" xmlns:a16="http://schemas.microsoft.com/office/drawing/2014/main" id="{625F4B8C-BB85-4BA5-92CC-BEB169A3F64A}"/>
                </a:ext>
              </a:extLst>
            </p:cNvPr>
            <p:cNvSpPr>
              <a:spLocks/>
            </p:cNvSpPr>
            <p:nvPr/>
          </p:nvSpPr>
          <p:spPr bwMode="auto">
            <a:xfrm>
              <a:off x="2470" y="33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3" name="Freeform 50">
              <a:extLst>
                <a:ext uri="{FF2B5EF4-FFF2-40B4-BE49-F238E27FC236}">
                  <a16:creationId xmlns="" xmlns:a16="http://schemas.microsoft.com/office/drawing/2014/main" id="{6A32B459-0EDE-45A1-B4F3-8E79F4E474D2}"/>
                </a:ext>
              </a:extLst>
            </p:cNvPr>
            <p:cNvSpPr>
              <a:spLocks/>
            </p:cNvSpPr>
            <p:nvPr/>
          </p:nvSpPr>
          <p:spPr bwMode="auto">
            <a:xfrm>
              <a:off x="2496" y="34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94" name="Freeform 51">
              <a:extLst>
                <a:ext uri="{FF2B5EF4-FFF2-40B4-BE49-F238E27FC236}">
                  <a16:creationId xmlns="" xmlns:a16="http://schemas.microsoft.com/office/drawing/2014/main" id="{645B45A2-F01B-4E5F-87EB-074D59F044C1}"/>
                </a:ext>
              </a:extLst>
            </p:cNvPr>
            <p:cNvSpPr>
              <a:spLocks/>
            </p:cNvSpPr>
            <p:nvPr/>
          </p:nvSpPr>
          <p:spPr bwMode="auto">
            <a:xfrm>
              <a:off x="2531" y="354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5" name="Group 52">
            <a:extLst>
              <a:ext uri="{FF2B5EF4-FFF2-40B4-BE49-F238E27FC236}">
                <a16:creationId xmlns="" xmlns:a16="http://schemas.microsoft.com/office/drawing/2014/main" id="{6772D0F5-5D38-4310-9E65-52994403D630}"/>
              </a:ext>
            </a:extLst>
          </p:cNvPr>
          <p:cNvGrpSpPr>
            <a:grpSpLocks/>
          </p:cNvGrpSpPr>
          <p:nvPr/>
        </p:nvGrpSpPr>
        <p:grpSpPr bwMode="auto">
          <a:xfrm>
            <a:off x="4302125" y="5830888"/>
            <a:ext cx="803275" cy="601662"/>
            <a:chOff x="2614" y="3577"/>
            <a:chExt cx="506" cy="379"/>
          </a:xfrm>
        </p:grpSpPr>
        <p:sp>
          <p:nvSpPr>
            <p:cNvPr id="44074" name="Freeform 53">
              <a:extLst>
                <a:ext uri="{FF2B5EF4-FFF2-40B4-BE49-F238E27FC236}">
                  <a16:creationId xmlns="" xmlns:a16="http://schemas.microsoft.com/office/drawing/2014/main" id="{F72F76AF-11DC-4F18-A9B9-1874D0E729FD}"/>
                </a:ext>
              </a:extLst>
            </p:cNvPr>
            <p:cNvSpPr>
              <a:spLocks/>
            </p:cNvSpPr>
            <p:nvPr/>
          </p:nvSpPr>
          <p:spPr bwMode="auto">
            <a:xfrm>
              <a:off x="2614" y="3577"/>
              <a:ext cx="157" cy="167"/>
            </a:xfrm>
            <a:custGeom>
              <a:avLst/>
              <a:gdLst>
                <a:gd name="T0" fmla="*/ 0 w 192"/>
                <a:gd name="T1" fmla="*/ 2147483647 h 17"/>
                <a:gd name="T2" fmla="*/ 9 w 192"/>
                <a:gd name="T3" fmla="*/ 2147483647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5" name="Freeform 54">
              <a:extLst>
                <a:ext uri="{FF2B5EF4-FFF2-40B4-BE49-F238E27FC236}">
                  <a16:creationId xmlns="" xmlns:a16="http://schemas.microsoft.com/office/drawing/2014/main" id="{5C724D2A-C06D-4EE1-9B58-A9D6BA27FE12}"/>
                </a:ext>
              </a:extLst>
            </p:cNvPr>
            <p:cNvSpPr>
              <a:spLocks/>
            </p:cNvSpPr>
            <p:nvPr/>
          </p:nvSpPr>
          <p:spPr bwMode="auto">
            <a:xfrm>
              <a:off x="2671" y="3673"/>
              <a:ext cx="157" cy="167"/>
            </a:xfrm>
            <a:custGeom>
              <a:avLst/>
              <a:gdLst>
                <a:gd name="T0" fmla="*/ 0 w 192"/>
                <a:gd name="T1" fmla="*/ 2147483647 h 17"/>
                <a:gd name="T2" fmla="*/ 9 w 192"/>
                <a:gd name="T3" fmla="*/ 2147483647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6" name="Freeform 55">
              <a:extLst>
                <a:ext uri="{FF2B5EF4-FFF2-40B4-BE49-F238E27FC236}">
                  <a16:creationId xmlns="" xmlns:a16="http://schemas.microsoft.com/office/drawing/2014/main" id="{79109D46-CC35-4AC0-BED9-4F8F3BFCD194}"/>
                </a:ext>
              </a:extLst>
            </p:cNvPr>
            <p:cNvSpPr>
              <a:spLocks/>
            </p:cNvSpPr>
            <p:nvPr/>
          </p:nvSpPr>
          <p:spPr bwMode="auto">
            <a:xfrm flipH="1">
              <a:off x="2863" y="3644"/>
              <a:ext cx="196" cy="192"/>
            </a:xfrm>
            <a:custGeom>
              <a:avLst/>
              <a:gdLst>
                <a:gd name="T0" fmla="*/ 0 w 192"/>
                <a:gd name="T1" fmla="*/ 2147483647 h 17"/>
                <a:gd name="T2" fmla="*/ 260 w 192"/>
                <a:gd name="T3" fmla="*/ 2147483647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7" name="Freeform 56">
              <a:extLst>
                <a:ext uri="{FF2B5EF4-FFF2-40B4-BE49-F238E27FC236}">
                  <a16:creationId xmlns="" xmlns:a16="http://schemas.microsoft.com/office/drawing/2014/main" id="{14BCA464-4C20-4CA5-9C6F-F35421319782}"/>
                </a:ext>
              </a:extLst>
            </p:cNvPr>
            <p:cNvSpPr>
              <a:spLocks/>
            </p:cNvSpPr>
            <p:nvPr/>
          </p:nvSpPr>
          <p:spPr bwMode="auto">
            <a:xfrm>
              <a:off x="2789" y="3711"/>
              <a:ext cx="53" cy="245"/>
            </a:xfrm>
            <a:custGeom>
              <a:avLst/>
              <a:gdLst>
                <a:gd name="T0" fmla="*/ 53 w 53"/>
                <a:gd name="T1" fmla="*/ 0 h 245"/>
                <a:gd name="T2" fmla="*/ 14 w 53"/>
                <a:gd name="T3" fmla="*/ 77 h 245"/>
                <a:gd name="T4" fmla="*/ 1 w 53"/>
                <a:gd name="T5" fmla="*/ 167 h 245"/>
                <a:gd name="T6" fmla="*/ 0 60000 65536"/>
                <a:gd name="T7" fmla="*/ 0 60000 65536"/>
                <a:gd name="T8" fmla="*/ 0 60000 65536"/>
                <a:gd name="T9" fmla="*/ 0 w 53"/>
                <a:gd name="T10" fmla="*/ 0 h 245"/>
                <a:gd name="T11" fmla="*/ 53 w 53"/>
                <a:gd name="T12" fmla="*/ 245 h 245"/>
              </a:gdLst>
              <a:ahLst/>
              <a:cxnLst>
                <a:cxn ang="T6">
                  <a:pos x="T0" y="T1"/>
                </a:cxn>
                <a:cxn ang="T7">
                  <a:pos x="T2" y="T3"/>
                </a:cxn>
                <a:cxn ang="T8">
                  <a:pos x="T4" y="T5"/>
                </a:cxn>
              </a:cxnLst>
              <a:rect l="T9" t="T10" r="T11" b="T12"/>
              <a:pathLst>
                <a:path w="53" h="245">
                  <a:moveTo>
                    <a:pt x="53" y="0"/>
                  </a:moveTo>
                  <a:cubicBezTo>
                    <a:pt x="44" y="27"/>
                    <a:pt x="21" y="49"/>
                    <a:pt x="14" y="77"/>
                  </a:cubicBezTo>
                  <a:cubicBezTo>
                    <a:pt x="0" y="132"/>
                    <a:pt x="1" y="245"/>
                    <a:pt x="1" y="167"/>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8" name="Freeform 57">
              <a:extLst>
                <a:ext uri="{FF2B5EF4-FFF2-40B4-BE49-F238E27FC236}">
                  <a16:creationId xmlns="" xmlns:a16="http://schemas.microsoft.com/office/drawing/2014/main" id="{968FA617-D72F-498A-BA6D-3EC7C1627CE8}"/>
                </a:ext>
              </a:extLst>
            </p:cNvPr>
            <p:cNvSpPr>
              <a:spLocks/>
            </p:cNvSpPr>
            <p:nvPr/>
          </p:nvSpPr>
          <p:spPr bwMode="auto">
            <a:xfrm flipH="1">
              <a:off x="2806" y="3696"/>
              <a:ext cx="134" cy="225"/>
            </a:xfrm>
            <a:custGeom>
              <a:avLst/>
              <a:gdLst>
                <a:gd name="T0" fmla="*/ 58480395 w 53"/>
                <a:gd name="T1" fmla="*/ 0 h 245"/>
                <a:gd name="T2" fmla="*/ 15134153 w 53"/>
                <a:gd name="T3" fmla="*/ 22 h 245"/>
                <a:gd name="T4" fmla="*/ 1375490 w 53"/>
                <a:gd name="T5" fmla="*/ 47 h 245"/>
                <a:gd name="T6" fmla="*/ 0 60000 65536"/>
                <a:gd name="T7" fmla="*/ 0 60000 65536"/>
                <a:gd name="T8" fmla="*/ 0 60000 65536"/>
                <a:gd name="T9" fmla="*/ 0 w 53"/>
                <a:gd name="T10" fmla="*/ 0 h 245"/>
                <a:gd name="T11" fmla="*/ 53 w 53"/>
                <a:gd name="T12" fmla="*/ 245 h 245"/>
              </a:gdLst>
              <a:ahLst/>
              <a:cxnLst>
                <a:cxn ang="T6">
                  <a:pos x="T0" y="T1"/>
                </a:cxn>
                <a:cxn ang="T7">
                  <a:pos x="T2" y="T3"/>
                </a:cxn>
                <a:cxn ang="T8">
                  <a:pos x="T4" y="T5"/>
                </a:cxn>
              </a:cxnLst>
              <a:rect l="T9" t="T10" r="T11" b="T12"/>
              <a:pathLst>
                <a:path w="53" h="245">
                  <a:moveTo>
                    <a:pt x="53" y="0"/>
                  </a:moveTo>
                  <a:cubicBezTo>
                    <a:pt x="44" y="27"/>
                    <a:pt x="21" y="49"/>
                    <a:pt x="14" y="77"/>
                  </a:cubicBezTo>
                  <a:cubicBezTo>
                    <a:pt x="0" y="132"/>
                    <a:pt x="1" y="245"/>
                    <a:pt x="1" y="167"/>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9" name="Freeform 58">
              <a:extLst>
                <a:ext uri="{FF2B5EF4-FFF2-40B4-BE49-F238E27FC236}">
                  <a16:creationId xmlns="" xmlns:a16="http://schemas.microsoft.com/office/drawing/2014/main" id="{FEE9D03E-9D58-45D6-BF44-680CDE91B5A2}"/>
                </a:ext>
              </a:extLst>
            </p:cNvPr>
            <p:cNvSpPr>
              <a:spLocks/>
            </p:cNvSpPr>
            <p:nvPr/>
          </p:nvSpPr>
          <p:spPr bwMode="auto">
            <a:xfrm flipH="1">
              <a:off x="2915" y="3587"/>
              <a:ext cx="205" cy="157"/>
            </a:xfrm>
            <a:custGeom>
              <a:avLst/>
              <a:gdLst>
                <a:gd name="T0" fmla="*/ 0 w 192"/>
                <a:gd name="T1" fmla="*/ 2147483647 h 17"/>
                <a:gd name="T2" fmla="*/ 515 w 192"/>
                <a:gd name="T3" fmla="*/ 2147483647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6" name="Group 59">
            <a:extLst>
              <a:ext uri="{FF2B5EF4-FFF2-40B4-BE49-F238E27FC236}">
                <a16:creationId xmlns="" xmlns:a16="http://schemas.microsoft.com/office/drawing/2014/main" id="{096F2BE3-6C93-4F9D-95A3-2E40084454EE}"/>
              </a:ext>
            </a:extLst>
          </p:cNvPr>
          <p:cNvGrpSpPr>
            <a:grpSpLocks/>
          </p:cNvGrpSpPr>
          <p:nvPr/>
        </p:nvGrpSpPr>
        <p:grpSpPr bwMode="auto">
          <a:xfrm rot="21375157" flipH="1">
            <a:off x="4710113" y="3606800"/>
            <a:ext cx="782637" cy="2184400"/>
            <a:chOff x="2278" y="2185"/>
            <a:chExt cx="445" cy="1376"/>
          </a:xfrm>
        </p:grpSpPr>
        <p:sp>
          <p:nvSpPr>
            <p:cNvPr id="44059" name="Freeform 60">
              <a:extLst>
                <a:ext uri="{FF2B5EF4-FFF2-40B4-BE49-F238E27FC236}">
                  <a16:creationId xmlns="" xmlns:a16="http://schemas.microsoft.com/office/drawing/2014/main" id="{6DB08E2E-CA41-40D4-949D-0E60DB657E6F}"/>
                </a:ext>
              </a:extLst>
            </p:cNvPr>
            <p:cNvSpPr>
              <a:spLocks/>
            </p:cNvSpPr>
            <p:nvPr/>
          </p:nvSpPr>
          <p:spPr bwMode="auto">
            <a:xfrm>
              <a:off x="2278" y="218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0" name="Freeform 61">
              <a:extLst>
                <a:ext uri="{FF2B5EF4-FFF2-40B4-BE49-F238E27FC236}">
                  <a16:creationId xmlns="" xmlns:a16="http://schemas.microsoft.com/office/drawing/2014/main" id="{7A40C862-E48B-496E-9460-2698590AA2B3}"/>
                </a:ext>
              </a:extLst>
            </p:cNvPr>
            <p:cNvSpPr>
              <a:spLocks/>
            </p:cNvSpPr>
            <p:nvPr/>
          </p:nvSpPr>
          <p:spPr bwMode="auto">
            <a:xfrm>
              <a:off x="2304" y="228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1" name="Freeform 62">
              <a:extLst>
                <a:ext uri="{FF2B5EF4-FFF2-40B4-BE49-F238E27FC236}">
                  <a16:creationId xmlns="" xmlns:a16="http://schemas.microsoft.com/office/drawing/2014/main" id="{88850E72-AC02-469E-9842-6A2FD68E4D86}"/>
                </a:ext>
              </a:extLst>
            </p:cNvPr>
            <p:cNvSpPr>
              <a:spLocks/>
            </p:cNvSpPr>
            <p:nvPr/>
          </p:nvSpPr>
          <p:spPr bwMode="auto">
            <a:xfrm>
              <a:off x="2304" y="237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2" name="Freeform 63">
              <a:extLst>
                <a:ext uri="{FF2B5EF4-FFF2-40B4-BE49-F238E27FC236}">
                  <a16:creationId xmlns="" xmlns:a16="http://schemas.microsoft.com/office/drawing/2014/main" id="{AF6CE69F-54DE-44A9-98ED-6C251EC5B7AA}"/>
                </a:ext>
              </a:extLst>
            </p:cNvPr>
            <p:cNvSpPr>
              <a:spLocks/>
            </p:cNvSpPr>
            <p:nvPr/>
          </p:nvSpPr>
          <p:spPr bwMode="auto">
            <a:xfrm>
              <a:off x="2304" y="247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3" name="Freeform 64">
              <a:extLst>
                <a:ext uri="{FF2B5EF4-FFF2-40B4-BE49-F238E27FC236}">
                  <a16:creationId xmlns="" xmlns:a16="http://schemas.microsoft.com/office/drawing/2014/main" id="{D321D1CB-9A47-48E3-A0C3-5A36009BAEA8}"/>
                </a:ext>
              </a:extLst>
            </p:cNvPr>
            <p:cNvSpPr>
              <a:spLocks/>
            </p:cNvSpPr>
            <p:nvPr/>
          </p:nvSpPr>
          <p:spPr bwMode="auto">
            <a:xfrm>
              <a:off x="2317" y="2569"/>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4" name="Freeform 65">
              <a:extLst>
                <a:ext uri="{FF2B5EF4-FFF2-40B4-BE49-F238E27FC236}">
                  <a16:creationId xmlns="" xmlns:a16="http://schemas.microsoft.com/office/drawing/2014/main" id="{5449670C-7822-4697-A98D-780C8AF96529}"/>
                </a:ext>
              </a:extLst>
            </p:cNvPr>
            <p:cNvSpPr>
              <a:spLocks/>
            </p:cNvSpPr>
            <p:nvPr/>
          </p:nvSpPr>
          <p:spPr bwMode="auto">
            <a:xfrm>
              <a:off x="2330" y="2662"/>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5" name="Freeform 66">
              <a:extLst>
                <a:ext uri="{FF2B5EF4-FFF2-40B4-BE49-F238E27FC236}">
                  <a16:creationId xmlns="" xmlns:a16="http://schemas.microsoft.com/office/drawing/2014/main" id="{92E5BF92-F978-48B9-B5F4-629866802E73}"/>
                </a:ext>
              </a:extLst>
            </p:cNvPr>
            <p:cNvSpPr>
              <a:spLocks/>
            </p:cNvSpPr>
            <p:nvPr/>
          </p:nvSpPr>
          <p:spPr bwMode="auto">
            <a:xfrm>
              <a:off x="2352" y="275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6" name="Freeform 67">
              <a:extLst>
                <a:ext uri="{FF2B5EF4-FFF2-40B4-BE49-F238E27FC236}">
                  <a16:creationId xmlns="" xmlns:a16="http://schemas.microsoft.com/office/drawing/2014/main" id="{7EE27A43-63CA-4E3C-A728-358F5A90BE0F}"/>
                </a:ext>
              </a:extLst>
            </p:cNvPr>
            <p:cNvSpPr>
              <a:spLocks/>
            </p:cNvSpPr>
            <p:nvPr/>
          </p:nvSpPr>
          <p:spPr bwMode="auto">
            <a:xfrm>
              <a:off x="2365" y="2850"/>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7" name="Freeform 68">
              <a:extLst>
                <a:ext uri="{FF2B5EF4-FFF2-40B4-BE49-F238E27FC236}">
                  <a16:creationId xmlns="" xmlns:a16="http://schemas.microsoft.com/office/drawing/2014/main" id="{A237C8B5-F30C-4C26-8F0F-CC300A83F9DF}"/>
                </a:ext>
              </a:extLst>
            </p:cNvPr>
            <p:cNvSpPr>
              <a:spLocks/>
            </p:cNvSpPr>
            <p:nvPr/>
          </p:nvSpPr>
          <p:spPr bwMode="auto">
            <a:xfrm>
              <a:off x="2391" y="2946"/>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8" name="Freeform 69">
              <a:extLst>
                <a:ext uri="{FF2B5EF4-FFF2-40B4-BE49-F238E27FC236}">
                  <a16:creationId xmlns="" xmlns:a16="http://schemas.microsoft.com/office/drawing/2014/main" id="{45056269-4ABC-4AE4-8199-00A7BAB670FF}"/>
                </a:ext>
              </a:extLst>
            </p:cNvPr>
            <p:cNvSpPr>
              <a:spLocks/>
            </p:cNvSpPr>
            <p:nvPr/>
          </p:nvSpPr>
          <p:spPr bwMode="auto">
            <a:xfrm>
              <a:off x="2413" y="3055"/>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69" name="Freeform 70">
              <a:extLst>
                <a:ext uri="{FF2B5EF4-FFF2-40B4-BE49-F238E27FC236}">
                  <a16:creationId xmlns="" xmlns:a16="http://schemas.microsoft.com/office/drawing/2014/main" id="{CAF00AB7-498D-4B32-B160-B51CB170000F}"/>
                </a:ext>
              </a:extLst>
            </p:cNvPr>
            <p:cNvSpPr>
              <a:spLocks/>
            </p:cNvSpPr>
            <p:nvPr/>
          </p:nvSpPr>
          <p:spPr bwMode="auto">
            <a:xfrm>
              <a:off x="2426" y="3151"/>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0" name="Freeform 71">
              <a:extLst>
                <a:ext uri="{FF2B5EF4-FFF2-40B4-BE49-F238E27FC236}">
                  <a16:creationId xmlns="" xmlns:a16="http://schemas.microsoft.com/office/drawing/2014/main" id="{257844E5-700F-45BE-AB75-04355412A1EB}"/>
                </a:ext>
              </a:extLst>
            </p:cNvPr>
            <p:cNvSpPr>
              <a:spLocks/>
            </p:cNvSpPr>
            <p:nvPr/>
          </p:nvSpPr>
          <p:spPr bwMode="auto">
            <a:xfrm>
              <a:off x="2448" y="3247"/>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1" name="Freeform 72">
              <a:extLst>
                <a:ext uri="{FF2B5EF4-FFF2-40B4-BE49-F238E27FC236}">
                  <a16:creationId xmlns="" xmlns:a16="http://schemas.microsoft.com/office/drawing/2014/main" id="{016BE5A3-BF1F-465B-B7B0-5FD6746BA5A3}"/>
                </a:ext>
              </a:extLst>
            </p:cNvPr>
            <p:cNvSpPr>
              <a:spLocks/>
            </p:cNvSpPr>
            <p:nvPr/>
          </p:nvSpPr>
          <p:spPr bwMode="auto">
            <a:xfrm>
              <a:off x="2470" y="33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2" name="Freeform 73">
              <a:extLst>
                <a:ext uri="{FF2B5EF4-FFF2-40B4-BE49-F238E27FC236}">
                  <a16:creationId xmlns="" xmlns:a16="http://schemas.microsoft.com/office/drawing/2014/main" id="{BC7622C9-2955-4392-87D7-81CE7FE96B63}"/>
                </a:ext>
              </a:extLst>
            </p:cNvPr>
            <p:cNvSpPr>
              <a:spLocks/>
            </p:cNvSpPr>
            <p:nvPr/>
          </p:nvSpPr>
          <p:spPr bwMode="auto">
            <a:xfrm>
              <a:off x="2496" y="3443"/>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44073" name="Freeform 74">
              <a:extLst>
                <a:ext uri="{FF2B5EF4-FFF2-40B4-BE49-F238E27FC236}">
                  <a16:creationId xmlns="" xmlns:a16="http://schemas.microsoft.com/office/drawing/2014/main" id="{C5FFCB9E-88D8-4885-B882-107968D274F7}"/>
                </a:ext>
              </a:extLst>
            </p:cNvPr>
            <p:cNvSpPr>
              <a:spLocks/>
            </p:cNvSpPr>
            <p:nvPr/>
          </p:nvSpPr>
          <p:spPr bwMode="auto">
            <a:xfrm>
              <a:off x="2531" y="3544"/>
              <a:ext cx="192" cy="17"/>
            </a:xfrm>
            <a:custGeom>
              <a:avLst/>
              <a:gdLst>
                <a:gd name="T0" fmla="*/ 0 w 192"/>
                <a:gd name="T1" fmla="*/ 17 h 17"/>
                <a:gd name="T2" fmla="*/ 192 w 192"/>
                <a:gd name="T3" fmla="*/ 4 h 17"/>
                <a:gd name="T4" fmla="*/ 0 60000 65536"/>
                <a:gd name="T5" fmla="*/ 0 60000 65536"/>
                <a:gd name="T6" fmla="*/ 0 w 192"/>
                <a:gd name="T7" fmla="*/ 0 h 17"/>
                <a:gd name="T8" fmla="*/ 192 w 192"/>
                <a:gd name="T9" fmla="*/ 17 h 17"/>
              </a:gdLst>
              <a:ahLst/>
              <a:cxnLst>
                <a:cxn ang="T4">
                  <a:pos x="T0" y="T1"/>
                </a:cxn>
                <a:cxn ang="T5">
                  <a:pos x="T2" y="T3"/>
                </a:cxn>
              </a:cxnLst>
              <a:rect l="T6" t="T7" r="T8" b="T9"/>
              <a:pathLst>
                <a:path w="192" h="17">
                  <a:moveTo>
                    <a:pt x="0" y="17"/>
                  </a:moveTo>
                  <a:cubicBezTo>
                    <a:pt x="132" y="0"/>
                    <a:pt x="68" y="4"/>
                    <a:pt x="192" y="4"/>
                  </a:cubicBezTo>
                </a:path>
              </a:pathLst>
            </a:custGeom>
            <a:noFill/>
            <a:ln w="76200">
              <a:solidFill>
                <a:srgbClr val="CC66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sp>
        <p:nvSpPr>
          <p:cNvPr id="297035" name="Text Box 75">
            <a:extLst>
              <a:ext uri="{FF2B5EF4-FFF2-40B4-BE49-F238E27FC236}">
                <a16:creationId xmlns="" xmlns:a16="http://schemas.microsoft.com/office/drawing/2014/main" id="{0CA633E1-0821-458B-9894-503532FF1CC2}"/>
              </a:ext>
            </a:extLst>
          </p:cNvPr>
          <p:cNvSpPr txBox="1">
            <a:spLocks noChangeArrowheads="1"/>
          </p:cNvSpPr>
          <p:nvPr/>
        </p:nvSpPr>
        <p:spPr bwMode="auto">
          <a:xfrm>
            <a:off x="1219200" y="457200"/>
            <a:ext cx="7772400" cy="762000"/>
          </a:xfrm>
          <a:prstGeom prst="rect">
            <a:avLst/>
          </a:prstGeom>
          <a:noFill/>
          <a:ln w="9525">
            <a:noFill/>
            <a:miter lim="800000"/>
            <a:headEnd/>
            <a:tailEnd/>
          </a:ln>
          <a:effectLst/>
        </p:spPr>
        <p:txBody>
          <a:bodyPr>
            <a:spAutoFit/>
          </a:bodyPr>
          <a:lstStyle/>
          <a:p>
            <a:pPr>
              <a:defRPr/>
            </a:pPr>
            <a:r>
              <a:rPr lang="en-US" sz="4400" b="1">
                <a:solidFill>
                  <a:srgbClr val="993366"/>
                </a:solidFill>
                <a:effectLst>
                  <a:outerShdw blurRad="38100" dist="38100" dir="2700000" algn="tl">
                    <a:srgbClr val="C0C0C0"/>
                  </a:outerShdw>
                </a:effectLst>
                <a:latin typeface="Comic Sans MS" pitchFamily="66" charset="0"/>
                <a:cs typeface="Arial" charset="0"/>
              </a:rPr>
              <a:t>Pressure-Tension theory</a:t>
            </a:r>
          </a:p>
        </p:txBody>
      </p:sp>
      <p:grpSp>
        <p:nvGrpSpPr>
          <p:cNvPr id="7" name="Group 76">
            <a:extLst>
              <a:ext uri="{FF2B5EF4-FFF2-40B4-BE49-F238E27FC236}">
                <a16:creationId xmlns="" xmlns:a16="http://schemas.microsoft.com/office/drawing/2014/main" id="{BCEA7D7B-A09E-4307-90EA-6370FA262BF8}"/>
              </a:ext>
            </a:extLst>
          </p:cNvPr>
          <p:cNvGrpSpPr>
            <a:grpSpLocks/>
          </p:cNvGrpSpPr>
          <p:nvPr/>
        </p:nvGrpSpPr>
        <p:grpSpPr bwMode="auto">
          <a:xfrm>
            <a:off x="3810000" y="990600"/>
            <a:ext cx="1524000" cy="5181600"/>
            <a:chOff x="2592" y="1200"/>
            <a:chExt cx="528" cy="1888"/>
          </a:xfrm>
        </p:grpSpPr>
        <p:sp>
          <p:nvSpPr>
            <p:cNvPr id="44057" name="Freeform 77">
              <a:extLst>
                <a:ext uri="{FF2B5EF4-FFF2-40B4-BE49-F238E27FC236}">
                  <a16:creationId xmlns="" xmlns:a16="http://schemas.microsoft.com/office/drawing/2014/main" id="{37228164-4D53-458E-A3CE-0FEA99255EA4}"/>
                </a:ext>
              </a:extLst>
            </p:cNvPr>
            <p:cNvSpPr>
              <a:spLocks/>
            </p:cNvSpPr>
            <p:nvPr/>
          </p:nvSpPr>
          <p:spPr bwMode="auto">
            <a:xfrm>
              <a:off x="2648" y="1800"/>
              <a:ext cx="424" cy="1288"/>
            </a:xfrm>
            <a:custGeom>
              <a:avLst/>
              <a:gdLst>
                <a:gd name="T0" fmla="*/ 8 w 472"/>
                <a:gd name="T1" fmla="*/ 168 h 1288"/>
                <a:gd name="T2" fmla="*/ 36 w 472"/>
                <a:gd name="T3" fmla="*/ 1128 h 1288"/>
                <a:gd name="T4" fmla="*/ 66 w 472"/>
                <a:gd name="T5" fmla="*/ 1128 h 1288"/>
                <a:gd name="T6" fmla="*/ 85 w 472"/>
                <a:gd name="T7" fmla="*/ 168 h 1288"/>
                <a:gd name="T8" fmla="*/ 8 w 472"/>
                <a:gd name="T9" fmla="*/ 168 h 1288"/>
                <a:gd name="T10" fmla="*/ 0 60000 65536"/>
                <a:gd name="T11" fmla="*/ 0 60000 65536"/>
                <a:gd name="T12" fmla="*/ 0 60000 65536"/>
                <a:gd name="T13" fmla="*/ 0 60000 65536"/>
                <a:gd name="T14" fmla="*/ 0 60000 65536"/>
                <a:gd name="T15" fmla="*/ 0 w 472"/>
                <a:gd name="T16" fmla="*/ 0 h 1288"/>
                <a:gd name="T17" fmla="*/ 472 w 472"/>
                <a:gd name="T18" fmla="*/ 1288 h 1288"/>
              </a:gdLst>
              <a:ahLst/>
              <a:cxnLst>
                <a:cxn ang="T10">
                  <a:pos x="T0" y="T1"/>
                </a:cxn>
                <a:cxn ang="T11">
                  <a:pos x="T2" y="T3"/>
                </a:cxn>
                <a:cxn ang="T12">
                  <a:pos x="T4" y="T5"/>
                </a:cxn>
                <a:cxn ang="T13">
                  <a:pos x="T6" y="T7"/>
                </a:cxn>
                <a:cxn ang="T14">
                  <a:pos x="T8" y="T9"/>
                </a:cxn>
              </a:cxnLst>
              <a:rect l="T15" t="T16" r="T17" b="T18"/>
              <a:pathLst>
                <a:path w="472" h="1288">
                  <a:moveTo>
                    <a:pt x="40" y="168"/>
                  </a:moveTo>
                  <a:cubicBezTo>
                    <a:pt x="0" y="328"/>
                    <a:pt x="136" y="968"/>
                    <a:pt x="184" y="1128"/>
                  </a:cubicBezTo>
                  <a:cubicBezTo>
                    <a:pt x="232" y="1288"/>
                    <a:pt x="288" y="1288"/>
                    <a:pt x="328" y="1128"/>
                  </a:cubicBezTo>
                  <a:cubicBezTo>
                    <a:pt x="368" y="968"/>
                    <a:pt x="472" y="336"/>
                    <a:pt x="424" y="168"/>
                  </a:cubicBezTo>
                  <a:cubicBezTo>
                    <a:pt x="376" y="0"/>
                    <a:pt x="80" y="8"/>
                    <a:pt x="40" y="168"/>
                  </a:cubicBezTo>
                  <a:close/>
                </a:path>
              </a:pathLst>
            </a:custGeom>
            <a:solidFill>
              <a:srgbClr val="FFCC6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058" name="Freeform 78">
              <a:extLst>
                <a:ext uri="{FF2B5EF4-FFF2-40B4-BE49-F238E27FC236}">
                  <a16:creationId xmlns="" xmlns:a16="http://schemas.microsoft.com/office/drawing/2014/main" id="{364A4992-236F-4F6C-A091-AF0F846C8E11}"/>
                </a:ext>
              </a:extLst>
            </p:cNvPr>
            <p:cNvSpPr>
              <a:spLocks/>
            </p:cNvSpPr>
            <p:nvPr/>
          </p:nvSpPr>
          <p:spPr bwMode="auto">
            <a:xfrm>
              <a:off x="2592" y="1200"/>
              <a:ext cx="528" cy="888"/>
            </a:xfrm>
            <a:custGeom>
              <a:avLst/>
              <a:gdLst>
                <a:gd name="T0" fmla="*/ 10 w 656"/>
                <a:gd name="T1" fmla="*/ 80 h 888"/>
                <a:gd name="T2" fmla="*/ 2 w 656"/>
                <a:gd name="T3" fmla="*/ 560 h 888"/>
                <a:gd name="T4" fmla="*/ 5 w 656"/>
                <a:gd name="T5" fmla="*/ 848 h 888"/>
                <a:gd name="T6" fmla="*/ 12 w 656"/>
                <a:gd name="T7" fmla="*/ 800 h 888"/>
                <a:gd name="T8" fmla="*/ 20 w 656"/>
                <a:gd name="T9" fmla="*/ 848 h 888"/>
                <a:gd name="T10" fmla="*/ 25 w 656"/>
                <a:gd name="T11" fmla="*/ 608 h 888"/>
                <a:gd name="T12" fmla="*/ 18 w 656"/>
                <a:gd name="T13" fmla="*/ 368 h 888"/>
                <a:gd name="T14" fmla="*/ 16 w 656"/>
                <a:gd name="T15" fmla="*/ 80 h 888"/>
                <a:gd name="T16" fmla="*/ 10 w 656"/>
                <a:gd name="T17" fmla="*/ 80 h 8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6"/>
                <a:gd name="T28" fmla="*/ 0 h 888"/>
                <a:gd name="T29" fmla="*/ 656 w 656"/>
                <a:gd name="T30" fmla="*/ 888 h 8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6" h="888">
                  <a:moveTo>
                    <a:pt x="264" y="80"/>
                  </a:moveTo>
                  <a:cubicBezTo>
                    <a:pt x="200" y="160"/>
                    <a:pt x="48" y="432"/>
                    <a:pt x="24" y="560"/>
                  </a:cubicBezTo>
                  <a:cubicBezTo>
                    <a:pt x="0" y="688"/>
                    <a:pt x="72" y="808"/>
                    <a:pt x="120" y="848"/>
                  </a:cubicBezTo>
                  <a:cubicBezTo>
                    <a:pt x="168" y="888"/>
                    <a:pt x="248" y="800"/>
                    <a:pt x="312" y="800"/>
                  </a:cubicBezTo>
                  <a:cubicBezTo>
                    <a:pt x="376" y="800"/>
                    <a:pt x="448" y="880"/>
                    <a:pt x="504" y="848"/>
                  </a:cubicBezTo>
                  <a:cubicBezTo>
                    <a:pt x="560" y="816"/>
                    <a:pt x="656" y="688"/>
                    <a:pt x="648" y="608"/>
                  </a:cubicBezTo>
                  <a:cubicBezTo>
                    <a:pt x="640" y="528"/>
                    <a:pt x="496" y="456"/>
                    <a:pt x="456" y="368"/>
                  </a:cubicBezTo>
                  <a:cubicBezTo>
                    <a:pt x="416" y="280"/>
                    <a:pt x="432" y="136"/>
                    <a:pt x="408" y="80"/>
                  </a:cubicBezTo>
                  <a:cubicBezTo>
                    <a:pt x="384" y="24"/>
                    <a:pt x="328" y="0"/>
                    <a:pt x="264" y="80"/>
                  </a:cubicBezTo>
                  <a:close/>
                </a:path>
              </a:pathLst>
            </a:custGeom>
            <a:gradFill rotWithShape="1">
              <a:gsLst>
                <a:gs pos="0">
                  <a:srgbClr val="76765E"/>
                </a:gs>
                <a:gs pos="50000">
                  <a:srgbClr val="FFFFCC"/>
                </a:gs>
                <a:gs pos="100000">
                  <a:srgbClr val="76765E"/>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97039" name="Freeform 79">
            <a:extLst>
              <a:ext uri="{FF2B5EF4-FFF2-40B4-BE49-F238E27FC236}">
                <a16:creationId xmlns="" xmlns:a16="http://schemas.microsoft.com/office/drawing/2014/main" id="{E40A79EA-93E7-4173-9038-93CAFCF3EEE8}"/>
              </a:ext>
            </a:extLst>
          </p:cNvPr>
          <p:cNvSpPr>
            <a:spLocks/>
          </p:cNvSpPr>
          <p:nvPr/>
        </p:nvSpPr>
        <p:spPr bwMode="auto">
          <a:xfrm>
            <a:off x="2436813" y="3184525"/>
            <a:ext cx="4025900" cy="3657600"/>
          </a:xfrm>
          <a:custGeom>
            <a:avLst/>
            <a:gdLst>
              <a:gd name="T0" fmla="*/ 2147483647 w 2536"/>
              <a:gd name="T1" fmla="*/ 2147483647 h 2304"/>
              <a:gd name="T2" fmla="*/ 2147483647 w 2536"/>
              <a:gd name="T3" fmla="*/ 2147483647 h 2304"/>
              <a:gd name="T4" fmla="*/ 2147483647 w 2536"/>
              <a:gd name="T5" fmla="*/ 2147483647 h 2304"/>
              <a:gd name="T6" fmla="*/ 2147483647 w 2536"/>
              <a:gd name="T7" fmla="*/ 2147483647 h 2304"/>
              <a:gd name="T8" fmla="*/ 2147483647 w 2536"/>
              <a:gd name="T9" fmla="*/ 2147483647 h 2304"/>
              <a:gd name="T10" fmla="*/ 2147483647 w 2536"/>
              <a:gd name="T11" fmla="*/ 2147483647 h 2304"/>
              <a:gd name="T12" fmla="*/ 2147483647 w 2536"/>
              <a:gd name="T13" fmla="*/ 2147483647 h 2304"/>
              <a:gd name="T14" fmla="*/ 2147483647 w 2536"/>
              <a:gd name="T15" fmla="*/ 2147483647 h 2304"/>
              <a:gd name="T16" fmla="*/ 2147483647 w 2536"/>
              <a:gd name="T17" fmla="*/ 2147483647 h 2304"/>
              <a:gd name="T18" fmla="*/ 2147483647 w 2536"/>
              <a:gd name="T19" fmla="*/ 2147483647 h 2304"/>
              <a:gd name="T20" fmla="*/ 2147483647 w 2536"/>
              <a:gd name="T21" fmla="*/ 2147483647 h 2304"/>
              <a:gd name="T22" fmla="*/ 2147483647 w 2536"/>
              <a:gd name="T23" fmla="*/ 2147483647 h 2304"/>
              <a:gd name="T24" fmla="*/ 2147483647 w 2536"/>
              <a:gd name="T25" fmla="*/ 2147483647 h 2304"/>
              <a:gd name="T26" fmla="*/ 2147483647 w 2536"/>
              <a:gd name="T27" fmla="*/ 2147483647 h 2304"/>
              <a:gd name="T28" fmla="*/ 2147483647 w 2536"/>
              <a:gd name="T29" fmla="*/ 2147483647 h 23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36"/>
              <a:gd name="T46" fmla="*/ 0 h 2304"/>
              <a:gd name="T47" fmla="*/ 2536 w 2536"/>
              <a:gd name="T48" fmla="*/ 2304 h 23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36" h="2304">
                <a:moveTo>
                  <a:pt x="88" y="1568"/>
                </a:moveTo>
                <a:cubicBezTo>
                  <a:pt x="176" y="1232"/>
                  <a:pt x="624" y="256"/>
                  <a:pt x="760" y="128"/>
                </a:cubicBezTo>
                <a:cubicBezTo>
                  <a:pt x="896" y="0"/>
                  <a:pt x="848" y="544"/>
                  <a:pt x="904" y="800"/>
                </a:cubicBezTo>
                <a:cubicBezTo>
                  <a:pt x="960" y="1056"/>
                  <a:pt x="1024" y="1464"/>
                  <a:pt x="1096" y="1664"/>
                </a:cubicBezTo>
                <a:cubicBezTo>
                  <a:pt x="1168" y="1864"/>
                  <a:pt x="1248" y="1960"/>
                  <a:pt x="1336" y="2000"/>
                </a:cubicBezTo>
                <a:cubicBezTo>
                  <a:pt x="1424" y="2040"/>
                  <a:pt x="1560" y="1984"/>
                  <a:pt x="1624" y="1904"/>
                </a:cubicBezTo>
                <a:cubicBezTo>
                  <a:pt x="1688" y="1824"/>
                  <a:pt x="1688" y="1696"/>
                  <a:pt x="1720" y="1520"/>
                </a:cubicBezTo>
                <a:cubicBezTo>
                  <a:pt x="1752" y="1344"/>
                  <a:pt x="1784" y="1080"/>
                  <a:pt x="1816" y="848"/>
                </a:cubicBezTo>
                <a:cubicBezTo>
                  <a:pt x="1848" y="616"/>
                  <a:pt x="1856" y="192"/>
                  <a:pt x="1912" y="128"/>
                </a:cubicBezTo>
                <a:cubicBezTo>
                  <a:pt x="1968" y="64"/>
                  <a:pt x="2056" y="184"/>
                  <a:pt x="2152" y="464"/>
                </a:cubicBezTo>
                <a:cubicBezTo>
                  <a:pt x="2248" y="744"/>
                  <a:pt x="2536" y="1512"/>
                  <a:pt x="2488" y="1808"/>
                </a:cubicBezTo>
                <a:cubicBezTo>
                  <a:pt x="2440" y="2104"/>
                  <a:pt x="2072" y="2176"/>
                  <a:pt x="1864" y="2240"/>
                </a:cubicBezTo>
                <a:cubicBezTo>
                  <a:pt x="1656" y="2304"/>
                  <a:pt x="1512" y="2208"/>
                  <a:pt x="1240" y="2192"/>
                </a:cubicBezTo>
                <a:cubicBezTo>
                  <a:pt x="968" y="2176"/>
                  <a:pt x="424" y="2248"/>
                  <a:pt x="232" y="2144"/>
                </a:cubicBezTo>
                <a:cubicBezTo>
                  <a:pt x="40" y="2040"/>
                  <a:pt x="0" y="1904"/>
                  <a:pt x="88" y="1568"/>
                </a:cubicBezTo>
                <a:close/>
              </a:path>
            </a:pathLst>
          </a:custGeom>
          <a:solidFill>
            <a:schemeClr val="bg2"/>
          </a:solidFill>
          <a:ln w="9525">
            <a:solidFill>
              <a:schemeClr val="tx1"/>
            </a:solidFill>
            <a:round/>
            <a:headEnd/>
            <a:tailEnd/>
          </a:ln>
        </p:spPr>
        <p:txBody>
          <a:bodyPr/>
          <a:lstStyle/>
          <a:p>
            <a:endParaRPr lang="en-US"/>
          </a:p>
        </p:txBody>
      </p:sp>
      <p:grpSp>
        <p:nvGrpSpPr>
          <p:cNvPr id="8" name="Group 80">
            <a:extLst>
              <a:ext uri="{FF2B5EF4-FFF2-40B4-BE49-F238E27FC236}">
                <a16:creationId xmlns="" xmlns:a16="http://schemas.microsoft.com/office/drawing/2014/main" id="{1116E3C1-0750-404D-89CC-01877F5B83E8}"/>
              </a:ext>
            </a:extLst>
          </p:cNvPr>
          <p:cNvGrpSpPr>
            <a:grpSpLocks/>
          </p:cNvGrpSpPr>
          <p:nvPr/>
        </p:nvGrpSpPr>
        <p:grpSpPr bwMode="auto">
          <a:xfrm>
            <a:off x="2438400" y="1600200"/>
            <a:ext cx="1524000" cy="838200"/>
            <a:chOff x="1440" y="912"/>
            <a:chExt cx="960" cy="528"/>
          </a:xfrm>
        </p:grpSpPr>
        <p:sp>
          <p:nvSpPr>
            <p:cNvPr id="44055" name="AutoShape 81">
              <a:extLst>
                <a:ext uri="{FF2B5EF4-FFF2-40B4-BE49-F238E27FC236}">
                  <a16:creationId xmlns="" xmlns:a16="http://schemas.microsoft.com/office/drawing/2014/main" id="{A82FDF8D-3DBF-497A-A45F-C7EEC3C72E11}"/>
                </a:ext>
              </a:extLst>
            </p:cNvPr>
            <p:cNvSpPr>
              <a:spLocks noChangeArrowheads="1"/>
            </p:cNvSpPr>
            <p:nvPr/>
          </p:nvSpPr>
          <p:spPr bwMode="auto">
            <a:xfrm>
              <a:off x="1440" y="912"/>
              <a:ext cx="960" cy="52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669900"/>
            </a:solidFill>
            <a:ln w="9525">
              <a:solidFill>
                <a:schemeClr val="tx1"/>
              </a:solidFill>
              <a:miter lim="800000"/>
              <a:headEnd/>
              <a:tailEnd/>
            </a:ln>
          </p:spPr>
          <p:txBody>
            <a:bodyPr wrap="none" anchor="ctr"/>
            <a:lstStyle/>
            <a:p>
              <a:endParaRPr lang="en-US"/>
            </a:p>
          </p:txBody>
        </p:sp>
        <p:sp>
          <p:nvSpPr>
            <p:cNvPr id="44056" name="Text Box 82">
              <a:extLst>
                <a:ext uri="{FF2B5EF4-FFF2-40B4-BE49-F238E27FC236}">
                  <a16:creationId xmlns="" xmlns:a16="http://schemas.microsoft.com/office/drawing/2014/main" id="{8AB24628-7C3D-43B5-88BB-50EF19B90E7A}"/>
                </a:ext>
              </a:extLst>
            </p:cNvPr>
            <p:cNvSpPr txBox="1">
              <a:spLocks noChangeArrowheads="1"/>
            </p:cNvSpPr>
            <p:nvPr/>
          </p:nvSpPr>
          <p:spPr bwMode="auto">
            <a:xfrm>
              <a:off x="1584" y="1056"/>
              <a:ext cx="677"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2000" b="1" dirty="0">
                  <a:solidFill>
                    <a:schemeClr val="bg1"/>
                  </a:solidFill>
                  <a:latin typeface="Arial" panose="020B0604020202020204" pitchFamily="34" charset="0"/>
                </a:rPr>
                <a:t>FORCE</a:t>
              </a:r>
            </a:p>
          </p:txBody>
        </p:sp>
      </p:grpSp>
      <p:grpSp>
        <p:nvGrpSpPr>
          <p:cNvPr id="9" name="Group 83">
            <a:extLst>
              <a:ext uri="{FF2B5EF4-FFF2-40B4-BE49-F238E27FC236}">
                <a16:creationId xmlns="" xmlns:a16="http://schemas.microsoft.com/office/drawing/2014/main" id="{E36E5A07-9341-4EE6-8007-39C232C486A5}"/>
              </a:ext>
            </a:extLst>
          </p:cNvPr>
          <p:cNvGrpSpPr>
            <a:grpSpLocks/>
          </p:cNvGrpSpPr>
          <p:nvPr/>
        </p:nvGrpSpPr>
        <p:grpSpPr bwMode="auto">
          <a:xfrm>
            <a:off x="3962400" y="990600"/>
            <a:ext cx="1524000" cy="5181600"/>
            <a:chOff x="2592" y="1200"/>
            <a:chExt cx="528" cy="1888"/>
          </a:xfrm>
        </p:grpSpPr>
        <p:sp>
          <p:nvSpPr>
            <p:cNvPr id="44053" name="Freeform 84">
              <a:extLst>
                <a:ext uri="{FF2B5EF4-FFF2-40B4-BE49-F238E27FC236}">
                  <a16:creationId xmlns="" xmlns:a16="http://schemas.microsoft.com/office/drawing/2014/main" id="{B00250DF-1DCD-4A50-99C7-5B2FDA60A1EF}"/>
                </a:ext>
              </a:extLst>
            </p:cNvPr>
            <p:cNvSpPr>
              <a:spLocks/>
            </p:cNvSpPr>
            <p:nvPr/>
          </p:nvSpPr>
          <p:spPr bwMode="auto">
            <a:xfrm>
              <a:off x="2648" y="1800"/>
              <a:ext cx="424" cy="1288"/>
            </a:xfrm>
            <a:custGeom>
              <a:avLst/>
              <a:gdLst>
                <a:gd name="T0" fmla="*/ 8 w 472"/>
                <a:gd name="T1" fmla="*/ 168 h 1288"/>
                <a:gd name="T2" fmla="*/ 36 w 472"/>
                <a:gd name="T3" fmla="*/ 1128 h 1288"/>
                <a:gd name="T4" fmla="*/ 66 w 472"/>
                <a:gd name="T5" fmla="*/ 1128 h 1288"/>
                <a:gd name="T6" fmla="*/ 85 w 472"/>
                <a:gd name="T7" fmla="*/ 168 h 1288"/>
                <a:gd name="T8" fmla="*/ 8 w 472"/>
                <a:gd name="T9" fmla="*/ 168 h 1288"/>
                <a:gd name="T10" fmla="*/ 0 60000 65536"/>
                <a:gd name="T11" fmla="*/ 0 60000 65536"/>
                <a:gd name="T12" fmla="*/ 0 60000 65536"/>
                <a:gd name="T13" fmla="*/ 0 60000 65536"/>
                <a:gd name="T14" fmla="*/ 0 60000 65536"/>
                <a:gd name="T15" fmla="*/ 0 w 472"/>
                <a:gd name="T16" fmla="*/ 0 h 1288"/>
                <a:gd name="T17" fmla="*/ 472 w 472"/>
                <a:gd name="T18" fmla="*/ 1288 h 1288"/>
              </a:gdLst>
              <a:ahLst/>
              <a:cxnLst>
                <a:cxn ang="T10">
                  <a:pos x="T0" y="T1"/>
                </a:cxn>
                <a:cxn ang="T11">
                  <a:pos x="T2" y="T3"/>
                </a:cxn>
                <a:cxn ang="T12">
                  <a:pos x="T4" y="T5"/>
                </a:cxn>
                <a:cxn ang="T13">
                  <a:pos x="T6" y="T7"/>
                </a:cxn>
                <a:cxn ang="T14">
                  <a:pos x="T8" y="T9"/>
                </a:cxn>
              </a:cxnLst>
              <a:rect l="T15" t="T16" r="T17" b="T18"/>
              <a:pathLst>
                <a:path w="472" h="1288">
                  <a:moveTo>
                    <a:pt x="40" y="168"/>
                  </a:moveTo>
                  <a:cubicBezTo>
                    <a:pt x="0" y="328"/>
                    <a:pt x="136" y="968"/>
                    <a:pt x="184" y="1128"/>
                  </a:cubicBezTo>
                  <a:cubicBezTo>
                    <a:pt x="232" y="1288"/>
                    <a:pt x="288" y="1288"/>
                    <a:pt x="328" y="1128"/>
                  </a:cubicBezTo>
                  <a:cubicBezTo>
                    <a:pt x="368" y="968"/>
                    <a:pt x="472" y="336"/>
                    <a:pt x="424" y="168"/>
                  </a:cubicBezTo>
                  <a:cubicBezTo>
                    <a:pt x="376" y="0"/>
                    <a:pt x="80" y="8"/>
                    <a:pt x="40" y="168"/>
                  </a:cubicBezTo>
                  <a:close/>
                </a:path>
              </a:pathLst>
            </a:custGeom>
            <a:solidFill>
              <a:srgbClr val="FFCC6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054" name="Freeform 85">
              <a:extLst>
                <a:ext uri="{FF2B5EF4-FFF2-40B4-BE49-F238E27FC236}">
                  <a16:creationId xmlns="" xmlns:a16="http://schemas.microsoft.com/office/drawing/2014/main" id="{AE285390-447F-43B2-933C-22E9371684DD}"/>
                </a:ext>
              </a:extLst>
            </p:cNvPr>
            <p:cNvSpPr>
              <a:spLocks/>
            </p:cNvSpPr>
            <p:nvPr/>
          </p:nvSpPr>
          <p:spPr bwMode="auto">
            <a:xfrm>
              <a:off x="2592" y="1200"/>
              <a:ext cx="528" cy="888"/>
            </a:xfrm>
            <a:custGeom>
              <a:avLst/>
              <a:gdLst>
                <a:gd name="T0" fmla="*/ 10 w 656"/>
                <a:gd name="T1" fmla="*/ 80 h 888"/>
                <a:gd name="T2" fmla="*/ 2 w 656"/>
                <a:gd name="T3" fmla="*/ 560 h 888"/>
                <a:gd name="T4" fmla="*/ 5 w 656"/>
                <a:gd name="T5" fmla="*/ 848 h 888"/>
                <a:gd name="T6" fmla="*/ 12 w 656"/>
                <a:gd name="T7" fmla="*/ 800 h 888"/>
                <a:gd name="T8" fmla="*/ 20 w 656"/>
                <a:gd name="T9" fmla="*/ 848 h 888"/>
                <a:gd name="T10" fmla="*/ 25 w 656"/>
                <a:gd name="T11" fmla="*/ 608 h 888"/>
                <a:gd name="T12" fmla="*/ 18 w 656"/>
                <a:gd name="T13" fmla="*/ 368 h 888"/>
                <a:gd name="T14" fmla="*/ 16 w 656"/>
                <a:gd name="T15" fmla="*/ 80 h 888"/>
                <a:gd name="T16" fmla="*/ 10 w 656"/>
                <a:gd name="T17" fmla="*/ 80 h 8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6"/>
                <a:gd name="T28" fmla="*/ 0 h 888"/>
                <a:gd name="T29" fmla="*/ 656 w 656"/>
                <a:gd name="T30" fmla="*/ 888 h 8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6" h="888">
                  <a:moveTo>
                    <a:pt x="264" y="80"/>
                  </a:moveTo>
                  <a:cubicBezTo>
                    <a:pt x="200" y="160"/>
                    <a:pt x="48" y="432"/>
                    <a:pt x="24" y="560"/>
                  </a:cubicBezTo>
                  <a:cubicBezTo>
                    <a:pt x="0" y="688"/>
                    <a:pt x="72" y="808"/>
                    <a:pt x="120" y="848"/>
                  </a:cubicBezTo>
                  <a:cubicBezTo>
                    <a:pt x="168" y="888"/>
                    <a:pt x="248" y="800"/>
                    <a:pt x="312" y="800"/>
                  </a:cubicBezTo>
                  <a:cubicBezTo>
                    <a:pt x="376" y="800"/>
                    <a:pt x="448" y="880"/>
                    <a:pt x="504" y="848"/>
                  </a:cubicBezTo>
                  <a:cubicBezTo>
                    <a:pt x="560" y="816"/>
                    <a:pt x="656" y="688"/>
                    <a:pt x="648" y="608"/>
                  </a:cubicBezTo>
                  <a:cubicBezTo>
                    <a:pt x="640" y="528"/>
                    <a:pt x="496" y="456"/>
                    <a:pt x="456" y="368"/>
                  </a:cubicBezTo>
                  <a:cubicBezTo>
                    <a:pt x="416" y="280"/>
                    <a:pt x="432" y="136"/>
                    <a:pt x="408" y="80"/>
                  </a:cubicBezTo>
                  <a:cubicBezTo>
                    <a:pt x="384" y="24"/>
                    <a:pt x="328" y="0"/>
                    <a:pt x="264" y="80"/>
                  </a:cubicBezTo>
                  <a:close/>
                </a:path>
              </a:pathLst>
            </a:custGeom>
            <a:gradFill rotWithShape="1">
              <a:gsLst>
                <a:gs pos="0">
                  <a:srgbClr val="76765E"/>
                </a:gs>
                <a:gs pos="50000">
                  <a:srgbClr val="FFFFCC"/>
                </a:gs>
                <a:gs pos="100000">
                  <a:srgbClr val="76765E"/>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97046" name="Text Box 86">
            <a:extLst>
              <a:ext uri="{FF2B5EF4-FFF2-40B4-BE49-F238E27FC236}">
                <a16:creationId xmlns="" xmlns:a16="http://schemas.microsoft.com/office/drawing/2014/main" id="{0CABF392-3685-4D00-A626-E93EDACC03A5}"/>
              </a:ext>
            </a:extLst>
          </p:cNvPr>
          <p:cNvSpPr txBox="1">
            <a:spLocks noChangeArrowheads="1"/>
          </p:cNvSpPr>
          <p:nvPr/>
        </p:nvSpPr>
        <p:spPr bwMode="auto">
          <a:xfrm>
            <a:off x="5486400" y="1828800"/>
            <a:ext cx="2819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7C80"/>
                </a:solidFill>
                <a:latin typeface="Comic Sans MS" panose="030F0702030302020204" pitchFamily="66" charset="0"/>
              </a:rPr>
              <a:t>Pressure side</a:t>
            </a:r>
          </a:p>
        </p:txBody>
      </p:sp>
      <p:sp>
        <p:nvSpPr>
          <p:cNvPr id="297047" name="Text Box 87">
            <a:extLst>
              <a:ext uri="{FF2B5EF4-FFF2-40B4-BE49-F238E27FC236}">
                <a16:creationId xmlns="" xmlns:a16="http://schemas.microsoft.com/office/drawing/2014/main" id="{4EA39942-7E55-49F4-92E6-A94BC926153A}"/>
              </a:ext>
            </a:extLst>
          </p:cNvPr>
          <p:cNvSpPr txBox="1">
            <a:spLocks noChangeArrowheads="1"/>
          </p:cNvSpPr>
          <p:nvPr/>
        </p:nvSpPr>
        <p:spPr bwMode="auto">
          <a:xfrm>
            <a:off x="914400" y="1981200"/>
            <a:ext cx="2819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dirty="0">
                <a:solidFill>
                  <a:srgbClr val="FF7C80"/>
                </a:solidFill>
                <a:latin typeface="Comic Sans MS" panose="030F0702030302020204" pitchFamily="66" charset="0"/>
              </a:rPr>
              <a:t>Tension side</a:t>
            </a:r>
          </a:p>
        </p:txBody>
      </p:sp>
      <p:sp>
        <p:nvSpPr>
          <p:cNvPr id="297048" name="Text Box 88">
            <a:extLst>
              <a:ext uri="{FF2B5EF4-FFF2-40B4-BE49-F238E27FC236}">
                <a16:creationId xmlns="" xmlns:a16="http://schemas.microsoft.com/office/drawing/2014/main" id="{B44C33D4-4501-4E14-B157-35B005C97594}"/>
              </a:ext>
            </a:extLst>
          </p:cNvPr>
          <p:cNvSpPr txBox="1">
            <a:spLocks noChangeArrowheads="1"/>
          </p:cNvSpPr>
          <p:nvPr/>
        </p:nvSpPr>
        <p:spPr bwMode="auto">
          <a:xfrm>
            <a:off x="228600" y="2438400"/>
            <a:ext cx="30400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buFontTx/>
              <a:buBlip>
                <a:blip r:embed="rId2"/>
              </a:buBlip>
            </a:pPr>
            <a:r>
              <a:rPr lang="en-US" altLang="en-US" sz="2400" b="1">
                <a:solidFill>
                  <a:srgbClr val="33CCCC"/>
                </a:solidFill>
                <a:latin typeface="Arial" panose="020B0604020202020204" pitchFamily="34" charset="0"/>
              </a:rPr>
              <a:t> Changes in fibres</a:t>
            </a:r>
          </a:p>
        </p:txBody>
      </p:sp>
      <p:sp>
        <p:nvSpPr>
          <p:cNvPr id="297049" name="Text Box 89">
            <a:extLst>
              <a:ext uri="{FF2B5EF4-FFF2-40B4-BE49-F238E27FC236}">
                <a16:creationId xmlns="" xmlns:a16="http://schemas.microsoft.com/office/drawing/2014/main" id="{1B13243E-5D3C-436E-9B54-94663E74728E}"/>
              </a:ext>
            </a:extLst>
          </p:cNvPr>
          <p:cNvSpPr txBox="1">
            <a:spLocks noChangeArrowheads="1"/>
          </p:cNvSpPr>
          <p:nvPr/>
        </p:nvSpPr>
        <p:spPr bwMode="auto">
          <a:xfrm>
            <a:off x="228600" y="3124200"/>
            <a:ext cx="331311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buFontTx/>
              <a:buBlip>
                <a:blip r:embed="rId2"/>
              </a:buBlip>
            </a:pPr>
            <a:r>
              <a:rPr lang="en-US" altLang="en-US" sz="2400" b="1">
                <a:solidFill>
                  <a:srgbClr val="33CCCC"/>
                </a:solidFill>
                <a:latin typeface="Arial" panose="020B0604020202020204" pitchFamily="34" charset="0"/>
              </a:rPr>
              <a:t> Changes in vessels</a:t>
            </a:r>
          </a:p>
        </p:txBody>
      </p:sp>
      <p:sp>
        <p:nvSpPr>
          <p:cNvPr id="297050" name="Text Box 90">
            <a:extLst>
              <a:ext uri="{FF2B5EF4-FFF2-40B4-BE49-F238E27FC236}">
                <a16:creationId xmlns="" xmlns:a16="http://schemas.microsoft.com/office/drawing/2014/main" id="{EC6AA193-1A04-4A12-8B8C-76B716812AB4}"/>
              </a:ext>
            </a:extLst>
          </p:cNvPr>
          <p:cNvSpPr txBox="1">
            <a:spLocks noChangeArrowheads="1"/>
          </p:cNvSpPr>
          <p:nvPr/>
        </p:nvSpPr>
        <p:spPr bwMode="auto">
          <a:xfrm>
            <a:off x="5983288" y="2514600"/>
            <a:ext cx="304006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buFontTx/>
              <a:buBlip>
                <a:blip r:embed="rId2"/>
              </a:buBlip>
            </a:pPr>
            <a:r>
              <a:rPr lang="en-US" altLang="en-US" sz="2400" b="1">
                <a:solidFill>
                  <a:srgbClr val="33CCCC"/>
                </a:solidFill>
                <a:latin typeface="Arial" panose="020B0604020202020204" pitchFamily="34" charset="0"/>
              </a:rPr>
              <a:t> Changes in fibres</a:t>
            </a:r>
          </a:p>
        </p:txBody>
      </p:sp>
      <p:sp>
        <p:nvSpPr>
          <p:cNvPr id="297051" name="Text Box 91">
            <a:extLst>
              <a:ext uri="{FF2B5EF4-FFF2-40B4-BE49-F238E27FC236}">
                <a16:creationId xmlns="" xmlns:a16="http://schemas.microsoft.com/office/drawing/2014/main" id="{A084C82C-D4C4-4E90-B07B-2D44EC642E60}"/>
              </a:ext>
            </a:extLst>
          </p:cNvPr>
          <p:cNvSpPr txBox="1">
            <a:spLocks noChangeArrowheads="1"/>
          </p:cNvSpPr>
          <p:nvPr/>
        </p:nvSpPr>
        <p:spPr bwMode="auto">
          <a:xfrm>
            <a:off x="5983288" y="3200400"/>
            <a:ext cx="33131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buFontTx/>
              <a:buBlip>
                <a:blip r:embed="rId2"/>
              </a:buBlip>
            </a:pPr>
            <a:r>
              <a:rPr lang="en-US" altLang="en-US" sz="2400" b="1">
                <a:solidFill>
                  <a:srgbClr val="33CCCC"/>
                </a:solidFill>
                <a:latin typeface="Arial" panose="020B0604020202020204" pitchFamily="34" charset="0"/>
              </a:rPr>
              <a:t> Changes in vessels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7035"/>
                                        </p:tgtEl>
                                        <p:attrNameLst>
                                          <p:attrName>style.visibility</p:attrName>
                                        </p:attrNameLst>
                                      </p:cBhvr>
                                      <p:to>
                                        <p:strVal val="visible"/>
                                      </p:to>
                                    </p:set>
                                    <p:animEffect transition="in" filter="dissolve">
                                      <p:cBhvr>
                                        <p:cTn id="7" dur="500"/>
                                        <p:tgtEl>
                                          <p:spTgt spid="297035"/>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par>
                                <p:cTn id="17" presetID="9"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par>
                                <p:cTn id="20" presetID="9" presetClass="entr" presetSubtype="0" fill="hold" nodeType="withEffect">
                                  <p:stCondLst>
                                    <p:cond delay="0"/>
                                  </p:stCondLst>
                                  <p:childTnLst>
                                    <p:set>
                                      <p:cBhvr>
                                        <p:cTn id="21" dur="1" fill="hold">
                                          <p:stCondLst>
                                            <p:cond delay="0"/>
                                          </p:stCondLst>
                                        </p:cTn>
                                        <p:tgtEl>
                                          <p:spTgt spid="297039"/>
                                        </p:tgtEl>
                                        <p:attrNameLst>
                                          <p:attrName>style.visibility</p:attrName>
                                        </p:attrNameLst>
                                      </p:cBhvr>
                                      <p:to>
                                        <p:strVal val="visible"/>
                                      </p:to>
                                    </p:set>
                                    <p:animEffect transition="in" filter="dissolve">
                                      <p:cBhvr>
                                        <p:cTn id="22" dur="500"/>
                                        <p:tgtEl>
                                          <p:spTgt spid="2970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Left)">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par>
                                <p:cTn id="33" presetID="10"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2000"/>
                                        <p:tgtEl>
                                          <p:spTgt spid="3"/>
                                        </p:tgtEl>
                                      </p:cBhvr>
                                    </p:animEffect>
                                  </p:childTnLst>
                                </p:cTn>
                              </p:par>
                              <p:par>
                                <p:cTn id="36" presetID="10" presetClass="entr" presetSubtype="0"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2000"/>
                                        <p:tgtEl>
                                          <p:spTgt spid="2"/>
                                        </p:tgtEl>
                                      </p:cBhvr>
                                    </p:animEffect>
                                  </p:childTnLst>
                                </p:cTn>
                              </p:par>
                              <p:par>
                                <p:cTn id="39" presetID="10" presetClass="exit" presetSubtype="0" fill="hold" nodeType="withEffect">
                                  <p:stCondLst>
                                    <p:cond delay="0"/>
                                  </p:stCondLst>
                                  <p:childTnLst>
                                    <p:animEffect transition="out" filter="fade">
                                      <p:cBhvr>
                                        <p:cTn id="40" dur="2000"/>
                                        <p:tgtEl>
                                          <p:spTgt spid="7"/>
                                        </p:tgtEl>
                                      </p:cBhvr>
                                    </p:animEffect>
                                    <p:set>
                                      <p:cBhvr>
                                        <p:cTn id="41" dur="1" fill="hold">
                                          <p:stCondLst>
                                            <p:cond delay="1999"/>
                                          </p:stCondLst>
                                        </p:cTn>
                                        <p:tgtEl>
                                          <p:spTgt spid="7"/>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2000"/>
                                        <p:tgtEl>
                                          <p:spTgt spid="4"/>
                                        </p:tgtEl>
                                      </p:cBhvr>
                                    </p:animEffect>
                                    <p:set>
                                      <p:cBhvr>
                                        <p:cTn id="44" dur="1" fill="hold">
                                          <p:stCondLst>
                                            <p:cond delay="1999"/>
                                          </p:stCondLst>
                                        </p:cTn>
                                        <p:tgtEl>
                                          <p:spTgt spid="4"/>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2000"/>
                                        <p:tgtEl>
                                          <p:spTgt spid="6"/>
                                        </p:tgtEl>
                                      </p:cBhvr>
                                    </p:animEffect>
                                    <p:set>
                                      <p:cBhvr>
                                        <p:cTn id="47" dur="1" fill="hold">
                                          <p:stCondLst>
                                            <p:cond delay="1999"/>
                                          </p:stCondLst>
                                        </p:cTn>
                                        <p:tgtEl>
                                          <p:spTgt spid="6"/>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97046"/>
                                        </p:tgtEl>
                                        <p:attrNameLst>
                                          <p:attrName>style.visibility</p:attrName>
                                        </p:attrNameLst>
                                      </p:cBhvr>
                                      <p:to>
                                        <p:strVal val="visible"/>
                                      </p:to>
                                    </p:set>
                                    <p:animEffect transition="in" filter="dissolve">
                                      <p:cBhvr>
                                        <p:cTn id="52" dur="500"/>
                                        <p:tgtEl>
                                          <p:spTgt spid="297046"/>
                                        </p:tgtEl>
                                      </p:cBhvr>
                                    </p:animEffect>
                                  </p:childTnLst>
                                </p:cTn>
                              </p:par>
                              <p:par>
                                <p:cTn id="53" presetID="9" presetClass="exit" presetSubtype="0" fill="hold" nodeType="withEffect">
                                  <p:stCondLst>
                                    <p:cond delay="0"/>
                                  </p:stCondLst>
                                  <p:childTnLst>
                                    <p:animEffect transition="out" filter="dissolve">
                                      <p:cBhvr>
                                        <p:cTn id="54" dur="500"/>
                                        <p:tgtEl>
                                          <p:spTgt spid="8"/>
                                        </p:tgtEl>
                                      </p:cBhvr>
                                    </p:animEffect>
                                    <p:set>
                                      <p:cBhvr>
                                        <p:cTn id="55" dur="1" fill="hold">
                                          <p:stCondLst>
                                            <p:cond delay="499"/>
                                          </p:stCondLst>
                                        </p:cTn>
                                        <p:tgtEl>
                                          <p:spTgt spid="8"/>
                                        </p:tgtEl>
                                        <p:attrNameLst>
                                          <p:attrName>style.visibility</p:attrName>
                                        </p:attrNameLst>
                                      </p:cBhvr>
                                      <p:to>
                                        <p:strVal val="hidden"/>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297047"/>
                                        </p:tgtEl>
                                        <p:attrNameLst>
                                          <p:attrName>style.visibility</p:attrName>
                                        </p:attrNameLst>
                                      </p:cBhvr>
                                      <p:to>
                                        <p:strVal val="visible"/>
                                      </p:to>
                                    </p:set>
                                    <p:animEffect transition="in" filter="dissolve">
                                      <p:cBhvr>
                                        <p:cTn id="60" dur="500"/>
                                        <p:tgtEl>
                                          <p:spTgt spid="297047"/>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297048"/>
                                        </p:tgtEl>
                                        <p:attrNameLst>
                                          <p:attrName>style.visibility</p:attrName>
                                        </p:attrNameLst>
                                      </p:cBhvr>
                                      <p:to>
                                        <p:strVal val="visible"/>
                                      </p:to>
                                    </p:set>
                                    <p:animEffect transition="in" filter="dissolve">
                                      <p:cBhvr>
                                        <p:cTn id="65" dur="500"/>
                                        <p:tgtEl>
                                          <p:spTgt spid="297048"/>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97050"/>
                                        </p:tgtEl>
                                        <p:attrNameLst>
                                          <p:attrName>style.visibility</p:attrName>
                                        </p:attrNameLst>
                                      </p:cBhvr>
                                      <p:to>
                                        <p:strVal val="visible"/>
                                      </p:to>
                                    </p:set>
                                    <p:animEffect transition="in" filter="dissolve">
                                      <p:cBhvr>
                                        <p:cTn id="68" dur="500"/>
                                        <p:tgtEl>
                                          <p:spTgt spid="297050"/>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297049"/>
                                        </p:tgtEl>
                                        <p:attrNameLst>
                                          <p:attrName>style.visibility</p:attrName>
                                        </p:attrNameLst>
                                      </p:cBhvr>
                                      <p:to>
                                        <p:strVal val="visible"/>
                                      </p:to>
                                    </p:set>
                                    <p:animEffect transition="in" filter="dissolve">
                                      <p:cBhvr>
                                        <p:cTn id="73" dur="500"/>
                                        <p:tgtEl>
                                          <p:spTgt spid="297049"/>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97051"/>
                                        </p:tgtEl>
                                        <p:attrNameLst>
                                          <p:attrName>style.visibility</p:attrName>
                                        </p:attrNameLst>
                                      </p:cBhvr>
                                      <p:to>
                                        <p:strVal val="visible"/>
                                      </p:to>
                                    </p:set>
                                    <p:animEffect transition="in" filter="dissolve">
                                      <p:cBhvr>
                                        <p:cTn id="76" dur="500"/>
                                        <p:tgtEl>
                                          <p:spTgt spid="297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5" grpId="0"/>
      <p:bldP spid="297046" grpId="0"/>
      <p:bldP spid="297047" grpId="0"/>
      <p:bldP spid="297048" grpId="0"/>
      <p:bldP spid="297049" grpId="0"/>
      <p:bldP spid="297050" grpId="0"/>
      <p:bldP spid="29705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 xmlns:a16="http://schemas.microsoft.com/office/drawing/2014/main" id="{BC1759BB-F9D0-4A58-9DF7-5172E1572E35}"/>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Blood flow theory</a:t>
            </a:r>
          </a:p>
        </p:txBody>
      </p:sp>
      <p:sp>
        <p:nvSpPr>
          <p:cNvPr id="45059" name="Rectangle 3">
            <a:extLst>
              <a:ext uri="{FF2B5EF4-FFF2-40B4-BE49-F238E27FC236}">
                <a16:creationId xmlns="" xmlns:a16="http://schemas.microsoft.com/office/drawing/2014/main" id="{E9736FC2-D41F-4BE5-BD5B-1381DF9E9A8E}"/>
              </a:ext>
            </a:extLst>
          </p:cNvPr>
          <p:cNvSpPr>
            <a:spLocks noGrp="1" noChangeArrowheads="1"/>
          </p:cNvSpPr>
          <p:nvPr>
            <p:ph idx="1"/>
          </p:nvPr>
        </p:nvSpPr>
        <p:spPr/>
        <p:txBody>
          <a:bodyPr/>
          <a:lstStyle/>
          <a:p>
            <a:pPr marL="411163" eaLnBrk="1" hangingPunct="1">
              <a:buFont typeface="Wingdings" panose="05000000000000000000" pitchFamily="2" charset="2"/>
              <a:buChar char=""/>
            </a:pPr>
            <a:r>
              <a:rPr lang="en-US" altLang="en-US" sz="2800">
                <a:latin typeface="Times New Roman" pitchFamily="18" charset="0"/>
                <a:cs typeface="Times New Roman" pitchFamily="18" charset="0"/>
              </a:rPr>
              <a:t>Proposed by Bien in 1966.</a:t>
            </a:r>
          </a:p>
          <a:p>
            <a:pPr marL="411163" eaLnBrk="1" hangingPunct="1">
              <a:buFont typeface="Wingdings" panose="05000000000000000000" pitchFamily="2" charset="2"/>
              <a:buChar char=""/>
            </a:pPr>
            <a:endParaRPr lang="en-US" altLang="en-US" sz="2800">
              <a:latin typeface="Times New Roman" pitchFamily="18" charset="0"/>
              <a:cs typeface="Times New Roman" pitchFamily="18" charset="0"/>
            </a:endParaRPr>
          </a:p>
          <a:p>
            <a:pPr marL="411163" eaLnBrk="1" hangingPunct="1">
              <a:buFont typeface="Wingdings" panose="05000000000000000000" pitchFamily="2" charset="2"/>
              <a:buChar char=""/>
            </a:pPr>
            <a:r>
              <a:rPr lang="en-US" altLang="en-US" sz="2800">
                <a:latin typeface="Times New Roman" pitchFamily="18" charset="0"/>
                <a:cs typeface="Times New Roman" pitchFamily="18" charset="0"/>
              </a:rPr>
              <a:t>According to this theory, tooth movement occurs as a result of alterations in fluid dynamics in the PDL.</a:t>
            </a:r>
          </a:p>
          <a:p>
            <a:pPr marL="411163" eaLnBrk="1" hangingPunct="1">
              <a:buFont typeface="Wingdings" panose="05000000000000000000" pitchFamily="2" charset="2"/>
              <a:buChar char=""/>
            </a:pPr>
            <a:endParaRPr lang="en-US" altLang="en-US" sz="2800">
              <a:latin typeface="Times New Roman" pitchFamily="18" charset="0"/>
              <a:cs typeface="Times New Roman" pitchFamily="18" charset="0"/>
            </a:endParaRPr>
          </a:p>
          <a:p>
            <a:pPr marL="411163" eaLnBrk="1" hangingPunct="1">
              <a:buFont typeface="Wingdings" panose="05000000000000000000" pitchFamily="2" charset="2"/>
              <a:buChar char=""/>
            </a:pPr>
            <a:r>
              <a:rPr lang="en-US" altLang="en-US" sz="2800">
                <a:latin typeface="Times New Roman" pitchFamily="18" charset="0"/>
                <a:cs typeface="Times New Roman" pitchFamily="18" charset="0"/>
              </a:rPr>
              <a:t>The periodontal space contains a fluid system made up of intestitial fluid, cellular elements, blood vessels &amp; viscous ground substances in addition to the periodontal fibers.</a:t>
            </a:r>
          </a:p>
        </p:txBody>
      </p:sp>
      <p:sp>
        <p:nvSpPr>
          <p:cNvPr id="51204" name="Slide Number Placeholder 3">
            <a:extLst>
              <a:ext uri="{FF2B5EF4-FFF2-40B4-BE49-F238E27FC236}">
                <a16:creationId xmlns="" xmlns:a16="http://schemas.microsoft.com/office/drawing/2014/main" id="{6E7E0054-4F3E-4E11-B00E-798D7D8DEDF8}"/>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AEEAAD38-7416-40F2-81EB-DF7F863C954A}" type="slidenum">
              <a:rPr lang="en-US" altLang="en-US">
                <a:solidFill>
                  <a:srgbClr val="898989"/>
                </a:solidFill>
              </a:rPr>
              <a:pPr eaLnBrk="1" hangingPunct="1"/>
              <a:t>44</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 xmlns:a16="http://schemas.microsoft.com/office/drawing/2014/main" id="{635D2DEF-2C8C-4609-9BBD-BCE682CEA9C3}"/>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Blood flow theory</a:t>
            </a:r>
          </a:p>
        </p:txBody>
      </p:sp>
      <p:sp>
        <p:nvSpPr>
          <p:cNvPr id="46083" name="Rectangle 3">
            <a:extLst>
              <a:ext uri="{FF2B5EF4-FFF2-40B4-BE49-F238E27FC236}">
                <a16:creationId xmlns="" xmlns:a16="http://schemas.microsoft.com/office/drawing/2014/main" id="{53573054-0A8F-4077-AFF5-8564E9F95314}"/>
              </a:ext>
            </a:extLst>
          </p:cNvPr>
          <p:cNvSpPr>
            <a:spLocks noGrp="1" noChangeArrowheads="1"/>
          </p:cNvSpPr>
          <p:nvPr>
            <p:ph idx="1"/>
          </p:nvPr>
        </p:nvSpPr>
        <p:spPr/>
        <p:txBody>
          <a:bodyPr/>
          <a:lstStyle/>
          <a:p>
            <a:pPr eaLnBrk="1" hangingPunct="1"/>
            <a:r>
              <a:rPr lang="en-US" altLang="en-US" sz="2400">
                <a:latin typeface="Times New Roman" pitchFamily="18" charset="0"/>
                <a:cs typeface="Times New Roman" pitchFamily="18" charset="0"/>
              </a:rPr>
              <a:t>Passage of fluid in &amp; out of this space is limited.</a:t>
            </a:r>
          </a:p>
          <a:p>
            <a:pPr eaLnBrk="1" hangingPunct="1">
              <a:buFont typeface="Wingdings" panose="05000000000000000000" pitchFamily="2" charset="2"/>
              <a:buNone/>
            </a:pPr>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The contents of the PDL thus creates a unique hydrodynamic condition resembling a hydraulic mechanism &amp; a shock absorber.</a:t>
            </a:r>
          </a:p>
        </p:txBody>
      </p:sp>
      <p:sp>
        <p:nvSpPr>
          <p:cNvPr id="52228" name="Slide Number Placeholder 3">
            <a:extLst>
              <a:ext uri="{FF2B5EF4-FFF2-40B4-BE49-F238E27FC236}">
                <a16:creationId xmlns="" xmlns:a16="http://schemas.microsoft.com/office/drawing/2014/main" id="{04C9501A-30A8-45D3-821D-F76FA9D55F58}"/>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ADF1F08B-7E04-493A-800B-7785AFCE9C07}" type="slidenum">
              <a:rPr lang="en-US" altLang="en-US">
                <a:solidFill>
                  <a:srgbClr val="898989"/>
                </a:solidFill>
              </a:rPr>
              <a:pPr eaLnBrk="1" hangingPunct="1"/>
              <a:t>45</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a:extLst>
              <a:ext uri="{FF2B5EF4-FFF2-40B4-BE49-F238E27FC236}">
                <a16:creationId xmlns="" xmlns:a16="http://schemas.microsoft.com/office/drawing/2014/main" id="{0E96B2FE-476D-4B3F-AD7C-A457E894D89A}"/>
              </a:ext>
            </a:extLst>
          </p:cNvPr>
          <p:cNvSpPr>
            <a:spLocks noGrp="1" noChangeArrowheads="1"/>
          </p:cNvSpPr>
          <p:nvPr>
            <p:ph idx="1"/>
          </p:nvPr>
        </p:nvSpPr>
        <p:spPr>
          <a:xfrm>
            <a:off x="917575" y="306388"/>
            <a:ext cx="7388225" cy="5713412"/>
          </a:xfrm>
        </p:spPr>
        <p:txBody>
          <a:bodyPr/>
          <a:lstStyle/>
          <a:p>
            <a:pPr algn="ct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Application of orthodontic force</a:t>
            </a:r>
          </a:p>
          <a:p>
            <a:pPr algn="ctr" eaLnBrk="1" hangingPunct="1">
              <a:lnSpc>
                <a:spcPct val="80000"/>
              </a:lnSpc>
              <a:buFont typeface="Wingdings" panose="05000000000000000000" pitchFamily="2" charset="2"/>
              <a:buNone/>
            </a:pPr>
            <a:endParaRPr lang="en-US" altLang="en-US" sz="250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Compression of PDL</a:t>
            </a:r>
          </a:p>
          <a:p>
            <a:pPr algn="ctr" eaLnBrk="1" hangingPunct="1">
              <a:lnSpc>
                <a:spcPct val="80000"/>
              </a:lnSpc>
              <a:buFont typeface="Wingdings" panose="05000000000000000000" pitchFamily="2" charset="2"/>
              <a:buNone/>
            </a:pPr>
            <a:endParaRPr lang="en-US" altLang="en-US" sz="250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Blood vessels of PDL get trapped between the principal fibers</a:t>
            </a:r>
          </a:p>
          <a:p>
            <a:pPr algn="ctr" eaLnBrk="1" hangingPunct="1">
              <a:lnSpc>
                <a:spcPct val="80000"/>
              </a:lnSpc>
              <a:buFont typeface="Wingdings" panose="05000000000000000000" pitchFamily="2" charset="2"/>
              <a:buNone/>
            </a:pPr>
            <a:endParaRPr lang="en-US" altLang="en-US" sz="250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Stenosis</a:t>
            </a:r>
          </a:p>
          <a:p>
            <a:pP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   Vessel beyond the stenosis  balloons up, resulting in formation of an “aneurysm”.</a:t>
            </a:r>
          </a:p>
          <a:p>
            <a:pPr eaLnBrk="1" hangingPunct="1">
              <a:lnSpc>
                <a:spcPct val="80000"/>
              </a:lnSpc>
              <a:buFont typeface="Wingdings" panose="05000000000000000000" pitchFamily="2" charset="2"/>
              <a:buNone/>
            </a:pPr>
            <a:endParaRPr lang="en-US" altLang="en-US" sz="2500">
              <a:latin typeface="Times New Roman" pitchFamily="18" charset="0"/>
              <a:cs typeface="Times New Roman" pitchFamily="18" charset="0"/>
            </a:endParaRPr>
          </a:p>
          <a:p>
            <a:pP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   Blood gases escape into the interstitial fluid </a:t>
            </a:r>
          </a:p>
          <a:p>
            <a:pP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 </a:t>
            </a:r>
          </a:p>
          <a:p>
            <a:pPr eaLnBrk="1" hangingPunct="1">
              <a:lnSpc>
                <a:spcPct val="80000"/>
              </a:lnSpc>
              <a:buFont typeface="Wingdings" panose="05000000000000000000" pitchFamily="2" charset="2"/>
              <a:buNone/>
            </a:pPr>
            <a:r>
              <a:rPr lang="en-US" altLang="en-US" sz="2500">
                <a:latin typeface="Times New Roman" pitchFamily="18" charset="0"/>
                <a:cs typeface="Times New Roman" pitchFamily="18" charset="0"/>
              </a:rPr>
              <a:t>    favorable local environment for resorption.</a:t>
            </a:r>
          </a:p>
        </p:txBody>
      </p:sp>
      <p:sp>
        <p:nvSpPr>
          <p:cNvPr id="53256" name="Slide Number Placeholder 7">
            <a:extLst>
              <a:ext uri="{FF2B5EF4-FFF2-40B4-BE49-F238E27FC236}">
                <a16:creationId xmlns="" xmlns:a16="http://schemas.microsoft.com/office/drawing/2014/main" id="{54C92BAE-BF6F-4348-A566-F960DA5054A2}"/>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D3170C6-9BFC-4FEA-B881-D8560C2BC2D5}" type="slidenum">
              <a:rPr lang="en-US" altLang="en-US">
                <a:solidFill>
                  <a:srgbClr val="898989"/>
                </a:solidFill>
              </a:rPr>
              <a:pPr eaLnBrk="1" hangingPunct="1"/>
              <a:t>46</a:t>
            </a:fld>
            <a:endParaRPr lang="en-US" altLang="en-US">
              <a:solidFill>
                <a:srgbClr val="898989"/>
              </a:solidFill>
            </a:endParaRPr>
          </a:p>
        </p:txBody>
      </p:sp>
      <p:sp>
        <p:nvSpPr>
          <p:cNvPr id="47108" name="AutoShape 4">
            <a:extLst>
              <a:ext uri="{FF2B5EF4-FFF2-40B4-BE49-F238E27FC236}">
                <a16:creationId xmlns="" xmlns:a16="http://schemas.microsoft.com/office/drawing/2014/main" id="{800C4C72-CB0A-4F8A-BE5A-9ECCC3248087}"/>
              </a:ext>
            </a:extLst>
          </p:cNvPr>
          <p:cNvSpPr>
            <a:spLocks noChangeArrowheads="1"/>
          </p:cNvSpPr>
          <p:nvPr/>
        </p:nvSpPr>
        <p:spPr bwMode="auto">
          <a:xfrm>
            <a:off x="4343400" y="6096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7109" name="AutoShape 5">
            <a:extLst>
              <a:ext uri="{FF2B5EF4-FFF2-40B4-BE49-F238E27FC236}">
                <a16:creationId xmlns="" xmlns:a16="http://schemas.microsoft.com/office/drawing/2014/main" id="{2315BB49-6D98-4019-9C1B-3F493F414826}"/>
              </a:ext>
            </a:extLst>
          </p:cNvPr>
          <p:cNvSpPr>
            <a:spLocks noChangeArrowheads="1"/>
          </p:cNvSpPr>
          <p:nvPr/>
        </p:nvSpPr>
        <p:spPr bwMode="auto">
          <a:xfrm>
            <a:off x="4343400" y="1371600"/>
            <a:ext cx="457200"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7110" name="AutoShape 6">
            <a:extLst>
              <a:ext uri="{FF2B5EF4-FFF2-40B4-BE49-F238E27FC236}">
                <a16:creationId xmlns="" xmlns:a16="http://schemas.microsoft.com/office/drawing/2014/main" id="{0487E9FC-AF31-4A82-8671-AE2EC6AC851E}"/>
              </a:ext>
            </a:extLst>
          </p:cNvPr>
          <p:cNvSpPr>
            <a:spLocks noChangeArrowheads="1"/>
          </p:cNvSpPr>
          <p:nvPr/>
        </p:nvSpPr>
        <p:spPr bwMode="auto">
          <a:xfrm>
            <a:off x="4343400" y="25908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7111" name="AutoShape 6">
            <a:extLst>
              <a:ext uri="{FF2B5EF4-FFF2-40B4-BE49-F238E27FC236}">
                <a16:creationId xmlns="" xmlns:a16="http://schemas.microsoft.com/office/drawing/2014/main" id="{6AFF3D23-3557-4978-A6AF-0C7F08F15368}"/>
              </a:ext>
            </a:extLst>
          </p:cNvPr>
          <p:cNvSpPr>
            <a:spLocks noChangeArrowheads="1"/>
          </p:cNvSpPr>
          <p:nvPr/>
        </p:nvSpPr>
        <p:spPr bwMode="auto">
          <a:xfrm>
            <a:off x="4343400" y="40386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47112" name="AutoShape 6">
            <a:extLst>
              <a:ext uri="{FF2B5EF4-FFF2-40B4-BE49-F238E27FC236}">
                <a16:creationId xmlns="" xmlns:a16="http://schemas.microsoft.com/office/drawing/2014/main" id="{D18068E1-2556-4DDA-8336-A4C3C34C6FC7}"/>
              </a:ext>
            </a:extLst>
          </p:cNvPr>
          <p:cNvSpPr>
            <a:spLocks noChangeArrowheads="1"/>
          </p:cNvSpPr>
          <p:nvPr/>
        </p:nvSpPr>
        <p:spPr bwMode="auto">
          <a:xfrm>
            <a:off x="4343400" y="4800600"/>
            <a:ext cx="457200" cy="381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 xmlns:a16="http://schemas.microsoft.com/office/drawing/2014/main" id="{D040109E-55EB-40A9-9414-7BD61B2B4EF8}"/>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Squeeze film effect by Bien</a:t>
            </a:r>
          </a:p>
        </p:txBody>
      </p:sp>
      <p:sp>
        <p:nvSpPr>
          <p:cNvPr id="48131" name="Rectangle 3">
            <a:extLst>
              <a:ext uri="{FF2B5EF4-FFF2-40B4-BE49-F238E27FC236}">
                <a16:creationId xmlns="" xmlns:a16="http://schemas.microsoft.com/office/drawing/2014/main" id="{7E146D5D-A81D-4443-8E79-BAB49EA72334}"/>
              </a:ext>
            </a:extLst>
          </p:cNvPr>
          <p:cNvSpPr>
            <a:spLocks noGrp="1" noChangeArrowheads="1"/>
          </p:cNvSpPr>
          <p:nvPr>
            <p:ph idx="1"/>
          </p:nvPr>
        </p:nvSpPr>
        <p:spPr>
          <a:xfrm>
            <a:off x="685800" y="2133600"/>
            <a:ext cx="8229600" cy="4525963"/>
          </a:xfrm>
        </p:spPr>
        <p:txBody>
          <a:bodyPr/>
          <a:lstStyle/>
          <a:p>
            <a:pPr eaLnBrk="1" hangingPunct="1"/>
            <a:r>
              <a:rPr lang="en-US" altLang="en-US" sz="2400">
                <a:latin typeface="Times New Roman" pitchFamily="18" charset="0"/>
                <a:cs typeface="Times New Roman" pitchFamily="18" charset="0"/>
              </a:rPr>
              <a:t>When a force of greater magnitude &amp; duration is applied, the interstitial fluid in the periodontal space gets squeezed out &amp; moves towards the apex &amp; cervical margins &amp; results in decreased tooth movement.</a:t>
            </a:r>
          </a:p>
        </p:txBody>
      </p:sp>
      <p:sp>
        <p:nvSpPr>
          <p:cNvPr id="54276" name="Slide Number Placeholder 3">
            <a:extLst>
              <a:ext uri="{FF2B5EF4-FFF2-40B4-BE49-F238E27FC236}">
                <a16:creationId xmlns="" xmlns:a16="http://schemas.microsoft.com/office/drawing/2014/main" id="{A6307366-4E71-4FCA-8AA0-5B53142BB346}"/>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26DEBE0-B722-4356-A772-50B9717C0B15}" type="slidenum">
              <a:rPr lang="en-US" altLang="en-US">
                <a:solidFill>
                  <a:srgbClr val="898989"/>
                </a:solidFill>
              </a:rPr>
              <a:pPr eaLnBrk="1" hangingPunct="1"/>
              <a:t>47</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 xmlns:a16="http://schemas.microsoft.com/office/drawing/2014/main" id="{F4A49DA1-7CCA-44B9-8619-FA5BF82DB343}"/>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Bioelectric theory</a:t>
            </a:r>
          </a:p>
        </p:txBody>
      </p:sp>
      <p:sp>
        <p:nvSpPr>
          <p:cNvPr id="49155" name="Rectangle 3">
            <a:extLst>
              <a:ext uri="{FF2B5EF4-FFF2-40B4-BE49-F238E27FC236}">
                <a16:creationId xmlns="" xmlns:a16="http://schemas.microsoft.com/office/drawing/2014/main" id="{3122E9BC-BCFA-44E5-AB98-44160F8A8061}"/>
              </a:ext>
            </a:extLst>
          </p:cNvPr>
          <p:cNvSpPr>
            <a:spLocks noGrp="1" noChangeArrowheads="1"/>
          </p:cNvSpPr>
          <p:nvPr>
            <p:ph idx="1"/>
          </p:nvPr>
        </p:nvSpPr>
        <p:spPr/>
        <p:txBody>
          <a:bodyPr/>
          <a:lstStyle/>
          <a:p>
            <a:pPr eaLnBrk="1" hangingPunct="1"/>
            <a:r>
              <a:rPr lang="en-US" altLang="en-US" sz="2400">
                <a:latin typeface="Times New Roman" pitchFamily="18" charset="0"/>
                <a:cs typeface="Times New Roman" pitchFamily="18" charset="0"/>
              </a:rPr>
              <a:t>Farrar (1876) noted deformation or bending of interseptal alveolar bone plays a pivotal role in orthodontic tooth movement(bone bending theory).</a:t>
            </a:r>
          </a:p>
          <a:p>
            <a:pPr eaLnBrk="1" hangingPunct="1"/>
            <a:r>
              <a:rPr lang="en-US" altLang="en-US" sz="2400">
                <a:latin typeface="Times New Roman" pitchFamily="18" charset="0"/>
                <a:cs typeface="Times New Roman" pitchFamily="18" charset="0"/>
              </a:rPr>
              <a:t>This hypothesis was later confirmed with the experiments of Baumrind(1969) in rats and Grimm in humans.</a:t>
            </a:r>
          </a:p>
          <a:p>
            <a:pPr eaLnBrk="1" hangingPunct="1"/>
            <a:r>
              <a:rPr lang="en-US" altLang="en-US" sz="2400">
                <a:latin typeface="Times New Roman" pitchFamily="18" charset="0"/>
                <a:cs typeface="Times New Roman" pitchFamily="18" charset="0"/>
              </a:rPr>
              <a:t>This theory relates tooth movement to changes in bone metabolism controlled by the electric signals that are produced when alveolar bone flexes &amp; bends.</a:t>
            </a:r>
          </a:p>
          <a:p>
            <a:pPr eaLnBrk="1" hangingPunct="1"/>
            <a:endParaRPr lang="en-US" altLang="en-US" sz="2400">
              <a:latin typeface="Times New Roman" pitchFamily="18" charset="0"/>
              <a:cs typeface="Times New Roman" pitchFamily="18" charset="0"/>
            </a:endParaRPr>
          </a:p>
        </p:txBody>
      </p:sp>
      <p:sp>
        <p:nvSpPr>
          <p:cNvPr id="55300" name="Slide Number Placeholder 3">
            <a:extLst>
              <a:ext uri="{FF2B5EF4-FFF2-40B4-BE49-F238E27FC236}">
                <a16:creationId xmlns="" xmlns:a16="http://schemas.microsoft.com/office/drawing/2014/main" id="{6B03DA83-B7FF-4C4B-A6FD-1106D5DFADB5}"/>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49BD03DF-B965-416A-9D8D-EB9460F9FC90}" type="slidenum">
              <a:rPr lang="en-US" altLang="en-US">
                <a:solidFill>
                  <a:srgbClr val="898989"/>
                </a:solidFill>
              </a:rPr>
              <a:pPr eaLnBrk="1" hangingPunct="1"/>
              <a:t>48</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 xmlns:a16="http://schemas.microsoft.com/office/drawing/2014/main" id="{A9CEF5AA-CA73-4670-BEE7-533FF27EEA06}"/>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Bioelectric theory</a:t>
            </a:r>
          </a:p>
        </p:txBody>
      </p:sp>
      <p:sp>
        <p:nvSpPr>
          <p:cNvPr id="50179" name="Rectangle 3">
            <a:extLst>
              <a:ext uri="{FF2B5EF4-FFF2-40B4-BE49-F238E27FC236}">
                <a16:creationId xmlns="" xmlns:a16="http://schemas.microsoft.com/office/drawing/2014/main" id="{43D92F44-5F2D-4DEB-B173-04E236D813E1}"/>
              </a:ext>
            </a:extLst>
          </p:cNvPr>
          <p:cNvSpPr>
            <a:spLocks noGrp="1" noChangeArrowheads="1"/>
          </p:cNvSpPr>
          <p:nvPr>
            <p:ph idx="1"/>
          </p:nvPr>
        </p:nvSpPr>
        <p:spPr>
          <a:xfrm>
            <a:off x="685800" y="1447800"/>
            <a:ext cx="8229600" cy="4525963"/>
          </a:xfrm>
        </p:spPr>
        <p:txBody>
          <a:bodyPr/>
          <a:lstStyle/>
          <a:p>
            <a:pPr eaLnBrk="1" hangingPunct="1">
              <a:lnSpc>
                <a:spcPct val="90000"/>
              </a:lnSpc>
            </a:pPr>
            <a:r>
              <a:rPr lang="en-US" altLang="en-US" sz="2400" dirty="0">
                <a:latin typeface="Times New Roman" pitchFamily="18" charset="0"/>
                <a:cs typeface="Times New Roman" pitchFamily="18" charset="0"/>
              </a:rPr>
              <a:t>In 1962, Bassett and Becker proposed that, in response to applied mechanical forces, there is generation of electric potential in stressed tissues.</a:t>
            </a:r>
          </a:p>
          <a:p>
            <a:pPr eaLnBrk="1" hangingPunct="1">
              <a:lnSpc>
                <a:spcPct val="90000"/>
              </a:lnSpc>
            </a:pPr>
            <a:r>
              <a:rPr lang="en-US" altLang="en-US" sz="2400" dirty="0">
                <a:latin typeface="Times New Roman" pitchFamily="18" charset="0"/>
                <a:cs typeface="Times New Roman" pitchFamily="18" charset="0"/>
              </a:rPr>
              <a:t>Electric signals that initiate tooth movement initially were thought to be piezoelectric.</a:t>
            </a:r>
          </a:p>
          <a:p>
            <a:pPr eaLnBrk="1" hangingPunct="1">
              <a:lnSpc>
                <a:spcPct val="90000"/>
              </a:lnSpc>
            </a:pPr>
            <a:endParaRPr lang="en-US" altLang="en-US" sz="2400" dirty="0">
              <a:latin typeface="Times New Roman" pitchFamily="18" charset="0"/>
              <a:cs typeface="Times New Roman" pitchFamily="18" charset="0"/>
            </a:endParaRPr>
          </a:p>
          <a:p>
            <a:pPr eaLnBrk="1" hangingPunct="1">
              <a:lnSpc>
                <a:spcPct val="90000"/>
              </a:lnSpc>
            </a:pPr>
            <a:r>
              <a:rPr lang="en-US" altLang="en-US" sz="2400" dirty="0">
                <a:latin typeface="Times New Roman" pitchFamily="18" charset="0"/>
                <a:cs typeface="Times New Roman" pitchFamily="18" charset="0"/>
              </a:rPr>
              <a:t>Piezoelectricity is a phenomenon observed in many crystalline materials. Deformation of the crystal structure</a:t>
            </a:r>
          </a:p>
          <a:p>
            <a:pPr eaLnBrk="1" hangingPunct="1">
              <a:lnSpc>
                <a:spcPct val="90000"/>
              </a:lnSpc>
              <a:buFont typeface="Wingdings" panose="05000000000000000000" pitchFamily="2" charset="2"/>
              <a:buNone/>
            </a:pPr>
            <a:r>
              <a:rPr lang="en-US" altLang="en-US" sz="2400" dirty="0">
                <a:latin typeface="Times New Roman" pitchFamily="18" charset="0"/>
                <a:cs typeface="Times New Roman" pitchFamily="18" charset="0"/>
              </a:rPr>
              <a:t> </a:t>
            </a:r>
          </a:p>
          <a:p>
            <a:pPr eaLnBrk="1" hangingPunct="1">
              <a:lnSpc>
                <a:spcPct val="90000"/>
              </a:lnSpc>
              <a:buFont typeface="Wingdings" panose="05000000000000000000" pitchFamily="2" charset="2"/>
              <a:buNone/>
            </a:pPr>
            <a:r>
              <a:rPr lang="en-US" altLang="en-US" sz="2400" dirty="0">
                <a:latin typeface="Times New Roman" pitchFamily="18" charset="0"/>
                <a:cs typeface="Times New Roman" pitchFamily="18" charset="0"/>
              </a:rPr>
              <a:t>  </a:t>
            </a:r>
            <a:endParaRPr lang="en-US" altLang="en-US" sz="2400" dirty="0" smtClean="0">
              <a:latin typeface="Times New Roman" pitchFamily="18" charset="0"/>
              <a:cs typeface="Times New Roman" pitchFamily="18" charset="0"/>
            </a:endParaRPr>
          </a:p>
          <a:p>
            <a:pPr eaLnBrk="1" hangingPunct="1">
              <a:lnSpc>
                <a:spcPct val="90000"/>
              </a:lnSpc>
              <a:buFont typeface="Wingdings" panose="05000000000000000000" pitchFamily="2" charset="2"/>
              <a:buNone/>
            </a:pPr>
            <a:r>
              <a:rPr lang="en-US" altLang="en-US" sz="2400" dirty="0" smtClean="0">
                <a:latin typeface="Times New Roman" pitchFamily="18" charset="0"/>
                <a:cs typeface="Times New Roman" pitchFamily="18" charset="0"/>
              </a:rPr>
              <a:t>     </a:t>
            </a:r>
            <a:r>
              <a:rPr lang="en-US" altLang="en-US" sz="2400" dirty="0">
                <a:latin typeface="Times New Roman" pitchFamily="18" charset="0"/>
                <a:cs typeface="Times New Roman" pitchFamily="18" charset="0"/>
              </a:rPr>
              <a:t>A flow of electric current (as electrons are displaced from one part of the crystal lattice to another).</a:t>
            </a:r>
          </a:p>
        </p:txBody>
      </p:sp>
      <p:sp>
        <p:nvSpPr>
          <p:cNvPr id="56325" name="Slide Number Placeholder 4">
            <a:extLst>
              <a:ext uri="{FF2B5EF4-FFF2-40B4-BE49-F238E27FC236}">
                <a16:creationId xmlns="" xmlns:a16="http://schemas.microsoft.com/office/drawing/2014/main" id="{7324C84B-D38D-41D4-8B98-54CA8C8E4427}"/>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15EDFC38-2590-4CE6-A6AF-405BAC5AF696}" type="slidenum">
              <a:rPr lang="en-US" altLang="en-US">
                <a:solidFill>
                  <a:srgbClr val="898989"/>
                </a:solidFill>
              </a:rPr>
              <a:pPr eaLnBrk="1" hangingPunct="1"/>
              <a:t>49</a:t>
            </a:fld>
            <a:endParaRPr lang="en-US" altLang="en-US">
              <a:solidFill>
                <a:srgbClr val="898989"/>
              </a:solidFill>
            </a:endParaRPr>
          </a:p>
        </p:txBody>
      </p:sp>
      <p:sp>
        <p:nvSpPr>
          <p:cNvPr id="50181" name="AutoShape 5">
            <a:extLst>
              <a:ext uri="{FF2B5EF4-FFF2-40B4-BE49-F238E27FC236}">
                <a16:creationId xmlns="" xmlns:a16="http://schemas.microsoft.com/office/drawing/2014/main" id="{1739D9FC-C58E-4429-9DAF-2DE2C301189E}"/>
              </a:ext>
            </a:extLst>
          </p:cNvPr>
          <p:cNvSpPr>
            <a:spLocks noChangeArrowheads="1"/>
          </p:cNvSpPr>
          <p:nvPr/>
        </p:nvSpPr>
        <p:spPr bwMode="auto">
          <a:xfrm>
            <a:off x="4191000" y="4495800"/>
            <a:ext cx="485775"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 xmlns:a16="http://schemas.microsoft.com/office/drawing/2014/main" id="{7A851273-EA54-4D32-A2E5-13E1748A8DEE}"/>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Bioelectric theory</a:t>
            </a:r>
          </a:p>
        </p:txBody>
      </p:sp>
      <p:sp>
        <p:nvSpPr>
          <p:cNvPr id="51203" name="Rectangle 3">
            <a:extLst>
              <a:ext uri="{FF2B5EF4-FFF2-40B4-BE49-F238E27FC236}">
                <a16:creationId xmlns="" xmlns:a16="http://schemas.microsoft.com/office/drawing/2014/main" id="{EDD5CD61-B5A3-42DD-B935-F2E01542A158}"/>
              </a:ext>
            </a:extLst>
          </p:cNvPr>
          <p:cNvSpPr>
            <a:spLocks noGrp="1" noChangeArrowheads="1"/>
          </p:cNvSpPr>
          <p:nvPr>
            <p:ph idx="1"/>
          </p:nvPr>
        </p:nvSpPr>
        <p:spPr>
          <a:xfrm>
            <a:off x="457200" y="1600200"/>
            <a:ext cx="8458200" cy="4525963"/>
          </a:xfrm>
        </p:spPr>
        <p:txBody>
          <a:bodyPr/>
          <a:lstStyle/>
          <a:p>
            <a:pPr eaLnBrk="1" hangingPunct="1">
              <a:buFont typeface="Wingdings" panose="05000000000000000000" pitchFamily="2" charset="2"/>
              <a:buNone/>
            </a:pPr>
            <a:r>
              <a:rPr lang="en-US" altLang="en-US" sz="2500" dirty="0">
                <a:latin typeface="Times New Roman" pitchFamily="18" charset="0"/>
                <a:cs typeface="Times New Roman" pitchFamily="18" charset="0"/>
              </a:rPr>
              <a:t>A small electric current is generated when bone </a:t>
            </a:r>
            <a:r>
              <a:rPr lang="en-US" altLang="en-US" sz="2500" dirty="0" smtClean="0">
                <a:latin typeface="Times New Roman" pitchFamily="18" charset="0"/>
                <a:cs typeface="Times New Roman" pitchFamily="18" charset="0"/>
              </a:rPr>
              <a:t>is mechanically </a:t>
            </a:r>
          </a:p>
          <a:p>
            <a:pPr eaLnBrk="1" hangingPunct="1">
              <a:buFont typeface="Wingdings" panose="05000000000000000000" pitchFamily="2" charset="2"/>
              <a:buNone/>
            </a:pPr>
            <a:r>
              <a:rPr lang="en-US" altLang="en-US" sz="2500" dirty="0" smtClean="0">
                <a:latin typeface="Times New Roman" pitchFamily="18" charset="0"/>
                <a:cs typeface="Times New Roman" pitchFamily="18" charset="0"/>
              </a:rPr>
              <a:t>deformed</a:t>
            </a:r>
            <a:r>
              <a:rPr lang="en-US" altLang="en-US" sz="2500" dirty="0">
                <a:latin typeface="Times New Roman" pitchFamily="18" charset="0"/>
                <a:cs typeface="Times New Roman" pitchFamily="18" charset="0"/>
              </a:rPr>
              <a:t>.</a:t>
            </a:r>
          </a:p>
          <a:p>
            <a:pPr eaLnBrk="1" hangingPunct="1">
              <a:buFont typeface="Wingdings" panose="05000000000000000000" pitchFamily="2" charset="2"/>
              <a:buNone/>
            </a:pPr>
            <a:endParaRPr lang="en-US" altLang="en-US" sz="2500" dirty="0">
              <a:latin typeface="Times New Roman" pitchFamily="18" charset="0"/>
              <a:cs typeface="Times New Roman" pitchFamily="18" charset="0"/>
            </a:endParaRPr>
          </a:p>
          <a:p>
            <a:pPr eaLnBrk="1" hangingPunct="1">
              <a:buFont typeface="Wingdings" panose="05000000000000000000" pitchFamily="2" charset="2"/>
              <a:buNone/>
            </a:pPr>
            <a:r>
              <a:rPr lang="en-US" altLang="en-US" sz="2500" dirty="0">
                <a:latin typeface="Times New Roman" pitchFamily="18" charset="0"/>
                <a:cs typeface="Times New Roman" pitchFamily="18" charset="0"/>
              </a:rPr>
              <a:t>The possible sources of the electric current are:</a:t>
            </a:r>
          </a:p>
          <a:p>
            <a:pPr eaLnBrk="1" hangingPunct="1"/>
            <a:r>
              <a:rPr lang="en-US" altLang="en-US" sz="2500" dirty="0">
                <a:latin typeface="Times New Roman" pitchFamily="18" charset="0"/>
                <a:cs typeface="Times New Roman" pitchFamily="18" charset="0"/>
              </a:rPr>
              <a:t>Collagen</a:t>
            </a:r>
          </a:p>
          <a:p>
            <a:pPr eaLnBrk="1" hangingPunct="1"/>
            <a:r>
              <a:rPr lang="en-US" altLang="en-US" sz="2500" dirty="0" err="1">
                <a:latin typeface="Times New Roman" pitchFamily="18" charset="0"/>
                <a:cs typeface="Times New Roman" pitchFamily="18" charset="0"/>
              </a:rPr>
              <a:t>Hydroxyapatite</a:t>
            </a:r>
            <a:endParaRPr lang="en-US" altLang="en-US" sz="2500" dirty="0">
              <a:latin typeface="Times New Roman" pitchFamily="18" charset="0"/>
              <a:cs typeface="Times New Roman" pitchFamily="18" charset="0"/>
            </a:endParaRPr>
          </a:p>
          <a:p>
            <a:pPr eaLnBrk="1" hangingPunct="1"/>
            <a:r>
              <a:rPr lang="en-US" altLang="en-US" sz="2500" dirty="0">
                <a:latin typeface="Times New Roman" pitchFamily="18" charset="0"/>
                <a:cs typeface="Times New Roman" pitchFamily="18" charset="0"/>
              </a:rPr>
              <a:t>Collagen-</a:t>
            </a:r>
            <a:r>
              <a:rPr lang="en-US" altLang="en-US" sz="2500" dirty="0" err="1">
                <a:latin typeface="Times New Roman" pitchFamily="18" charset="0"/>
                <a:cs typeface="Times New Roman" pitchFamily="18" charset="0"/>
              </a:rPr>
              <a:t>hydroxyapatite</a:t>
            </a:r>
            <a:r>
              <a:rPr lang="en-US" altLang="en-US" sz="2500" dirty="0">
                <a:latin typeface="Times New Roman" pitchFamily="18" charset="0"/>
                <a:cs typeface="Times New Roman" pitchFamily="18" charset="0"/>
              </a:rPr>
              <a:t> interface</a:t>
            </a:r>
          </a:p>
          <a:p>
            <a:pPr eaLnBrk="1" hangingPunct="1"/>
            <a:r>
              <a:rPr lang="en-US" altLang="en-US" sz="2500" dirty="0" err="1">
                <a:latin typeface="Times New Roman" pitchFamily="18" charset="0"/>
                <a:cs typeface="Times New Roman" pitchFamily="18" charset="0"/>
              </a:rPr>
              <a:t>Mucopolysaccharide</a:t>
            </a:r>
            <a:r>
              <a:rPr lang="en-US" altLang="en-US" sz="2500" dirty="0">
                <a:latin typeface="Times New Roman" pitchFamily="18" charset="0"/>
                <a:cs typeface="Times New Roman" pitchFamily="18" charset="0"/>
              </a:rPr>
              <a:t> fraction of the ground substance.</a:t>
            </a:r>
          </a:p>
          <a:p>
            <a:pPr eaLnBrk="1" hangingPunct="1"/>
            <a:endParaRPr lang="en-US" altLang="en-US" sz="2500" dirty="0">
              <a:latin typeface="Times New Roman" pitchFamily="18" charset="0"/>
              <a:cs typeface="Times New Roman" pitchFamily="18" charset="0"/>
            </a:endParaRPr>
          </a:p>
        </p:txBody>
      </p:sp>
      <p:sp>
        <p:nvSpPr>
          <p:cNvPr id="57348" name="Slide Number Placeholder 3">
            <a:extLst>
              <a:ext uri="{FF2B5EF4-FFF2-40B4-BE49-F238E27FC236}">
                <a16:creationId xmlns="" xmlns:a16="http://schemas.microsoft.com/office/drawing/2014/main" id="{629B0201-4CE1-4044-A7E2-73A905DEE0C9}"/>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13AEC5A8-9E29-4EF2-AAFC-F5D66150FE6F}" type="slidenum">
              <a:rPr lang="en-US" altLang="en-US">
                <a:solidFill>
                  <a:srgbClr val="898989"/>
                </a:solidFill>
              </a:rPr>
              <a:pPr eaLnBrk="1" hangingPunct="1"/>
              <a:t>50</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 xmlns:a16="http://schemas.microsoft.com/office/drawing/2014/main" id="{795F034F-0CF2-4E28-AFEB-7FE0C43A326D}"/>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Bioelectric theory</a:t>
            </a:r>
          </a:p>
        </p:txBody>
      </p:sp>
      <p:sp>
        <p:nvSpPr>
          <p:cNvPr id="52227" name="Rectangle 3">
            <a:extLst>
              <a:ext uri="{FF2B5EF4-FFF2-40B4-BE49-F238E27FC236}">
                <a16:creationId xmlns="" xmlns:a16="http://schemas.microsoft.com/office/drawing/2014/main" id="{D4DF939D-928B-4A10-9479-D98167C7B406}"/>
              </a:ext>
            </a:extLst>
          </p:cNvPr>
          <p:cNvSpPr>
            <a:spLocks noGrp="1" noChangeArrowheads="1"/>
          </p:cNvSpPr>
          <p:nvPr>
            <p:ph idx="1"/>
          </p:nvPr>
        </p:nvSpPr>
        <p:spPr>
          <a:xfrm>
            <a:off x="762000" y="1798638"/>
            <a:ext cx="8229600" cy="4525962"/>
          </a:xfrm>
        </p:spPr>
        <p:txBody>
          <a:bodyPr/>
          <a:lstStyle/>
          <a:p>
            <a:pPr eaLnBrk="1" hangingPunct="1">
              <a:buFont typeface="Wingdings" panose="05000000000000000000" pitchFamily="2" charset="2"/>
              <a:buNone/>
            </a:pPr>
            <a:r>
              <a:rPr lang="en-US" altLang="en-US" sz="2400">
                <a:latin typeface="Times New Roman" pitchFamily="18" charset="0"/>
                <a:cs typeface="Times New Roman" pitchFamily="18" charset="0"/>
              </a:rPr>
              <a:t>Piezoelectric signals have 2 unusual characteristics:</a:t>
            </a:r>
          </a:p>
          <a:p>
            <a:pPr eaLnBrk="1" hangingPunct="1">
              <a:buFont typeface="Wingdings" panose="05000000000000000000" pitchFamily="2" charset="2"/>
              <a:buNone/>
            </a:pPr>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A quick decay rate</a:t>
            </a:r>
          </a:p>
          <a:p>
            <a:pPr eaLnBrk="1" hangingPunct="1"/>
            <a:endParaRPr lang="en-US" altLang="en-US" sz="2400">
              <a:latin typeface="Times New Roman" pitchFamily="18" charset="0"/>
              <a:cs typeface="Times New Roman" pitchFamily="18" charset="0"/>
            </a:endParaRPr>
          </a:p>
          <a:p>
            <a:pPr eaLnBrk="1" hangingPunct="1"/>
            <a:r>
              <a:rPr lang="en-US" altLang="en-US" sz="2400">
                <a:latin typeface="Times New Roman" pitchFamily="18" charset="0"/>
                <a:cs typeface="Times New Roman" pitchFamily="18" charset="0"/>
              </a:rPr>
              <a:t>The production of an equivalent signal, opposite in direction, when the force is released.</a:t>
            </a:r>
          </a:p>
          <a:p>
            <a:pPr eaLnBrk="1" hangingPunct="1">
              <a:buFont typeface="Wingdings" panose="05000000000000000000" pitchFamily="2" charset="2"/>
              <a:buNone/>
            </a:pPr>
            <a:endParaRPr lang="en-US" altLang="en-US">
              <a:latin typeface="Times New Roman" pitchFamily="18" charset="0"/>
              <a:cs typeface="Times New Roman" pitchFamily="18" charset="0"/>
            </a:endParaRPr>
          </a:p>
        </p:txBody>
      </p:sp>
      <p:sp>
        <p:nvSpPr>
          <p:cNvPr id="58372" name="Slide Number Placeholder 3">
            <a:extLst>
              <a:ext uri="{FF2B5EF4-FFF2-40B4-BE49-F238E27FC236}">
                <a16:creationId xmlns="" xmlns:a16="http://schemas.microsoft.com/office/drawing/2014/main" id="{7A3AB37A-BEDE-4802-AD52-4C46E290E56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FDFBE42B-E849-4F54-881F-18FE9B7E2F2B}" type="slidenum">
              <a:rPr lang="en-US" altLang="en-US">
                <a:solidFill>
                  <a:srgbClr val="898989"/>
                </a:solidFill>
              </a:rPr>
              <a:pPr eaLnBrk="1" hangingPunct="1"/>
              <a:t>51</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Slide Number Placeholder 4">
            <a:extLst>
              <a:ext uri="{FF2B5EF4-FFF2-40B4-BE49-F238E27FC236}">
                <a16:creationId xmlns="" xmlns:a16="http://schemas.microsoft.com/office/drawing/2014/main" id="{897CDDD4-927E-460B-B6C8-ABDAAFD83B42}"/>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1DF36051-33F9-436F-9832-B4BB6739A8C3}" type="slidenum">
              <a:rPr lang="en-US" altLang="en-US">
                <a:solidFill>
                  <a:srgbClr val="898989"/>
                </a:solidFill>
              </a:rPr>
              <a:pPr eaLnBrk="1" hangingPunct="1"/>
              <a:t>52</a:t>
            </a:fld>
            <a:endParaRPr lang="en-US" altLang="en-US">
              <a:solidFill>
                <a:srgbClr val="898989"/>
              </a:solidFill>
            </a:endParaRPr>
          </a:p>
        </p:txBody>
      </p:sp>
      <p:sp>
        <p:nvSpPr>
          <p:cNvPr id="53251" name="Rectangle 3">
            <a:extLst>
              <a:ext uri="{FF2B5EF4-FFF2-40B4-BE49-F238E27FC236}">
                <a16:creationId xmlns="" xmlns:a16="http://schemas.microsoft.com/office/drawing/2014/main" id="{B91D1795-3D2B-41E7-BDC7-F3C4FE8D4F4F}"/>
              </a:ext>
            </a:extLst>
          </p:cNvPr>
          <p:cNvSpPr>
            <a:spLocks noGrp="1" noChangeArrowheads="1"/>
          </p:cNvSpPr>
          <p:nvPr>
            <p:ph type="body" idx="4294967295"/>
          </p:nvPr>
        </p:nvSpPr>
        <p:spPr>
          <a:xfrm>
            <a:off x="0" y="228600"/>
            <a:ext cx="7924800" cy="5713413"/>
          </a:xfrm>
        </p:spPr>
        <p:txBody>
          <a:bodyPr/>
          <a:lstStyle/>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000" b="1" dirty="0">
                <a:latin typeface="Times New Roman" pitchFamily="18" charset="0"/>
                <a:cs typeface="Times New Roman" pitchFamily="18" charset="0"/>
              </a:rPr>
              <a:t>When force is applied</a:t>
            </a: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000" b="1" dirty="0">
                <a:latin typeface="Times New Roman" pitchFamily="18" charset="0"/>
                <a:cs typeface="Times New Roman" pitchFamily="18" charset="0"/>
              </a:rPr>
              <a:t>Crystal structure is deformed (electron migrate from one location to another &amp; an electric charge is observed)</a:t>
            </a: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000" b="1" dirty="0">
                <a:latin typeface="Times New Roman" pitchFamily="18" charset="0"/>
                <a:cs typeface="Times New Roman" pitchFamily="18" charset="0"/>
              </a:rPr>
              <a:t>As long as the force is maintained, the crystal structure is stable</a:t>
            </a: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000" b="1" dirty="0">
                <a:latin typeface="Times New Roman" pitchFamily="18" charset="0"/>
                <a:cs typeface="Times New Roman" pitchFamily="18" charset="0"/>
              </a:rPr>
              <a:t>When force is released</a:t>
            </a: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buFont typeface="Wingdings" panose="05000000000000000000" pitchFamily="2" charset="2"/>
              <a:buNone/>
            </a:pPr>
            <a:r>
              <a:rPr lang="en-US" altLang="en-US" sz="2000" b="1" dirty="0">
                <a:latin typeface="Times New Roman" pitchFamily="18" charset="0"/>
                <a:cs typeface="Times New Roman" pitchFamily="18" charset="0"/>
              </a:rPr>
              <a:t>Crystal returns to its original shape &amp; a reverse flow of electrons is there</a:t>
            </a:r>
          </a:p>
          <a:p>
            <a:pPr algn="ctr" eaLnBrk="1" hangingPunct="1">
              <a:lnSpc>
                <a:spcPct val="80000"/>
              </a:lnSpc>
              <a:buFont typeface="Wingdings" panose="05000000000000000000" pitchFamily="2" charset="2"/>
              <a:buNone/>
            </a:pPr>
            <a:endParaRPr lang="en-US" altLang="en-US" sz="2000" b="1" dirty="0">
              <a:latin typeface="Times New Roman" pitchFamily="18" charset="0"/>
              <a:cs typeface="Times New Roman" pitchFamily="18" charset="0"/>
            </a:endParaRPr>
          </a:p>
          <a:p>
            <a:pPr algn="ctr" eaLnBrk="1" hangingPunct="1">
              <a:lnSpc>
                <a:spcPct val="80000"/>
              </a:lnSpc>
            </a:pPr>
            <a:r>
              <a:rPr lang="en-US" altLang="en-US" sz="2000" b="1" dirty="0">
                <a:latin typeface="Times New Roman" pitchFamily="18" charset="0"/>
                <a:cs typeface="Times New Roman" pitchFamily="18" charset="0"/>
              </a:rPr>
              <a:t>With this arrangement, rhythmic activity would produce a constant interplay of electric signals.</a:t>
            </a:r>
          </a:p>
        </p:txBody>
      </p:sp>
      <p:sp>
        <p:nvSpPr>
          <p:cNvPr id="53252" name="AutoShape 4">
            <a:extLst>
              <a:ext uri="{FF2B5EF4-FFF2-40B4-BE49-F238E27FC236}">
                <a16:creationId xmlns="" xmlns:a16="http://schemas.microsoft.com/office/drawing/2014/main" id="{2855C16C-C98E-44AD-84B2-D7C7248564A3}"/>
              </a:ext>
            </a:extLst>
          </p:cNvPr>
          <p:cNvSpPr>
            <a:spLocks noChangeArrowheads="1"/>
          </p:cNvSpPr>
          <p:nvPr/>
        </p:nvSpPr>
        <p:spPr bwMode="auto">
          <a:xfrm>
            <a:off x="3810000" y="990600"/>
            <a:ext cx="485775" cy="609600"/>
          </a:xfrm>
          <a:prstGeom prst="downArrow">
            <a:avLst>
              <a:gd name="adj1" fmla="val 50000"/>
              <a:gd name="adj2" fmla="val 31373"/>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53253" name="AutoShape 5">
            <a:extLst>
              <a:ext uri="{FF2B5EF4-FFF2-40B4-BE49-F238E27FC236}">
                <a16:creationId xmlns="" xmlns:a16="http://schemas.microsoft.com/office/drawing/2014/main" id="{6C1692DF-5B85-458B-A731-75B70DA8C6D6}"/>
              </a:ext>
            </a:extLst>
          </p:cNvPr>
          <p:cNvSpPr>
            <a:spLocks noChangeArrowheads="1"/>
          </p:cNvSpPr>
          <p:nvPr/>
        </p:nvSpPr>
        <p:spPr bwMode="auto">
          <a:xfrm>
            <a:off x="3810000" y="3657600"/>
            <a:ext cx="485775" cy="533400"/>
          </a:xfrm>
          <a:prstGeom prst="downArrow">
            <a:avLst>
              <a:gd name="adj1" fmla="val 50000"/>
              <a:gd name="adj2" fmla="val 27451"/>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 xmlns:a16="http://schemas.microsoft.com/office/drawing/2014/main" id="{3A98E78F-8676-4221-9A51-01B00D27B6AF}"/>
              </a:ext>
            </a:extLst>
          </p:cNvPr>
          <p:cNvSpPr>
            <a:spLocks noGrp="1" noChangeArrowheads="1"/>
          </p:cNvSpPr>
          <p:nvPr>
            <p:ph type="title"/>
          </p:nvPr>
        </p:nvSpPr>
        <p:spPr/>
        <p:txBody>
          <a:bodyPr rtlCol="0">
            <a:normAutofit/>
          </a:bodyPr>
          <a:lstStyle/>
          <a:p>
            <a:pPr eaLnBrk="1" fontAlgn="auto" hangingPunct="1">
              <a:spcAft>
                <a:spcPts val="0"/>
              </a:spcAft>
              <a:defRPr/>
            </a:pPr>
            <a:endParaRPr lang="en-US" dirty="0">
              <a:solidFill>
                <a:schemeClr val="tx2">
                  <a:satMod val="200000"/>
                </a:schemeClr>
              </a:solidFill>
              <a:latin typeface="Times New Roman" pitchFamily="18" charset="0"/>
              <a:cs typeface="Times New Roman" pitchFamily="18" charset="0"/>
            </a:endParaRPr>
          </a:p>
        </p:txBody>
      </p:sp>
      <p:sp>
        <p:nvSpPr>
          <p:cNvPr id="54275" name="Rectangle 3">
            <a:extLst>
              <a:ext uri="{FF2B5EF4-FFF2-40B4-BE49-F238E27FC236}">
                <a16:creationId xmlns="" xmlns:a16="http://schemas.microsoft.com/office/drawing/2014/main" id="{31F6EB7E-00BB-462F-9FEF-DEF283A0D91E}"/>
              </a:ext>
            </a:extLst>
          </p:cNvPr>
          <p:cNvSpPr>
            <a:spLocks noGrp="1" noChangeArrowheads="1"/>
          </p:cNvSpPr>
          <p:nvPr>
            <p:ph idx="1"/>
          </p:nvPr>
        </p:nvSpPr>
        <p:spPr/>
        <p:txBody>
          <a:bodyPr/>
          <a:lstStyle/>
          <a:p>
            <a:pPr eaLnBrk="1" hangingPunct="1"/>
            <a:endParaRPr lang="en-US" altLang="en-US" dirty="0"/>
          </a:p>
        </p:txBody>
      </p:sp>
      <p:sp>
        <p:nvSpPr>
          <p:cNvPr id="60442" name="Slide Number Placeholder 73">
            <a:extLst>
              <a:ext uri="{FF2B5EF4-FFF2-40B4-BE49-F238E27FC236}">
                <a16:creationId xmlns="" xmlns:a16="http://schemas.microsoft.com/office/drawing/2014/main" id="{3135B89E-C38C-4525-8A65-122463C579C8}"/>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2E42E552-36B1-4A98-BD84-EAD6B37A7A15}" type="slidenum">
              <a:rPr lang="en-US" altLang="en-US">
                <a:solidFill>
                  <a:srgbClr val="898989"/>
                </a:solidFill>
              </a:rPr>
              <a:pPr eaLnBrk="1" hangingPunct="1"/>
              <a:t>53</a:t>
            </a:fld>
            <a:endParaRPr lang="en-US" altLang="en-US">
              <a:solidFill>
                <a:srgbClr val="898989"/>
              </a:solidFill>
            </a:endParaRPr>
          </a:p>
        </p:txBody>
      </p:sp>
      <p:grpSp>
        <p:nvGrpSpPr>
          <p:cNvPr id="2" name="Group 4">
            <a:extLst>
              <a:ext uri="{FF2B5EF4-FFF2-40B4-BE49-F238E27FC236}">
                <a16:creationId xmlns="" xmlns:a16="http://schemas.microsoft.com/office/drawing/2014/main" id="{95BD8EE4-957D-4F69-BBAF-8F8D7CC26F29}"/>
              </a:ext>
            </a:extLst>
          </p:cNvPr>
          <p:cNvGrpSpPr>
            <a:grpSpLocks/>
          </p:cNvGrpSpPr>
          <p:nvPr/>
        </p:nvGrpSpPr>
        <p:grpSpPr bwMode="auto">
          <a:xfrm rot="5048754">
            <a:off x="4838700" y="4991100"/>
            <a:ext cx="1219200" cy="990600"/>
            <a:chOff x="1344" y="2544"/>
            <a:chExt cx="768" cy="624"/>
          </a:xfrm>
        </p:grpSpPr>
        <p:pic>
          <p:nvPicPr>
            <p:cNvPr id="54345" name="Picture 5" descr="lightnin[1]">
              <a:extLst>
                <a:ext uri="{FF2B5EF4-FFF2-40B4-BE49-F238E27FC236}">
                  <a16:creationId xmlns="" xmlns:a16="http://schemas.microsoft.com/office/drawing/2014/main" id="{41E081E6-8CD4-4B00-86DA-FE033A2F3305}"/>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44" y="2544"/>
              <a:ext cx="708" cy="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346" name="Rectangle 6">
              <a:extLst>
                <a:ext uri="{FF2B5EF4-FFF2-40B4-BE49-F238E27FC236}">
                  <a16:creationId xmlns="" xmlns:a16="http://schemas.microsoft.com/office/drawing/2014/main" id="{D7FEC76A-47E3-4D2F-A79D-335B6C53420F}"/>
                </a:ext>
              </a:extLst>
            </p:cNvPr>
            <p:cNvSpPr>
              <a:spLocks noChangeArrowheads="1"/>
            </p:cNvSpPr>
            <p:nvPr/>
          </p:nvSpPr>
          <p:spPr bwMode="auto">
            <a:xfrm>
              <a:off x="1968" y="2544"/>
              <a:ext cx="144" cy="624"/>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3" name="Group 7">
            <a:extLst>
              <a:ext uri="{FF2B5EF4-FFF2-40B4-BE49-F238E27FC236}">
                <a16:creationId xmlns="" xmlns:a16="http://schemas.microsoft.com/office/drawing/2014/main" id="{F90635F2-70BC-4E22-949A-1A5975EB7EB1}"/>
              </a:ext>
            </a:extLst>
          </p:cNvPr>
          <p:cNvGrpSpPr>
            <a:grpSpLocks/>
          </p:cNvGrpSpPr>
          <p:nvPr/>
        </p:nvGrpSpPr>
        <p:grpSpPr bwMode="auto">
          <a:xfrm rot="2818887">
            <a:off x="4457700" y="3238500"/>
            <a:ext cx="1219200" cy="990600"/>
            <a:chOff x="1344" y="2544"/>
            <a:chExt cx="768" cy="624"/>
          </a:xfrm>
        </p:grpSpPr>
        <p:pic>
          <p:nvPicPr>
            <p:cNvPr id="54343" name="Picture 8" descr="lightnin[1]">
              <a:extLst>
                <a:ext uri="{FF2B5EF4-FFF2-40B4-BE49-F238E27FC236}">
                  <a16:creationId xmlns="" xmlns:a16="http://schemas.microsoft.com/office/drawing/2014/main" id="{59BCF09B-6591-4776-887A-CD5C3EA590AC}"/>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44" y="2544"/>
              <a:ext cx="708" cy="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344" name="Rectangle 9">
              <a:extLst>
                <a:ext uri="{FF2B5EF4-FFF2-40B4-BE49-F238E27FC236}">
                  <a16:creationId xmlns="" xmlns:a16="http://schemas.microsoft.com/office/drawing/2014/main" id="{13A7C1F0-1E9D-45CB-BFCE-BD4476F7D0BA}"/>
                </a:ext>
              </a:extLst>
            </p:cNvPr>
            <p:cNvSpPr>
              <a:spLocks noChangeArrowheads="1"/>
            </p:cNvSpPr>
            <p:nvPr/>
          </p:nvSpPr>
          <p:spPr bwMode="auto">
            <a:xfrm>
              <a:off x="1968" y="2544"/>
              <a:ext cx="144" cy="624"/>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4" name="Group 10">
            <a:extLst>
              <a:ext uri="{FF2B5EF4-FFF2-40B4-BE49-F238E27FC236}">
                <a16:creationId xmlns="" xmlns:a16="http://schemas.microsoft.com/office/drawing/2014/main" id="{F59475E5-D59F-4F65-B444-0DB5112279EA}"/>
              </a:ext>
            </a:extLst>
          </p:cNvPr>
          <p:cNvGrpSpPr>
            <a:grpSpLocks/>
          </p:cNvGrpSpPr>
          <p:nvPr/>
        </p:nvGrpSpPr>
        <p:grpSpPr bwMode="auto">
          <a:xfrm rot="-6777420">
            <a:off x="2019300" y="5524500"/>
            <a:ext cx="1219200" cy="990600"/>
            <a:chOff x="1344" y="2544"/>
            <a:chExt cx="768" cy="624"/>
          </a:xfrm>
        </p:grpSpPr>
        <p:pic>
          <p:nvPicPr>
            <p:cNvPr id="54341" name="Picture 11" descr="lightnin[1]">
              <a:extLst>
                <a:ext uri="{FF2B5EF4-FFF2-40B4-BE49-F238E27FC236}">
                  <a16:creationId xmlns="" xmlns:a16="http://schemas.microsoft.com/office/drawing/2014/main" id="{3E6908BF-4216-4C22-A87C-6E8145A0F1E5}"/>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44" y="2544"/>
              <a:ext cx="708" cy="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342" name="Rectangle 12">
              <a:extLst>
                <a:ext uri="{FF2B5EF4-FFF2-40B4-BE49-F238E27FC236}">
                  <a16:creationId xmlns="" xmlns:a16="http://schemas.microsoft.com/office/drawing/2014/main" id="{7B08153D-6B8E-45D1-9A2A-0B78D080D187}"/>
                </a:ext>
              </a:extLst>
            </p:cNvPr>
            <p:cNvSpPr>
              <a:spLocks noChangeArrowheads="1"/>
            </p:cNvSpPr>
            <p:nvPr/>
          </p:nvSpPr>
          <p:spPr bwMode="auto">
            <a:xfrm>
              <a:off x="1968" y="2544"/>
              <a:ext cx="144" cy="624"/>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 name="Group 13">
            <a:extLst>
              <a:ext uri="{FF2B5EF4-FFF2-40B4-BE49-F238E27FC236}">
                <a16:creationId xmlns="" xmlns:a16="http://schemas.microsoft.com/office/drawing/2014/main" id="{9B318613-8835-40D9-9796-AEEFD43098A9}"/>
              </a:ext>
            </a:extLst>
          </p:cNvPr>
          <p:cNvGrpSpPr>
            <a:grpSpLocks/>
          </p:cNvGrpSpPr>
          <p:nvPr/>
        </p:nvGrpSpPr>
        <p:grpSpPr bwMode="auto">
          <a:xfrm rot="-3123902">
            <a:off x="1943100" y="4076700"/>
            <a:ext cx="1219200" cy="990600"/>
            <a:chOff x="1344" y="2544"/>
            <a:chExt cx="768" cy="624"/>
          </a:xfrm>
        </p:grpSpPr>
        <p:pic>
          <p:nvPicPr>
            <p:cNvPr id="54339" name="Picture 14" descr="lightnin[1]">
              <a:extLst>
                <a:ext uri="{FF2B5EF4-FFF2-40B4-BE49-F238E27FC236}">
                  <a16:creationId xmlns="" xmlns:a16="http://schemas.microsoft.com/office/drawing/2014/main" id="{B69BFE6C-3534-424C-9AD7-B733C5336064}"/>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44" y="2544"/>
              <a:ext cx="708" cy="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340" name="Rectangle 15">
              <a:extLst>
                <a:ext uri="{FF2B5EF4-FFF2-40B4-BE49-F238E27FC236}">
                  <a16:creationId xmlns="" xmlns:a16="http://schemas.microsoft.com/office/drawing/2014/main" id="{03358CDA-0005-49C4-8A61-7745499422A0}"/>
                </a:ext>
              </a:extLst>
            </p:cNvPr>
            <p:cNvSpPr>
              <a:spLocks noChangeArrowheads="1"/>
            </p:cNvSpPr>
            <p:nvPr/>
          </p:nvSpPr>
          <p:spPr bwMode="auto">
            <a:xfrm>
              <a:off x="1968" y="2544"/>
              <a:ext cx="144" cy="624"/>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sp>
        <p:nvSpPr>
          <p:cNvPr id="298000" name="AutoShape 16">
            <a:extLst>
              <a:ext uri="{FF2B5EF4-FFF2-40B4-BE49-F238E27FC236}">
                <a16:creationId xmlns="" xmlns:a16="http://schemas.microsoft.com/office/drawing/2014/main" id="{47E3857A-D4A7-4FAB-BD35-D711074C181C}"/>
              </a:ext>
            </a:extLst>
          </p:cNvPr>
          <p:cNvSpPr>
            <a:spLocks noChangeArrowheads="1"/>
          </p:cNvSpPr>
          <p:nvPr/>
        </p:nvSpPr>
        <p:spPr bwMode="auto">
          <a:xfrm>
            <a:off x="2057400" y="1143000"/>
            <a:ext cx="1128713" cy="685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chemeClr val="tx1"/>
            </a:solidFill>
            <a:miter lim="800000"/>
            <a:headEnd/>
            <a:tailEnd/>
          </a:ln>
        </p:spPr>
        <p:txBody>
          <a:bodyPr wrap="none" anchor="ctr"/>
          <a:lstStyle/>
          <a:p>
            <a:endParaRPr lang="en-US"/>
          </a:p>
        </p:txBody>
      </p:sp>
      <p:grpSp>
        <p:nvGrpSpPr>
          <p:cNvPr id="6" name="Group 17">
            <a:extLst>
              <a:ext uri="{FF2B5EF4-FFF2-40B4-BE49-F238E27FC236}">
                <a16:creationId xmlns="" xmlns:a16="http://schemas.microsoft.com/office/drawing/2014/main" id="{A5B259CD-D982-408D-88BB-929D666451FA}"/>
              </a:ext>
            </a:extLst>
          </p:cNvPr>
          <p:cNvGrpSpPr>
            <a:grpSpLocks/>
          </p:cNvGrpSpPr>
          <p:nvPr/>
        </p:nvGrpSpPr>
        <p:grpSpPr bwMode="auto">
          <a:xfrm>
            <a:off x="3082925" y="685800"/>
            <a:ext cx="1524000" cy="5181600"/>
            <a:chOff x="2592" y="1200"/>
            <a:chExt cx="528" cy="1888"/>
          </a:xfrm>
        </p:grpSpPr>
        <p:sp>
          <p:nvSpPr>
            <p:cNvPr id="54337" name="Freeform 18">
              <a:extLst>
                <a:ext uri="{FF2B5EF4-FFF2-40B4-BE49-F238E27FC236}">
                  <a16:creationId xmlns="" xmlns:a16="http://schemas.microsoft.com/office/drawing/2014/main" id="{2733B071-ABD9-42E8-BEB1-1A508D25CD5C}"/>
                </a:ext>
              </a:extLst>
            </p:cNvPr>
            <p:cNvSpPr>
              <a:spLocks/>
            </p:cNvSpPr>
            <p:nvPr/>
          </p:nvSpPr>
          <p:spPr bwMode="auto">
            <a:xfrm>
              <a:off x="2648" y="1800"/>
              <a:ext cx="424" cy="1288"/>
            </a:xfrm>
            <a:custGeom>
              <a:avLst/>
              <a:gdLst>
                <a:gd name="T0" fmla="*/ 8 w 472"/>
                <a:gd name="T1" fmla="*/ 168 h 1288"/>
                <a:gd name="T2" fmla="*/ 36 w 472"/>
                <a:gd name="T3" fmla="*/ 1128 h 1288"/>
                <a:gd name="T4" fmla="*/ 66 w 472"/>
                <a:gd name="T5" fmla="*/ 1128 h 1288"/>
                <a:gd name="T6" fmla="*/ 85 w 472"/>
                <a:gd name="T7" fmla="*/ 168 h 1288"/>
                <a:gd name="T8" fmla="*/ 8 w 472"/>
                <a:gd name="T9" fmla="*/ 168 h 1288"/>
                <a:gd name="T10" fmla="*/ 0 60000 65536"/>
                <a:gd name="T11" fmla="*/ 0 60000 65536"/>
                <a:gd name="T12" fmla="*/ 0 60000 65536"/>
                <a:gd name="T13" fmla="*/ 0 60000 65536"/>
                <a:gd name="T14" fmla="*/ 0 60000 65536"/>
                <a:gd name="T15" fmla="*/ 0 w 472"/>
                <a:gd name="T16" fmla="*/ 0 h 1288"/>
                <a:gd name="T17" fmla="*/ 472 w 472"/>
                <a:gd name="T18" fmla="*/ 1288 h 1288"/>
              </a:gdLst>
              <a:ahLst/>
              <a:cxnLst>
                <a:cxn ang="T10">
                  <a:pos x="T0" y="T1"/>
                </a:cxn>
                <a:cxn ang="T11">
                  <a:pos x="T2" y="T3"/>
                </a:cxn>
                <a:cxn ang="T12">
                  <a:pos x="T4" y="T5"/>
                </a:cxn>
                <a:cxn ang="T13">
                  <a:pos x="T6" y="T7"/>
                </a:cxn>
                <a:cxn ang="T14">
                  <a:pos x="T8" y="T9"/>
                </a:cxn>
              </a:cxnLst>
              <a:rect l="T15" t="T16" r="T17" b="T18"/>
              <a:pathLst>
                <a:path w="472" h="1288">
                  <a:moveTo>
                    <a:pt x="40" y="168"/>
                  </a:moveTo>
                  <a:cubicBezTo>
                    <a:pt x="0" y="328"/>
                    <a:pt x="136" y="968"/>
                    <a:pt x="184" y="1128"/>
                  </a:cubicBezTo>
                  <a:cubicBezTo>
                    <a:pt x="232" y="1288"/>
                    <a:pt x="288" y="1288"/>
                    <a:pt x="328" y="1128"/>
                  </a:cubicBezTo>
                  <a:cubicBezTo>
                    <a:pt x="368" y="968"/>
                    <a:pt x="472" y="336"/>
                    <a:pt x="424" y="168"/>
                  </a:cubicBezTo>
                  <a:cubicBezTo>
                    <a:pt x="376" y="0"/>
                    <a:pt x="80" y="8"/>
                    <a:pt x="40" y="168"/>
                  </a:cubicBezTo>
                  <a:close/>
                </a:path>
              </a:pathLst>
            </a:custGeom>
            <a:solidFill>
              <a:srgbClr val="FFCC6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338" name="Freeform 19">
              <a:extLst>
                <a:ext uri="{FF2B5EF4-FFF2-40B4-BE49-F238E27FC236}">
                  <a16:creationId xmlns="" xmlns:a16="http://schemas.microsoft.com/office/drawing/2014/main" id="{288DA7FF-0349-4D23-99CF-5C9E25357D0B}"/>
                </a:ext>
              </a:extLst>
            </p:cNvPr>
            <p:cNvSpPr>
              <a:spLocks/>
            </p:cNvSpPr>
            <p:nvPr/>
          </p:nvSpPr>
          <p:spPr bwMode="auto">
            <a:xfrm>
              <a:off x="2592" y="1200"/>
              <a:ext cx="528" cy="888"/>
            </a:xfrm>
            <a:custGeom>
              <a:avLst/>
              <a:gdLst>
                <a:gd name="T0" fmla="*/ 10 w 656"/>
                <a:gd name="T1" fmla="*/ 80 h 888"/>
                <a:gd name="T2" fmla="*/ 2 w 656"/>
                <a:gd name="T3" fmla="*/ 560 h 888"/>
                <a:gd name="T4" fmla="*/ 5 w 656"/>
                <a:gd name="T5" fmla="*/ 848 h 888"/>
                <a:gd name="T6" fmla="*/ 12 w 656"/>
                <a:gd name="T7" fmla="*/ 800 h 888"/>
                <a:gd name="T8" fmla="*/ 20 w 656"/>
                <a:gd name="T9" fmla="*/ 848 h 888"/>
                <a:gd name="T10" fmla="*/ 25 w 656"/>
                <a:gd name="T11" fmla="*/ 608 h 888"/>
                <a:gd name="T12" fmla="*/ 18 w 656"/>
                <a:gd name="T13" fmla="*/ 368 h 888"/>
                <a:gd name="T14" fmla="*/ 16 w 656"/>
                <a:gd name="T15" fmla="*/ 80 h 888"/>
                <a:gd name="T16" fmla="*/ 10 w 656"/>
                <a:gd name="T17" fmla="*/ 80 h 8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6"/>
                <a:gd name="T28" fmla="*/ 0 h 888"/>
                <a:gd name="T29" fmla="*/ 656 w 656"/>
                <a:gd name="T30" fmla="*/ 888 h 8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6" h="888">
                  <a:moveTo>
                    <a:pt x="264" y="80"/>
                  </a:moveTo>
                  <a:cubicBezTo>
                    <a:pt x="200" y="160"/>
                    <a:pt x="48" y="432"/>
                    <a:pt x="24" y="560"/>
                  </a:cubicBezTo>
                  <a:cubicBezTo>
                    <a:pt x="0" y="688"/>
                    <a:pt x="72" y="808"/>
                    <a:pt x="120" y="848"/>
                  </a:cubicBezTo>
                  <a:cubicBezTo>
                    <a:pt x="168" y="888"/>
                    <a:pt x="248" y="800"/>
                    <a:pt x="312" y="800"/>
                  </a:cubicBezTo>
                  <a:cubicBezTo>
                    <a:pt x="376" y="800"/>
                    <a:pt x="448" y="880"/>
                    <a:pt x="504" y="848"/>
                  </a:cubicBezTo>
                  <a:cubicBezTo>
                    <a:pt x="560" y="816"/>
                    <a:pt x="656" y="688"/>
                    <a:pt x="648" y="608"/>
                  </a:cubicBezTo>
                  <a:cubicBezTo>
                    <a:pt x="640" y="528"/>
                    <a:pt x="496" y="456"/>
                    <a:pt x="456" y="368"/>
                  </a:cubicBezTo>
                  <a:cubicBezTo>
                    <a:pt x="416" y="280"/>
                    <a:pt x="432" y="136"/>
                    <a:pt x="408" y="80"/>
                  </a:cubicBezTo>
                  <a:cubicBezTo>
                    <a:pt x="384" y="24"/>
                    <a:pt x="328" y="0"/>
                    <a:pt x="264" y="80"/>
                  </a:cubicBezTo>
                  <a:close/>
                </a:path>
              </a:pathLst>
            </a:custGeom>
            <a:gradFill rotWithShape="1">
              <a:gsLst>
                <a:gs pos="0">
                  <a:srgbClr val="76765E"/>
                </a:gs>
                <a:gs pos="50000">
                  <a:srgbClr val="FFFFCC"/>
                </a:gs>
                <a:gs pos="100000">
                  <a:srgbClr val="76765E"/>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7" name="Group 20">
            <a:extLst>
              <a:ext uri="{FF2B5EF4-FFF2-40B4-BE49-F238E27FC236}">
                <a16:creationId xmlns="" xmlns:a16="http://schemas.microsoft.com/office/drawing/2014/main" id="{9FF1695D-0EAB-470A-BC61-FC60A40D0BAE}"/>
              </a:ext>
            </a:extLst>
          </p:cNvPr>
          <p:cNvGrpSpPr>
            <a:grpSpLocks/>
          </p:cNvGrpSpPr>
          <p:nvPr/>
        </p:nvGrpSpPr>
        <p:grpSpPr bwMode="auto">
          <a:xfrm>
            <a:off x="2806700" y="2755900"/>
            <a:ext cx="2336800" cy="3949700"/>
            <a:chOff x="2296" y="1592"/>
            <a:chExt cx="1472" cy="2488"/>
          </a:xfrm>
        </p:grpSpPr>
        <p:sp>
          <p:nvSpPr>
            <p:cNvPr id="54332" name="Freeform 21">
              <a:extLst>
                <a:ext uri="{FF2B5EF4-FFF2-40B4-BE49-F238E27FC236}">
                  <a16:creationId xmlns="" xmlns:a16="http://schemas.microsoft.com/office/drawing/2014/main" id="{C38B0E69-BDF5-4FBB-9813-FB5DE12FCC6F}"/>
                </a:ext>
              </a:extLst>
            </p:cNvPr>
            <p:cNvSpPr>
              <a:spLocks/>
            </p:cNvSpPr>
            <p:nvPr/>
          </p:nvSpPr>
          <p:spPr bwMode="auto">
            <a:xfrm>
              <a:off x="2296" y="1592"/>
              <a:ext cx="1472" cy="2488"/>
            </a:xfrm>
            <a:custGeom>
              <a:avLst/>
              <a:gdLst>
                <a:gd name="T0" fmla="*/ 296 w 1472"/>
                <a:gd name="T1" fmla="*/ 184 h 2488"/>
                <a:gd name="T2" fmla="*/ 392 w 1472"/>
                <a:gd name="T3" fmla="*/ 1144 h 2488"/>
                <a:gd name="T4" fmla="*/ 632 w 1472"/>
                <a:gd name="T5" fmla="*/ 1912 h 2488"/>
                <a:gd name="T6" fmla="*/ 824 w 1472"/>
                <a:gd name="T7" fmla="*/ 1768 h 2488"/>
                <a:gd name="T8" fmla="*/ 968 w 1472"/>
                <a:gd name="T9" fmla="*/ 1000 h 2488"/>
                <a:gd name="T10" fmla="*/ 1016 w 1472"/>
                <a:gd name="T11" fmla="*/ 136 h 2488"/>
                <a:gd name="T12" fmla="*/ 1112 w 1472"/>
                <a:gd name="T13" fmla="*/ 184 h 2488"/>
                <a:gd name="T14" fmla="*/ 1160 w 1472"/>
                <a:gd name="T15" fmla="*/ 616 h 2488"/>
                <a:gd name="T16" fmla="*/ 1352 w 1472"/>
                <a:gd name="T17" fmla="*/ 1336 h 2488"/>
                <a:gd name="T18" fmla="*/ 1400 w 1472"/>
                <a:gd name="T19" fmla="*/ 2104 h 2488"/>
                <a:gd name="T20" fmla="*/ 920 w 1472"/>
                <a:gd name="T21" fmla="*/ 2440 h 2488"/>
                <a:gd name="T22" fmla="*/ 392 w 1472"/>
                <a:gd name="T23" fmla="*/ 2392 h 2488"/>
                <a:gd name="T24" fmla="*/ 56 w 1472"/>
                <a:gd name="T25" fmla="*/ 2008 h 2488"/>
                <a:gd name="T26" fmla="*/ 56 w 1472"/>
                <a:gd name="T27" fmla="*/ 1336 h 2488"/>
                <a:gd name="T28" fmla="*/ 200 w 1472"/>
                <a:gd name="T29" fmla="*/ 664 h 2488"/>
                <a:gd name="T30" fmla="*/ 296 w 1472"/>
                <a:gd name="T31" fmla="*/ 184 h 2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2"/>
                <a:gd name="T49" fmla="*/ 0 h 2488"/>
                <a:gd name="T50" fmla="*/ 1472 w 1472"/>
                <a:gd name="T51" fmla="*/ 2488 h 24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2" h="2488">
                  <a:moveTo>
                    <a:pt x="296" y="184"/>
                  </a:moveTo>
                  <a:cubicBezTo>
                    <a:pt x="328" y="264"/>
                    <a:pt x="336" y="856"/>
                    <a:pt x="392" y="1144"/>
                  </a:cubicBezTo>
                  <a:cubicBezTo>
                    <a:pt x="448" y="1432"/>
                    <a:pt x="560" y="1808"/>
                    <a:pt x="632" y="1912"/>
                  </a:cubicBezTo>
                  <a:cubicBezTo>
                    <a:pt x="704" y="2016"/>
                    <a:pt x="768" y="1920"/>
                    <a:pt x="824" y="1768"/>
                  </a:cubicBezTo>
                  <a:cubicBezTo>
                    <a:pt x="880" y="1616"/>
                    <a:pt x="936" y="1272"/>
                    <a:pt x="968" y="1000"/>
                  </a:cubicBezTo>
                  <a:cubicBezTo>
                    <a:pt x="1000" y="728"/>
                    <a:pt x="992" y="272"/>
                    <a:pt x="1016" y="136"/>
                  </a:cubicBezTo>
                  <a:cubicBezTo>
                    <a:pt x="1040" y="0"/>
                    <a:pt x="1088" y="104"/>
                    <a:pt x="1112" y="184"/>
                  </a:cubicBezTo>
                  <a:cubicBezTo>
                    <a:pt x="1136" y="264"/>
                    <a:pt x="1120" y="424"/>
                    <a:pt x="1160" y="616"/>
                  </a:cubicBezTo>
                  <a:cubicBezTo>
                    <a:pt x="1200" y="808"/>
                    <a:pt x="1312" y="1088"/>
                    <a:pt x="1352" y="1336"/>
                  </a:cubicBezTo>
                  <a:cubicBezTo>
                    <a:pt x="1392" y="1584"/>
                    <a:pt x="1472" y="1920"/>
                    <a:pt x="1400" y="2104"/>
                  </a:cubicBezTo>
                  <a:cubicBezTo>
                    <a:pt x="1328" y="2288"/>
                    <a:pt x="1088" y="2392"/>
                    <a:pt x="920" y="2440"/>
                  </a:cubicBezTo>
                  <a:cubicBezTo>
                    <a:pt x="752" y="2488"/>
                    <a:pt x="536" y="2464"/>
                    <a:pt x="392" y="2392"/>
                  </a:cubicBezTo>
                  <a:cubicBezTo>
                    <a:pt x="248" y="2320"/>
                    <a:pt x="112" y="2184"/>
                    <a:pt x="56" y="2008"/>
                  </a:cubicBezTo>
                  <a:cubicBezTo>
                    <a:pt x="0" y="1832"/>
                    <a:pt x="32" y="1560"/>
                    <a:pt x="56" y="1336"/>
                  </a:cubicBezTo>
                  <a:cubicBezTo>
                    <a:pt x="80" y="1112"/>
                    <a:pt x="160" y="848"/>
                    <a:pt x="200" y="664"/>
                  </a:cubicBezTo>
                  <a:cubicBezTo>
                    <a:pt x="240" y="480"/>
                    <a:pt x="264" y="104"/>
                    <a:pt x="296" y="184"/>
                  </a:cubicBezTo>
                  <a:close/>
                </a:path>
              </a:pathLst>
            </a:custGeom>
            <a:solidFill>
              <a:schemeClr val="bg2"/>
            </a:solidFill>
            <a:ln w="9525">
              <a:solidFill>
                <a:schemeClr val="tx1"/>
              </a:solidFill>
              <a:round/>
              <a:headEnd/>
              <a:tailEnd/>
            </a:ln>
          </p:spPr>
          <p:txBody>
            <a:bodyPr/>
            <a:lstStyle/>
            <a:p>
              <a:endParaRPr lang="en-US"/>
            </a:p>
          </p:txBody>
        </p:sp>
        <p:grpSp>
          <p:nvGrpSpPr>
            <p:cNvPr id="54333" name="Group 22">
              <a:extLst>
                <a:ext uri="{FF2B5EF4-FFF2-40B4-BE49-F238E27FC236}">
                  <a16:creationId xmlns="" xmlns:a16="http://schemas.microsoft.com/office/drawing/2014/main" id="{04F35B72-87EC-45E3-A995-EAF58480FBA4}"/>
                </a:ext>
              </a:extLst>
            </p:cNvPr>
            <p:cNvGrpSpPr>
              <a:grpSpLocks/>
            </p:cNvGrpSpPr>
            <p:nvPr/>
          </p:nvGrpSpPr>
          <p:grpSpPr bwMode="auto">
            <a:xfrm>
              <a:off x="2352" y="2352"/>
              <a:ext cx="1296" cy="1590"/>
              <a:chOff x="2352" y="2352"/>
              <a:chExt cx="1296" cy="1590"/>
            </a:xfrm>
          </p:grpSpPr>
          <p:sp>
            <p:nvSpPr>
              <p:cNvPr id="54334" name="Freeform 23" descr="Granite">
                <a:extLst>
                  <a:ext uri="{FF2B5EF4-FFF2-40B4-BE49-F238E27FC236}">
                    <a16:creationId xmlns="" xmlns:a16="http://schemas.microsoft.com/office/drawing/2014/main" id="{E1748BA5-E4BA-476A-9BAA-F8FDEE79474B}"/>
                  </a:ext>
                </a:extLst>
              </p:cNvPr>
              <p:cNvSpPr>
                <a:spLocks/>
              </p:cNvSpPr>
              <p:nvPr/>
            </p:nvSpPr>
            <p:spPr bwMode="auto">
              <a:xfrm>
                <a:off x="3189" y="2352"/>
                <a:ext cx="459" cy="1295"/>
              </a:xfrm>
              <a:custGeom>
                <a:avLst/>
                <a:gdLst>
                  <a:gd name="T0" fmla="*/ 8 w 569"/>
                  <a:gd name="T1" fmla="*/ 0 h 1452"/>
                  <a:gd name="T2" fmla="*/ 2 w 569"/>
                  <a:gd name="T3" fmla="*/ 194 h 1452"/>
                  <a:gd name="T4" fmla="*/ 2 w 569"/>
                  <a:gd name="T5" fmla="*/ 246 h 1452"/>
                  <a:gd name="T6" fmla="*/ 5 w 569"/>
                  <a:gd name="T7" fmla="*/ 253 h 1452"/>
                  <a:gd name="T8" fmla="*/ 6 w 569"/>
                  <a:gd name="T9" fmla="*/ 260 h 1452"/>
                  <a:gd name="T10" fmla="*/ 8 w 569"/>
                  <a:gd name="T11" fmla="*/ 259 h 1452"/>
                  <a:gd name="T12" fmla="*/ 20 w 569"/>
                  <a:gd name="T13" fmla="*/ 246 h 1452"/>
                  <a:gd name="T14" fmla="*/ 23 w 569"/>
                  <a:gd name="T15" fmla="*/ 227 h 1452"/>
                  <a:gd name="T16" fmla="*/ 22 w 569"/>
                  <a:gd name="T17" fmla="*/ 207 h 1452"/>
                  <a:gd name="T18" fmla="*/ 21 w 569"/>
                  <a:gd name="T19" fmla="*/ 201 h 1452"/>
                  <a:gd name="T20" fmla="*/ 19 w 569"/>
                  <a:gd name="T21" fmla="*/ 177 h 1452"/>
                  <a:gd name="T22" fmla="*/ 15 w 569"/>
                  <a:gd name="T23" fmla="*/ 103 h 1452"/>
                  <a:gd name="T24" fmla="*/ 12 w 569"/>
                  <a:gd name="T25" fmla="*/ 41 h 1452"/>
                  <a:gd name="T26" fmla="*/ 10 w 569"/>
                  <a:gd name="T27" fmla="*/ 12 h 1452"/>
                  <a:gd name="T28" fmla="*/ 9 w 569"/>
                  <a:gd name="T29" fmla="*/ 4 h 1452"/>
                  <a:gd name="T30" fmla="*/ 8 w 569"/>
                  <a:gd name="T31" fmla="*/ 0 h 14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1452"/>
                  <a:gd name="T50" fmla="*/ 569 w 569"/>
                  <a:gd name="T51" fmla="*/ 1452 h 14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1452">
                    <a:moveTo>
                      <a:pt x="185" y="0"/>
                    </a:moveTo>
                    <a:cubicBezTo>
                      <a:pt x="166" y="361"/>
                      <a:pt x="133" y="724"/>
                      <a:pt x="44" y="1075"/>
                    </a:cubicBezTo>
                    <a:cubicBezTo>
                      <a:pt x="39" y="1173"/>
                      <a:pt x="0" y="1281"/>
                      <a:pt x="44" y="1369"/>
                    </a:cubicBezTo>
                    <a:cubicBezTo>
                      <a:pt x="54" y="1389"/>
                      <a:pt x="103" y="1402"/>
                      <a:pt x="121" y="1408"/>
                    </a:cubicBezTo>
                    <a:cubicBezTo>
                      <a:pt x="130" y="1421"/>
                      <a:pt x="132" y="1442"/>
                      <a:pt x="147" y="1446"/>
                    </a:cubicBezTo>
                    <a:cubicBezTo>
                      <a:pt x="168" y="1452"/>
                      <a:pt x="190" y="1439"/>
                      <a:pt x="211" y="1433"/>
                    </a:cubicBezTo>
                    <a:cubicBezTo>
                      <a:pt x="330" y="1401"/>
                      <a:pt x="373" y="1382"/>
                      <a:pt x="505" y="1369"/>
                    </a:cubicBezTo>
                    <a:cubicBezTo>
                      <a:pt x="559" y="1334"/>
                      <a:pt x="549" y="1325"/>
                      <a:pt x="569" y="1267"/>
                    </a:cubicBezTo>
                    <a:cubicBezTo>
                      <a:pt x="568" y="1263"/>
                      <a:pt x="548" y="1163"/>
                      <a:pt x="544" y="1152"/>
                    </a:cubicBezTo>
                    <a:cubicBezTo>
                      <a:pt x="538" y="1138"/>
                      <a:pt x="525" y="1127"/>
                      <a:pt x="518" y="1113"/>
                    </a:cubicBezTo>
                    <a:cubicBezTo>
                      <a:pt x="498" y="1073"/>
                      <a:pt x="481" y="1028"/>
                      <a:pt x="467" y="985"/>
                    </a:cubicBezTo>
                    <a:cubicBezTo>
                      <a:pt x="455" y="843"/>
                      <a:pt x="425" y="713"/>
                      <a:pt x="390" y="576"/>
                    </a:cubicBezTo>
                    <a:cubicBezTo>
                      <a:pt x="376" y="463"/>
                      <a:pt x="365" y="328"/>
                      <a:pt x="300" y="230"/>
                    </a:cubicBezTo>
                    <a:cubicBezTo>
                      <a:pt x="287" y="173"/>
                      <a:pt x="268" y="119"/>
                      <a:pt x="249" y="64"/>
                    </a:cubicBezTo>
                    <a:cubicBezTo>
                      <a:pt x="244" y="49"/>
                      <a:pt x="235" y="36"/>
                      <a:pt x="224" y="25"/>
                    </a:cubicBezTo>
                    <a:cubicBezTo>
                      <a:pt x="213" y="14"/>
                      <a:pt x="185" y="0"/>
                      <a:pt x="185" y="0"/>
                    </a:cubicBezTo>
                    <a:close/>
                  </a:path>
                </a:pathLst>
              </a:custGeom>
              <a:blipFill dpi="0" rotWithShape="1">
                <a:blip r:embed="rId3"/>
                <a:srcRect/>
                <a:tile tx="0" ty="0" sx="100000" sy="100000" flip="none" algn="tl"/>
              </a:bli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335" name="Freeform 24" descr="Granite">
                <a:extLst>
                  <a:ext uri="{FF2B5EF4-FFF2-40B4-BE49-F238E27FC236}">
                    <a16:creationId xmlns="" xmlns:a16="http://schemas.microsoft.com/office/drawing/2014/main" id="{E4AEDBB7-E06E-41F7-A70B-A2DDF1976B22}"/>
                  </a:ext>
                </a:extLst>
              </p:cNvPr>
              <p:cNvSpPr>
                <a:spLocks/>
              </p:cNvSpPr>
              <p:nvPr/>
            </p:nvSpPr>
            <p:spPr bwMode="auto">
              <a:xfrm rot="21023527" flipH="1">
                <a:off x="2352" y="2496"/>
                <a:ext cx="480" cy="1286"/>
              </a:xfrm>
              <a:custGeom>
                <a:avLst/>
                <a:gdLst>
                  <a:gd name="T0" fmla="*/ 14 w 569"/>
                  <a:gd name="T1" fmla="*/ 0 h 1452"/>
                  <a:gd name="T2" fmla="*/ 3 w 569"/>
                  <a:gd name="T3" fmla="*/ 174 h 1452"/>
                  <a:gd name="T4" fmla="*/ 3 w 569"/>
                  <a:gd name="T5" fmla="*/ 222 h 1452"/>
                  <a:gd name="T6" fmla="*/ 9 w 569"/>
                  <a:gd name="T7" fmla="*/ 228 h 1452"/>
                  <a:gd name="T8" fmla="*/ 11 w 569"/>
                  <a:gd name="T9" fmla="*/ 234 h 1452"/>
                  <a:gd name="T10" fmla="*/ 17 w 569"/>
                  <a:gd name="T11" fmla="*/ 231 h 1452"/>
                  <a:gd name="T12" fmla="*/ 40 w 569"/>
                  <a:gd name="T13" fmla="*/ 222 h 1452"/>
                  <a:gd name="T14" fmla="*/ 45 w 569"/>
                  <a:gd name="T15" fmla="*/ 205 h 1452"/>
                  <a:gd name="T16" fmla="*/ 43 w 569"/>
                  <a:gd name="T17" fmla="*/ 186 h 1452"/>
                  <a:gd name="T18" fmla="*/ 40 w 569"/>
                  <a:gd name="T19" fmla="*/ 181 h 1452"/>
                  <a:gd name="T20" fmla="*/ 36 w 569"/>
                  <a:gd name="T21" fmla="*/ 160 h 1452"/>
                  <a:gd name="T22" fmla="*/ 30 w 569"/>
                  <a:gd name="T23" fmla="*/ 93 h 1452"/>
                  <a:gd name="T24" fmla="*/ 24 w 569"/>
                  <a:gd name="T25" fmla="*/ 38 h 1452"/>
                  <a:gd name="T26" fmla="*/ 19 w 569"/>
                  <a:gd name="T27" fmla="*/ 11 h 1452"/>
                  <a:gd name="T28" fmla="*/ 17 w 569"/>
                  <a:gd name="T29" fmla="*/ 4 h 1452"/>
                  <a:gd name="T30" fmla="*/ 14 w 569"/>
                  <a:gd name="T31" fmla="*/ 0 h 14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1452"/>
                  <a:gd name="T50" fmla="*/ 569 w 569"/>
                  <a:gd name="T51" fmla="*/ 1452 h 14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1452">
                    <a:moveTo>
                      <a:pt x="185" y="0"/>
                    </a:moveTo>
                    <a:cubicBezTo>
                      <a:pt x="166" y="361"/>
                      <a:pt x="133" y="724"/>
                      <a:pt x="44" y="1075"/>
                    </a:cubicBezTo>
                    <a:cubicBezTo>
                      <a:pt x="39" y="1173"/>
                      <a:pt x="0" y="1281"/>
                      <a:pt x="44" y="1369"/>
                    </a:cubicBezTo>
                    <a:cubicBezTo>
                      <a:pt x="54" y="1389"/>
                      <a:pt x="103" y="1402"/>
                      <a:pt x="121" y="1408"/>
                    </a:cubicBezTo>
                    <a:cubicBezTo>
                      <a:pt x="130" y="1421"/>
                      <a:pt x="132" y="1442"/>
                      <a:pt x="147" y="1446"/>
                    </a:cubicBezTo>
                    <a:cubicBezTo>
                      <a:pt x="168" y="1452"/>
                      <a:pt x="190" y="1439"/>
                      <a:pt x="211" y="1433"/>
                    </a:cubicBezTo>
                    <a:cubicBezTo>
                      <a:pt x="330" y="1401"/>
                      <a:pt x="373" y="1382"/>
                      <a:pt x="505" y="1369"/>
                    </a:cubicBezTo>
                    <a:cubicBezTo>
                      <a:pt x="559" y="1334"/>
                      <a:pt x="549" y="1325"/>
                      <a:pt x="569" y="1267"/>
                    </a:cubicBezTo>
                    <a:cubicBezTo>
                      <a:pt x="568" y="1263"/>
                      <a:pt x="548" y="1163"/>
                      <a:pt x="544" y="1152"/>
                    </a:cubicBezTo>
                    <a:cubicBezTo>
                      <a:pt x="538" y="1138"/>
                      <a:pt x="525" y="1127"/>
                      <a:pt x="518" y="1113"/>
                    </a:cubicBezTo>
                    <a:cubicBezTo>
                      <a:pt x="498" y="1073"/>
                      <a:pt x="481" y="1028"/>
                      <a:pt x="467" y="985"/>
                    </a:cubicBezTo>
                    <a:cubicBezTo>
                      <a:pt x="455" y="843"/>
                      <a:pt x="425" y="713"/>
                      <a:pt x="390" y="576"/>
                    </a:cubicBezTo>
                    <a:cubicBezTo>
                      <a:pt x="376" y="463"/>
                      <a:pt x="365" y="328"/>
                      <a:pt x="300" y="230"/>
                    </a:cubicBezTo>
                    <a:cubicBezTo>
                      <a:pt x="287" y="173"/>
                      <a:pt x="268" y="119"/>
                      <a:pt x="249" y="64"/>
                    </a:cubicBezTo>
                    <a:cubicBezTo>
                      <a:pt x="244" y="49"/>
                      <a:pt x="235" y="36"/>
                      <a:pt x="224" y="25"/>
                    </a:cubicBezTo>
                    <a:cubicBezTo>
                      <a:pt x="213" y="14"/>
                      <a:pt x="185" y="0"/>
                      <a:pt x="185" y="0"/>
                    </a:cubicBezTo>
                    <a:close/>
                  </a:path>
                </a:pathLst>
              </a:custGeom>
              <a:blipFill dpi="0" rotWithShape="1">
                <a:blip r:embed="rId3"/>
                <a:srcRect/>
                <a:tile tx="0" ty="0" sx="100000" sy="100000" flip="none" algn="tl"/>
              </a:bli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336" name="Freeform 25" descr="Granite">
                <a:extLst>
                  <a:ext uri="{FF2B5EF4-FFF2-40B4-BE49-F238E27FC236}">
                    <a16:creationId xmlns="" xmlns:a16="http://schemas.microsoft.com/office/drawing/2014/main" id="{AF343FD0-8580-445D-A519-3BF6CD3A6522}"/>
                  </a:ext>
                </a:extLst>
              </p:cNvPr>
              <p:cNvSpPr>
                <a:spLocks/>
              </p:cNvSpPr>
              <p:nvPr/>
            </p:nvSpPr>
            <p:spPr bwMode="auto">
              <a:xfrm>
                <a:off x="2470" y="3443"/>
                <a:ext cx="1158" cy="499"/>
              </a:xfrm>
              <a:custGeom>
                <a:avLst/>
                <a:gdLst>
                  <a:gd name="T0" fmla="*/ 0 w 1158"/>
                  <a:gd name="T1" fmla="*/ 256 h 499"/>
                  <a:gd name="T2" fmla="*/ 39 w 1158"/>
                  <a:gd name="T3" fmla="*/ 282 h 499"/>
                  <a:gd name="T4" fmla="*/ 77 w 1158"/>
                  <a:gd name="T5" fmla="*/ 295 h 499"/>
                  <a:gd name="T6" fmla="*/ 192 w 1158"/>
                  <a:gd name="T7" fmla="*/ 371 h 499"/>
                  <a:gd name="T8" fmla="*/ 346 w 1158"/>
                  <a:gd name="T9" fmla="*/ 435 h 499"/>
                  <a:gd name="T10" fmla="*/ 461 w 1158"/>
                  <a:gd name="T11" fmla="*/ 499 h 499"/>
                  <a:gd name="T12" fmla="*/ 679 w 1158"/>
                  <a:gd name="T13" fmla="*/ 474 h 499"/>
                  <a:gd name="T14" fmla="*/ 871 w 1158"/>
                  <a:gd name="T15" fmla="*/ 397 h 499"/>
                  <a:gd name="T16" fmla="*/ 948 w 1158"/>
                  <a:gd name="T17" fmla="*/ 346 h 499"/>
                  <a:gd name="T18" fmla="*/ 986 w 1158"/>
                  <a:gd name="T19" fmla="*/ 320 h 499"/>
                  <a:gd name="T20" fmla="*/ 1024 w 1158"/>
                  <a:gd name="T21" fmla="*/ 295 h 499"/>
                  <a:gd name="T22" fmla="*/ 1063 w 1158"/>
                  <a:gd name="T23" fmla="*/ 269 h 499"/>
                  <a:gd name="T24" fmla="*/ 1088 w 1158"/>
                  <a:gd name="T25" fmla="*/ 192 h 499"/>
                  <a:gd name="T26" fmla="*/ 1140 w 1158"/>
                  <a:gd name="T27" fmla="*/ 115 h 499"/>
                  <a:gd name="T28" fmla="*/ 1152 w 1158"/>
                  <a:gd name="T29" fmla="*/ 77 h 499"/>
                  <a:gd name="T30" fmla="*/ 1114 w 1158"/>
                  <a:gd name="T31" fmla="*/ 64 h 499"/>
                  <a:gd name="T32" fmla="*/ 1024 w 1158"/>
                  <a:gd name="T33" fmla="*/ 51 h 499"/>
                  <a:gd name="T34" fmla="*/ 794 w 1158"/>
                  <a:gd name="T35" fmla="*/ 0 h 499"/>
                  <a:gd name="T36" fmla="*/ 717 w 1158"/>
                  <a:gd name="T37" fmla="*/ 26 h 499"/>
                  <a:gd name="T38" fmla="*/ 704 w 1158"/>
                  <a:gd name="T39" fmla="*/ 103 h 499"/>
                  <a:gd name="T40" fmla="*/ 602 w 1158"/>
                  <a:gd name="T41" fmla="*/ 282 h 499"/>
                  <a:gd name="T42" fmla="*/ 448 w 1158"/>
                  <a:gd name="T43" fmla="*/ 231 h 499"/>
                  <a:gd name="T44" fmla="*/ 320 w 1158"/>
                  <a:gd name="T45" fmla="*/ 103 h 499"/>
                  <a:gd name="T46" fmla="*/ 244 w 1158"/>
                  <a:gd name="T47" fmla="*/ 77 h 499"/>
                  <a:gd name="T48" fmla="*/ 64 w 1158"/>
                  <a:gd name="T49" fmla="*/ 90 h 499"/>
                  <a:gd name="T50" fmla="*/ 39 w 1158"/>
                  <a:gd name="T51" fmla="*/ 128 h 499"/>
                  <a:gd name="T52" fmla="*/ 0 w 1158"/>
                  <a:gd name="T53" fmla="*/ 256 h 4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58"/>
                  <a:gd name="T82" fmla="*/ 0 h 499"/>
                  <a:gd name="T83" fmla="*/ 1158 w 1158"/>
                  <a:gd name="T84" fmla="*/ 499 h 4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58" h="499">
                    <a:moveTo>
                      <a:pt x="0" y="256"/>
                    </a:moveTo>
                    <a:cubicBezTo>
                      <a:pt x="13" y="265"/>
                      <a:pt x="25" y="275"/>
                      <a:pt x="39" y="282"/>
                    </a:cubicBezTo>
                    <a:cubicBezTo>
                      <a:pt x="51" y="288"/>
                      <a:pt x="65" y="288"/>
                      <a:pt x="77" y="295"/>
                    </a:cubicBezTo>
                    <a:cubicBezTo>
                      <a:pt x="117" y="317"/>
                      <a:pt x="148" y="356"/>
                      <a:pt x="192" y="371"/>
                    </a:cubicBezTo>
                    <a:cubicBezTo>
                      <a:pt x="248" y="390"/>
                      <a:pt x="292" y="418"/>
                      <a:pt x="346" y="435"/>
                    </a:cubicBezTo>
                    <a:cubicBezTo>
                      <a:pt x="384" y="461"/>
                      <a:pt x="422" y="474"/>
                      <a:pt x="461" y="499"/>
                    </a:cubicBezTo>
                    <a:cubicBezTo>
                      <a:pt x="516" y="494"/>
                      <a:pt x="617" y="490"/>
                      <a:pt x="679" y="474"/>
                    </a:cubicBezTo>
                    <a:cubicBezTo>
                      <a:pt x="751" y="456"/>
                      <a:pt x="803" y="420"/>
                      <a:pt x="871" y="397"/>
                    </a:cubicBezTo>
                    <a:cubicBezTo>
                      <a:pt x="897" y="380"/>
                      <a:pt x="922" y="363"/>
                      <a:pt x="948" y="346"/>
                    </a:cubicBezTo>
                    <a:cubicBezTo>
                      <a:pt x="961" y="337"/>
                      <a:pt x="973" y="329"/>
                      <a:pt x="986" y="320"/>
                    </a:cubicBezTo>
                    <a:cubicBezTo>
                      <a:pt x="999" y="312"/>
                      <a:pt x="1011" y="303"/>
                      <a:pt x="1024" y="295"/>
                    </a:cubicBezTo>
                    <a:cubicBezTo>
                      <a:pt x="1037" y="286"/>
                      <a:pt x="1063" y="269"/>
                      <a:pt x="1063" y="269"/>
                    </a:cubicBezTo>
                    <a:cubicBezTo>
                      <a:pt x="1072" y="243"/>
                      <a:pt x="1075" y="216"/>
                      <a:pt x="1088" y="192"/>
                    </a:cubicBezTo>
                    <a:cubicBezTo>
                      <a:pt x="1103" y="165"/>
                      <a:pt x="1140" y="115"/>
                      <a:pt x="1140" y="115"/>
                    </a:cubicBezTo>
                    <a:cubicBezTo>
                      <a:pt x="1144" y="102"/>
                      <a:pt x="1158" y="89"/>
                      <a:pt x="1152" y="77"/>
                    </a:cubicBezTo>
                    <a:cubicBezTo>
                      <a:pt x="1146" y="65"/>
                      <a:pt x="1127" y="67"/>
                      <a:pt x="1114" y="64"/>
                    </a:cubicBezTo>
                    <a:cubicBezTo>
                      <a:pt x="1084" y="58"/>
                      <a:pt x="1054" y="56"/>
                      <a:pt x="1024" y="51"/>
                    </a:cubicBezTo>
                    <a:cubicBezTo>
                      <a:pt x="945" y="38"/>
                      <a:pt x="874" y="12"/>
                      <a:pt x="794" y="0"/>
                    </a:cubicBezTo>
                    <a:cubicBezTo>
                      <a:pt x="768" y="9"/>
                      <a:pt x="743" y="17"/>
                      <a:pt x="717" y="26"/>
                    </a:cubicBezTo>
                    <a:cubicBezTo>
                      <a:pt x="692" y="34"/>
                      <a:pt x="710" y="78"/>
                      <a:pt x="704" y="103"/>
                    </a:cubicBezTo>
                    <a:cubicBezTo>
                      <a:pt x="685" y="181"/>
                      <a:pt x="668" y="237"/>
                      <a:pt x="602" y="282"/>
                    </a:cubicBezTo>
                    <a:cubicBezTo>
                      <a:pt x="536" y="271"/>
                      <a:pt x="502" y="266"/>
                      <a:pt x="448" y="231"/>
                    </a:cubicBezTo>
                    <a:cubicBezTo>
                      <a:pt x="408" y="171"/>
                      <a:pt x="395" y="128"/>
                      <a:pt x="320" y="103"/>
                    </a:cubicBezTo>
                    <a:cubicBezTo>
                      <a:pt x="295" y="94"/>
                      <a:pt x="244" y="77"/>
                      <a:pt x="244" y="77"/>
                    </a:cubicBezTo>
                    <a:cubicBezTo>
                      <a:pt x="184" y="81"/>
                      <a:pt x="122" y="75"/>
                      <a:pt x="64" y="90"/>
                    </a:cubicBezTo>
                    <a:cubicBezTo>
                      <a:pt x="49" y="94"/>
                      <a:pt x="45" y="114"/>
                      <a:pt x="39" y="128"/>
                    </a:cubicBezTo>
                    <a:cubicBezTo>
                      <a:pt x="26" y="156"/>
                      <a:pt x="0" y="218"/>
                      <a:pt x="0" y="256"/>
                    </a:cubicBezTo>
                    <a:close/>
                  </a:path>
                </a:pathLst>
              </a:custGeom>
              <a:blipFill dpi="0" rotWithShape="1">
                <a:blip r:embed="rId3"/>
                <a:srcRect/>
                <a:tile tx="0" ty="0" sx="100000" sy="100000" flip="none" algn="tl"/>
              </a:bli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sp>
        <p:nvSpPr>
          <p:cNvPr id="298010" name="Text Box 26">
            <a:extLst>
              <a:ext uri="{FF2B5EF4-FFF2-40B4-BE49-F238E27FC236}">
                <a16:creationId xmlns="" xmlns:a16="http://schemas.microsoft.com/office/drawing/2014/main" id="{09CBF564-8EE6-4624-8603-C8DF8E8EE837}"/>
              </a:ext>
            </a:extLst>
          </p:cNvPr>
          <p:cNvSpPr txBox="1">
            <a:spLocks noChangeArrowheads="1"/>
          </p:cNvSpPr>
          <p:nvPr/>
        </p:nvSpPr>
        <p:spPr bwMode="auto">
          <a:xfrm>
            <a:off x="6357938" y="354013"/>
            <a:ext cx="1289050"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9933"/>
                </a:solidFill>
                <a:latin typeface="Arial" panose="020B0604020202020204" pitchFamily="34" charset="0"/>
              </a:rPr>
              <a:t>Force</a:t>
            </a:r>
          </a:p>
        </p:txBody>
      </p:sp>
      <p:sp>
        <p:nvSpPr>
          <p:cNvPr id="298011" name="Text Box 27">
            <a:extLst>
              <a:ext uri="{FF2B5EF4-FFF2-40B4-BE49-F238E27FC236}">
                <a16:creationId xmlns="" xmlns:a16="http://schemas.microsoft.com/office/drawing/2014/main" id="{E2361905-77B5-43F7-B2F7-3BD5BAAA48B8}"/>
              </a:ext>
            </a:extLst>
          </p:cNvPr>
          <p:cNvSpPr txBox="1">
            <a:spLocks noChangeArrowheads="1"/>
          </p:cNvSpPr>
          <p:nvPr/>
        </p:nvSpPr>
        <p:spPr bwMode="auto">
          <a:xfrm>
            <a:off x="5576888" y="1325563"/>
            <a:ext cx="288766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9933"/>
                </a:solidFill>
                <a:latin typeface="Arial" panose="020B0604020202020204" pitchFamily="34" charset="0"/>
              </a:rPr>
              <a:t>Bone bending</a:t>
            </a:r>
          </a:p>
        </p:txBody>
      </p:sp>
      <p:sp>
        <p:nvSpPr>
          <p:cNvPr id="298012" name="Text Box 28">
            <a:extLst>
              <a:ext uri="{FF2B5EF4-FFF2-40B4-BE49-F238E27FC236}">
                <a16:creationId xmlns="" xmlns:a16="http://schemas.microsoft.com/office/drawing/2014/main" id="{4154D0EF-A709-4D3A-9E54-0B4F6E00642B}"/>
              </a:ext>
            </a:extLst>
          </p:cNvPr>
          <p:cNvSpPr txBox="1">
            <a:spLocks noChangeArrowheads="1"/>
          </p:cNvSpPr>
          <p:nvPr/>
        </p:nvSpPr>
        <p:spPr bwMode="auto">
          <a:xfrm>
            <a:off x="5043488" y="2239963"/>
            <a:ext cx="41767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dirty="0">
                <a:solidFill>
                  <a:srgbClr val="FF9933"/>
                </a:solidFill>
                <a:latin typeface="Arial" panose="020B0604020202020204" pitchFamily="34" charset="0"/>
              </a:rPr>
              <a:t>Piezoelectric current</a:t>
            </a:r>
          </a:p>
        </p:txBody>
      </p:sp>
      <p:sp>
        <p:nvSpPr>
          <p:cNvPr id="298013" name="Text Box 29">
            <a:extLst>
              <a:ext uri="{FF2B5EF4-FFF2-40B4-BE49-F238E27FC236}">
                <a16:creationId xmlns="" xmlns:a16="http://schemas.microsoft.com/office/drawing/2014/main" id="{A8B06065-E540-47C6-A40E-EC3A768F1764}"/>
              </a:ext>
            </a:extLst>
          </p:cNvPr>
          <p:cNvSpPr txBox="1">
            <a:spLocks noChangeArrowheads="1"/>
          </p:cNvSpPr>
          <p:nvPr/>
        </p:nvSpPr>
        <p:spPr bwMode="auto">
          <a:xfrm>
            <a:off x="5881688" y="3230563"/>
            <a:ext cx="2212975"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9933"/>
                </a:solidFill>
                <a:latin typeface="Arial" panose="020B0604020202020204" pitchFamily="34" charset="0"/>
              </a:rPr>
              <a:t>Cell signal</a:t>
            </a:r>
          </a:p>
        </p:txBody>
      </p:sp>
      <p:sp>
        <p:nvSpPr>
          <p:cNvPr id="298014" name="Text Box 30">
            <a:extLst>
              <a:ext uri="{FF2B5EF4-FFF2-40B4-BE49-F238E27FC236}">
                <a16:creationId xmlns="" xmlns:a16="http://schemas.microsoft.com/office/drawing/2014/main" id="{9F26D4EE-FD36-490D-A8CE-16D4BBC55F03}"/>
              </a:ext>
            </a:extLst>
          </p:cNvPr>
          <p:cNvSpPr txBox="1">
            <a:spLocks noChangeArrowheads="1"/>
          </p:cNvSpPr>
          <p:nvPr/>
        </p:nvSpPr>
        <p:spPr bwMode="auto">
          <a:xfrm>
            <a:off x="5494338" y="4297363"/>
            <a:ext cx="2933700"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9933"/>
                </a:solidFill>
                <a:latin typeface="Arial" panose="020B0604020202020204" pitchFamily="34" charset="0"/>
              </a:rPr>
              <a:t>Cell activation</a:t>
            </a:r>
          </a:p>
        </p:txBody>
      </p:sp>
      <p:sp>
        <p:nvSpPr>
          <p:cNvPr id="298015" name="Text Box 31">
            <a:extLst>
              <a:ext uri="{FF2B5EF4-FFF2-40B4-BE49-F238E27FC236}">
                <a16:creationId xmlns="" xmlns:a16="http://schemas.microsoft.com/office/drawing/2014/main" id="{A7EBDC09-6367-4FB8-A12A-C9391A85B9E3}"/>
              </a:ext>
            </a:extLst>
          </p:cNvPr>
          <p:cNvSpPr txBox="1">
            <a:spLocks noChangeArrowheads="1"/>
          </p:cNvSpPr>
          <p:nvPr/>
        </p:nvSpPr>
        <p:spPr bwMode="auto">
          <a:xfrm>
            <a:off x="5138738" y="6278563"/>
            <a:ext cx="34528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9933"/>
                </a:solidFill>
                <a:latin typeface="Arial" panose="020B0604020202020204" pitchFamily="34" charset="0"/>
              </a:rPr>
              <a:t>Tooth movement</a:t>
            </a:r>
          </a:p>
        </p:txBody>
      </p:sp>
      <p:sp>
        <p:nvSpPr>
          <p:cNvPr id="298016" name="AutoShape 32">
            <a:extLst>
              <a:ext uri="{FF2B5EF4-FFF2-40B4-BE49-F238E27FC236}">
                <a16:creationId xmlns="" xmlns:a16="http://schemas.microsoft.com/office/drawing/2014/main" id="{5752F759-D10D-4604-B276-72E5F2834320}"/>
              </a:ext>
            </a:extLst>
          </p:cNvPr>
          <p:cNvSpPr>
            <a:spLocks noChangeArrowheads="1"/>
          </p:cNvSpPr>
          <p:nvPr/>
        </p:nvSpPr>
        <p:spPr bwMode="auto">
          <a:xfrm>
            <a:off x="6599238" y="946150"/>
            <a:ext cx="304800" cy="457200"/>
          </a:xfrm>
          <a:prstGeom prst="downArrow">
            <a:avLst>
              <a:gd name="adj1" fmla="val 50000"/>
              <a:gd name="adj2" fmla="val 37500"/>
            </a:avLst>
          </a:prstGeom>
          <a:solidFill>
            <a:srgbClr val="996633"/>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8017" name="AutoShape 33">
            <a:extLst>
              <a:ext uri="{FF2B5EF4-FFF2-40B4-BE49-F238E27FC236}">
                <a16:creationId xmlns="" xmlns:a16="http://schemas.microsoft.com/office/drawing/2014/main" id="{6CBB3975-A3B9-46A7-B904-78A7BF342A9A}"/>
              </a:ext>
            </a:extLst>
          </p:cNvPr>
          <p:cNvSpPr>
            <a:spLocks noChangeArrowheads="1"/>
          </p:cNvSpPr>
          <p:nvPr/>
        </p:nvSpPr>
        <p:spPr bwMode="auto">
          <a:xfrm>
            <a:off x="7818438" y="1905000"/>
            <a:ext cx="304800" cy="457200"/>
          </a:xfrm>
          <a:prstGeom prst="downArrow">
            <a:avLst>
              <a:gd name="adj1" fmla="val 50000"/>
              <a:gd name="adj2" fmla="val 37500"/>
            </a:avLst>
          </a:prstGeom>
          <a:solidFill>
            <a:srgbClr val="996633"/>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8018" name="AutoShape 34">
            <a:extLst>
              <a:ext uri="{FF2B5EF4-FFF2-40B4-BE49-F238E27FC236}">
                <a16:creationId xmlns="" xmlns:a16="http://schemas.microsoft.com/office/drawing/2014/main" id="{E17ADC68-A039-4675-92E3-95E606093AD9}"/>
              </a:ext>
            </a:extLst>
          </p:cNvPr>
          <p:cNvSpPr>
            <a:spLocks noChangeArrowheads="1"/>
          </p:cNvSpPr>
          <p:nvPr/>
        </p:nvSpPr>
        <p:spPr bwMode="auto">
          <a:xfrm>
            <a:off x="6294438" y="2819400"/>
            <a:ext cx="304800" cy="457200"/>
          </a:xfrm>
          <a:prstGeom prst="downArrow">
            <a:avLst>
              <a:gd name="adj1" fmla="val 50000"/>
              <a:gd name="adj2" fmla="val 37500"/>
            </a:avLst>
          </a:prstGeom>
          <a:solidFill>
            <a:srgbClr val="996633"/>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8019" name="AutoShape 35">
            <a:extLst>
              <a:ext uri="{FF2B5EF4-FFF2-40B4-BE49-F238E27FC236}">
                <a16:creationId xmlns="" xmlns:a16="http://schemas.microsoft.com/office/drawing/2014/main" id="{5B8377D2-7885-4379-8D73-6BD90FAAF76D}"/>
              </a:ext>
            </a:extLst>
          </p:cNvPr>
          <p:cNvSpPr>
            <a:spLocks noChangeArrowheads="1"/>
          </p:cNvSpPr>
          <p:nvPr/>
        </p:nvSpPr>
        <p:spPr bwMode="auto">
          <a:xfrm>
            <a:off x="7589838" y="3886200"/>
            <a:ext cx="304800" cy="457200"/>
          </a:xfrm>
          <a:prstGeom prst="downArrow">
            <a:avLst>
              <a:gd name="adj1" fmla="val 50000"/>
              <a:gd name="adj2" fmla="val 37500"/>
            </a:avLst>
          </a:prstGeom>
          <a:solidFill>
            <a:srgbClr val="996633"/>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8020" name="AutoShape 36">
            <a:extLst>
              <a:ext uri="{FF2B5EF4-FFF2-40B4-BE49-F238E27FC236}">
                <a16:creationId xmlns="" xmlns:a16="http://schemas.microsoft.com/office/drawing/2014/main" id="{863EBADE-F9A9-460C-98DB-BE17C1ACBBCC}"/>
              </a:ext>
            </a:extLst>
          </p:cNvPr>
          <p:cNvSpPr>
            <a:spLocks noChangeArrowheads="1"/>
          </p:cNvSpPr>
          <p:nvPr/>
        </p:nvSpPr>
        <p:spPr bwMode="auto">
          <a:xfrm>
            <a:off x="7589838" y="5867400"/>
            <a:ext cx="304800" cy="457200"/>
          </a:xfrm>
          <a:prstGeom prst="downArrow">
            <a:avLst>
              <a:gd name="adj1" fmla="val 50000"/>
              <a:gd name="adj2" fmla="val 37500"/>
            </a:avLst>
          </a:prstGeom>
          <a:solidFill>
            <a:srgbClr val="996633"/>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nvGrpSpPr>
          <p:cNvPr id="9" name="Group 37">
            <a:extLst>
              <a:ext uri="{FF2B5EF4-FFF2-40B4-BE49-F238E27FC236}">
                <a16:creationId xmlns="" xmlns:a16="http://schemas.microsoft.com/office/drawing/2014/main" id="{C1B1330C-5FCA-4A78-B1CC-6C5B1B8BFF59}"/>
              </a:ext>
            </a:extLst>
          </p:cNvPr>
          <p:cNvGrpSpPr>
            <a:grpSpLocks/>
          </p:cNvGrpSpPr>
          <p:nvPr/>
        </p:nvGrpSpPr>
        <p:grpSpPr bwMode="auto">
          <a:xfrm>
            <a:off x="2971800" y="4232275"/>
            <a:ext cx="1924050" cy="2070100"/>
            <a:chOff x="1104" y="2522"/>
            <a:chExt cx="1212" cy="1304"/>
          </a:xfrm>
        </p:grpSpPr>
        <p:grpSp>
          <p:nvGrpSpPr>
            <p:cNvPr id="54299" name="Group 38">
              <a:extLst>
                <a:ext uri="{FF2B5EF4-FFF2-40B4-BE49-F238E27FC236}">
                  <a16:creationId xmlns="" xmlns:a16="http://schemas.microsoft.com/office/drawing/2014/main" id="{96A2846A-6613-46BC-A088-4EC54C47B28F}"/>
                </a:ext>
              </a:extLst>
            </p:cNvPr>
            <p:cNvGrpSpPr>
              <a:grpSpLocks/>
            </p:cNvGrpSpPr>
            <p:nvPr/>
          </p:nvGrpSpPr>
          <p:grpSpPr bwMode="auto">
            <a:xfrm>
              <a:off x="1164" y="2522"/>
              <a:ext cx="156" cy="226"/>
              <a:chOff x="1164" y="2522"/>
              <a:chExt cx="156" cy="226"/>
            </a:xfrm>
          </p:grpSpPr>
          <p:sp>
            <p:nvSpPr>
              <p:cNvPr id="54330" name="Freeform 39">
                <a:extLst>
                  <a:ext uri="{FF2B5EF4-FFF2-40B4-BE49-F238E27FC236}">
                    <a16:creationId xmlns="" xmlns:a16="http://schemas.microsoft.com/office/drawing/2014/main" id="{9186F8D6-3E48-4249-967F-7ECF6C32198C}"/>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31" name="Oval 40">
                <a:extLst>
                  <a:ext uri="{FF2B5EF4-FFF2-40B4-BE49-F238E27FC236}">
                    <a16:creationId xmlns="" xmlns:a16="http://schemas.microsoft.com/office/drawing/2014/main" id="{683CF189-DE2E-4568-9371-F943ACD3B127}"/>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0" name="Group 41">
              <a:extLst>
                <a:ext uri="{FF2B5EF4-FFF2-40B4-BE49-F238E27FC236}">
                  <a16:creationId xmlns="" xmlns:a16="http://schemas.microsoft.com/office/drawing/2014/main" id="{879078C3-77A5-4241-8C54-9F7E83291656}"/>
                </a:ext>
              </a:extLst>
            </p:cNvPr>
            <p:cNvGrpSpPr>
              <a:grpSpLocks/>
            </p:cNvGrpSpPr>
            <p:nvPr/>
          </p:nvGrpSpPr>
          <p:grpSpPr bwMode="auto">
            <a:xfrm>
              <a:off x="1152" y="2798"/>
              <a:ext cx="156" cy="226"/>
              <a:chOff x="1164" y="2522"/>
              <a:chExt cx="156" cy="226"/>
            </a:xfrm>
          </p:grpSpPr>
          <p:sp>
            <p:nvSpPr>
              <p:cNvPr id="54328" name="Freeform 42">
                <a:extLst>
                  <a:ext uri="{FF2B5EF4-FFF2-40B4-BE49-F238E27FC236}">
                    <a16:creationId xmlns="" xmlns:a16="http://schemas.microsoft.com/office/drawing/2014/main" id="{730185FB-7FD9-4196-998E-11DEB23B4E14}"/>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29" name="Oval 43">
                <a:extLst>
                  <a:ext uri="{FF2B5EF4-FFF2-40B4-BE49-F238E27FC236}">
                    <a16:creationId xmlns="" xmlns:a16="http://schemas.microsoft.com/office/drawing/2014/main" id="{5651A79C-9136-42A7-8097-ED32A4F78982}"/>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1" name="Group 44">
              <a:extLst>
                <a:ext uri="{FF2B5EF4-FFF2-40B4-BE49-F238E27FC236}">
                  <a16:creationId xmlns="" xmlns:a16="http://schemas.microsoft.com/office/drawing/2014/main" id="{9A7C31B4-A2F9-4083-8741-D155BEDEF932}"/>
                </a:ext>
              </a:extLst>
            </p:cNvPr>
            <p:cNvGrpSpPr>
              <a:grpSpLocks/>
            </p:cNvGrpSpPr>
            <p:nvPr/>
          </p:nvGrpSpPr>
          <p:grpSpPr bwMode="auto">
            <a:xfrm>
              <a:off x="1248" y="3086"/>
              <a:ext cx="156" cy="226"/>
              <a:chOff x="1164" y="2522"/>
              <a:chExt cx="156" cy="226"/>
            </a:xfrm>
          </p:grpSpPr>
          <p:sp>
            <p:nvSpPr>
              <p:cNvPr id="54326" name="Freeform 45">
                <a:extLst>
                  <a:ext uri="{FF2B5EF4-FFF2-40B4-BE49-F238E27FC236}">
                    <a16:creationId xmlns="" xmlns:a16="http://schemas.microsoft.com/office/drawing/2014/main" id="{D0E92EDC-74C8-4D3B-A798-37A55E5A2E0B}"/>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27" name="Oval 46">
                <a:extLst>
                  <a:ext uri="{FF2B5EF4-FFF2-40B4-BE49-F238E27FC236}">
                    <a16:creationId xmlns="" xmlns:a16="http://schemas.microsoft.com/office/drawing/2014/main" id="{E98CDE74-3152-4229-A722-19A6A2333397}"/>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2" name="Group 47">
              <a:extLst>
                <a:ext uri="{FF2B5EF4-FFF2-40B4-BE49-F238E27FC236}">
                  <a16:creationId xmlns="" xmlns:a16="http://schemas.microsoft.com/office/drawing/2014/main" id="{F653276B-FADA-4895-A18A-BE33EE13BAA4}"/>
                </a:ext>
              </a:extLst>
            </p:cNvPr>
            <p:cNvGrpSpPr>
              <a:grpSpLocks/>
            </p:cNvGrpSpPr>
            <p:nvPr/>
          </p:nvGrpSpPr>
          <p:grpSpPr bwMode="auto">
            <a:xfrm>
              <a:off x="1104" y="3374"/>
              <a:ext cx="156" cy="226"/>
              <a:chOff x="1164" y="2522"/>
              <a:chExt cx="156" cy="226"/>
            </a:xfrm>
          </p:grpSpPr>
          <p:sp>
            <p:nvSpPr>
              <p:cNvPr id="54324" name="Freeform 48">
                <a:extLst>
                  <a:ext uri="{FF2B5EF4-FFF2-40B4-BE49-F238E27FC236}">
                    <a16:creationId xmlns="" xmlns:a16="http://schemas.microsoft.com/office/drawing/2014/main" id="{7DABA773-7348-4588-A8E0-C9B128B6AA30}"/>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25" name="Oval 49">
                <a:extLst>
                  <a:ext uri="{FF2B5EF4-FFF2-40B4-BE49-F238E27FC236}">
                    <a16:creationId xmlns="" xmlns:a16="http://schemas.microsoft.com/office/drawing/2014/main" id="{D6966012-837A-4BE5-9A6D-279BEE98EF39}"/>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3" name="Group 50">
              <a:extLst>
                <a:ext uri="{FF2B5EF4-FFF2-40B4-BE49-F238E27FC236}">
                  <a16:creationId xmlns="" xmlns:a16="http://schemas.microsoft.com/office/drawing/2014/main" id="{D12195D6-136F-4D8C-94FA-3301C62B7BD9}"/>
                </a:ext>
              </a:extLst>
            </p:cNvPr>
            <p:cNvGrpSpPr>
              <a:grpSpLocks/>
            </p:cNvGrpSpPr>
            <p:nvPr/>
          </p:nvGrpSpPr>
          <p:grpSpPr bwMode="auto">
            <a:xfrm>
              <a:off x="1332" y="3456"/>
              <a:ext cx="156" cy="226"/>
              <a:chOff x="1164" y="2522"/>
              <a:chExt cx="156" cy="226"/>
            </a:xfrm>
          </p:grpSpPr>
          <p:sp>
            <p:nvSpPr>
              <p:cNvPr id="54322" name="Freeform 51">
                <a:extLst>
                  <a:ext uri="{FF2B5EF4-FFF2-40B4-BE49-F238E27FC236}">
                    <a16:creationId xmlns="" xmlns:a16="http://schemas.microsoft.com/office/drawing/2014/main" id="{67707FF2-E827-4AEC-A79D-97C84DA1716F}"/>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23" name="Oval 52">
                <a:extLst>
                  <a:ext uri="{FF2B5EF4-FFF2-40B4-BE49-F238E27FC236}">
                    <a16:creationId xmlns="" xmlns:a16="http://schemas.microsoft.com/office/drawing/2014/main" id="{3A237F0C-66FF-4F60-9F54-F74F08865636}"/>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4" name="Group 53">
              <a:extLst>
                <a:ext uri="{FF2B5EF4-FFF2-40B4-BE49-F238E27FC236}">
                  <a16:creationId xmlns="" xmlns:a16="http://schemas.microsoft.com/office/drawing/2014/main" id="{0DBF7FB5-16FD-4A17-95EF-8DEC12AF8427}"/>
                </a:ext>
              </a:extLst>
            </p:cNvPr>
            <p:cNvGrpSpPr>
              <a:grpSpLocks/>
            </p:cNvGrpSpPr>
            <p:nvPr/>
          </p:nvGrpSpPr>
          <p:grpSpPr bwMode="auto">
            <a:xfrm>
              <a:off x="2016" y="2544"/>
              <a:ext cx="156" cy="226"/>
              <a:chOff x="1164" y="2522"/>
              <a:chExt cx="156" cy="226"/>
            </a:xfrm>
          </p:grpSpPr>
          <p:sp>
            <p:nvSpPr>
              <p:cNvPr id="54320" name="Freeform 54">
                <a:extLst>
                  <a:ext uri="{FF2B5EF4-FFF2-40B4-BE49-F238E27FC236}">
                    <a16:creationId xmlns="" xmlns:a16="http://schemas.microsoft.com/office/drawing/2014/main" id="{45895DB7-8B7A-49CC-BD26-C9B8EA00729D}"/>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21" name="Oval 55">
                <a:extLst>
                  <a:ext uri="{FF2B5EF4-FFF2-40B4-BE49-F238E27FC236}">
                    <a16:creationId xmlns="" xmlns:a16="http://schemas.microsoft.com/office/drawing/2014/main" id="{DB4663C3-D859-4326-A190-504ED9E34E44}"/>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5" name="Group 56">
              <a:extLst>
                <a:ext uri="{FF2B5EF4-FFF2-40B4-BE49-F238E27FC236}">
                  <a16:creationId xmlns="" xmlns:a16="http://schemas.microsoft.com/office/drawing/2014/main" id="{9AA729A8-C6C2-4E1B-B241-8B7F51A6FF21}"/>
                </a:ext>
              </a:extLst>
            </p:cNvPr>
            <p:cNvGrpSpPr>
              <a:grpSpLocks/>
            </p:cNvGrpSpPr>
            <p:nvPr/>
          </p:nvGrpSpPr>
          <p:grpSpPr bwMode="auto">
            <a:xfrm>
              <a:off x="2004" y="2820"/>
              <a:ext cx="156" cy="226"/>
              <a:chOff x="1164" y="2522"/>
              <a:chExt cx="156" cy="226"/>
            </a:xfrm>
          </p:grpSpPr>
          <p:sp>
            <p:nvSpPr>
              <p:cNvPr id="54318" name="Freeform 57">
                <a:extLst>
                  <a:ext uri="{FF2B5EF4-FFF2-40B4-BE49-F238E27FC236}">
                    <a16:creationId xmlns="" xmlns:a16="http://schemas.microsoft.com/office/drawing/2014/main" id="{E000B40D-A16B-402A-AEBC-941C7E914770}"/>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19" name="Oval 58">
                <a:extLst>
                  <a:ext uri="{FF2B5EF4-FFF2-40B4-BE49-F238E27FC236}">
                    <a16:creationId xmlns="" xmlns:a16="http://schemas.microsoft.com/office/drawing/2014/main" id="{E97B5589-0343-4567-8CB0-AC5D788C6FC6}"/>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6" name="Group 59">
              <a:extLst>
                <a:ext uri="{FF2B5EF4-FFF2-40B4-BE49-F238E27FC236}">
                  <a16:creationId xmlns="" xmlns:a16="http://schemas.microsoft.com/office/drawing/2014/main" id="{325EB460-98FB-402F-9677-8001630DE499}"/>
                </a:ext>
              </a:extLst>
            </p:cNvPr>
            <p:cNvGrpSpPr>
              <a:grpSpLocks/>
            </p:cNvGrpSpPr>
            <p:nvPr/>
          </p:nvGrpSpPr>
          <p:grpSpPr bwMode="auto">
            <a:xfrm>
              <a:off x="2160" y="3264"/>
              <a:ext cx="156" cy="226"/>
              <a:chOff x="1164" y="2522"/>
              <a:chExt cx="156" cy="226"/>
            </a:xfrm>
          </p:grpSpPr>
          <p:sp>
            <p:nvSpPr>
              <p:cNvPr id="54316" name="Freeform 60">
                <a:extLst>
                  <a:ext uri="{FF2B5EF4-FFF2-40B4-BE49-F238E27FC236}">
                    <a16:creationId xmlns="" xmlns:a16="http://schemas.microsoft.com/office/drawing/2014/main" id="{8BD0C9D8-C7C4-4821-9EE7-332000A58C1B}"/>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17" name="Oval 61">
                <a:extLst>
                  <a:ext uri="{FF2B5EF4-FFF2-40B4-BE49-F238E27FC236}">
                    <a16:creationId xmlns="" xmlns:a16="http://schemas.microsoft.com/office/drawing/2014/main" id="{7A558AE6-E603-4F80-97D0-4347F2740E50}"/>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7" name="Group 62">
              <a:extLst>
                <a:ext uri="{FF2B5EF4-FFF2-40B4-BE49-F238E27FC236}">
                  <a16:creationId xmlns="" xmlns:a16="http://schemas.microsoft.com/office/drawing/2014/main" id="{DA2F0730-983F-4758-B53F-4ECB0E0AEBC0}"/>
                </a:ext>
              </a:extLst>
            </p:cNvPr>
            <p:cNvGrpSpPr>
              <a:grpSpLocks/>
            </p:cNvGrpSpPr>
            <p:nvPr/>
          </p:nvGrpSpPr>
          <p:grpSpPr bwMode="auto">
            <a:xfrm>
              <a:off x="1632" y="3600"/>
              <a:ext cx="156" cy="226"/>
              <a:chOff x="1164" y="2522"/>
              <a:chExt cx="156" cy="226"/>
            </a:xfrm>
          </p:grpSpPr>
          <p:sp>
            <p:nvSpPr>
              <p:cNvPr id="54314" name="Freeform 63">
                <a:extLst>
                  <a:ext uri="{FF2B5EF4-FFF2-40B4-BE49-F238E27FC236}">
                    <a16:creationId xmlns="" xmlns:a16="http://schemas.microsoft.com/office/drawing/2014/main" id="{0F06A78C-59F4-4F96-A466-2D5F83AC6F33}"/>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15" name="Oval 64">
                <a:extLst>
                  <a:ext uri="{FF2B5EF4-FFF2-40B4-BE49-F238E27FC236}">
                    <a16:creationId xmlns="" xmlns:a16="http://schemas.microsoft.com/office/drawing/2014/main" id="{4DD1E598-E337-4D93-9272-6C3CE8A2B7E9}"/>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8" name="Group 65">
              <a:extLst>
                <a:ext uri="{FF2B5EF4-FFF2-40B4-BE49-F238E27FC236}">
                  <a16:creationId xmlns="" xmlns:a16="http://schemas.microsoft.com/office/drawing/2014/main" id="{7433302F-F915-4D8F-9FBE-2D469E5E0C14}"/>
                </a:ext>
              </a:extLst>
            </p:cNvPr>
            <p:cNvGrpSpPr>
              <a:grpSpLocks/>
            </p:cNvGrpSpPr>
            <p:nvPr/>
          </p:nvGrpSpPr>
          <p:grpSpPr bwMode="auto">
            <a:xfrm>
              <a:off x="1872" y="3552"/>
              <a:ext cx="156" cy="226"/>
              <a:chOff x="1164" y="2522"/>
              <a:chExt cx="156" cy="226"/>
            </a:xfrm>
          </p:grpSpPr>
          <p:sp>
            <p:nvSpPr>
              <p:cNvPr id="54312" name="Freeform 66">
                <a:extLst>
                  <a:ext uri="{FF2B5EF4-FFF2-40B4-BE49-F238E27FC236}">
                    <a16:creationId xmlns="" xmlns:a16="http://schemas.microsoft.com/office/drawing/2014/main" id="{A382C7DB-9FE3-43BB-B666-77222DCBEDB2}"/>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13" name="Oval 67">
                <a:extLst>
                  <a:ext uri="{FF2B5EF4-FFF2-40B4-BE49-F238E27FC236}">
                    <a16:creationId xmlns="" xmlns:a16="http://schemas.microsoft.com/office/drawing/2014/main" id="{4BD16248-B4A5-4632-9406-0421569119E4}"/>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nvGrpSpPr>
            <p:cNvPr id="54309" name="Group 68">
              <a:extLst>
                <a:ext uri="{FF2B5EF4-FFF2-40B4-BE49-F238E27FC236}">
                  <a16:creationId xmlns="" xmlns:a16="http://schemas.microsoft.com/office/drawing/2014/main" id="{B11456EC-95DE-44F5-872C-54FC7D86B26F}"/>
                </a:ext>
              </a:extLst>
            </p:cNvPr>
            <p:cNvGrpSpPr>
              <a:grpSpLocks/>
            </p:cNvGrpSpPr>
            <p:nvPr/>
          </p:nvGrpSpPr>
          <p:grpSpPr bwMode="auto">
            <a:xfrm>
              <a:off x="1968" y="3120"/>
              <a:ext cx="156" cy="226"/>
              <a:chOff x="1164" y="2522"/>
              <a:chExt cx="156" cy="226"/>
            </a:xfrm>
          </p:grpSpPr>
          <p:sp>
            <p:nvSpPr>
              <p:cNvPr id="54310" name="Freeform 69">
                <a:extLst>
                  <a:ext uri="{FF2B5EF4-FFF2-40B4-BE49-F238E27FC236}">
                    <a16:creationId xmlns="" xmlns:a16="http://schemas.microsoft.com/office/drawing/2014/main" id="{6CDE1BC2-440B-4743-8FA8-5665D3944E2A}"/>
                  </a:ext>
                </a:extLst>
              </p:cNvPr>
              <p:cNvSpPr>
                <a:spLocks/>
              </p:cNvSpPr>
              <p:nvPr/>
            </p:nvSpPr>
            <p:spPr bwMode="auto">
              <a:xfrm>
                <a:off x="1164" y="2522"/>
                <a:ext cx="156" cy="226"/>
              </a:xfrm>
              <a:custGeom>
                <a:avLst/>
                <a:gdLst>
                  <a:gd name="T0" fmla="*/ 78 w 156"/>
                  <a:gd name="T1" fmla="*/ 0 h 226"/>
                  <a:gd name="T2" fmla="*/ 26 w 156"/>
                  <a:gd name="T3" fmla="*/ 51 h 226"/>
                  <a:gd name="T4" fmla="*/ 1 w 156"/>
                  <a:gd name="T5" fmla="*/ 89 h 226"/>
                  <a:gd name="T6" fmla="*/ 129 w 156"/>
                  <a:gd name="T7" fmla="*/ 204 h 226"/>
                  <a:gd name="T8" fmla="*/ 78 w 156"/>
                  <a:gd name="T9" fmla="*/ 0 h 226"/>
                  <a:gd name="T10" fmla="*/ 0 60000 65536"/>
                  <a:gd name="T11" fmla="*/ 0 60000 65536"/>
                  <a:gd name="T12" fmla="*/ 0 60000 65536"/>
                  <a:gd name="T13" fmla="*/ 0 60000 65536"/>
                  <a:gd name="T14" fmla="*/ 0 60000 65536"/>
                  <a:gd name="T15" fmla="*/ 0 w 156"/>
                  <a:gd name="T16" fmla="*/ 0 h 226"/>
                  <a:gd name="T17" fmla="*/ 156 w 156"/>
                  <a:gd name="T18" fmla="*/ 226 h 226"/>
                </a:gdLst>
                <a:ahLst/>
                <a:cxnLst>
                  <a:cxn ang="T10">
                    <a:pos x="T0" y="T1"/>
                  </a:cxn>
                  <a:cxn ang="T11">
                    <a:pos x="T2" y="T3"/>
                  </a:cxn>
                  <a:cxn ang="T12">
                    <a:pos x="T4" y="T5"/>
                  </a:cxn>
                  <a:cxn ang="T13">
                    <a:pos x="T6" y="T7"/>
                  </a:cxn>
                  <a:cxn ang="T14">
                    <a:pos x="T8" y="T9"/>
                  </a:cxn>
                </a:cxnLst>
                <a:rect l="T15" t="T16" r="T17" b="T18"/>
                <a:pathLst>
                  <a:path w="156" h="226">
                    <a:moveTo>
                      <a:pt x="78" y="0"/>
                    </a:moveTo>
                    <a:cubicBezTo>
                      <a:pt x="50" y="83"/>
                      <a:pt x="89" y="1"/>
                      <a:pt x="26" y="51"/>
                    </a:cubicBezTo>
                    <a:cubicBezTo>
                      <a:pt x="14" y="60"/>
                      <a:pt x="9" y="76"/>
                      <a:pt x="1" y="89"/>
                    </a:cubicBezTo>
                    <a:cubicBezTo>
                      <a:pt x="18" y="221"/>
                      <a:pt x="0" y="226"/>
                      <a:pt x="129" y="204"/>
                    </a:cubicBezTo>
                    <a:cubicBezTo>
                      <a:pt x="156" y="125"/>
                      <a:pt x="134" y="56"/>
                      <a:pt x="78" y="0"/>
                    </a:cubicBezTo>
                    <a:close/>
                  </a:path>
                </a:pathLst>
              </a:custGeom>
              <a:solidFill>
                <a:srgbClr val="CCCCFF"/>
              </a:solidFill>
              <a:ln w="9525">
                <a:solidFill>
                  <a:schemeClr val="tx1"/>
                </a:solidFill>
                <a:round/>
                <a:headEnd/>
                <a:tailEnd/>
              </a:ln>
            </p:spPr>
            <p:txBody>
              <a:bodyPr/>
              <a:lstStyle/>
              <a:p>
                <a:endParaRPr lang="en-US"/>
              </a:p>
            </p:txBody>
          </p:sp>
          <p:sp>
            <p:nvSpPr>
              <p:cNvPr id="54311" name="Oval 70">
                <a:extLst>
                  <a:ext uri="{FF2B5EF4-FFF2-40B4-BE49-F238E27FC236}">
                    <a16:creationId xmlns="" xmlns:a16="http://schemas.microsoft.com/office/drawing/2014/main" id="{00C8175F-E1CD-4BB9-81D2-BE954521325E}"/>
                  </a:ext>
                </a:extLst>
              </p:cNvPr>
              <p:cNvSpPr>
                <a:spLocks noChangeArrowheads="1"/>
              </p:cNvSpPr>
              <p:nvPr/>
            </p:nvSpPr>
            <p:spPr bwMode="auto">
              <a:xfrm>
                <a:off x="1213" y="2592"/>
                <a:ext cx="48" cy="96"/>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grpSp>
      </p:grpSp>
      <p:sp>
        <p:nvSpPr>
          <p:cNvPr id="298055" name="Text Box 71">
            <a:extLst>
              <a:ext uri="{FF2B5EF4-FFF2-40B4-BE49-F238E27FC236}">
                <a16:creationId xmlns="" xmlns:a16="http://schemas.microsoft.com/office/drawing/2014/main" id="{80722476-8993-4C71-A7D5-CD56E2F81974}"/>
              </a:ext>
            </a:extLst>
          </p:cNvPr>
          <p:cNvSpPr txBox="1">
            <a:spLocks noChangeArrowheads="1"/>
          </p:cNvSpPr>
          <p:nvPr/>
        </p:nvSpPr>
        <p:spPr bwMode="auto">
          <a:xfrm>
            <a:off x="5456238" y="5287963"/>
            <a:ext cx="3498850"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r>
              <a:rPr lang="en-US" altLang="en-US" sz="3200" b="1">
                <a:solidFill>
                  <a:srgbClr val="FF9933"/>
                </a:solidFill>
                <a:latin typeface="Arial" panose="020B0604020202020204" pitchFamily="34" charset="0"/>
              </a:rPr>
              <a:t>Bone remodeling</a:t>
            </a:r>
          </a:p>
        </p:txBody>
      </p:sp>
      <p:sp>
        <p:nvSpPr>
          <p:cNvPr id="298056" name="AutoShape 72">
            <a:extLst>
              <a:ext uri="{FF2B5EF4-FFF2-40B4-BE49-F238E27FC236}">
                <a16:creationId xmlns="" xmlns:a16="http://schemas.microsoft.com/office/drawing/2014/main" id="{D105F5A4-586E-4EB9-B578-56EF8914CB43}"/>
              </a:ext>
            </a:extLst>
          </p:cNvPr>
          <p:cNvSpPr>
            <a:spLocks noChangeArrowheads="1"/>
          </p:cNvSpPr>
          <p:nvPr/>
        </p:nvSpPr>
        <p:spPr bwMode="auto">
          <a:xfrm>
            <a:off x="5989638" y="4876800"/>
            <a:ext cx="304800" cy="457200"/>
          </a:xfrm>
          <a:prstGeom prst="downArrow">
            <a:avLst>
              <a:gd name="adj1" fmla="val 50000"/>
              <a:gd name="adj2" fmla="val 37500"/>
            </a:avLst>
          </a:prstGeom>
          <a:solidFill>
            <a:srgbClr val="996633"/>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298057" name="Text Box 73">
            <a:extLst>
              <a:ext uri="{FF2B5EF4-FFF2-40B4-BE49-F238E27FC236}">
                <a16:creationId xmlns="" xmlns:a16="http://schemas.microsoft.com/office/drawing/2014/main" id="{8BEFD69E-E386-4446-889D-39AC6C9D07C4}"/>
              </a:ext>
            </a:extLst>
          </p:cNvPr>
          <p:cNvSpPr txBox="1">
            <a:spLocks noChangeArrowheads="1"/>
          </p:cNvSpPr>
          <p:nvPr/>
        </p:nvSpPr>
        <p:spPr bwMode="auto">
          <a:xfrm rot="-1277858">
            <a:off x="381000" y="4876800"/>
            <a:ext cx="2668588" cy="1555750"/>
          </a:xfrm>
          <a:prstGeom prst="rect">
            <a:avLst/>
          </a:prstGeom>
          <a:noFill/>
          <a:ln w="9525">
            <a:noFill/>
            <a:miter lim="800000"/>
            <a:headEnd/>
            <a:tailEnd/>
          </a:ln>
          <a:effectLst/>
        </p:spPr>
        <p:txBody>
          <a:bodyPr wrap="none">
            <a:spAutoFit/>
          </a:bodyPr>
          <a:lstStyle/>
          <a:p>
            <a:pPr>
              <a:defRPr/>
            </a:pPr>
            <a:r>
              <a:rPr lang="en-US" sz="4800" b="1">
                <a:solidFill>
                  <a:srgbClr val="993366"/>
                </a:solidFill>
                <a:effectLst>
                  <a:outerShdw blurRad="38100" dist="38100" dir="2700000" algn="tl">
                    <a:srgbClr val="C0C0C0"/>
                  </a:outerShdw>
                </a:effectLst>
                <a:latin typeface="Comic Sans MS" pitchFamily="66" charset="0"/>
                <a:cs typeface="Arial" charset="0"/>
              </a:rPr>
              <a:t>The </a:t>
            </a:r>
          </a:p>
          <a:p>
            <a:pPr>
              <a:defRPr/>
            </a:pPr>
            <a:r>
              <a:rPr lang="en-US" sz="4800" b="1">
                <a:solidFill>
                  <a:srgbClr val="993366"/>
                </a:solidFill>
                <a:effectLst>
                  <a:outerShdw blurRad="38100" dist="38100" dir="2700000" algn="tl">
                    <a:srgbClr val="C0C0C0"/>
                  </a:outerShdw>
                </a:effectLst>
                <a:latin typeface="Comic Sans MS" pitchFamily="66" charset="0"/>
                <a:cs typeface="Arial" charset="0"/>
              </a:rPr>
              <a:t>concept </a:t>
            </a:r>
          </a:p>
        </p:txBody>
      </p:sp>
      <p:pic>
        <p:nvPicPr>
          <p:cNvPr id="34818" name="Picture 2" descr="Orthodontics – Tooth Movement – My Dental Technology Notes"/>
          <p:cNvPicPr>
            <a:picLocks noChangeAspect="1" noChangeArrowheads="1"/>
          </p:cNvPicPr>
          <p:nvPr/>
        </p:nvPicPr>
        <p:blipFill>
          <a:blip r:embed="rId4"/>
          <a:srcRect t="29167" r="12000" b="25000"/>
          <a:stretch>
            <a:fillRect/>
          </a:stretch>
        </p:blipFill>
        <p:spPr bwMode="auto">
          <a:xfrm rot="16200000" flipH="1">
            <a:off x="1778000" y="2616200"/>
            <a:ext cx="2133600" cy="711200"/>
          </a:xfrm>
          <a:prstGeom prst="rect">
            <a:avLst/>
          </a:prstGeom>
          <a:noFill/>
        </p:spPr>
      </p:pic>
      <p:pic>
        <p:nvPicPr>
          <p:cNvPr id="76" name="Picture 2" descr="Orthodontics – Tooth Movement – My Dental Technology Notes"/>
          <p:cNvPicPr>
            <a:picLocks noChangeAspect="1" noChangeArrowheads="1"/>
          </p:cNvPicPr>
          <p:nvPr/>
        </p:nvPicPr>
        <p:blipFill>
          <a:blip r:embed="rId4"/>
          <a:srcRect t="25000" b="25000"/>
          <a:stretch>
            <a:fillRect/>
          </a:stretch>
        </p:blipFill>
        <p:spPr bwMode="auto">
          <a:xfrm rot="16200000" flipH="1">
            <a:off x="3609975" y="2562225"/>
            <a:ext cx="2381250" cy="762000"/>
          </a:xfrm>
          <a:prstGeom prst="rect">
            <a:avLst/>
          </a:prstGeom>
          <a:noFill/>
        </p:spPr>
      </p:pic>
      <p:pic>
        <p:nvPicPr>
          <p:cNvPr id="77" name="Picture 2" descr="Orthodontics – Tooth Movement – My Dental Technology Notes"/>
          <p:cNvPicPr>
            <a:picLocks noChangeAspect="1" noChangeArrowheads="1"/>
          </p:cNvPicPr>
          <p:nvPr/>
        </p:nvPicPr>
        <p:blipFill>
          <a:blip r:embed="rId4"/>
          <a:srcRect t="75000" r="12000" b="-12500"/>
          <a:stretch>
            <a:fillRect/>
          </a:stretch>
        </p:blipFill>
        <p:spPr bwMode="auto">
          <a:xfrm rot="10800000" flipH="1" flipV="1">
            <a:off x="381000" y="0"/>
            <a:ext cx="5587986" cy="152399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98057"/>
                                        </p:tgtEl>
                                        <p:attrNameLst>
                                          <p:attrName>style.visibility</p:attrName>
                                        </p:attrNameLst>
                                      </p:cBhvr>
                                      <p:to>
                                        <p:strVal val="visible"/>
                                      </p:to>
                                    </p:set>
                                    <p:anim calcmode="lin" valueType="num">
                                      <p:cBhvr>
                                        <p:cTn id="7" dur="500" fill="hold"/>
                                        <p:tgtEl>
                                          <p:spTgt spid="298057"/>
                                        </p:tgtEl>
                                        <p:attrNameLst>
                                          <p:attrName>ppt_w</p:attrName>
                                        </p:attrNameLst>
                                      </p:cBhvr>
                                      <p:tavLst>
                                        <p:tav tm="0">
                                          <p:val>
                                            <p:fltVal val="0"/>
                                          </p:val>
                                        </p:tav>
                                        <p:tav tm="100000">
                                          <p:val>
                                            <p:strVal val="#ppt_w"/>
                                          </p:val>
                                        </p:tav>
                                      </p:tavLst>
                                    </p:anim>
                                    <p:anim calcmode="lin" valueType="num">
                                      <p:cBhvr>
                                        <p:cTn id="8" dur="500" fill="hold"/>
                                        <p:tgtEl>
                                          <p:spTgt spid="298057"/>
                                        </p:tgtEl>
                                        <p:attrNameLst>
                                          <p:attrName>ppt_h</p:attrName>
                                        </p:attrNameLst>
                                      </p:cBhvr>
                                      <p:tavLst>
                                        <p:tav tm="0">
                                          <p:val>
                                            <p:fltVal val="0"/>
                                          </p:val>
                                        </p:tav>
                                        <p:tav tm="100000">
                                          <p:val>
                                            <p:strVal val="#ppt_h"/>
                                          </p:val>
                                        </p:tav>
                                      </p:tavLst>
                                    </p:anim>
                                  </p:childTnLst>
                                </p:cTn>
                              </p:par>
                              <p:par>
                                <p:cTn id="9" presetID="9"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par>
                                <p:cTn id="12" presetID="9"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dissolve">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nodeType="clickEffect">
                                  <p:stCondLst>
                                    <p:cond delay="0"/>
                                  </p:stCondLst>
                                  <p:childTnLst>
                                    <p:set>
                                      <p:cBhvr>
                                        <p:cTn id="18" dur="1" fill="hold">
                                          <p:stCondLst>
                                            <p:cond delay="0"/>
                                          </p:stCondLst>
                                        </p:cTn>
                                        <p:tgtEl>
                                          <p:spTgt spid="298000"/>
                                        </p:tgtEl>
                                        <p:attrNameLst>
                                          <p:attrName>style.visibility</p:attrName>
                                        </p:attrNameLst>
                                      </p:cBhvr>
                                      <p:to>
                                        <p:strVal val="visible"/>
                                      </p:to>
                                    </p:set>
                                    <p:animEffect transition="in" filter="slide(fromLeft)">
                                      <p:cBhvr>
                                        <p:cTn id="19" dur="500"/>
                                        <p:tgtEl>
                                          <p:spTgt spid="29800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98010"/>
                                        </p:tgtEl>
                                        <p:attrNameLst>
                                          <p:attrName>style.visibility</p:attrName>
                                        </p:attrNameLst>
                                      </p:cBhvr>
                                      <p:to>
                                        <p:strVal val="visible"/>
                                      </p:to>
                                    </p:set>
                                    <p:animEffect transition="in" filter="dissolve">
                                      <p:cBhvr>
                                        <p:cTn id="22" dur="500"/>
                                        <p:tgtEl>
                                          <p:spTgt spid="2980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298016"/>
                                        </p:tgtEl>
                                        <p:attrNameLst>
                                          <p:attrName>style.visibility</p:attrName>
                                        </p:attrNameLst>
                                      </p:cBhvr>
                                      <p:to>
                                        <p:strVal val="visible"/>
                                      </p:to>
                                    </p:set>
                                    <p:animEffect transition="in" filter="slide(fromTop)">
                                      <p:cBhvr>
                                        <p:cTn id="27" dur="500"/>
                                        <p:tgtEl>
                                          <p:spTgt spid="298016"/>
                                        </p:tgtEl>
                                      </p:cBhvr>
                                    </p:animEffect>
                                  </p:childTnLst>
                                </p:cTn>
                              </p:par>
                              <p:par>
                                <p:cTn id="28" presetID="32" presetClass="emph" presetSubtype="0" fill="hold" nodeType="withEffect">
                                  <p:stCondLst>
                                    <p:cond delay="0"/>
                                  </p:stCondLst>
                                  <p:childTnLst>
                                    <p:animClr clrSpc="rgb" dir="cw">
                                      <p:cBhvr override="childStyle">
                                        <p:cTn id="29" dur="500" fill="hold"/>
                                        <p:tgtEl>
                                          <p:spTgt spid="7"/>
                                        </p:tgtEl>
                                        <p:attrNameLst>
                                          <p:attrName>style.color</p:attrName>
                                        </p:attrNameLst>
                                      </p:cBhvr>
                                      <p:to>
                                        <a:schemeClr val="accent2"/>
                                      </p:to>
                                    </p:animClr>
                                    <p:animClr clrSpc="rgb" dir="cw">
                                      <p:cBhvr>
                                        <p:cTn id="30" dur="500" fill="hold"/>
                                        <p:tgtEl>
                                          <p:spTgt spid="7"/>
                                        </p:tgtEl>
                                        <p:attrNameLst>
                                          <p:attrName>fillcolor</p:attrName>
                                        </p:attrNameLst>
                                      </p:cBhvr>
                                      <p:to>
                                        <a:schemeClr val="accent2"/>
                                      </p:to>
                                    </p:animClr>
                                    <p:set>
                                      <p:cBhvr>
                                        <p:cTn id="31" dur="500" fill="hold"/>
                                        <p:tgtEl>
                                          <p:spTgt spid="7"/>
                                        </p:tgtEl>
                                        <p:attrNameLst>
                                          <p:attrName>fill.type</p:attrName>
                                        </p:attrNameLst>
                                      </p:cBhvr>
                                      <p:to>
                                        <p:strVal val="solid"/>
                                      </p:to>
                                    </p:set>
                                    <p:set>
                                      <p:cBhvr>
                                        <p:cTn id="32" dur="500" fill="hold"/>
                                        <p:tgtEl>
                                          <p:spTgt spid="7"/>
                                        </p:tgtEl>
                                        <p:attrNameLst>
                                          <p:attrName>fill.on</p:attrName>
                                        </p:attrNameLst>
                                      </p:cBhvr>
                                      <p:to>
                                        <p:strVal val="true"/>
                                      </p:to>
                                    </p:set>
                                    <p:animRot by="120000">
                                      <p:cBhvr>
                                        <p:cTn id="33" dur="500" fill="hold">
                                          <p:stCondLst>
                                            <p:cond delay="0"/>
                                          </p:stCondLst>
                                        </p:cTn>
                                        <p:tgtEl>
                                          <p:spTgt spid="7"/>
                                        </p:tgtEl>
                                        <p:attrNameLst>
                                          <p:attrName>r</p:attrName>
                                        </p:attrNameLst>
                                      </p:cBhvr>
                                    </p:animRot>
                                    <p:animRot by="-240000">
                                      <p:cBhvr>
                                        <p:cTn id="34" dur="1000" fill="hold">
                                          <p:stCondLst>
                                            <p:cond delay="1000"/>
                                          </p:stCondLst>
                                        </p:cTn>
                                        <p:tgtEl>
                                          <p:spTgt spid="7"/>
                                        </p:tgtEl>
                                        <p:attrNameLst>
                                          <p:attrName>r</p:attrName>
                                        </p:attrNameLst>
                                      </p:cBhvr>
                                    </p:animRot>
                                    <p:animRot by="240000">
                                      <p:cBhvr>
                                        <p:cTn id="35" dur="1000" fill="hold">
                                          <p:stCondLst>
                                            <p:cond delay="2000"/>
                                          </p:stCondLst>
                                        </p:cTn>
                                        <p:tgtEl>
                                          <p:spTgt spid="7"/>
                                        </p:tgtEl>
                                        <p:attrNameLst>
                                          <p:attrName>r</p:attrName>
                                        </p:attrNameLst>
                                      </p:cBhvr>
                                    </p:animRot>
                                    <p:animRot by="-240000">
                                      <p:cBhvr>
                                        <p:cTn id="36" dur="1000" fill="hold">
                                          <p:stCondLst>
                                            <p:cond delay="3000"/>
                                          </p:stCondLst>
                                        </p:cTn>
                                        <p:tgtEl>
                                          <p:spTgt spid="7"/>
                                        </p:tgtEl>
                                        <p:attrNameLst>
                                          <p:attrName>r</p:attrName>
                                        </p:attrNameLst>
                                      </p:cBhvr>
                                    </p:animRot>
                                    <p:animRot by="120000">
                                      <p:cBhvr>
                                        <p:cTn id="37" dur="1000" fill="hold">
                                          <p:stCondLst>
                                            <p:cond delay="4000"/>
                                          </p:stCondLst>
                                        </p:cTn>
                                        <p:tgtEl>
                                          <p:spTgt spid="7"/>
                                        </p:tgtEl>
                                        <p:attrNameLst>
                                          <p:attrName>r</p:attrName>
                                        </p:attrNameLst>
                                      </p:cBhvr>
                                    </p:animRot>
                                  </p:childTnLst>
                                </p:cTn>
                              </p:par>
                              <p:par>
                                <p:cTn id="38" presetID="9" presetClass="entr" presetSubtype="0" fill="hold" grpId="0" nodeType="withEffect">
                                  <p:stCondLst>
                                    <p:cond delay="0"/>
                                  </p:stCondLst>
                                  <p:childTnLst>
                                    <p:set>
                                      <p:cBhvr>
                                        <p:cTn id="39" dur="1" fill="hold">
                                          <p:stCondLst>
                                            <p:cond delay="0"/>
                                          </p:stCondLst>
                                        </p:cTn>
                                        <p:tgtEl>
                                          <p:spTgt spid="298011"/>
                                        </p:tgtEl>
                                        <p:attrNameLst>
                                          <p:attrName>style.visibility</p:attrName>
                                        </p:attrNameLst>
                                      </p:cBhvr>
                                      <p:to>
                                        <p:strVal val="visible"/>
                                      </p:to>
                                    </p:set>
                                    <p:animEffect transition="in" filter="dissolve">
                                      <p:cBhvr>
                                        <p:cTn id="40" dur="500"/>
                                        <p:tgtEl>
                                          <p:spTgt spid="2980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par>
                                <p:cTn id="51" presetID="12" presetClass="entr" presetSubtype="1" fill="hold" grpId="0" nodeType="withEffect">
                                  <p:stCondLst>
                                    <p:cond delay="0"/>
                                  </p:stCondLst>
                                  <p:childTnLst>
                                    <p:set>
                                      <p:cBhvr>
                                        <p:cTn id="52" dur="1" fill="hold">
                                          <p:stCondLst>
                                            <p:cond delay="0"/>
                                          </p:stCondLst>
                                        </p:cTn>
                                        <p:tgtEl>
                                          <p:spTgt spid="298017"/>
                                        </p:tgtEl>
                                        <p:attrNameLst>
                                          <p:attrName>style.visibility</p:attrName>
                                        </p:attrNameLst>
                                      </p:cBhvr>
                                      <p:to>
                                        <p:strVal val="visible"/>
                                      </p:to>
                                    </p:set>
                                    <p:animEffect transition="in" filter="slide(fromTop)">
                                      <p:cBhvr>
                                        <p:cTn id="53" dur="500"/>
                                        <p:tgtEl>
                                          <p:spTgt spid="298017"/>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98012"/>
                                        </p:tgtEl>
                                        <p:attrNameLst>
                                          <p:attrName>style.visibility</p:attrName>
                                        </p:attrNameLst>
                                      </p:cBhvr>
                                      <p:to>
                                        <p:strVal val="visible"/>
                                      </p:to>
                                    </p:set>
                                    <p:animEffect transition="in" filter="dissolve">
                                      <p:cBhvr>
                                        <p:cTn id="56" dur="500"/>
                                        <p:tgtEl>
                                          <p:spTgt spid="29801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9" presetClass="exit" presetSubtype="0" fill="hold" nodeType="clickEffect">
                                  <p:stCondLst>
                                    <p:cond delay="0"/>
                                  </p:stCondLst>
                                  <p:childTnLst>
                                    <p:animEffect transition="out" filter="dissolve">
                                      <p:cBhvr>
                                        <p:cTn id="60" dur="500"/>
                                        <p:tgtEl>
                                          <p:spTgt spid="5"/>
                                        </p:tgtEl>
                                      </p:cBhvr>
                                    </p:animEffect>
                                    <p:set>
                                      <p:cBhvr>
                                        <p:cTn id="61" dur="1" fill="hold">
                                          <p:stCondLst>
                                            <p:cond delay="499"/>
                                          </p:stCondLst>
                                        </p:cTn>
                                        <p:tgtEl>
                                          <p:spTgt spid="5"/>
                                        </p:tgtEl>
                                        <p:attrNameLst>
                                          <p:attrName>style.visibility</p:attrName>
                                        </p:attrNameLst>
                                      </p:cBhvr>
                                      <p:to>
                                        <p:strVal val="hidden"/>
                                      </p:to>
                                    </p:set>
                                  </p:childTnLst>
                                </p:cTn>
                              </p:par>
                              <p:par>
                                <p:cTn id="62" presetID="9" presetClass="exit" presetSubtype="0" fill="hold" nodeType="withEffect">
                                  <p:stCondLst>
                                    <p:cond delay="0"/>
                                  </p:stCondLst>
                                  <p:childTnLst>
                                    <p:animEffect transition="out" filter="dissolve">
                                      <p:cBhvr>
                                        <p:cTn id="63" dur="500"/>
                                        <p:tgtEl>
                                          <p:spTgt spid="4"/>
                                        </p:tgtEl>
                                      </p:cBhvr>
                                    </p:animEffect>
                                    <p:set>
                                      <p:cBhvr>
                                        <p:cTn id="64" dur="1" fill="hold">
                                          <p:stCondLst>
                                            <p:cond delay="499"/>
                                          </p:stCondLst>
                                        </p:cTn>
                                        <p:tgtEl>
                                          <p:spTgt spid="4"/>
                                        </p:tgtEl>
                                        <p:attrNameLst>
                                          <p:attrName>style.visibility</p:attrName>
                                        </p:attrNameLst>
                                      </p:cBhvr>
                                      <p:to>
                                        <p:strVal val="hidden"/>
                                      </p:to>
                                    </p:set>
                                  </p:childTnLst>
                                </p:cTn>
                              </p:par>
                              <p:par>
                                <p:cTn id="65" presetID="9" presetClass="exit" presetSubtype="0" fill="hold" nodeType="withEffect">
                                  <p:stCondLst>
                                    <p:cond delay="0"/>
                                  </p:stCondLst>
                                  <p:childTnLst>
                                    <p:animEffect transition="out" filter="dissolve">
                                      <p:cBhvr>
                                        <p:cTn id="66" dur="500"/>
                                        <p:tgtEl>
                                          <p:spTgt spid="2"/>
                                        </p:tgtEl>
                                      </p:cBhvr>
                                    </p:animEffect>
                                    <p:set>
                                      <p:cBhvr>
                                        <p:cTn id="67" dur="1" fill="hold">
                                          <p:stCondLst>
                                            <p:cond delay="499"/>
                                          </p:stCondLst>
                                        </p:cTn>
                                        <p:tgtEl>
                                          <p:spTgt spid="2"/>
                                        </p:tgtEl>
                                        <p:attrNameLst>
                                          <p:attrName>style.visibility</p:attrName>
                                        </p:attrNameLst>
                                      </p:cBhvr>
                                      <p:to>
                                        <p:strVal val="hidden"/>
                                      </p:to>
                                    </p:set>
                                  </p:childTnLst>
                                </p:cTn>
                              </p:par>
                              <p:par>
                                <p:cTn id="68" presetID="9" presetClass="exit" presetSubtype="0" fill="hold" nodeType="withEffect">
                                  <p:stCondLst>
                                    <p:cond delay="0"/>
                                  </p:stCondLst>
                                  <p:childTnLst>
                                    <p:animEffect transition="out" filter="dissolve">
                                      <p:cBhvr>
                                        <p:cTn id="69" dur="500"/>
                                        <p:tgtEl>
                                          <p:spTgt spid="3"/>
                                        </p:tgtEl>
                                      </p:cBhvr>
                                    </p:animEffect>
                                    <p:set>
                                      <p:cBhvr>
                                        <p:cTn id="70" dur="1" fill="hold">
                                          <p:stCondLst>
                                            <p:cond delay="499"/>
                                          </p:stCondLst>
                                        </p:cTn>
                                        <p:tgtEl>
                                          <p:spTgt spid="3"/>
                                        </p:tgtEl>
                                        <p:attrNameLst>
                                          <p:attrName>style.visibility</p:attrName>
                                        </p:attrNameLst>
                                      </p:cBhvr>
                                      <p:to>
                                        <p:strVal val="hidden"/>
                                      </p:to>
                                    </p:set>
                                  </p:childTnLst>
                                </p:cTn>
                              </p:par>
                              <p:par>
                                <p:cTn id="71" presetID="12" presetClass="entr" presetSubtype="1" fill="hold" grpId="0" nodeType="withEffect">
                                  <p:stCondLst>
                                    <p:cond delay="0"/>
                                  </p:stCondLst>
                                  <p:childTnLst>
                                    <p:set>
                                      <p:cBhvr>
                                        <p:cTn id="72" dur="1" fill="hold">
                                          <p:stCondLst>
                                            <p:cond delay="0"/>
                                          </p:stCondLst>
                                        </p:cTn>
                                        <p:tgtEl>
                                          <p:spTgt spid="298018"/>
                                        </p:tgtEl>
                                        <p:attrNameLst>
                                          <p:attrName>style.visibility</p:attrName>
                                        </p:attrNameLst>
                                      </p:cBhvr>
                                      <p:to>
                                        <p:strVal val="visible"/>
                                      </p:to>
                                    </p:set>
                                    <p:animEffect transition="in" filter="slide(fromTop)">
                                      <p:cBhvr>
                                        <p:cTn id="73" dur="500"/>
                                        <p:tgtEl>
                                          <p:spTgt spid="298018"/>
                                        </p:tgtEl>
                                      </p:cBhvr>
                                    </p:animEffect>
                                  </p:childTnLst>
                                </p:cTn>
                              </p:par>
                              <p:par>
                                <p:cTn id="74" presetID="9" presetClass="entr" presetSubtype="0" fill="hold" nodeType="with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dissolve">
                                      <p:cBhvr>
                                        <p:cTn id="76" dur="500"/>
                                        <p:tgtEl>
                                          <p:spTgt spid="9"/>
                                        </p:tgtEl>
                                      </p:cBhvr>
                                    </p:animEffect>
                                  </p:childTnLst>
                                </p:cTn>
                              </p:par>
                              <p:par>
                                <p:cTn id="77" presetID="35" presetClass="emph" presetSubtype="0" repeatCount="indefinite" fill="hold" nodeType="withEffect">
                                  <p:stCondLst>
                                    <p:cond delay="0"/>
                                  </p:stCondLst>
                                  <p:endCondLst>
                                    <p:cond evt="onNext" delay="0">
                                      <p:tgtEl>
                                        <p:sldTgt/>
                                      </p:tgtEl>
                                    </p:cond>
                                  </p:endCondLst>
                                  <p:childTnLst>
                                    <p:anim calcmode="discrete" valueType="str">
                                      <p:cBhvr>
                                        <p:cTn id="78" dur="500" fill="hold"/>
                                        <p:tgtEl>
                                          <p:spTgt spid="9"/>
                                        </p:tgtEl>
                                        <p:attrNameLst>
                                          <p:attrName>style.visibility</p:attrName>
                                        </p:attrNameLst>
                                      </p:cBhvr>
                                      <p:tavLst>
                                        <p:tav tm="0">
                                          <p:val>
                                            <p:strVal val="hidden"/>
                                          </p:val>
                                        </p:tav>
                                        <p:tav tm="50000">
                                          <p:val>
                                            <p:strVal val="visible"/>
                                          </p:val>
                                        </p:tav>
                                      </p:tavLst>
                                    </p:anim>
                                  </p:childTnLst>
                                </p:cTn>
                              </p:par>
                              <p:par>
                                <p:cTn id="79" presetID="9" presetClass="entr" presetSubtype="0" fill="hold" grpId="0" nodeType="withEffect">
                                  <p:stCondLst>
                                    <p:cond delay="0"/>
                                  </p:stCondLst>
                                  <p:childTnLst>
                                    <p:set>
                                      <p:cBhvr>
                                        <p:cTn id="80" dur="1" fill="hold">
                                          <p:stCondLst>
                                            <p:cond delay="0"/>
                                          </p:stCondLst>
                                        </p:cTn>
                                        <p:tgtEl>
                                          <p:spTgt spid="298013"/>
                                        </p:tgtEl>
                                        <p:attrNameLst>
                                          <p:attrName>style.visibility</p:attrName>
                                        </p:attrNameLst>
                                      </p:cBhvr>
                                      <p:to>
                                        <p:strVal val="visible"/>
                                      </p:to>
                                    </p:set>
                                    <p:animEffect transition="in" filter="dissolve">
                                      <p:cBhvr>
                                        <p:cTn id="81" dur="500"/>
                                        <p:tgtEl>
                                          <p:spTgt spid="298013"/>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2" presetClass="entr" presetSubtype="1" fill="hold" grpId="0" nodeType="clickEffect">
                                  <p:stCondLst>
                                    <p:cond delay="0"/>
                                  </p:stCondLst>
                                  <p:childTnLst>
                                    <p:set>
                                      <p:cBhvr>
                                        <p:cTn id="85" dur="1" fill="hold">
                                          <p:stCondLst>
                                            <p:cond delay="0"/>
                                          </p:stCondLst>
                                        </p:cTn>
                                        <p:tgtEl>
                                          <p:spTgt spid="298019"/>
                                        </p:tgtEl>
                                        <p:attrNameLst>
                                          <p:attrName>style.visibility</p:attrName>
                                        </p:attrNameLst>
                                      </p:cBhvr>
                                      <p:to>
                                        <p:strVal val="visible"/>
                                      </p:to>
                                    </p:set>
                                    <p:animEffect transition="in" filter="slide(fromTop)">
                                      <p:cBhvr>
                                        <p:cTn id="86" dur="500"/>
                                        <p:tgtEl>
                                          <p:spTgt spid="298019"/>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298014"/>
                                        </p:tgtEl>
                                        <p:attrNameLst>
                                          <p:attrName>style.visibility</p:attrName>
                                        </p:attrNameLst>
                                      </p:cBhvr>
                                      <p:to>
                                        <p:strVal val="visible"/>
                                      </p:to>
                                    </p:set>
                                    <p:animEffect transition="in" filter="dissolve">
                                      <p:cBhvr>
                                        <p:cTn id="89" dur="500"/>
                                        <p:tgtEl>
                                          <p:spTgt spid="298014"/>
                                        </p:tgtEl>
                                      </p:cBhvr>
                                    </p:animEffect>
                                  </p:childTnLst>
                                </p:cTn>
                              </p:par>
                              <p:par>
                                <p:cTn id="90" presetID="26" presetClass="emph" presetSubtype="0" repeatCount="indefinite" fill="hold" nodeType="withEffect">
                                  <p:stCondLst>
                                    <p:cond delay="0"/>
                                  </p:stCondLst>
                                  <p:endCondLst>
                                    <p:cond evt="onNext" delay="0">
                                      <p:tgtEl>
                                        <p:sldTgt/>
                                      </p:tgtEl>
                                    </p:cond>
                                  </p:endCondLst>
                                  <p:childTnLst>
                                    <p:animEffect transition="out" filter="fade">
                                      <p:cBhvr>
                                        <p:cTn id="91" dur="1000" tmFilter="0, 0; .2, .5; .8, .5; 1, 0"/>
                                        <p:tgtEl>
                                          <p:spTgt spid="9"/>
                                        </p:tgtEl>
                                      </p:cBhvr>
                                    </p:animEffect>
                                    <p:animScale>
                                      <p:cBhvr>
                                        <p:cTn id="92" dur="500" autoRev="1" fill="hold"/>
                                        <p:tgtEl>
                                          <p:spTgt spid="9"/>
                                        </p:tgtEl>
                                      </p:cBhvr>
                                      <p:by x="105000" y="105000"/>
                                    </p:animScale>
                                  </p:childTnLst>
                                </p:cTn>
                              </p:par>
                            </p:childTnLst>
                          </p:cTn>
                        </p:par>
                      </p:childTnLst>
                    </p:cTn>
                  </p:par>
                  <p:par>
                    <p:cTn id="93" fill="hold" nodeType="clickPar">
                      <p:stCondLst>
                        <p:cond delay="indefinite"/>
                      </p:stCondLst>
                      <p:childTnLst>
                        <p:par>
                          <p:cTn id="94" fill="hold" nodeType="withGroup">
                            <p:stCondLst>
                              <p:cond delay="0"/>
                            </p:stCondLst>
                            <p:childTnLst>
                              <p:par>
                                <p:cTn id="95" presetID="12" presetClass="entr" presetSubtype="1" fill="hold" grpId="0" nodeType="clickEffect">
                                  <p:stCondLst>
                                    <p:cond delay="0"/>
                                  </p:stCondLst>
                                  <p:childTnLst>
                                    <p:set>
                                      <p:cBhvr>
                                        <p:cTn id="96" dur="1" fill="hold">
                                          <p:stCondLst>
                                            <p:cond delay="0"/>
                                          </p:stCondLst>
                                        </p:cTn>
                                        <p:tgtEl>
                                          <p:spTgt spid="298056"/>
                                        </p:tgtEl>
                                        <p:attrNameLst>
                                          <p:attrName>style.visibility</p:attrName>
                                        </p:attrNameLst>
                                      </p:cBhvr>
                                      <p:to>
                                        <p:strVal val="visible"/>
                                      </p:to>
                                    </p:set>
                                    <p:animEffect transition="in" filter="slide(fromTop)">
                                      <p:cBhvr>
                                        <p:cTn id="97" dur="500"/>
                                        <p:tgtEl>
                                          <p:spTgt spid="298056"/>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298055"/>
                                        </p:tgtEl>
                                        <p:attrNameLst>
                                          <p:attrName>style.visibility</p:attrName>
                                        </p:attrNameLst>
                                      </p:cBhvr>
                                      <p:to>
                                        <p:strVal val="visible"/>
                                      </p:to>
                                    </p:set>
                                    <p:animEffect transition="in" filter="dissolve">
                                      <p:cBhvr>
                                        <p:cTn id="100" dur="500"/>
                                        <p:tgtEl>
                                          <p:spTgt spid="298055"/>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2" presetClass="entr" presetSubtype="1" fill="hold" grpId="0" nodeType="clickEffect">
                                  <p:stCondLst>
                                    <p:cond delay="0"/>
                                  </p:stCondLst>
                                  <p:childTnLst>
                                    <p:set>
                                      <p:cBhvr>
                                        <p:cTn id="104" dur="1" fill="hold">
                                          <p:stCondLst>
                                            <p:cond delay="0"/>
                                          </p:stCondLst>
                                        </p:cTn>
                                        <p:tgtEl>
                                          <p:spTgt spid="298020"/>
                                        </p:tgtEl>
                                        <p:attrNameLst>
                                          <p:attrName>style.visibility</p:attrName>
                                        </p:attrNameLst>
                                      </p:cBhvr>
                                      <p:to>
                                        <p:strVal val="visible"/>
                                      </p:to>
                                    </p:set>
                                    <p:animEffect transition="in" filter="slide(fromTop)">
                                      <p:cBhvr>
                                        <p:cTn id="105" dur="500"/>
                                        <p:tgtEl>
                                          <p:spTgt spid="298020"/>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298015"/>
                                        </p:tgtEl>
                                        <p:attrNameLst>
                                          <p:attrName>style.visibility</p:attrName>
                                        </p:attrNameLst>
                                      </p:cBhvr>
                                      <p:to>
                                        <p:strVal val="visible"/>
                                      </p:to>
                                    </p:set>
                                    <p:animEffect transition="in" filter="dissolve">
                                      <p:cBhvr>
                                        <p:cTn id="108" dur="500"/>
                                        <p:tgtEl>
                                          <p:spTgt spid="298015"/>
                                        </p:tgtEl>
                                      </p:cBhvr>
                                    </p:animEffect>
                                  </p:childTnLst>
                                </p:cTn>
                              </p:par>
                              <p:par>
                                <p:cTn id="109" presetID="32" presetClass="emph" presetSubtype="0" fill="hold" nodeType="withEffect">
                                  <p:stCondLst>
                                    <p:cond delay="0"/>
                                  </p:stCondLst>
                                  <p:childTnLst>
                                    <p:animClr clrSpc="rgb" dir="cw">
                                      <p:cBhvr override="childStyle">
                                        <p:cTn id="110" dur="300" fill="hold"/>
                                        <p:tgtEl>
                                          <p:spTgt spid="6"/>
                                        </p:tgtEl>
                                        <p:attrNameLst>
                                          <p:attrName>style.color</p:attrName>
                                        </p:attrNameLst>
                                      </p:cBhvr>
                                      <p:to>
                                        <a:schemeClr val="accent2"/>
                                      </p:to>
                                    </p:animClr>
                                    <p:animClr clrSpc="rgb" dir="cw">
                                      <p:cBhvr>
                                        <p:cTn id="111" dur="300" fill="hold"/>
                                        <p:tgtEl>
                                          <p:spTgt spid="6"/>
                                        </p:tgtEl>
                                        <p:attrNameLst>
                                          <p:attrName>fillcolor</p:attrName>
                                        </p:attrNameLst>
                                      </p:cBhvr>
                                      <p:to>
                                        <a:schemeClr val="accent2"/>
                                      </p:to>
                                    </p:animClr>
                                    <p:set>
                                      <p:cBhvr>
                                        <p:cTn id="112" dur="300" fill="hold"/>
                                        <p:tgtEl>
                                          <p:spTgt spid="6"/>
                                        </p:tgtEl>
                                        <p:attrNameLst>
                                          <p:attrName>fill.type</p:attrName>
                                        </p:attrNameLst>
                                      </p:cBhvr>
                                      <p:to>
                                        <p:strVal val="solid"/>
                                      </p:to>
                                    </p:set>
                                    <p:set>
                                      <p:cBhvr>
                                        <p:cTn id="113" dur="300" fill="hold"/>
                                        <p:tgtEl>
                                          <p:spTgt spid="6"/>
                                        </p:tgtEl>
                                        <p:attrNameLst>
                                          <p:attrName>fill.on</p:attrName>
                                        </p:attrNameLst>
                                      </p:cBhvr>
                                      <p:to>
                                        <p:strVal val="true"/>
                                      </p:to>
                                    </p:set>
                                    <p:animRot by="120000">
                                      <p:cBhvr>
                                        <p:cTn id="114" dur="300" fill="hold">
                                          <p:stCondLst>
                                            <p:cond delay="0"/>
                                          </p:stCondLst>
                                        </p:cTn>
                                        <p:tgtEl>
                                          <p:spTgt spid="6"/>
                                        </p:tgtEl>
                                        <p:attrNameLst>
                                          <p:attrName>r</p:attrName>
                                        </p:attrNameLst>
                                      </p:cBhvr>
                                    </p:animRot>
                                    <p:animRot by="-240000">
                                      <p:cBhvr>
                                        <p:cTn id="115" dur="600" fill="hold">
                                          <p:stCondLst>
                                            <p:cond delay="600"/>
                                          </p:stCondLst>
                                        </p:cTn>
                                        <p:tgtEl>
                                          <p:spTgt spid="6"/>
                                        </p:tgtEl>
                                        <p:attrNameLst>
                                          <p:attrName>r</p:attrName>
                                        </p:attrNameLst>
                                      </p:cBhvr>
                                    </p:animRot>
                                    <p:animRot by="240000">
                                      <p:cBhvr>
                                        <p:cTn id="116" dur="600" fill="hold">
                                          <p:stCondLst>
                                            <p:cond delay="1200"/>
                                          </p:stCondLst>
                                        </p:cTn>
                                        <p:tgtEl>
                                          <p:spTgt spid="6"/>
                                        </p:tgtEl>
                                        <p:attrNameLst>
                                          <p:attrName>r</p:attrName>
                                        </p:attrNameLst>
                                      </p:cBhvr>
                                    </p:animRot>
                                    <p:animRot by="-240000">
                                      <p:cBhvr>
                                        <p:cTn id="117" dur="600" fill="hold">
                                          <p:stCondLst>
                                            <p:cond delay="1800"/>
                                          </p:stCondLst>
                                        </p:cTn>
                                        <p:tgtEl>
                                          <p:spTgt spid="6"/>
                                        </p:tgtEl>
                                        <p:attrNameLst>
                                          <p:attrName>r</p:attrName>
                                        </p:attrNameLst>
                                      </p:cBhvr>
                                    </p:animRot>
                                    <p:animRot by="120000">
                                      <p:cBhvr>
                                        <p:cTn id="118" dur="600" fill="hold">
                                          <p:stCondLst>
                                            <p:cond delay="24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010" grpId="0"/>
      <p:bldP spid="298011" grpId="0"/>
      <p:bldP spid="298012" grpId="0"/>
      <p:bldP spid="298013" grpId="0"/>
      <p:bldP spid="298014" grpId="0"/>
      <p:bldP spid="298015" grpId="0"/>
      <p:bldP spid="298016" grpId="0" animBg="1"/>
      <p:bldP spid="298017" grpId="0" animBg="1"/>
      <p:bldP spid="298018" grpId="0" animBg="1"/>
      <p:bldP spid="298019" grpId="0" animBg="1"/>
      <p:bldP spid="298020" grpId="0" animBg="1"/>
      <p:bldP spid="298055" grpId="0"/>
      <p:bldP spid="298056" grpId="0" animBg="1"/>
      <p:bldP spid="29805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 xmlns:a16="http://schemas.microsoft.com/office/drawing/2014/main" id="{F6B7BAE9-E8F8-459F-A451-6ADCEB14AF50}"/>
              </a:ext>
            </a:extLst>
          </p:cNvPr>
          <p:cNvSpPr>
            <a:spLocks noGrp="1" noChangeArrowheads="1"/>
          </p:cNvSpPr>
          <p:nvPr>
            <p:ph type="title"/>
          </p:nvPr>
        </p:nvSpPr>
        <p:spPr>
          <a:xfrm>
            <a:off x="914400" y="304800"/>
            <a:ext cx="7772400" cy="914400"/>
          </a:xfrm>
        </p:spPr>
        <p:txBody>
          <a:bodyPr rtlCol="0">
            <a:normAutofit/>
          </a:bodyPr>
          <a:lstStyle/>
          <a:p>
            <a:pPr eaLnBrk="1" fontAlgn="auto" hangingPunct="1">
              <a:spcAft>
                <a:spcPts val="0"/>
              </a:spcAft>
              <a:defRPr/>
            </a:pPr>
            <a:r>
              <a:rPr lang="en-US" dirty="0">
                <a:solidFill>
                  <a:schemeClr val="tx2">
                    <a:satMod val="200000"/>
                  </a:schemeClr>
                </a:solidFill>
                <a:latin typeface="Times New Roman" pitchFamily="18" charset="0"/>
                <a:cs typeface="Times New Roman" pitchFamily="18" charset="0"/>
              </a:rPr>
              <a:t>Bioelectric theory</a:t>
            </a:r>
          </a:p>
        </p:txBody>
      </p:sp>
      <p:sp>
        <p:nvSpPr>
          <p:cNvPr id="55299" name="Rectangle 3">
            <a:extLst>
              <a:ext uri="{FF2B5EF4-FFF2-40B4-BE49-F238E27FC236}">
                <a16:creationId xmlns="" xmlns:a16="http://schemas.microsoft.com/office/drawing/2014/main" id="{3C951FFC-B5E1-4C63-BF3E-66AC9F7AE59E}"/>
              </a:ext>
            </a:extLst>
          </p:cNvPr>
          <p:cNvSpPr>
            <a:spLocks noGrp="1" noChangeArrowheads="1"/>
          </p:cNvSpPr>
          <p:nvPr>
            <p:ph idx="1"/>
          </p:nvPr>
        </p:nvSpPr>
        <p:spPr>
          <a:xfrm>
            <a:off x="609600" y="1447800"/>
            <a:ext cx="8229600" cy="4525963"/>
          </a:xfrm>
        </p:spPr>
        <p:txBody>
          <a:bodyPr/>
          <a:lstStyle/>
          <a:p>
            <a:pPr algn="just" eaLnBrk="1" hangingPunct="1"/>
            <a:r>
              <a:rPr lang="en-US" altLang="en-US" sz="2400" dirty="0" err="1">
                <a:latin typeface="Times New Roman" pitchFamily="18" charset="0"/>
                <a:cs typeface="Times New Roman" pitchFamily="18" charset="0"/>
              </a:rPr>
              <a:t>Borgens</a:t>
            </a:r>
            <a:r>
              <a:rPr lang="en-US" altLang="en-US" sz="2400" dirty="0">
                <a:latin typeface="Times New Roman" pitchFamily="18" charset="0"/>
                <a:cs typeface="Times New Roman" pitchFamily="18" charset="0"/>
              </a:rPr>
              <a:t>(1984) observed generation of endogenous ionic currents evoked in intact and damaged mouse bones called as stress generated potentials or streaming potentials.</a:t>
            </a:r>
          </a:p>
          <a:p>
            <a:pPr algn="just" eaLnBrk="1" hangingPunct="1"/>
            <a:endParaRPr lang="en-US" altLang="en-US" sz="2400" dirty="0">
              <a:latin typeface="Times New Roman" pitchFamily="18" charset="0"/>
              <a:cs typeface="Times New Roman" pitchFamily="18" charset="0"/>
            </a:endParaRPr>
          </a:p>
          <a:p>
            <a:pPr algn="just" eaLnBrk="1" hangingPunct="1"/>
            <a:r>
              <a:rPr lang="en-US" altLang="en-US" sz="2400" dirty="0">
                <a:latin typeface="Times New Roman" pitchFamily="18" charset="0"/>
                <a:cs typeface="Times New Roman" pitchFamily="18" charset="0"/>
              </a:rPr>
              <a:t>Stress-generated signals are important in the general maintenance of the skeleton. Without such signals, bone mineral is lost &amp; general skeleton atrophy.</a:t>
            </a:r>
          </a:p>
          <a:p>
            <a:pPr algn="just" eaLnBrk="1" hangingPunct="1"/>
            <a:endParaRPr lang="en-US" altLang="en-US" sz="2400" dirty="0">
              <a:latin typeface="Times New Roman" pitchFamily="18" charset="0"/>
              <a:cs typeface="Times New Roman" pitchFamily="18" charset="0"/>
            </a:endParaRPr>
          </a:p>
          <a:p>
            <a:pPr algn="just" eaLnBrk="1" hangingPunct="1"/>
            <a:r>
              <a:rPr lang="en-US" altLang="en-US" sz="2400" dirty="0">
                <a:latin typeface="Times New Roman" pitchFamily="18" charset="0"/>
                <a:cs typeface="Times New Roman" pitchFamily="18" charset="0"/>
              </a:rPr>
              <a:t>In contrast to piezoelectric spikes, streaming potentials had longer decay periods.</a:t>
            </a:r>
          </a:p>
          <a:p>
            <a:pPr algn="just" eaLnBrk="1" hangingPunct="1"/>
            <a:endParaRPr lang="en-US" altLang="en-US" sz="2400" dirty="0">
              <a:latin typeface="Times New Roman" pitchFamily="18" charset="0"/>
              <a:cs typeface="Times New Roman" pitchFamily="18" charset="0"/>
            </a:endParaRPr>
          </a:p>
        </p:txBody>
      </p:sp>
      <p:sp>
        <p:nvSpPr>
          <p:cNvPr id="61444" name="Slide Number Placeholder 3">
            <a:extLst>
              <a:ext uri="{FF2B5EF4-FFF2-40B4-BE49-F238E27FC236}">
                <a16:creationId xmlns="" xmlns:a16="http://schemas.microsoft.com/office/drawing/2014/main" id="{1F4EEDCC-36BC-4AB8-B8B5-C033135A68FF}"/>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DE906E5-642C-4287-B60E-5E0C1DFE71E7}" type="slidenum">
              <a:rPr lang="en-US" altLang="en-US">
                <a:solidFill>
                  <a:srgbClr val="898989"/>
                </a:solidFill>
              </a:rPr>
              <a:pPr eaLnBrk="1" hangingPunct="1"/>
              <a:t>54</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 xmlns:a16="http://schemas.microsoft.com/office/drawing/2014/main" id="{90545EC0-0BBE-4E70-A23E-F3696A563D22}"/>
              </a:ext>
            </a:extLst>
          </p:cNvPr>
          <p:cNvSpPr>
            <a:spLocks noGrp="1" noChangeArrowheads="1"/>
          </p:cNvSpPr>
          <p:nvPr>
            <p:ph type="title"/>
          </p:nvPr>
        </p:nvSpPr>
        <p:spPr>
          <a:xfrm>
            <a:off x="990600" y="228600"/>
            <a:ext cx="7772400" cy="914400"/>
          </a:xfrm>
        </p:spPr>
        <p:txBody>
          <a:bodyPr rtlCol="0">
            <a:normAutofit/>
          </a:bodyPr>
          <a:lstStyle/>
          <a:p>
            <a:pPr eaLnBrk="1" fontAlgn="auto" hangingPunct="1">
              <a:spcAft>
                <a:spcPts val="0"/>
              </a:spcAft>
              <a:defRPr/>
            </a:pPr>
            <a:r>
              <a:rPr lang="en-US" dirty="0">
                <a:solidFill>
                  <a:schemeClr val="tx2">
                    <a:satMod val="200000"/>
                  </a:schemeClr>
                </a:solidFill>
                <a:latin typeface="Times New Roman" pitchFamily="18" charset="0"/>
                <a:cs typeface="Times New Roman" pitchFamily="18" charset="0"/>
              </a:rPr>
              <a:t>Bioelectric theory</a:t>
            </a:r>
          </a:p>
        </p:txBody>
      </p:sp>
      <p:sp>
        <p:nvSpPr>
          <p:cNvPr id="56323" name="Rectangle 3">
            <a:extLst>
              <a:ext uri="{FF2B5EF4-FFF2-40B4-BE49-F238E27FC236}">
                <a16:creationId xmlns="" xmlns:a16="http://schemas.microsoft.com/office/drawing/2014/main" id="{C878DF48-FE42-4ED1-A91C-3743D4FCB151}"/>
              </a:ext>
            </a:extLst>
          </p:cNvPr>
          <p:cNvSpPr>
            <a:spLocks noGrp="1" noChangeArrowheads="1"/>
          </p:cNvSpPr>
          <p:nvPr>
            <p:ph idx="1"/>
          </p:nvPr>
        </p:nvSpPr>
        <p:spPr>
          <a:xfrm>
            <a:off x="914400" y="1371600"/>
            <a:ext cx="7772400" cy="4572000"/>
          </a:xfrm>
        </p:spPr>
        <p:txBody>
          <a:bodyPr/>
          <a:lstStyle/>
          <a:p>
            <a:pPr algn="just" eaLnBrk="1" hangingPunct="1"/>
            <a:r>
              <a:rPr lang="en-US" altLang="en-US" sz="2600" dirty="0" err="1">
                <a:latin typeface="Times New Roman" pitchFamily="18" charset="0"/>
                <a:cs typeface="Times New Roman" pitchFamily="18" charset="0"/>
              </a:rPr>
              <a:t>Davidovitch</a:t>
            </a:r>
            <a:r>
              <a:rPr lang="en-US" altLang="en-US" sz="2600" dirty="0">
                <a:latin typeface="Times New Roman" pitchFamily="18" charset="0"/>
                <a:cs typeface="Times New Roman" pitchFamily="18" charset="0"/>
              </a:rPr>
              <a:t> et al (1980) suggested recently that piezoelectric potentials results from distortion of fixed structures of </a:t>
            </a:r>
            <a:r>
              <a:rPr lang="en-US" altLang="en-US" sz="2600" dirty="0" err="1">
                <a:latin typeface="Times New Roman" pitchFamily="18" charset="0"/>
                <a:cs typeface="Times New Roman" pitchFamily="18" charset="0"/>
              </a:rPr>
              <a:t>periodontium</a:t>
            </a:r>
            <a:r>
              <a:rPr lang="en-US" altLang="en-US" sz="2600" dirty="0">
                <a:latin typeface="Times New Roman" pitchFamily="18" charset="0"/>
                <a:cs typeface="Times New Roman" pitchFamily="18" charset="0"/>
              </a:rPr>
              <a:t>.</a:t>
            </a:r>
          </a:p>
          <a:p>
            <a:pPr algn="just" eaLnBrk="1" hangingPunct="1"/>
            <a:endParaRPr lang="en-US" altLang="en-US" sz="2600" dirty="0">
              <a:latin typeface="Times New Roman" pitchFamily="18" charset="0"/>
              <a:cs typeface="Times New Roman" pitchFamily="18" charset="0"/>
            </a:endParaRPr>
          </a:p>
          <a:p>
            <a:pPr algn="just" eaLnBrk="1" hangingPunct="1"/>
            <a:r>
              <a:rPr lang="en-US" altLang="en-US" sz="2600" dirty="0">
                <a:latin typeface="Times New Roman" pitchFamily="18" charset="0"/>
                <a:cs typeface="Times New Roman" pitchFamily="18" charset="0"/>
              </a:rPr>
              <a:t>Whereas streaming potentials predominate in hydrated tissues as the interstitial fluid moves.</a:t>
            </a:r>
          </a:p>
          <a:p>
            <a:pPr algn="just" eaLnBrk="1" hangingPunct="1"/>
            <a:endParaRPr lang="en-US" altLang="en-US" sz="2600" dirty="0">
              <a:latin typeface="Times New Roman" pitchFamily="18" charset="0"/>
              <a:cs typeface="Times New Roman" pitchFamily="18" charset="0"/>
            </a:endParaRPr>
          </a:p>
          <a:p>
            <a:pPr algn="just" eaLnBrk="1" hangingPunct="1"/>
            <a:r>
              <a:rPr lang="en-US" altLang="en-US" sz="2600" dirty="0">
                <a:latin typeface="Times New Roman" pitchFamily="18" charset="0"/>
                <a:cs typeface="Times New Roman" pitchFamily="18" charset="0"/>
              </a:rPr>
              <a:t>Electromagnetic fields can be also induced within tissues by adjacent magnets, without the contact required by electrodes.</a:t>
            </a:r>
          </a:p>
          <a:p>
            <a:pPr algn="just" eaLnBrk="1" hangingPunct="1">
              <a:buFont typeface="Wingdings" panose="05000000000000000000" pitchFamily="2" charset="2"/>
              <a:buNone/>
            </a:pPr>
            <a:endParaRPr lang="en-US" altLang="en-US" sz="2600" dirty="0">
              <a:latin typeface="Times New Roman" pitchFamily="18" charset="0"/>
              <a:cs typeface="Times New Roman" pitchFamily="18" charset="0"/>
            </a:endParaRPr>
          </a:p>
          <a:p>
            <a:pPr algn="just" eaLnBrk="1" hangingPunct="1"/>
            <a:endParaRPr lang="en-US" altLang="en-US" sz="2400" dirty="0">
              <a:latin typeface="Times New Roman" pitchFamily="18" charset="0"/>
              <a:cs typeface="Times New Roman" pitchFamily="18" charset="0"/>
            </a:endParaRPr>
          </a:p>
        </p:txBody>
      </p:sp>
      <p:sp>
        <p:nvSpPr>
          <p:cNvPr id="62468" name="Slide Number Placeholder 3">
            <a:extLst>
              <a:ext uri="{FF2B5EF4-FFF2-40B4-BE49-F238E27FC236}">
                <a16:creationId xmlns="" xmlns:a16="http://schemas.microsoft.com/office/drawing/2014/main" id="{958E3FB5-CD77-4599-8207-FCD93711D81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595E2E46-101D-4DB2-8070-9E67C5212310}" type="slidenum">
              <a:rPr lang="en-US" altLang="en-US">
                <a:solidFill>
                  <a:srgbClr val="898989"/>
                </a:solidFill>
              </a:rPr>
              <a:pPr eaLnBrk="1" hangingPunct="1"/>
              <a:t>55</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 xmlns:a16="http://schemas.microsoft.com/office/drawing/2014/main" id="{84F074CE-679B-4BAF-898E-89F4FAC562FA}"/>
              </a:ext>
            </a:extLst>
          </p:cNvPr>
          <p:cNvSpPr>
            <a:spLocks noGrp="1" noChangeArrowheads="1"/>
          </p:cNvSpPr>
          <p:nvPr>
            <p:ph type="title"/>
          </p:nvPr>
        </p:nvSpPr>
        <p:spPr/>
        <p:txBody>
          <a:bodyPr rtlCol="0">
            <a:normAutofit/>
          </a:bodyPr>
          <a:lstStyle/>
          <a:p>
            <a:pPr eaLnBrk="1" fontAlgn="auto" hangingPunct="1">
              <a:spcAft>
                <a:spcPts val="0"/>
              </a:spcAft>
              <a:defRPr/>
            </a:pPr>
            <a:endParaRPr lang="en-US">
              <a:solidFill>
                <a:schemeClr val="tx2">
                  <a:satMod val="200000"/>
                </a:schemeClr>
              </a:solidFill>
              <a:latin typeface="Times New Roman" pitchFamily="18" charset="0"/>
              <a:cs typeface="Times New Roman" pitchFamily="18" charset="0"/>
            </a:endParaRPr>
          </a:p>
        </p:txBody>
      </p:sp>
      <p:sp>
        <p:nvSpPr>
          <p:cNvPr id="57347" name="Rectangle 3">
            <a:extLst>
              <a:ext uri="{FF2B5EF4-FFF2-40B4-BE49-F238E27FC236}">
                <a16:creationId xmlns="" xmlns:a16="http://schemas.microsoft.com/office/drawing/2014/main" id="{615AB0EA-8949-4105-9E96-BB541D28F84B}"/>
              </a:ext>
            </a:extLst>
          </p:cNvPr>
          <p:cNvSpPr>
            <a:spLocks noGrp="1" noChangeArrowheads="1"/>
          </p:cNvSpPr>
          <p:nvPr>
            <p:ph idx="1"/>
          </p:nvPr>
        </p:nvSpPr>
        <p:spPr>
          <a:xfrm>
            <a:off x="838200" y="1798638"/>
            <a:ext cx="8229600" cy="4525962"/>
          </a:xfrm>
        </p:spPr>
        <p:txBody>
          <a:bodyPr/>
          <a:lstStyle/>
          <a:p>
            <a:pPr eaLnBrk="1" hangingPunct="1"/>
            <a:r>
              <a:rPr lang="en-US" altLang="en-US" sz="2400" dirty="0">
                <a:latin typeface="Times New Roman" pitchFamily="18" charset="0"/>
                <a:cs typeface="Times New Roman" pitchFamily="18" charset="0"/>
              </a:rPr>
              <a:t>This electromagnetic effect can be utilized in the future to enhance orthodontic tooth movement &amp;/or alter jaw growth</a:t>
            </a:r>
          </a:p>
          <a:p>
            <a:pPr eaLnBrk="1" hangingPunct="1"/>
            <a:endParaRPr lang="en-US" altLang="en-US" sz="2400" dirty="0">
              <a:latin typeface="Times New Roman" pitchFamily="18" charset="0"/>
              <a:cs typeface="Times New Roman" pitchFamily="18" charset="0"/>
            </a:endParaRPr>
          </a:p>
          <a:p>
            <a:pPr eaLnBrk="1" hangingPunct="1"/>
            <a:r>
              <a:rPr lang="en-US" altLang="en-US" sz="2400" dirty="0">
                <a:latin typeface="Times New Roman" pitchFamily="18" charset="0"/>
                <a:cs typeface="Times New Roman" pitchFamily="18" charset="0"/>
              </a:rPr>
              <a:t>Even though stress-generated electrical signals do not explain tooth movement, </a:t>
            </a:r>
            <a:r>
              <a:rPr lang="en-US" altLang="en-US" sz="2400" dirty="0">
                <a:solidFill>
                  <a:srgbClr val="FF0000"/>
                </a:solidFill>
                <a:latin typeface="Times New Roman" pitchFamily="18" charset="0"/>
                <a:cs typeface="Times New Roman" pitchFamily="18" charset="0"/>
              </a:rPr>
              <a:t>electric &amp; electromagnetic influences can modify the bone remodeling </a:t>
            </a:r>
            <a:r>
              <a:rPr lang="en-US" altLang="en-US" sz="2400" dirty="0">
                <a:latin typeface="Times New Roman" pitchFamily="18" charset="0"/>
                <a:cs typeface="Times New Roman" pitchFamily="18" charset="0"/>
              </a:rPr>
              <a:t>on which tooth movement depends and may yet prove useful therapeutically.</a:t>
            </a:r>
          </a:p>
        </p:txBody>
      </p:sp>
      <p:sp>
        <p:nvSpPr>
          <p:cNvPr id="63492" name="Slide Number Placeholder 3">
            <a:extLst>
              <a:ext uri="{FF2B5EF4-FFF2-40B4-BE49-F238E27FC236}">
                <a16:creationId xmlns="" xmlns:a16="http://schemas.microsoft.com/office/drawing/2014/main" id="{BC586250-2DCB-41E2-8B88-CE200AAD1CA0}"/>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5DB8BE47-BCEC-4A67-B3AA-690CB305E9DF}" type="slidenum">
              <a:rPr lang="en-US" altLang="en-US">
                <a:solidFill>
                  <a:srgbClr val="898989"/>
                </a:solidFill>
              </a:rPr>
              <a:pPr eaLnBrk="1" hangingPunct="1"/>
              <a:t>56</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 xmlns:a16="http://schemas.microsoft.com/office/drawing/2014/main" id="{FA2CDD21-6970-4822-967A-F5AE41F99EDF}"/>
              </a:ext>
            </a:extLst>
          </p:cNvPr>
          <p:cNvSpPr>
            <a:spLocks noGrp="1" noChangeArrowheads="1"/>
          </p:cNvSpPr>
          <p:nvPr>
            <p:ph type="title"/>
          </p:nvPr>
        </p:nvSpPr>
        <p:spPr/>
        <p:txBody>
          <a:bodyPr/>
          <a:lstStyle/>
          <a:p>
            <a:pPr eaLnBrk="1" hangingPunct="1"/>
            <a:r>
              <a:rPr lang="en-US" altLang="en-US">
                <a:solidFill>
                  <a:srgbClr val="FF3399"/>
                </a:solidFill>
                <a:latin typeface="Times New Roman" pitchFamily="18" charset="0"/>
                <a:cs typeface="Times New Roman" pitchFamily="18" charset="0"/>
              </a:rPr>
              <a:t>ORTHODONTIC FORCES</a:t>
            </a:r>
          </a:p>
        </p:txBody>
      </p:sp>
      <p:sp>
        <p:nvSpPr>
          <p:cNvPr id="54275" name="Rectangle 3">
            <a:extLst>
              <a:ext uri="{FF2B5EF4-FFF2-40B4-BE49-F238E27FC236}">
                <a16:creationId xmlns="" xmlns:a16="http://schemas.microsoft.com/office/drawing/2014/main" id="{EAA37D78-0032-444A-8B46-E5C52AB7F5F3}"/>
              </a:ext>
            </a:extLst>
          </p:cNvPr>
          <p:cNvSpPr>
            <a:spLocks noGrp="1" noChangeArrowheads="1"/>
          </p:cNvSpPr>
          <p:nvPr>
            <p:ph idx="1"/>
          </p:nvPr>
        </p:nvSpPr>
        <p:spPr>
          <a:xfrm>
            <a:off x="609600" y="2027238"/>
            <a:ext cx="8229600" cy="4525962"/>
          </a:xfrm>
        </p:spPr>
        <p:txBody>
          <a:bodyPr rtlCol="0">
            <a:normAutofit/>
          </a:bodyPr>
          <a:lstStyle/>
          <a:p>
            <a:pPr marL="411480" eaLnBrk="1" fontAlgn="auto" hangingPunct="1">
              <a:spcAft>
                <a:spcPts val="0"/>
              </a:spcAft>
              <a:buFont typeface="Wingdings"/>
              <a:buChar char=""/>
              <a:defRPr/>
            </a:pPr>
            <a:r>
              <a:rPr lang="en-US" sz="2800" b="1" dirty="0">
                <a:solidFill>
                  <a:srgbClr val="FF0000"/>
                </a:solidFill>
                <a:latin typeface="Times New Roman" pitchFamily="18" charset="0"/>
                <a:cs typeface="Times New Roman" pitchFamily="18" charset="0"/>
              </a:rPr>
              <a:t>Orthodontic forces </a:t>
            </a:r>
            <a:r>
              <a:rPr lang="en-US" sz="2800" dirty="0">
                <a:latin typeface="Times New Roman" pitchFamily="18" charset="0"/>
                <a:cs typeface="Times New Roman" pitchFamily="18" charset="0"/>
              </a:rPr>
              <a:t>comprise those that are brought to bear on the PDL &amp; alveolar process, where as </a:t>
            </a:r>
            <a:r>
              <a:rPr lang="en-US" sz="2800" b="1" dirty="0">
                <a:solidFill>
                  <a:srgbClr val="FF0000"/>
                </a:solidFill>
                <a:latin typeface="Times New Roman" pitchFamily="18" charset="0"/>
                <a:cs typeface="Times New Roman" pitchFamily="18" charset="0"/>
              </a:rPr>
              <a:t>Orthopedic forces </a:t>
            </a:r>
            <a:r>
              <a:rPr lang="en-US" sz="2800" dirty="0">
                <a:latin typeface="Times New Roman" pitchFamily="18" charset="0"/>
                <a:cs typeface="Times New Roman" pitchFamily="18" charset="0"/>
              </a:rPr>
              <a:t>are more powerful &amp; act on the basal parts of the jaws.</a:t>
            </a:r>
          </a:p>
        </p:txBody>
      </p:sp>
      <p:sp>
        <p:nvSpPr>
          <p:cNvPr id="64516" name="Slide Number Placeholder 3">
            <a:extLst>
              <a:ext uri="{FF2B5EF4-FFF2-40B4-BE49-F238E27FC236}">
                <a16:creationId xmlns="" xmlns:a16="http://schemas.microsoft.com/office/drawing/2014/main" id="{6B04C17C-C7A5-4C2C-85C9-1984FBAEEF75}"/>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14DF31B-8C09-4BC5-BB47-CBD6C507FBC0}" type="slidenum">
              <a:rPr lang="en-US" altLang="en-US">
                <a:solidFill>
                  <a:srgbClr val="898989"/>
                </a:solidFill>
              </a:rPr>
              <a:pPr eaLnBrk="1" hangingPunct="1"/>
              <a:t>57</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 xmlns:a16="http://schemas.microsoft.com/office/drawing/2014/main" id="{ECD61077-36ED-4E9A-8F77-FF9B3E1AFEE5}"/>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Types of force</a:t>
            </a:r>
          </a:p>
        </p:txBody>
      </p:sp>
      <p:sp>
        <p:nvSpPr>
          <p:cNvPr id="59395" name="Rectangle 3">
            <a:extLst>
              <a:ext uri="{FF2B5EF4-FFF2-40B4-BE49-F238E27FC236}">
                <a16:creationId xmlns="" xmlns:a16="http://schemas.microsoft.com/office/drawing/2014/main" id="{E45B8C70-BA10-4E09-9A0B-AB187583A6BB}"/>
              </a:ext>
            </a:extLst>
          </p:cNvPr>
          <p:cNvSpPr>
            <a:spLocks noGrp="1" noChangeArrowheads="1"/>
          </p:cNvSpPr>
          <p:nvPr>
            <p:ph idx="1"/>
          </p:nvPr>
        </p:nvSpPr>
        <p:spPr/>
        <p:txBody>
          <a:bodyPr/>
          <a:lstStyle/>
          <a:p>
            <a:pPr eaLnBrk="1" hangingPunct="1"/>
            <a:endParaRPr lang="en-US" altLang="en-US">
              <a:latin typeface="Times New Roman" pitchFamily="18" charset="0"/>
              <a:cs typeface="Times New Roman" pitchFamily="18" charset="0"/>
            </a:endParaRPr>
          </a:p>
          <a:p>
            <a:pPr eaLnBrk="1" hangingPunct="1"/>
            <a:r>
              <a:rPr lang="en-US" altLang="en-US">
                <a:latin typeface="Times New Roman" pitchFamily="18" charset="0"/>
                <a:cs typeface="Times New Roman" pitchFamily="18" charset="0"/>
              </a:rPr>
              <a:t>Continuous </a:t>
            </a:r>
          </a:p>
          <a:p>
            <a:pPr eaLnBrk="1" hangingPunct="1"/>
            <a:r>
              <a:rPr lang="en-US" altLang="en-US">
                <a:latin typeface="Times New Roman" pitchFamily="18" charset="0"/>
                <a:cs typeface="Times New Roman" pitchFamily="18" charset="0"/>
              </a:rPr>
              <a:t>Continuous interrupted</a:t>
            </a:r>
          </a:p>
          <a:p>
            <a:pPr eaLnBrk="1" hangingPunct="1"/>
            <a:r>
              <a:rPr lang="en-US" altLang="en-US">
                <a:latin typeface="Times New Roman" pitchFamily="18" charset="0"/>
                <a:cs typeface="Times New Roman" pitchFamily="18" charset="0"/>
              </a:rPr>
              <a:t>Intermittent</a:t>
            </a:r>
          </a:p>
          <a:p>
            <a:pPr eaLnBrk="1" hangingPunct="1">
              <a:buFont typeface="Wingdings" panose="05000000000000000000" pitchFamily="2" charset="2"/>
              <a:buNone/>
            </a:pPr>
            <a:endParaRPr lang="en-US" altLang="en-US">
              <a:latin typeface="Times New Roman" pitchFamily="18" charset="0"/>
              <a:cs typeface="Times New Roman" pitchFamily="18" charset="0"/>
            </a:endParaRPr>
          </a:p>
        </p:txBody>
      </p:sp>
      <p:sp>
        <p:nvSpPr>
          <p:cNvPr id="65540" name="Slide Number Placeholder 3">
            <a:extLst>
              <a:ext uri="{FF2B5EF4-FFF2-40B4-BE49-F238E27FC236}">
                <a16:creationId xmlns="" xmlns:a16="http://schemas.microsoft.com/office/drawing/2014/main" id="{BCD13687-75BD-4ACF-BA77-4671CE3D876F}"/>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F4E8850D-E3F1-4366-9A43-1DA91811B14D}" type="slidenum">
              <a:rPr lang="en-US" altLang="en-US">
                <a:solidFill>
                  <a:srgbClr val="898989"/>
                </a:solidFill>
              </a:rPr>
              <a:pPr eaLnBrk="1" hangingPunct="1"/>
              <a:t>58</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 xmlns:a16="http://schemas.microsoft.com/office/drawing/2014/main" id="{BD8493F4-F4BC-41D1-83C3-B6937A3B7945}"/>
              </a:ext>
            </a:extLst>
          </p:cNvPr>
          <p:cNvSpPr>
            <a:spLocks noGrp="1"/>
          </p:cNvSpPr>
          <p:nvPr>
            <p:ph type="title"/>
          </p:nvPr>
        </p:nvSpPr>
        <p:spPr/>
        <p:txBody>
          <a:bodyPr rtlCol="0">
            <a:normAutofit/>
          </a:bodyPr>
          <a:lstStyle/>
          <a:p>
            <a:pPr eaLnBrk="1" fontAlgn="auto" hangingPunct="1">
              <a:spcAft>
                <a:spcPts val="0"/>
              </a:spcAft>
              <a:defRPr/>
            </a:pPr>
            <a:endParaRPr lang="en-IN">
              <a:solidFill>
                <a:schemeClr val="tx2">
                  <a:satMod val="200000"/>
                </a:schemeClr>
              </a:solidFill>
              <a:latin typeface="Times New Roman" pitchFamily="18" charset="0"/>
              <a:cs typeface="Times New Roman" pitchFamily="18" charset="0"/>
            </a:endParaRPr>
          </a:p>
        </p:txBody>
      </p:sp>
      <p:sp>
        <p:nvSpPr>
          <p:cNvPr id="60419" name="Content Placeholder 2">
            <a:extLst>
              <a:ext uri="{FF2B5EF4-FFF2-40B4-BE49-F238E27FC236}">
                <a16:creationId xmlns="" xmlns:a16="http://schemas.microsoft.com/office/drawing/2014/main" id="{9F30D46C-18D8-4BA3-8AAF-272103C603A1}"/>
              </a:ext>
            </a:extLst>
          </p:cNvPr>
          <p:cNvSpPr>
            <a:spLocks noGrp="1"/>
          </p:cNvSpPr>
          <p:nvPr>
            <p:ph idx="1"/>
          </p:nvPr>
        </p:nvSpPr>
        <p:spPr/>
        <p:txBody>
          <a:bodyPr/>
          <a:lstStyle/>
          <a:p>
            <a:pPr eaLnBrk="1" hangingPunct="1"/>
            <a:endParaRPr lang="en-IN" altLang="en-US"/>
          </a:p>
        </p:txBody>
      </p:sp>
      <p:sp>
        <p:nvSpPr>
          <p:cNvPr id="66565" name="Slide Number Placeholder 4">
            <a:extLst>
              <a:ext uri="{FF2B5EF4-FFF2-40B4-BE49-F238E27FC236}">
                <a16:creationId xmlns="" xmlns:a16="http://schemas.microsoft.com/office/drawing/2014/main" id="{30656C12-0C20-4C14-A08A-6CFEF31F629F}"/>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CB88364-E70A-4109-8283-F643E0B79CE5}" type="slidenum">
              <a:rPr lang="en-US" altLang="en-US">
                <a:solidFill>
                  <a:srgbClr val="898989"/>
                </a:solidFill>
              </a:rPr>
              <a:pPr eaLnBrk="1" hangingPunct="1"/>
              <a:t>59</a:t>
            </a:fld>
            <a:endParaRPr lang="en-US" altLang="en-US">
              <a:solidFill>
                <a:srgbClr val="898989"/>
              </a:solidFill>
            </a:endParaRPr>
          </a:p>
        </p:txBody>
      </p:sp>
      <p:pic>
        <p:nvPicPr>
          <p:cNvPr id="60421" name="Picture 2">
            <a:extLst>
              <a:ext uri="{FF2B5EF4-FFF2-40B4-BE49-F238E27FC236}">
                <a16:creationId xmlns="" xmlns:a16="http://schemas.microsoft.com/office/drawing/2014/main" id="{5275D5F9-D406-4D8C-B12C-5216C64D7D05}"/>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036050" cy="670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 xmlns:a16="http://schemas.microsoft.com/office/drawing/2014/main" id="{001D4C4C-5200-4962-9086-365110745413}"/>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Magnitude of force</a:t>
            </a:r>
          </a:p>
        </p:txBody>
      </p:sp>
      <p:sp>
        <p:nvSpPr>
          <p:cNvPr id="61443" name="Rectangle 3">
            <a:extLst>
              <a:ext uri="{FF2B5EF4-FFF2-40B4-BE49-F238E27FC236}">
                <a16:creationId xmlns="" xmlns:a16="http://schemas.microsoft.com/office/drawing/2014/main" id="{C384E985-3237-4815-BB64-BC043D92741F}"/>
              </a:ext>
            </a:extLst>
          </p:cNvPr>
          <p:cNvSpPr>
            <a:spLocks noGrp="1" noChangeArrowheads="1"/>
          </p:cNvSpPr>
          <p:nvPr>
            <p:ph idx="1"/>
          </p:nvPr>
        </p:nvSpPr>
        <p:spPr>
          <a:xfrm>
            <a:off x="1370013" y="1827213"/>
            <a:ext cx="6326187" cy="4114800"/>
          </a:xfrm>
        </p:spPr>
        <p:txBody>
          <a:bodyPr/>
          <a:lstStyle/>
          <a:p>
            <a:pPr eaLnBrk="1" hangingPunct="1"/>
            <a:r>
              <a:rPr lang="en-US" altLang="en-US" sz="2800">
                <a:latin typeface="Times New Roman" pitchFamily="18" charset="0"/>
                <a:cs typeface="Times New Roman" pitchFamily="18" charset="0"/>
              </a:rPr>
              <a:t>Light forces moves a tooth more rapidly &amp; with less injuries to the supporting tissues than a heavy one.</a:t>
            </a:r>
          </a:p>
          <a:p>
            <a:pPr eaLnBrk="1" hangingPunct="1"/>
            <a:endParaRPr lang="en-US" altLang="en-US">
              <a:latin typeface="Times New Roman" pitchFamily="18" charset="0"/>
              <a:cs typeface="Times New Roman" pitchFamily="18" charset="0"/>
            </a:endParaRPr>
          </a:p>
        </p:txBody>
      </p:sp>
      <p:sp>
        <p:nvSpPr>
          <p:cNvPr id="67588" name="Slide Number Placeholder 3">
            <a:extLst>
              <a:ext uri="{FF2B5EF4-FFF2-40B4-BE49-F238E27FC236}">
                <a16:creationId xmlns="" xmlns:a16="http://schemas.microsoft.com/office/drawing/2014/main" id="{FEB5266C-6FC8-4FDD-A215-E28362037A06}"/>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A11BB1A-AF6F-4A51-A631-F37CBE435E82}" type="slidenum">
              <a:rPr lang="en-US" altLang="en-US">
                <a:solidFill>
                  <a:srgbClr val="898989"/>
                </a:solidFill>
              </a:rPr>
              <a:pPr eaLnBrk="1" hangingPunct="1"/>
              <a:t>60</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 xmlns:a16="http://schemas.microsoft.com/office/drawing/2014/main" id="{0C3DCACA-8B57-48D1-B8D2-E6CD672B735A}"/>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Light forces</a:t>
            </a:r>
          </a:p>
        </p:txBody>
      </p:sp>
      <p:sp>
        <p:nvSpPr>
          <p:cNvPr id="62467" name="Rectangle 3">
            <a:extLst>
              <a:ext uri="{FF2B5EF4-FFF2-40B4-BE49-F238E27FC236}">
                <a16:creationId xmlns="" xmlns:a16="http://schemas.microsoft.com/office/drawing/2014/main" id="{F8E6EFE6-5F27-4F56-8641-5C8D97F8E1CC}"/>
              </a:ext>
            </a:extLst>
          </p:cNvPr>
          <p:cNvSpPr>
            <a:spLocks noGrp="1" noChangeArrowheads="1"/>
          </p:cNvSpPr>
          <p:nvPr>
            <p:ph idx="1"/>
          </p:nvPr>
        </p:nvSpPr>
        <p:spPr>
          <a:xfrm>
            <a:off x="457200" y="1600200"/>
            <a:ext cx="8458200" cy="4525963"/>
          </a:xfrm>
        </p:spPr>
        <p:txBody>
          <a:bodyPr/>
          <a:lstStyle/>
          <a:p>
            <a:pPr eaLnBrk="1" hangingPunct="1"/>
            <a:r>
              <a:rPr lang="en-US" altLang="en-US" sz="2200" dirty="0">
                <a:latin typeface="Times New Roman" pitchFamily="18" charset="0"/>
                <a:cs typeface="Times New Roman" pitchFamily="18" charset="0"/>
              </a:rPr>
              <a:t> </a:t>
            </a:r>
            <a:r>
              <a:rPr lang="en-US" altLang="en-US" sz="2200" b="1" dirty="0">
                <a:latin typeface="Times New Roman" pitchFamily="18" charset="0"/>
                <a:cs typeface="Times New Roman" pitchFamily="18" charset="0"/>
              </a:rPr>
              <a:t>&lt;1sec</a:t>
            </a:r>
            <a:r>
              <a:rPr lang="en-US" altLang="en-US" sz="2200" dirty="0">
                <a:latin typeface="Times New Roman" pitchFamily="18" charset="0"/>
                <a:cs typeface="Times New Roman" pitchFamily="18" charset="0"/>
              </a:rPr>
              <a:t> -  PDL fluids incompressible, alveolar bone bends, </a:t>
            </a:r>
            <a:r>
              <a:rPr lang="en-US" altLang="en-US" sz="2200" dirty="0" smtClean="0">
                <a:latin typeface="Times New Roman" pitchFamily="18" charset="0"/>
                <a:cs typeface="Times New Roman" pitchFamily="18" charset="0"/>
              </a:rPr>
              <a:t>   piezoelectric </a:t>
            </a:r>
            <a:r>
              <a:rPr lang="en-US" altLang="en-US" sz="2200" dirty="0">
                <a:latin typeface="Times New Roman" pitchFamily="18" charset="0"/>
                <a:cs typeface="Times New Roman" pitchFamily="18" charset="0"/>
              </a:rPr>
              <a:t>signals generated.</a:t>
            </a:r>
          </a:p>
          <a:p>
            <a:pPr eaLnBrk="1" hangingPunct="1"/>
            <a:r>
              <a:rPr lang="en-US" altLang="en-US" sz="2200" b="1" dirty="0">
                <a:latin typeface="Times New Roman" pitchFamily="18" charset="0"/>
                <a:cs typeface="Times New Roman" pitchFamily="18" charset="0"/>
              </a:rPr>
              <a:t>1-2sec</a:t>
            </a:r>
            <a:r>
              <a:rPr lang="en-US" altLang="en-US" sz="2200" dirty="0">
                <a:latin typeface="Times New Roman" pitchFamily="18" charset="0"/>
                <a:cs typeface="Times New Roman" pitchFamily="18" charset="0"/>
              </a:rPr>
              <a:t> – PDL fluid expressed, tooth moves within PDL space.</a:t>
            </a:r>
          </a:p>
          <a:p>
            <a:pPr eaLnBrk="1" hangingPunct="1"/>
            <a:r>
              <a:rPr lang="en-US" altLang="en-US" sz="2200" b="1" dirty="0">
                <a:latin typeface="Times New Roman" pitchFamily="18" charset="0"/>
                <a:cs typeface="Times New Roman" pitchFamily="18" charset="0"/>
              </a:rPr>
              <a:t>3-5sec</a:t>
            </a:r>
            <a:r>
              <a:rPr lang="en-US" altLang="en-US" sz="2200" dirty="0">
                <a:latin typeface="Times New Roman" pitchFamily="18" charset="0"/>
                <a:cs typeface="Times New Roman" pitchFamily="18" charset="0"/>
              </a:rPr>
              <a:t> – Blood vessels partially compressed on pressure side, dilation on tension side.</a:t>
            </a:r>
          </a:p>
          <a:p>
            <a:pPr eaLnBrk="1" hangingPunct="1"/>
            <a:r>
              <a:rPr lang="en-US" altLang="en-US" sz="2200" b="1" dirty="0">
                <a:latin typeface="Times New Roman" pitchFamily="18" charset="0"/>
                <a:cs typeface="Times New Roman" pitchFamily="18" charset="0"/>
              </a:rPr>
              <a:t>Minutes</a:t>
            </a:r>
            <a:r>
              <a:rPr lang="en-US" altLang="en-US" sz="2200" dirty="0">
                <a:latin typeface="Times New Roman" pitchFamily="18" charset="0"/>
                <a:cs typeface="Times New Roman" pitchFamily="18" charset="0"/>
              </a:rPr>
              <a:t> – Blood flow altered, O2 tension </a:t>
            </a:r>
            <a:r>
              <a:rPr lang="en-US" altLang="en-US" sz="2200" dirty="0" smtClean="0">
                <a:latin typeface="Times New Roman" pitchFamily="18" charset="0"/>
                <a:cs typeface="Times New Roman" pitchFamily="18" charset="0"/>
              </a:rPr>
              <a:t>change. </a:t>
            </a:r>
            <a:r>
              <a:rPr lang="en-US" altLang="en-US" sz="2200" dirty="0">
                <a:latin typeface="Times New Roman" pitchFamily="18" charset="0"/>
                <a:cs typeface="Times New Roman" pitchFamily="18" charset="0"/>
              </a:rPr>
              <a:t>PGs cytokines released.</a:t>
            </a:r>
          </a:p>
          <a:p>
            <a:pPr eaLnBrk="1" hangingPunct="1"/>
            <a:r>
              <a:rPr lang="en-US" altLang="en-US" sz="2200" b="1" dirty="0">
                <a:latin typeface="Times New Roman" pitchFamily="18" charset="0"/>
                <a:cs typeface="Times New Roman" pitchFamily="18" charset="0"/>
              </a:rPr>
              <a:t>~4hours</a:t>
            </a:r>
            <a:r>
              <a:rPr lang="en-US" altLang="en-US" sz="2200" dirty="0">
                <a:latin typeface="Times New Roman" pitchFamily="18" charset="0"/>
                <a:cs typeface="Times New Roman" pitchFamily="18" charset="0"/>
              </a:rPr>
              <a:t> -    </a:t>
            </a:r>
            <a:r>
              <a:rPr lang="en-US" altLang="en-US" sz="2200" dirty="0" err="1">
                <a:latin typeface="Times New Roman" pitchFamily="18" charset="0"/>
                <a:cs typeface="Times New Roman" pitchFamily="18" charset="0"/>
              </a:rPr>
              <a:t>cAMP</a:t>
            </a:r>
            <a:r>
              <a:rPr lang="en-US" altLang="en-US" sz="2200" dirty="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cellular </a:t>
            </a:r>
            <a:r>
              <a:rPr lang="en-US" altLang="en-US" sz="2200" dirty="0">
                <a:latin typeface="Times New Roman" pitchFamily="18" charset="0"/>
                <a:cs typeface="Times New Roman" pitchFamily="18" charset="0"/>
              </a:rPr>
              <a:t>differentiation begins within PDL.</a:t>
            </a:r>
          </a:p>
          <a:p>
            <a:pPr eaLnBrk="1" hangingPunct="1"/>
            <a:r>
              <a:rPr lang="en-US" altLang="en-US" sz="2200" b="1" dirty="0">
                <a:latin typeface="Times New Roman" pitchFamily="18" charset="0"/>
                <a:cs typeface="Times New Roman" pitchFamily="18" charset="0"/>
              </a:rPr>
              <a:t>~2days</a:t>
            </a:r>
            <a:r>
              <a:rPr lang="en-US" altLang="en-US" sz="2200" dirty="0">
                <a:latin typeface="Times New Roman" pitchFamily="18" charset="0"/>
                <a:cs typeface="Times New Roman" pitchFamily="18" charset="0"/>
              </a:rPr>
              <a:t> – Tooth movement begins as </a:t>
            </a:r>
            <a:r>
              <a:rPr lang="en-US" altLang="en-US" sz="2200" dirty="0" err="1">
                <a:latin typeface="Times New Roman" pitchFamily="18" charset="0"/>
                <a:cs typeface="Times New Roman" pitchFamily="18" charset="0"/>
              </a:rPr>
              <a:t>osteoclasts</a:t>
            </a:r>
            <a:r>
              <a:rPr lang="en-US" altLang="en-US" sz="2200" dirty="0">
                <a:latin typeface="Times New Roman" pitchFamily="18" charset="0"/>
                <a:cs typeface="Times New Roman" pitchFamily="18" charset="0"/>
              </a:rPr>
              <a:t>/</a:t>
            </a:r>
            <a:r>
              <a:rPr lang="en-US" altLang="en-US" sz="2200" dirty="0" err="1">
                <a:latin typeface="Times New Roman" pitchFamily="18" charset="0"/>
                <a:cs typeface="Times New Roman" pitchFamily="18" charset="0"/>
              </a:rPr>
              <a:t>osteoblasts</a:t>
            </a:r>
            <a:r>
              <a:rPr lang="en-US" altLang="en-US" sz="2200" dirty="0">
                <a:latin typeface="Times New Roman" pitchFamily="18" charset="0"/>
                <a:cs typeface="Times New Roman" pitchFamily="18" charset="0"/>
              </a:rPr>
              <a:t> remodel bony socket (frontal </a:t>
            </a:r>
            <a:r>
              <a:rPr lang="en-US" altLang="en-US" sz="2200" dirty="0" err="1">
                <a:latin typeface="Times New Roman" pitchFamily="18" charset="0"/>
                <a:cs typeface="Times New Roman" pitchFamily="18" charset="0"/>
              </a:rPr>
              <a:t>resorption</a:t>
            </a:r>
            <a:r>
              <a:rPr lang="en-US" altLang="en-US" sz="2200" dirty="0">
                <a:latin typeface="Times New Roman" pitchFamily="18" charset="0"/>
                <a:cs typeface="Times New Roman" pitchFamily="18" charset="0"/>
              </a:rPr>
              <a:t>).</a:t>
            </a:r>
          </a:p>
          <a:p>
            <a:pPr eaLnBrk="1" hangingPunct="1"/>
            <a:endParaRPr lang="en-US" altLang="en-US" sz="2100" dirty="0">
              <a:latin typeface="Times New Roman" pitchFamily="18" charset="0"/>
              <a:cs typeface="Times New Roman" pitchFamily="18" charset="0"/>
            </a:endParaRPr>
          </a:p>
        </p:txBody>
      </p:sp>
      <p:sp>
        <p:nvSpPr>
          <p:cNvPr id="68613" name="Slide Number Placeholder 4">
            <a:extLst>
              <a:ext uri="{FF2B5EF4-FFF2-40B4-BE49-F238E27FC236}">
                <a16:creationId xmlns="" xmlns:a16="http://schemas.microsoft.com/office/drawing/2014/main" id="{F7E6495D-B41F-45C8-8FF3-86E25BACD606}"/>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721F267-7B1A-4630-8C70-59C1AACA80C5}" type="slidenum">
              <a:rPr lang="en-US" altLang="en-US">
                <a:solidFill>
                  <a:srgbClr val="898989"/>
                </a:solidFill>
              </a:rPr>
              <a:pPr eaLnBrk="1" hangingPunct="1"/>
              <a:t>61</a:t>
            </a:fld>
            <a:endParaRPr lang="en-US" altLang="en-US">
              <a:solidFill>
                <a:srgbClr val="898989"/>
              </a:solidFill>
            </a:endParaRPr>
          </a:p>
        </p:txBody>
      </p:sp>
      <p:sp>
        <p:nvSpPr>
          <p:cNvPr id="62469" name="AutoShape 4">
            <a:extLst>
              <a:ext uri="{FF2B5EF4-FFF2-40B4-BE49-F238E27FC236}">
                <a16:creationId xmlns="" xmlns:a16="http://schemas.microsoft.com/office/drawing/2014/main" id="{6D78AAFC-CF4E-4332-9DEA-40C8FACDDF5E}"/>
              </a:ext>
            </a:extLst>
          </p:cNvPr>
          <p:cNvSpPr>
            <a:spLocks noChangeArrowheads="1"/>
          </p:cNvSpPr>
          <p:nvPr/>
        </p:nvSpPr>
        <p:spPr bwMode="auto">
          <a:xfrm>
            <a:off x="3048000" y="4191000"/>
            <a:ext cx="152400" cy="304800"/>
          </a:xfrm>
          <a:prstGeom prst="upArrow">
            <a:avLst>
              <a:gd name="adj1" fmla="val 50000"/>
              <a:gd name="adj2" fmla="val 50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 xmlns:a16="http://schemas.microsoft.com/office/drawing/2014/main" id="{F7744F15-7825-4394-8EC6-E89CD3774274}"/>
              </a:ext>
            </a:extLst>
          </p:cNvPr>
          <p:cNvSpPr>
            <a:spLocks noGrp="1" noChangeArrowheads="1"/>
          </p:cNvSpPr>
          <p:nvPr>
            <p:ph idx="1"/>
          </p:nvPr>
        </p:nvSpPr>
        <p:spPr>
          <a:xfrm>
            <a:off x="608013" y="304800"/>
            <a:ext cx="7621587" cy="6400800"/>
          </a:xfrm>
        </p:spPr>
        <p:txBody>
          <a:bodyPr/>
          <a:lstStyle/>
          <a:p>
            <a:pPr algn="ctr" eaLnBrk="1" hangingPunct="1">
              <a:lnSpc>
                <a:spcPct val="90000"/>
              </a:lnSpc>
              <a:buFont typeface="Wingdings" panose="05000000000000000000" pitchFamily="2" charset="2"/>
              <a:buNone/>
            </a:pPr>
            <a:r>
              <a:rPr lang="en-US" altLang="en-US" sz="2800" b="1" dirty="0">
                <a:solidFill>
                  <a:schemeClr val="tx2"/>
                </a:solidFill>
                <a:latin typeface="Times New Roman" pitchFamily="18" charset="0"/>
                <a:cs typeface="Times New Roman" pitchFamily="18" charset="0"/>
              </a:rPr>
              <a:t>Heavy force</a:t>
            </a:r>
          </a:p>
          <a:p>
            <a:pPr algn="ctr" eaLnBrk="1" hangingPunct="1">
              <a:lnSpc>
                <a:spcPct val="90000"/>
              </a:lnSpc>
              <a:buFont typeface="Wingdings" panose="05000000000000000000" pitchFamily="2" charset="2"/>
              <a:buNone/>
            </a:pPr>
            <a:r>
              <a:rPr lang="en-US" altLang="en-US" sz="2400" b="1" dirty="0">
                <a:latin typeface="Times New Roman" pitchFamily="18" charset="0"/>
                <a:cs typeface="Times New Roman" pitchFamily="18" charset="0"/>
              </a:rPr>
              <a:t>                 </a:t>
            </a:r>
            <a:r>
              <a:rPr lang="en-US" altLang="en-US" sz="1800" b="1" dirty="0">
                <a:latin typeface="Times New Roman" pitchFamily="18" charset="0"/>
                <a:cs typeface="Times New Roman" pitchFamily="18" charset="0"/>
              </a:rPr>
              <a:t>3-5 sec</a:t>
            </a:r>
            <a:endParaRPr lang="en-US" altLang="en-US" sz="2400" b="1" dirty="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r>
              <a:rPr lang="en-US" altLang="en-US" sz="2400" b="1" dirty="0">
                <a:latin typeface="Times New Roman" pitchFamily="18" charset="0"/>
                <a:cs typeface="Times New Roman" pitchFamily="18" charset="0"/>
              </a:rPr>
              <a:t>Blood vessel occlude on pressure side</a:t>
            </a:r>
          </a:p>
          <a:p>
            <a:pPr algn="ctr" eaLnBrk="1" hangingPunct="1">
              <a:lnSpc>
                <a:spcPct val="90000"/>
              </a:lnSpc>
              <a:buFont typeface="Wingdings" panose="05000000000000000000" pitchFamily="2" charset="2"/>
              <a:buNone/>
            </a:pPr>
            <a:r>
              <a:rPr lang="en-US" altLang="en-US" sz="2400" b="1" dirty="0">
                <a:latin typeface="Times New Roman" pitchFamily="18" charset="0"/>
                <a:cs typeface="Times New Roman" pitchFamily="18" charset="0"/>
              </a:rPr>
              <a:t>                   </a:t>
            </a:r>
            <a:r>
              <a:rPr lang="en-US" altLang="en-US" sz="2000" b="1" dirty="0">
                <a:latin typeface="Times New Roman" pitchFamily="18" charset="0"/>
                <a:cs typeface="Times New Roman" pitchFamily="18" charset="0"/>
              </a:rPr>
              <a:t>minutes</a:t>
            </a:r>
            <a:endParaRPr lang="en-US" altLang="en-US" sz="2400" b="1" dirty="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r>
              <a:rPr lang="en-US" altLang="en-US" sz="2400" b="1" dirty="0">
                <a:latin typeface="Times New Roman" pitchFamily="18" charset="0"/>
                <a:cs typeface="Times New Roman" pitchFamily="18" charset="0"/>
              </a:rPr>
              <a:t>Blood flow cut off to compressed area</a:t>
            </a:r>
          </a:p>
          <a:p>
            <a:pPr algn="ctr" eaLnBrk="1" hangingPunct="1">
              <a:lnSpc>
                <a:spcPct val="90000"/>
              </a:lnSpc>
              <a:buFont typeface="Wingdings" panose="05000000000000000000" pitchFamily="2" charset="2"/>
              <a:buNone/>
            </a:pPr>
            <a:r>
              <a:rPr lang="en-US" altLang="en-US" sz="2000" b="1" dirty="0">
                <a:latin typeface="Times New Roman" pitchFamily="18" charset="0"/>
                <a:cs typeface="Times New Roman" pitchFamily="18" charset="0"/>
              </a:rPr>
              <a:t>                </a:t>
            </a:r>
            <a:r>
              <a:rPr lang="en-US" altLang="en-US" sz="2000" b="1" dirty="0" smtClean="0">
                <a:latin typeface="Times New Roman" pitchFamily="18" charset="0"/>
                <a:cs typeface="Times New Roman" pitchFamily="18" charset="0"/>
              </a:rPr>
              <a:t>     hours </a:t>
            </a:r>
            <a:endParaRPr lang="en-US" altLang="en-US" sz="2000" b="1" dirty="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endParaRPr lang="en-US" altLang="en-US" sz="2400" b="1" dirty="0" smtClean="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r>
              <a:rPr lang="en-US" altLang="en-US" sz="2400" b="1" dirty="0" smtClean="0">
                <a:latin typeface="Times New Roman" pitchFamily="18" charset="0"/>
                <a:cs typeface="Times New Roman" pitchFamily="18" charset="0"/>
              </a:rPr>
              <a:t>Sterile </a:t>
            </a:r>
            <a:r>
              <a:rPr lang="en-US" altLang="en-US" sz="2400" b="1" dirty="0">
                <a:latin typeface="Times New Roman" pitchFamily="18" charset="0"/>
                <a:cs typeface="Times New Roman" pitchFamily="18" charset="0"/>
              </a:rPr>
              <a:t>necrosis</a:t>
            </a:r>
          </a:p>
          <a:p>
            <a:pPr algn="ctr" eaLnBrk="1" hangingPunct="1">
              <a:lnSpc>
                <a:spcPct val="90000"/>
              </a:lnSpc>
              <a:buFont typeface="Wingdings" panose="05000000000000000000" pitchFamily="2" charset="2"/>
              <a:buNone/>
            </a:pPr>
            <a:r>
              <a:rPr lang="en-US" altLang="en-US" sz="2400" b="1" dirty="0">
                <a:latin typeface="Times New Roman" pitchFamily="18" charset="0"/>
                <a:cs typeface="Times New Roman" pitchFamily="18" charset="0"/>
              </a:rPr>
              <a:t>                     </a:t>
            </a:r>
            <a:r>
              <a:rPr lang="en-US" altLang="en-US" sz="2000" b="1" dirty="0">
                <a:latin typeface="Times New Roman" pitchFamily="18" charset="0"/>
                <a:cs typeface="Times New Roman" pitchFamily="18" charset="0"/>
              </a:rPr>
              <a:t>3-5 days</a:t>
            </a:r>
            <a:endParaRPr lang="en-US" altLang="en-US" sz="2400" b="1" dirty="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endParaRPr lang="en-US" altLang="en-US" sz="2400" b="1" dirty="0" smtClean="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r>
              <a:rPr lang="en-US" altLang="en-US" sz="2400" b="1" dirty="0" smtClean="0">
                <a:latin typeface="Times New Roman" pitchFamily="18" charset="0"/>
                <a:cs typeface="Times New Roman" pitchFamily="18" charset="0"/>
              </a:rPr>
              <a:t>Cell </a:t>
            </a:r>
            <a:r>
              <a:rPr lang="en-US" altLang="en-US" sz="2400" b="1" dirty="0">
                <a:latin typeface="Times New Roman" pitchFamily="18" charset="0"/>
                <a:cs typeface="Times New Roman" pitchFamily="18" charset="0"/>
              </a:rPr>
              <a:t>differentiation in adjacent narrow space, remodeling of bone bordering the necrotic area (undermining </a:t>
            </a:r>
            <a:r>
              <a:rPr lang="en-US" altLang="en-US" sz="2400" b="1" dirty="0" err="1">
                <a:latin typeface="Times New Roman" pitchFamily="18" charset="0"/>
                <a:cs typeface="Times New Roman" pitchFamily="18" charset="0"/>
              </a:rPr>
              <a:t>resorption</a:t>
            </a:r>
            <a:r>
              <a:rPr lang="en-US" altLang="en-US" sz="2400" b="1" dirty="0">
                <a:latin typeface="Times New Roman" pitchFamily="18" charset="0"/>
                <a:cs typeface="Times New Roman" pitchFamily="18" charset="0"/>
              </a:rPr>
              <a:t>)</a:t>
            </a:r>
          </a:p>
          <a:p>
            <a:pPr algn="ctr" eaLnBrk="1" hangingPunct="1">
              <a:lnSpc>
                <a:spcPct val="90000"/>
              </a:lnSpc>
              <a:buFont typeface="Wingdings" panose="05000000000000000000" pitchFamily="2" charset="2"/>
              <a:buNone/>
            </a:pPr>
            <a:r>
              <a:rPr lang="en-US" altLang="en-US" sz="2400" b="1" dirty="0" smtClean="0">
                <a:latin typeface="Times New Roman" pitchFamily="18" charset="0"/>
                <a:cs typeface="Times New Roman" pitchFamily="18" charset="0"/>
              </a:rPr>
              <a:t>                     </a:t>
            </a:r>
            <a:r>
              <a:rPr lang="en-US" altLang="en-US" sz="2000" b="1" dirty="0" smtClean="0">
                <a:latin typeface="Times New Roman" pitchFamily="18" charset="0"/>
                <a:cs typeface="Times New Roman" pitchFamily="18" charset="0"/>
              </a:rPr>
              <a:t>7-14 </a:t>
            </a:r>
            <a:r>
              <a:rPr lang="en-US" altLang="en-US" sz="2000" b="1" dirty="0">
                <a:latin typeface="Times New Roman" pitchFamily="18" charset="0"/>
                <a:cs typeface="Times New Roman" pitchFamily="18" charset="0"/>
              </a:rPr>
              <a:t>days</a:t>
            </a:r>
            <a:endParaRPr lang="en-US" altLang="en-US" sz="2400" b="1" dirty="0">
              <a:latin typeface="Times New Roman" pitchFamily="18" charset="0"/>
              <a:cs typeface="Times New Roman" pitchFamily="18" charset="0"/>
            </a:endParaRPr>
          </a:p>
          <a:p>
            <a:pPr algn="ctr" eaLnBrk="1" hangingPunct="1">
              <a:lnSpc>
                <a:spcPct val="90000"/>
              </a:lnSpc>
              <a:buFont typeface="Wingdings" panose="05000000000000000000" pitchFamily="2" charset="2"/>
              <a:buNone/>
            </a:pPr>
            <a:r>
              <a:rPr lang="en-US" altLang="en-US" sz="2400" b="1" dirty="0">
                <a:latin typeface="Times New Roman" pitchFamily="18" charset="0"/>
                <a:cs typeface="Times New Roman" pitchFamily="18" charset="0"/>
              </a:rPr>
              <a:t>Undermining </a:t>
            </a:r>
            <a:r>
              <a:rPr lang="en-US" altLang="en-US" sz="2400" b="1" dirty="0" err="1">
                <a:latin typeface="Times New Roman" pitchFamily="18" charset="0"/>
                <a:cs typeface="Times New Roman" pitchFamily="18" charset="0"/>
              </a:rPr>
              <a:t>resorption</a:t>
            </a:r>
            <a:r>
              <a:rPr lang="en-US" altLang="en-US" sz="2400" b="1" dirty="0">
                <a:latin typeface="Times New Roman" pitchFamily="18" charset="0"/>
                <a:cs typeface="Times New Roman" pitchFamily="18" charset="0"/>
              </a:rPr>
              <a:t> removes lamina </a:t>
            </a:r>
            <a:r>
              <a:rPr lang="en-US" altLang="en-US" sz="2400" b="1" dirty="0" err="1">
                <a:latin typeface="Times New Roman" pitchFamily="18" charset="0"/>
                <a:cs typeface="Times New Roman" pitchFamily="18" charset="0"/>
              </a:rPr>
              <a:t>dura</a:t>
            </a:r>
            <a:r>
              <a:rPr lang="en-US" altLang="en-US" sz="2400" b="1" dirty="0">
                <a:latin typeface="Times New Roman" pitchFamily="18" charset="0"/>
                <a:cs typeface="Times New Roman" pitchFamily="18" charset="0"/>
              </a:rPr>
              <a:t> adjacent to compressed PDL, tooth movement occurs.</a:t>
            </a:r>
          </a:p>
        </p:txBody>
      </p:sp>
      <p:sp>
        <p:nvSpPr>
          <p:cNvPr id="69640" name="Slide Number Placeholder 7">
            <a:extLst>
              <a:ext uri="{FF2B5EF4-FFF2-40B4-BE49-F238E27FC236}">
                <a16:creationId xmlns="" xmlns:a16="http://schemas.microsoft.com/office/drawing/2014/main" id="{B8928F3E-F77E-40EE-B0ED-1049D65C358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57D57760-BF16-4258-8C30-C1702828EC1B}" type="slidenum">
              <a:rPr lang="en-US" altLang="en-US">
                <a:solidFill>
                  <a:srgbClr val="898989"/>
                </a:solidFill>
              </a:rPr>
              <a:pPr eaLnBrk="1" hangingPunct="1"/>
              <a:t>62</a:t>
            </a:fld>
            <a:endParaRPr lang="en-US" altLang="en-US">
              <a:solidFill>
                <a:srgbClr val="898989"/>
              </a:solidFill>
            </a:endParaRPr>
          </a:p>
        </p:txBody>
      </p:sp>
      <p:sp>
        <p:nvSpPr>
          <p:cNvPr id="63492" name="AutoShape 4">
            <a:extLst>
              <a:ext uri="{FF2B5EF4-FFF2-40B4-BE49-F238E27FC236}">
                <a16:creationId xmlns="" xmlns:a16="http://schemas.microsoft.com/office/drawing/2014/main" id="{EF81D2A7-7A81-4699-8921-0CE40A9B4741}"/>
              </a:ext>
            </a:extLst>
          </p:cNvPr>
          <p:cNvSpPr>
            <a:spLocks noChangeArrowheads="1"/>
          </p:cNvSpPr>
          <p:nvPr/>
        </p:nvSpPr>
        <p:spPr bwMode="auto">
          <a:xfrm>
            <a:off x="4114800" y="762000"/>
            <a:ext cx="304800"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63493" name="AutoShape 5">
            <a:extLst>
              <a:ext uri="{FF2B5EF4-FFF2-40B4-BE49-F238E27FC236}">
                <a16:creationId xmlns="" xmlns:a16="http://schemas.microsoft.com/office/drawing/2014/main" id="{E9E5CC11-BFDB-4F00-BC40-45C54A607F5F}"/>
              </a:ext>
            </a:extLst>
          </p:cNvPr>
          <p:cNvSpPr>
            <a:spLocks noChangeArrowheads="1"/>
          </p:cNvSpPr>
          <p:nvPr/>
        </p:nvSpPr>
        <p:spPr bwMode="auto">
          <a:xfrm>
            <a:off x="4114800" y="1524000"/>
            <a:ext cx="304800"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63494" name="AutoShape 6">
            <a:extLst>
              <a:ext uri="{FF2B5EF4-FFF2-40B4-BE49-F238E27FC236}">
                <a16:creationId xmlns="" xmlns:a16="http://schemas.microsoft.com/office/drawing/2014/main" id="{04D4F86C-1146-447F-A47D-A575A2D6365D}"/>
              </a:ext>
            </a:extLst>
          </p:cNvPr>
          <p:cNvSpPr>
            <a:spLocks noChangeArrowheads="1"/>
          </p:cNvSpPr>
          <p:nvPr/>
        </p:nvSpPr>
        <p:spPr bwMode="auto">
          <a:xfrm>
            <a:off x="4114800" y="2438400"/>
            <a:ext cx="304800"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63495" name="AutoShape 7">
            <a:extLst>
              <a:ext uri="{FF2B5EF4-FFF2-40B4-BE49-F238E27FC236}">
                <a16:creationId xmlns="" xmlns:a16="http://schemas.microsoft.com/office/drawing/2014/main" id="{7F9CEC52-ADBC-4955-88B1-46B592BA71A6}"/>
              </a:ext>
            </a:extLst>
          </p:cNvPr>
          <p:cNvSpPr>
            <a:spLocks noChangeArrowheads="1"/>
          </p:cNvSpPr>
          <p:nvPr/>
        </p:nvSpPr>
        <p:spPr bwMode="auto">
          <a:xfrm>
            <a:off x="4114800" y="3657600"/>
            <a:ext cx="304800"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
        <p:nvSpPr>
          <p:cNvPr id="63496" name="AutoShape 8">
            <a:extLst>
              <a:ext uri="{FF2B5EF4-FFF2-40B4-BE49-F238E27FC236}">
                <a16:creationId xmlns="" xmlns:a16="http://schemas.microsoft.com/office/drawing/2014/main" id="{CD194D7B-828E-4C62-807B-F37264BD25EA}"/>
              </a:ext>
            </a:extLst>
          </p:cNvPr>
          <p:cNvSpPr>
            <a:spLocks noChangeArrowheads="1"/>
          </p:cNvSpPr>
          <p:nvPr/>
        </p:nvSpPr>
        <p:spPr bwMode="auto">
          <a:xfrm>
            <a:off x="4114800" y="5334000"/>
            <a:ext cx="333375" cy="4572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endParaRPr lang="en-IN" alt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 xmlns:a16="http://schemas.microsoft.com/office/drawing/2014/main" id="{B4C60443-2629-41EE-B404-E9FD317D7893}"/>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Optimal orthodontic force</a:t>
            </a:r>
          </a:p>
        </p:txBody>
      </p:sp>
      <p:sp>
        <p:nvSpPr>
          <p:cNvPr id="64515" name="Rectangle 3">
            <a:extLst>
              <a:ext uri="{FF2B5EF4-FFF2-40B4-BE49-F238E27FC236}">
                <a16:creationId xmlns="" xmlns:a16="http://schemas.microsoft.com/office/drawing/2014/main" id="{15333CBE-A6A5-4E4A-995A-D3AAFEDC4DE4}"/>
              </a:ext>
            </a:extLst>
          </p:cNvPr>
          <p:cNvSpPr>
            <a:spLocks noGrp="1" noChangeArrowheads="1"/>
          </p:cNvSpPr>
          <p:nvPr>
            <p:ph idx="1"/>
          </p:nvPr>
        </p:nvSpPr>
        <p:spPr/>
        <p:txBody>
          <a:bodyPr/>
          <a:lstStyle/>
          <a:p>
            <a:pPr eaLnBrk="1" hangingPunct="1"/>
            <a:r>
              <a:rPr lang="en-US" altLang="en-US" sz="2400" dirty="0">
                <a:latin typeface="Times New Roman" pitchFamily="18" charset="0"/>
                <a:cs typeface="Times New Roman" pitchFamily="18" charset="0"/>
              </a:rPr>
              <a:t>“The force leading to a change in tissue pressure that approximated the capillary vessels’ blood pressure, thus preventing their occlusion in the compressed PDL.”  </a:t>
            </a:r>
            <a:r>
              <a:rPr lang="en-US" altLang="en-US" sz="2800" dirty="0">
                <a:solidFill>
                  <a:srgbClr val="FF0000"/>
                </a:solidFill>
                <a:latin typeface="Times New Roman" pitchFamily="18" charset="0"/>
                <a:cs typeface="Times New Roman" pitchFamily="18" charset="0"/>
              </a:rPr>
              <a:t>(</a:t>
            </a:r>
            <a:r>
              <a:rPr lang="en-US" altLang="en-US" sz="2800" b="1" dirty="0">
                <a:solidFill>
                  <a:srgbClr val="FF0066"/>
                </a:solidFill>
                <a:latin typeface="Times New Roman" pitchFamily="18" charset="0"/>
                <a:cs typeface="Times New Roman" pitchFamily="18" charset="0"/>
              </a:rPr>
              <a:t>SCHWARZ 1932)</a:t>
            </a:r>
          </a:p>
          <a:p>
            <a:pPr eaLnBrk="1" hangingPunct="1">
              <a:buFont typeface="Wingdings" panose="05000000000000000000" pitchFamily="2" charset="2"/>
              <a:buNone/>
            </a:pPr>
            <a:endParaRPr lang="en-US" altLang="en-US" sz="2800" b="1" dirty="0">
              <a:solidFill>
                <a:srgbClr val="FF0066"/>
              </a:solidFill>
              <a:latin typeface="Times New Roman" pitchFamily="18" charset="0"/>
              <a:cs typeface="Times New Roman" pitchFamily="18" charset="0"/>
            </a:endParaRPr>
          </a:p>
          <a:p>
            <a:pPr eaLnBrk="1" hangingPunct="1"/>
            <a:r>
              <a:rPr lang="en-US" altLang="en-US" sz="2400" dirty="0">
                <a:latin typeface="Times New Roman" pitchFamily="18" charset="0"/>
                <a:cs typeface="Times New Roman" pitchFamily="18" charset="0"/>
              </a:rPr>
              <a:t>Optimum force is equivalent to the capillary pulse pressure which is </a:t>
            </a:r>
            <a:r>
              <a:rPr lang="en-US" altLang="en-US" sz="2400" b="1" dirty="0">
                <a:latin typeface="Times New Roman" pitchFamily="18" charset="0"/>
                <a:cs typeface="Times New Roman" pitchFamily="18" charset="0"/>
              </a:rPr>
              <a:t>20-26 gm/sq</a:t>
            </a:r>
            <a:r>
              <a:rPr lang="en-US" altLang="en-US" sz="2400" dirty="0">
                <a:latin typeface="Times New Roman" pitchFamily="18" charset="0"/>
                <a:cs typeface="Times New Roman" pitchFamily="18" charset="0"/>
              </a:rPr>
              <a:t>. cm of root surface area.</a:t>
            </a:r>
            <a:r>
              <a:rPr lang="en-US" altLang="en-US" sz="2400" b="1" dirty="0">
                <a:solidFill>
                  <a:srgbClr val="FF0066"/>
                </a:solidFill>
                <a:latin typeface="Times New Roman" pitchFamily="18" charset="0"/>
                <a:cs typeface="Times New Roman" pitchFamily="18" charset="0"/>
              </a:rPr>
              <a:t> </a:t>
            </a:r>
            <a:r>
              <a:rPr lang="en-US" altLang="en-US" sz="2800" b="1" dirty="0">
                <a:solidFill>
                  <a:srgbClr val="FF0066"/>
                </a:solidFill>
                <a:latin typeface="Times New Roman" pitchFamily="18" charset="0"/>
                <a:cs typeface="Times New Roman" pitchFamily="18" charset="0"/>
              </a:rPr>
              <a:t>(OPPENHEIUM &amp; SCHWARZ)</a:t>
            </a:r>
          </a:p>
          <a:p>
            <a:pPr eaLnBrk="1" hangingPunct="1">
              <a:buFont typeface="Wingdings" panose="05000000000000000000" pitchFamily="2" charset="2"/>
              <a:buNone/>
            </a:pPr>
            <a:endParaRPr lang="en-US" altLang="en-US" sz="2500" dirty="0">
              <a:latin typeface="Times New Roman" pitchFamily="18" charset="0"/>
              <a:cs typeface="Times New Roman" pitchFamily="18" charset="0"/>
            </a:endParaRPr>
          </a:p>
        </p:txBody>
      </p:sp>
      <p:sp>
        <p:nvSpPr>
          <p:cNvPr id="70660" name="Slide Number Placeholder 3">
            <a:extLst>
              <a:ext uri="{FF2B5EF4-FFF2-40B4-BE49-F238E27FC236}">
                <a16:creationId xmlns="" xmlns:a16="http://schemas.microsoft.com/office/drawing/2014/main" id="{35B58AEE-2407-4B31-8016-9B1AD6516B1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0AF75EC-CECA-4C99-B6BA-91CCEF3B7874}" type="slidenum">
              <a:rPr lang="en-US" altLang="en-US">
                <a:solidFill>
                  <a:srgbClr val="898989"/>
                </a:solidFill>
              </a:rPr>
              <a:pPr eaLnBrk="1" hangingPunct="1"/>
              <a:t>63</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 xmlns:a16="http://schemas.microsoft.com/office/drawing/2014/main" id="{216B7EF5-9D25-495C-87D0-CB4E62DA5108}"/>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Types of tooth movement</a:t>
            </a:r>
          </a:p>
        </p:txBody>
      </p:sp>
      <p:sp>
        <p:nvSpPr>
          <p:cNvPr id="65539" name="Rectangle 3">
            <a:extLst>
              <a:ext uri="{FF2B5EF4-FFF2-40B4-BE49-F238E27FC236}">
                <a16:creationId xmlns="" xmlns:a16="http://schemas.microsoft.com/office/drawing/2014/main" id="{452629B9-3CAC-4E5D-BEE7-D3873708F97E}"/>
              </a:ext>
            </a:extLst>
          </p:cNvPr>
          <p:cNvSpPr>
            <a:spLocks noGrp="1" noChangeArrowheads="1"/>
          </p:cNvSpPr>
          <p:nvPr>
            <p:ph idx="1"/>
          </p:nvPr>
        </p:nvSpPr>
        <p:spPr>
          <a:xfrm>
            <a:off x="1295400" y="2362200"/>
            <a:ext cx="7772400" cy="4572000"/>
          </a:xfrm>
        </p:spPr>
        <p:txBody>
          <a:bodyPr/>
          <a:lstStyle/>
          <a:p>
            <a:pPr marL="552450" indent="-552450" eaLnBrk="1" hangingPunct="1">
              <a:buFont typeface="Wingdings" panose="05000000000000000000" pitchFamily="2" charset="2"/>
              <a:buChar char="n"/>
            </a:pPr>
            <a:r>
              <a:rPr lang="en-US" altLang="en-US" sz="2400" dirty="0">
                <a:latin typeface="Times New Roman" pitchFamily="18" charset="0"/>
                <a:cs typeface="Times New Roman" pitchFamily="18" charset="0"/>
              </a:rPr>
              <a:t>Tipping                      </a:t>
            </a:r>
            <a:r>
              <a:rPr lang="en-US" altLang="en-US" sz="2400" dirty="0" smtClean="0">
                <a:latin typeface="Times New Roman" pitchFamily="18" charset="0"/>
                <a:cs typeface="Times New Roman" pitchFamily="18" charset="0"/>
              </a:rPr>
              <a:t>  </a:t>
            </a:r>
            <a:r>
              <a:rPr lang="en-US" altLang="en-US" sz="2400" dirty="0">
                <a:latin typeface="Times New Roman" pitchFamily="18" charset="0"/>
                <a:cs typeface="Times New Roman" pitchFamily="18" charset="0"/>
              </a:rPr>
              <a:t>35-60 gm</a:t>
            </a:r>
          </a:p>
          <a:p>
            <a:pPr marL="552450" indent="-552450" eaLnBrk="1" hangingPunct="1">
              <a:buFont typeface="Wingdings" panose="05000000000000000000" pitchFamily="2" charset="2"/>
              <a:buChar char="n"/>
            </a:pPr>
            <a:r>
              <a:rPr lang="en-US" altLang="en-US" sz="2400" dirty="0">
                <a:latin typeface="Times New Roman" pitchFamily="18" charset="0"/>
                <a:cs typeface="Times New Roman" pitchFamily="18" charset="0"/>
              </a:rPr>
              <a:t>Bodily movement        70-120 gm</a:t>
            </a:r>
          </a:p>
          <a:p>
            <a:pPr marL="552450" indent="-552450" eaLnBrk="1" hangingPunct="1">
              <a:buFont typeface="Wingdings" panose="05000000000000000000" pitchFamily="2" charset="2"/>
              <a:buChar char="n"/>
            </a:pPr>
            <a:r>
              <a:rPr lang="en-US" altLang="en-US" sz="2400" dirty="0">
                <a:latin typeface="Times New Roman" pitchFamily="18" charset="0"/>
                <a:cs typeface="Times New Roman" pitchFamily="18" charset="0"/>
              </a:rPr>
              <a:t>Root </a:t>
            </a:r>
            <a:r>
              <a:rPr lang="en-US" altLang="en-US" sz="2400" dirty="0" err="1">
                <a:latin typeface="Times New Roman" pitchFamily="18" charset="0"/>
                <a:cs typeface="Times New Roman" pitchFamily="18" charset="0"/>
              </a:rPr>
              <a:t>Uprighting</a:t>
            </a:r>
            <a:r>
              <a:rPr lang="en-US" altLang="en-US" sz="2400" dirty="0">
                <a:latin typeface="Times New Roman" pitchFamily="18" charset="0"/>
                <a:cs typeface="Times New Roman" pitchFamily="18" charset="0"/>
              </a:rPr>
              <a:t>          50-100 gm</a:t>
            </a:r>
          </a:p>
          <a:p>
            <a:pPr marL="552450" indent="-552450" eaLnBrk="1" hangingPunct="1">
              <a:buFont typeface="Wingdings" panose="05000000000000000000" pitchFamily="2" charset="2"/>
              <a:buChar char="n"/>
            </a:pPr>
            <a:r>
              <a:rPr lang="en-US" altLang="en-US" sz="2400" dirty="0">
                <a:latin typeface="Times New Roman" pitchFamily="18" charset="0"/>
                <a:cs typeface="Times New Roman" pitchFamily="18" charset="0"/>
              </a:rPr>
              <a:t>Rotation                      35-60 gm</a:t>
            </a:r>
          </a:p>
          <a:p>
            <a:pPr marL="552450" indent="-552450" eaLnBrk="1" hangingPunct="1">
              <a:buFont typeface="Wingdings" panose="05000000000000000000" pitchFamily="2" charset="2"/>
              <a:buChar char="n"/>
            </a:pPr>
            <a:r>
              <a:rPr lang="en-US" altLang="en-US" sz="2400" dirty="0">
                <a:latin typeface="Times New Roman" pitchFamily="18" charset="0"/>
                <a:cs typeface="Times New Roman" pitchFamily="18" charset="0"/>
              </a:rPr>
              <a:t>Extrusion                    35-60 gm</a:t>
            </a:r>
          </a:p>
          <a:p>
            <a:pPr marL="552450" indent="-552450" eaLnBrk="1" hangingPunct="1">
              <a:buFont typeface="Wingdings" panose="05000000000000000000" pitchFamily="2" charset="2"/>
              <a:buChar char="n"/>
            </a:pPr>
            <a:r>
              <a:rPr lang="en-US" altLang="en-US" sz="2400" dirty="0">
                <a:latin typeface="Times New Roman" pitchFamily="18" charset="0"/>
                <a:cs typeface="Times New Roman" pitchFamily="18" charset="0"/>
              </a:rPr>
              <a:t>Intrusion                     10-20 gm</a:t>
            </a:r>
          </a:p>
        </p:txBody>
      </p:sp>
      <p:sp>
        <p:nvSpPr>
          <p:cNvPr id="71684" name="Slide Number Placeholder 3">
            <a:extLst>
              <a:ext uri="{FF2B5EF4-FFF2-40B4-BE49-F238E27FC236}">
                <a16:creationId xmlns="" xmlns:a16="http://schemas.microsoft.com/office/drawing/2014/main" id="{D476E05B-0B8A-4E46-9A71-B2734D695F5E}"/>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8C623F4-E603-4B9A-8638-110E0DED38D8}" type="slidenum">
              <a:rPr lang="en-US" altLang="en-US">
                <a:solidFill>
                  <a:srgbClr val="898989"/>
                </a:solidFill>
              </a:rPr>
              <a:pPr eaLnBrk="1" hangingPunct="1"/>
              <a:t>64</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 xmlns:a16="http://schemas.microsoft.com/office/drawing/2014/main" id="{47B06665-3F68-43CD-92EA-E14AC73A0D19}"/>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Tipping </a:t>
            </a:r>
          </a:p>
        </p:txBody>
      </p:sp>
      <p:sp>
        <p:nvSpPr>
          <p:cNvPr id="66563" name="Rectangle 4">
            <a:extLst>
              <a:ext uri="{FF2B5EF4-FFF2-40B4-BE49-F238E27FC236}">
                <a16:creationId xmlns="" xmlns:a16="http://schemas.microsoft.com/office/drawing/2014/main" id="{3C31381D-CDAB-4E80-A7C1-47B0FD1F086D}"/>
              </a:ext>
            </a:extLst>
          </p:cNvPr>
          <p:cNvSpPr>
            <a:spLocks noGrp="1" noChangeArrowheads="1"/>
          </p:cNvSpPr>
          <p:nvPr>
            <p:ph sz="half" idx="1"/>
          </p:nvPr>
        </p:nvSpPr>
        <p:spPr/>
        <p:txBody>
          <a:bodyPr/>
          <a:lstStyle/>
          <a:p>
            <a:pPr eaLnBrk="1" hangingPunct="1">
              <a:lnSpc>
                <a:spcPct val="80000"/>
              </a:lnSpc>
            </a:pPr>
            <a:r>
              <a:rPr lang="en-US" altLang="en-US" sz="2400">
                <a:latin typeface="Times New Roman" pitchFamily="18" charset="0"/>
                <a:cs typeface="Times New Roman" pitchFamily="18" charset="0"/>
              </a:rPr>
              <a:t>Application of single force to the crown creates a rotation around the centre of resistance</a:t>
            </a:r>
          </a:p>
          <a:p>
            <a:pPr eaLnBrk="1" hangingPunct="1">
              <a:lnSpc>
                <a:spcPct val="80000"/>
              </a:lnSpc>
            </a:pPr>
            <a:r>
              <a:rPr lang="en-US" altLang="en-US" sz="2400">
                <a:latin typeface="Times New Roman" pitchFamily="18" charset="0"/>
                <a:cs typeface="Times New Roman" pitchFamily="18" charset="0"/>
              </a:rPr>
              <a:t>Heavy pressure in the PDL is felt at the root apex and at the crest of alveolar bone, but pressure decreses to zero at the centre of resistance. </a:t>
            </a:r>
          </a:p>
        </p:txBody>
      </p:sp>
      <p:sp>
        <p:nvSpPr>
          <p:cNvPr id="66564" name="Rectangle 7">
            <a:extLst>
              <a:ext uri="{FF2B5EF4-FFF2-40B4-BE49-F238E27FC236}">
                <a16:creationId xmlns="" xmlns:a16="http://schemas.microsoft.com/office/drawing/2014/main" id="{E1C5AFDC-C0CE-48B5-8827-EC2816DED751}"/>
              </a:ext>
            </a:extLst>
          </p:cNvPr>
          <p:cNvSpPr>
            <a:spLocks noGrp="1" noChangeArrowheads="1"/>
          </p:cNvSpPr>
          <p:nvPr>
            <p:ph sz="half" idx="2"/>
          </p:nvPr>
        </p:nvSpPr>
        <p:spPr/>
        <p:txBody>
          <a:bodyPr/>
          <a:lstStyle/>
          <a:p>
            <a:pPr eaLnBrk="1" hangingPunct="1">
              <a:lnSpc>
                <a:spcPct val="80000"/>
              </a:lnSpc>
            </a:pPr>
            <a:endParaRPr lang="en-US" altLang="en-US" sz="2100"/>
          </a:p>
        </p:txBody>
      </p:sp>
      <p:sp>
        <p:nvSpPr>
          <p:cNvPr id="72710" name="Slide Number Placeholder 5">
            <a:extLst>
              <a:ext uri="{FF2B5EF4-FFF2-40B4-BE49-F238E27FC236}">
                <a16:creationId xmlns="" xmlns:a16="http://schemas.microsoft.com/office/drawing/2014/main" id="{C0DA69C9-6E9B-4508-AC82-FC2F40FF5F6D}"/>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EBAFAFB5-4F22-4938-A6F0-906287AD5A8F}" type="slidenum">
              <a:rPr lang="en-US" altLang="en-US">
                <a:solidFill>
                  <a:srgbClr val="898989"/>
                </a:solidFill>
              </a:rPr>
              <a:pPr eaLnBrk="1" hangingPunct="1"/>
              <a:t>65</a:t>
            </a:fld>
            <a:endParaRPr lang="en-US" altLang="en-US">
              <a:solidFill>
                <a:srgbClr val="898989"/>
              </a:solidFill>
            </a:endParaRPr>
          </a:p>
        </p:txBody>
      </p:sp>
      <p:pic>
        <p:nvPicPr>
          <p:cNvPr id="66566" name="Picture 8" descr="DSC00188">
            <a:extLst>
              <a:ext uri="{FF2B5EF4-FFF2-40B4-BE49-F238E27FC236}">
                <a16:creationId xmlns="" xmlns:a16="http://schemas.microsoft.com/office/drawing/2014/main" id="{B3B8AFE1-D48D-4290-B7C3-4A30C7930447}"/>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24400" y="1489075"/>
            <a:ext cx="4095750" cy="464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a:extLst>
              <a:ext uri="{FF2B5EF4-FFF2-40B4-BE49-F238E27FC236}">
                <a16:creationId xmlns="" xmlns:a16="http://schemas.microsoft.com/office/drawing/2014/main" id="{C38D323A-D0A6-40A5-9A48-8C091CB92CB9}"/>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Torque </a:t>
            </a:r>
          </a:p>
        </p:txBody>
      </p:sp>
      <p:sp>
        <p:nvSpPr>
          <p:cNvPr id="67587" name="Rectangle 3">
            <a:extLst>
              <a:ext uri="{FF2B5EF4-FFF2-40B4-BE49-F238E27FC236}">
                <a16:creationId xmlns="" xmlns:a16="http://schemas.microsoft.com/office/drawing/2014/main" id="{BADDC4EC-89ED-4137-9887-0B35137ADFA6}"/>
              </a:ext>
            </a:extLst>
          </p:cNvPr>
          <p:cNvSpPr>
            <a:spLocks noGrp="1" noChangeArrowheads="1"/>
          </p:cNvSpPr>
          <p:nvPr>
            <p:ph idx="1"/>
          </p:nvPr>
        </p:nvSpPr>
        <p:spPr>
          <a:xfrm>
            <a:off x="990600" y="1752600"/>
            <a:ext cx="4267200" cy="4114800"/>
          </a:xfrm>
        </p:spPr>
        <p:txBody>
          <a:bodyPr/>
          <a:lstStyle/>
          <a:p>
            <a:pPr eaLnBrk="1" hangingPunct="1"/>
            <a:r>
              <a:rPr lang="en-US" altLang="en-US" sz="2400">
                <a:latin typeface="Times New Roman" pitchFamily="18" charset="0"/>
                <a:cs typeface="Times New Roman" pitchFamily="18" charset="0"/>
              </a:rPr>
              <a:t>The pressure area is usually locate close to the middle region of the root.</a:t>
            </a:r>
          </a:p>
          <a:p>
            <a:pPr eaLnBrk="1" hangingPunct="1"/>
            <a:r>
              <a:rPr lang="en-US" altLang="en-US" sz="2400">
                <a:latin typeface="Times New Roman" pitchFamily="18" charset="0"/>
                <a:cs typeface="Times New Roman" pitchFamily="18" charset="0"/>
              </a:rPr>
              <a:t>It requires a force intermediate between the pure tipping and bodily movement.</a:t>
            </a:r>
          </a:p>
        </p:txBody>
      </p:sp>
      <p:sp>
        <p:nvSpPr>
          <p:cNvPr id="73733" name="Slide Number Placeholder 4">
            <a:extLst>
              <a:ext uri="{FF2B5EF4-FFF2-40B4-BE49-F238E27FC236}">
                <a16:creationId xmlns="" xmlns:a16="http://schemas.microsoft.com/office/drawing/2014/main" id="{B2EBD622-8BBB-49D6-84C2-376854ADD4C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09AF779-7A91-4CFF-A711-BA27122536A7}" type="slidenum">
              <a:rPr lang="en-US" altLang="en-US">
                <a:solidFill>
                  <a:srgbClr val="898989"/>
                </a:solidFill>
              </a:rPr>
              <a:pPr eaLnBrk="1" hangingPunct="1"/>
              <a:t>66</a:t>
            </a:fld>
            <a:endParaRPr lang="en-US" altLang="en-US">
              <a:solidFill>
                <a:srgbClr val="898989"/>
              </a:solidFill>
            </a:endParaRPr>
          </a:p>
        </p:txBody>
      </p:sp>
      <p:pic>
        <p:nvPicPr>
          <p:cNvPr id="67589" name="Picture 6" descr="11">
            <a:extLst>
              <a:ext uri="{FF2B5EF4-FFF2-40B4-BE49-F238E27FC236}">
                <a16:creationId xmlns="" xmlns:a16="http://schemas.microsoft.com/office/drawing/2014/main" id="{6C5EF624-1DC9-41A1-95AB-B8616055E0E1}"/>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34000" y="1752600"/>
            <a:ext cx="3581400" cy="4114800"/>
          </a:xfrm>
          <a:prstGeom prst="rect">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a:extLst>
              <a:ext uri="{FF2B5EF4-FFF2-40B4-BE49-F238E27FC236}">
                <a16:creationId xmlns="" xmlns:a16="http://schemas.microsoft.com/office/drawing/2014/main" id="{B6E986EA-F414-46FC-BAE0-BF7DC1FC22A6}"/>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Bodily movement</a:t>
            </a:r>
          </a:p>
        </p:txBody>
      </p:sp>
      <p:sp>
        <p:nvSpPr>
          <p:cNvPr id="68611" name="Rectangle 3">
            <a:extLst>
              <a:ext uri="{FF2B5EF4-FFF2-40B4-BE49-F238E27FC236}">
                <a16:creationId xmlns="" xmlns:a16="http://schemas.microsoft.com/office/drawing/2014/main" id="{6E99BE88-4A28-40A1-BFCF-41894B490F14}"/>
              </a:ext>
            </a:extLst>
          </p:cNvPr>
          <p:cNvSpPr>
            <a:spLocks noGrp="1" noChangeArrowheads="1"/>
          </p:cNvSpPr>
          <p:nvPr>
            <p:ph sz="half" idx="1"/>
          </p:nvPr>
        </p:nvSpPr>
        <p:spPr/>
        <p:txBody>
          <a:bodyPr/>
          <a:lstStyle/>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PDL space is loaded uniformly from alveolar crest to apex, creating a rectangular loading diagram.</a:t>
            </a:r>
          </a:p>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Twice as much as force is required to produce the same pressure within the PDL as compared with tipping</a:t>
            </a:r>
          </a:p>
          <a:p>
            <a:pPr marL="411163" eaLnBrk="1" hangingPunct="1">
              <a:buFont typeface="Wingdings" panose="05000000000000000000" pitchFamily="2" charset="2"/>
              <a:buNone/>
            </a:pPr>
            <a:r>
              <a:rPr lang="en-US" altLang="en-US" sz="2500">
                <a:latin typeface="Times New Roman" pitchFamily="18" charset="0"/>
                <a:cs typeface="Times New Roman" pitchFamily="18" charset="0"/>
              </a:rPr>
              <a:t> </a:t>
            </a:r>
          </a:p>
        </p:txBody>
      </p:sp>
      <p:sp>
        <p:nvSpPr>
          <p:cNvPr id="68612" name="Rectangle 5">
            <a:extLst>
              <a:ext uri="{FF2B5EF4-FFF2-40B4-BE49-F238E27FC236}">
                <a16:creationId xmlns="" xmlns:a16="http://schemas.microsoft.com/office/drawing/2014/main" id="{20DDBD3D-1C6E-49B9-B4B1-E6432EBEC032}"/>
              </a:ext>
            </a:extLst>
          </p:cNvPr>
          <p:cNvSpPr>
            <a:spLocks noGrp="1" noChangeArrowheads="1"/>
          </p:cNvSpPr>
          <p:nvPr>
            <p:ph sz="half" idx="2"/>
          </p:nvPr>
        </p:nvSpPr>
        <p:spPr/>
        <p:txBody>
          <a:bodyPr/>
          <a:lstStyle/>
          <a:p>
            <a:pPr marL="411163" eaLnBrk="1" hangingPunct="1">
              <a:buFont typeface="Wingdings" panose="05000000000000000000" pitchFamily="2" charset="2"/>
              <a:buChar char=""/>
            </a:pPr>
            <a:endParaRPr lang="en-US" altLang="en-US" sz="2500"/>
          </a:p>
        </p:txBody>
      </p:sp>
      <p:sp>
        <p:nvSpPr>
          <p:cNvPr id="74758" name="Slide Number Placeholder 5">
            <a:extLst>
              <a:ext uri="{FF2B5EF4-FFF2-40B4-BE49-F238E27FC236}">
                <a16:creationId xmlns="" xmlns:a16="http://schemas.microsoft.com/office/drawing/2014/main" id="{FC72B302-9061-4A56-84CE-E9AB4DA59B78}"/>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80EE553-0CE2-45C5-87AF-B12B1EABABAF}" type="slidenum">
              <a:rPr lang="en-US" altLang="en-US">
                <a:solidFill>
                  <a:srgbClr val="898989"/>
                </a:solidFill>
              </a:rPr>
              <a:pPr eaLnBrk="1" hangingPunct="1"/>
              <a:t>67</a:t>
            </a:fld>
            <a:endParaRPr lang="en-US" altLang="en-US">
              <a:solidFill>
                <a:srgbClr val="898989"/>
              </a:solidFill>
            </a:endParaRPr>
          </a:p>
        </p:txBody>
      </p:sp>
      <p:pic>
        <p:nvPicPr>
          <p:cNvPr id="68614" name="Picture 6" descr="DSC00189">
            <a:extLst>
              <a:ext uri="{FF2B5EF4-FFF2-40B4-BE49-F238E27FC236}">
                <a16:creationId xmlns="" xmlns:a16="http://schemas.microsoft.com/office/drawing/2014/main" id="{9753EF64-DBE2-461E-B998-5DF06509C87A}"/>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029200" y="1676400"/>
            <a:ext cx="3733800"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a:extLst>
              <a:ext uri="{FF2B5EF4-FFF2-40B4-BE49-F238E27FC236}">
                <a16:creationId xmlns="" xmlns:a16="http://schemas.microsoft.com/office/drawing/2014/main" id="{8F436C98-B228-4CC6-B4D5-A3953EAD6A40}"/>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Rotation </a:t>
            </a:r>
          </a:p>
        </p:txBody>
      </p:sp>
      <p:sp>
        <p:nvSpPr>
          <p:cNvPr id="69635" name="Rectangle 3">
            <a:extLst>
              <a:ext uri="{FF2B5EF4-FFF2-40B4-BE49-F238E27FC236}">
                <a16:creationId xmlns="" xmlns:a16="http://schemas.microsoft.com/office/drawing/2014/main" id="{4611F918-E65D-4C10-A044-FFD0FE584A10}"/>
              </a:ext>
            </a:extLst>
          </p:cNvPr>
          <p:cNvSpPr>
            <a:spLocks noGrp="1" noChangeArrowheads="1"/>
          </p:cNvSpPr>
          <p:nvPr>
            <p:ph sz="half" idx="1"/>
          </p:nvPr>
        </p:nvSpPr>
        <p:spPr>
          <a:xfrm>
            <a:off x="381000" y="1600200"/>
            <a:ext cx="4038600" cy="4525963"/>
          </a:xfrm>
        </p:spPr>
        <p:txBody>
          <a:bodyPr/>
          <a:lstStyle/>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The forces could be much larger than those to produce other tooth movements, since the force could be distributed over the entire PDL rather than over a narrow vertical strip.</a:t>
            </a:r>
          </a:p>
          <a:p>
            <a:pPr marL="411163" eaLnBrk="1" hangingPunct="1">
              <a:buFont typeface="Wingdings" panose="05000000000000000000" pitchFamily="2" charset="2"/>
              <a:buChar char=""/>
            </a:pPr>
            <a:r>
              <a:rPr lang="en-US" altLang="en-US" sz="2400">
                <a:latin typeface="Times New Roman" pitchFamily="18" charset="0"/>
                <a:cs typeface="Times New Roman" pitchFamily="18" charset="0"/>
              </a:rPr>
              <a:t>The appropriate force is similar to those of tipping. </a:t>
            </a:r>
          </a:p>
        </p:txBody>
      </p:sp>
      <p:sp>
        <p:nvSpPr>
          <p:cNvPr id="69636" name="Rectangle 7">
            <a:extLst>
              <a:ext uri="{FF2B5EF4-FFF2-40B4-BE49-F238E27FC236}">
                <a16:creationId xmlns="" xmlns:a16="http://schemas.microsoft.com/office/drawing/2014/main" id="{FE2287C9-1116-470D-A36B-EDA5E526F46D}"/>
              </a:ext>
            </a:extLst>
          </p:cNvPr>
          <p:cNvSpPr>
            <a:spLocks noGrp="1" noChangeArrowheads="1"/>
          </p:cNvSpPr>
          <p:nvPr>
            <p:ph sz="half" idx="2"/>
          </p:nvPr>
        </p:nvSpPr>
        <p:spPr/>
        <p:txBody>
          <a:bodyPr/>
          <a:lstStyle/>
          <a:p>
            <a:pPr marL="411163" eaLnBrk="1" hangingPunct="1">
              <a:buFont typeface="Wingdings" panose="05000000000000000000" pitchFamily="2" charset="2"/>
              <a:buChar char=""/>
            </a:pPr>
            <a:endParaRPr lang="en-US" altLang="en-US" sz="2500"/>
          </a:p>
        </p:txBody>
      </p:sp>
      <p:sp>
        <p:nvSpPr>
          <p:cNvPr id="75782" name="Slide Number Placeholder 5">
            <a:extLst>
              <a:ext uri="{FF2B5EF4-FFF2-40B4-BE49-F238E27FC236}">
                <a16:creationId xmlns="" xmlns:a16="http://schemas.microsoft.com/office/drawing/2014/main" id="{95D8E8E3-41AC-4CA2-B215-B663E3CEEA8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B9097681-F256-485A-AC8B-0162A2777964}" type="slidenum">
              <a:rPr lang="en-US" altLang="en-US">
                <a:solidFill>
                  <a:srgbClr val="898989"/>
                </a:solidFill>
              </a:rPr>
              <a:pPr eaLnBrk="1" hangingPunct="1"/>
              <a:t>68</a:t>
            </a:fld>
            <a:endParaRPr lang="en-US" altLang="en-US">
              <a:solidFill>
                <a:srgbClr val="898989"/>
              </a:solidFill>
            </a:endParaRPr>
          </a:p>
        </p:txBody>
      </p:sp>
      <p:pic>
        <p:nvPicPr>
          <p:cNvPr id="69638" name="Picture 6" descr="12">
            <a:extLst>
              <a:ext uri="{FF2B5EF4-FFF2-40B4-BE49-F238E27FC236}">
                <a16:creationId xmlns="" xmlns:a16="http://schemas.microsoft.com/office/drawing/2014/main" id="{3B4477BA-110D-491D-BE20-E127A9E53E23}"/>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24400" y="1474788"/>
            <a:ext cx="3886200" cy="4392612"/>
          </a:xfrm>
          <a:prstGeom prst="rect">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a:extLst>
              <a:ext uri="{FF2B5EF4-FFF2-40B4-BE49-F238E27FC236}">
                <a16:creationId xmlns="" xmlns:a16="http://schemas.microsoft.com/office/drawing/2014/main" id="{2316CCFC-B6E2-4854-855D-D9E4CDF3AF2A}"/>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Extrusion </a:t>
            </a:r>
          </a:p>
        </p:txBody>
      </p:sp>
      <p:sp>
        <p:nvSpPr>
          <p:cNvPr id="70659" name="Rectangle 3">
            <a:extLst>
              <a:ext uri="{FF2B5EF4-FFF2-40B4-BE49-F238E27FC236}">
                <a16:creationId xmlns="" xmlns:a16="http://schemas.microsoft.com/office/drawing/2014/main" id="{67D9061F-C3A7-4AC9-86C9-CCF3C6DF0BEC}"/>
              </a:ext>
            </a:extLst>
          </p:cNvPr>
          <p:cNvSpPr>
            <a:spLocks noGrp="1" noChangeArrowheads="1"/>
          </p:cNvSpPr>
          <p:nvPr>
            <p:ph idx="1"/>
          </p:nvPr>
        </p:nvSpPr>
        <p:spPr>
          <a:xfrm>
            <a:off x="609600" y="2103438"/>
            <a:ext cx="8229600" cy="4525962"/>
          </a:xfrm>
        </p:spPr>
        <p:txBody>
          <a:bodyPr/>
          <a:lstStyle/>
          <a:p>
            <a:pPr eaLnBrk="1" hangingPunct="1">
              <a:lnSpc>
                <a:spcPct val="80000"/>
              </a:lnSpc>
            </a:pPr>
            <a:r>
              <a:rPr lang="en-US" altLang="en-US" sz="2800">
                <a:latin typeface="Times New Roman" pitchFamily="18" charset="0"/>
                <a:cs typeface="Times New Roman" pitchFamily="18" charset="0"/>
              </a:rPr>
              <a:t>Ideally it would produce no area of compression within the PDL, only tension.</a:t>
            </a:r>
          </a:p>
          <a:p>
            <a:pPr eaLnBrk="1" hangingPunct="1">
              <a:lnSpc>
                <a:spcPct val="80000"/>
              </a:lnSpc>
            </a:pPr>
            <a:endParaRPr lang="en-US" altLang="en-US" sz="2800">
              <a:latin typeface="Times New Roman" pitchFamily="18" charset="0"/>
              <a:cs typeface="Times New Roman" pitchFamily="18" charset="0"/>
            </a:endParaRPr>
          </a:p>
          <a:p>
            <a:pPr eaLnBrk="1" hangingPunct="1">
              <a:lnSpc>
                <a:spcPct val="80000"/>
              </a:lnSpc>
            </a:pPr>
            <a:r>
              <a:rPr lang="en-US" altLang="en-US" sz="2800">
                <a:latin typeface="Times New Roman" pitchFamily="18" charset="0"/>
                <a:cs typeface="Times New Roman" pitchFamily="18" charset="0"/>
              </a:rPr>
              <a:t>Extrusive force should be of same magnitude as those for tipping.</a:t>
            </a:r>
          </a:p>
        </p:txBody>
      </p:sp>
      <p:sp>
        <p:nvSpPr>
          <p:cNvPr id="76804" name="Slide Number Placeholder 3">
            <a:extLst>
              <a:ext uri="{FF2B5EF4-FFF2-40B4-BE49-F238E27FC236}">
                <a16:creationId xmlns="" xmlns:a16="http://schemas.microsoft.com/office/drawing/2014/main" id="{7B1D58E2-6D91-4AC3-9AD7-A86C1758393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337699F1-15D8-48D4-B6C7-5F5A8580FA2E}" type="slidenum">
              <a:rPr lang="en-US" altLang="en-US">
                <a:solidFill>
                  <a:srgbClr val="898989"/>
                </a:solidFill>
              </a:rPr>
              <a:pPr eaLnBrk="1" hangingPunct="1"/>
              <a:t>69</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a:extLst>
              <a:ext uri="{FF2B5EF4-FFF2-40B4-BE49-F238E27FC236}">
                <a16:creationId xmlns="" xmlns:a16="http://schemas.microsoft.com/office/drawing/2014/main" id="{528AF47D-4F18-407C-BF4F-F3B64BACF82B}"/>
              </a:ext>
            </a:extLst>
          </p:cNvPr>
          <p:cNvSpPr>
            <a:spLocks noGrp="1" noChangeArrowheads="1"/>
          </p:cNvSpPr>
          <p:nvPr>
            <p:ph type="title"/>
          </p:nvPr>
        </p:nvSpPr>
        <p:spPr/>
        <p:txBody>
          <a:bodyPr rtlCol="0">
            <a:normAutofit/>
          </a:bodyPr>
          <a:lstStyle/>
          <a:p>
            <a:pPr eaLnBrk="1" fontAlgn="auto" hangingPunct="1">
              <a:spcAft>
                <a:spcPts val="0"/>
              </a:spcAft>
              <a:defRPr/>
            </a:pPr>
            <a:r>
              <a:rPr lang="en-US">
                <a:solidFill>
                  <a:schemeClr val="tx2">
                    <a:satMod val="200000"/>
                  </a:schemeClr>
                </a:solidFill>
                <a:latin typeface="Times New Roman" pitchFamily="18" charset="0"/>
                <a:cs typeface="Times New Roman" pitchFamily="18" charset="0"/>
              </a:rPr>
              <a:t>Intrusion</a:t>
            </a:r>
          </a:p>
        </p:txBody>
      </p:sp>
      <p:sp>
        <p:nvSpPr>
          <p:cNvPr id="71683" name="Rectangle 3">
            <a:extLst>
              <a:ext uri="{FF2B5EF4-FFF2-40B4-BE49-F238E27FC236}">
                <a16:creationId xmlns="" xmlns:a16="http://schemas.microsoft.com/office/drawing/2014/main" id="{84C9F6AA-D924-4231-B61D-0CD9F15A2B2A}"/>
              </a:ext>
            </a:extLst>
          </p:cNvPr>
          <p:cNvSpPr>
            <a:spLocks noGrp="1" noChangeArrowheads="1"/>
          </p:cNvSpPr>
          <p:nvPr>
            <p:ph sz="half" idx="1"/>
          </p:nvPr>
        </p:nvSpPr>
        <p:spPr/>
        <p:txBody>
          <a:bodyPr/>
          <a:lstStyle/>
          <a:p>
            <a:pPr marL="411163" eaLnBrk="1" hangingPunct="1">
              <a:buFont typeface="Wingdings" panose="05000000000000000000" pitchFamily="2" charset="2"/>
              <a:buChar char=""/>
            </a:pPr>
            <a:r>
              <a:rPr lang="en-US" altLang="en-US">
                <a:latin typeface="Times New Roman" pitchFamily="18" charset="0"/>
                <a:cs typeface="Times New Roman" pitchFamily="18" charset="0"/>
              </a:rPr>
              <a:t>When a tooth is intruded, the force is concentrated over a small area at the apex.</a:t>
            </a:r>
          </a:p>
          <a:p>
            <a:pPr marL="411163" eaLnBrk="1" hangingPunct="1">
              <a:buFont typeface="Wingdings" panose="05000000000000000000" pitchFamily="2" charset="2"/>
              <a:buChar char=""/>
            </a:pPr>
            <a:r>
              <a:rPr lang="en-US" altLang="en-US">
                <a:latin typeface="Times New Roman" pitchFamily="18" charset="0"/>
                <a:cs typeface="Times New Roman" pitchFamily="18" charset="0"/>
              </a:rPr>
              <a:t>So extremly light force is needed to produce aprropriate pressure within the PDL.</a:t>
            </a:r>
          </a:p>
        </p:txBody>
      </p:sp>
      <p:sp>
        <p:nvSpPr>
          <p:cNvPr id="71684" name="Rectangle 5">
            <a:extLst>
              <a:ext uri="{FF2B5EF4-FFF2-40B4-BE49-F238E27FC236}">
                <a16:creationId xmlns="" xmlns:a16="http://schemas.microsoft.com/office/drawing/2014/main" id="{67AF8C88-93A2-4C02-AA34-ADB27BE5923D}"/>
              </a:ext>
            </a:extLst>
          </p:cNvPr>
          <p:cNvSpPr>
            <a:spLocks noGrp="1" noChangeArrowheads="1"/>
          </p:cNvSpPr>
          <p:nvPr>
            <p:ph sz="half" idx="2"/>
          </p:nvPr>
        </p:nvSpPr>
        <p:spPr/>
        <p:txBody>
          <a:bodyPr/>
          <a:lstStyle/>
          <a:p>
            <a:pPr marL="411163" eaLnBrk="1" hangingPunct="1">
              <a:buFont typeface="Wingdings" panose="05000000000000000000" pitchFamily="2" charset="2"/>
              <a:buChar char=""/>
            </a:pPr>
            <a:endParaRPr lang="en-US" altLang="en-US" sz="2100"/>
          </a:p>
        </p:txBody>
      </p:sp>
      <p:sp>
        <p:nvSpPr>
          <p:cNvPr id="77830" name="Slide Number Placeholder 5">
            <a:extLst>
              <a:ext uri="{FF2B5EF4-FFF2-40B4-BE49-F238E27FC236}">
                <a16:creationId xmlns="" xmlns:a16="http://schemas.microsoft.com/office/drawing/2014/main" id="{C0FD77A1-CCE0-438F-A303-2C4B7ED8192A}"/>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FB21A50-BA3E-4004-9A29-7D6162647317}" type="slidenum">
              <a:rPr lang="en-US" altLang="en-US">
                <a:solidFill>
                  <a:srgbClr val="898989"/>
                </a:solidFill>
              </a:rPr>
              <a:pPr eaLnBrk="1" hangingPunct="1"/>
              <a:t>70</a:t>
            </a:fld>
            <a:endParaRPr lang="en-US" altLang="en-US">
              <a:solidFill>
                <a:srgbClr val="898989"/>
              </a:solidFill>
            </a:endParaRPr>
          </a:p>
        </p:txBody>
      </p:sp>
      <p:pic>
        <p:nvPicPr>
          <p:cNvPr id="71686" name="Picture 8" descr="DSC00190">
            <a:extLst>
              <a:ext uri="{FF2B5EF4-FFF2-40B4-BE49-F238E27FC236}">
                <a16:creationId xmlns="" xmlns:a16="http://schemas.microsoft.com/office/drawing/2014/main" id="{EC077658-E602-4423-9BEF-F3E02A005E04}"/>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00600" y="1485900"/>
            <a:ext cx="3886200" cy="4533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 xmlns:a16="http://schemas.microsoft.com/office/drawing/2014/main" id="{460ED14E-2B35-441D-93DC-CBD002741DBB}"/>
              </a:ext>
            </a:extLst>
          </p:cNvPr>
          <p:cNvSpPr>
            <a:spLocks noGrp="1" noChangeArrowheads="1"/>
          </p:cNvSpPr>
          <p:nvPr>
            <p:ph type="title"/>
          </p:nvPr>
        </p:nvSpPr>
        <p:spPr/>
        <p:txBody>
          <a:bodyPr/>
          <a:lstStyle/>
          <a:p>
            <a:pPr eaLnBrk="1" hangingPunct="1"/>
            <a:r>
              <a:rPr lang="en-US" altLang="en-US" sz="3200">
                <a:solidFill>
                  <a:srgbClr val="FF3399"/>
                </a:solidFill>
                <a:latin typeface="Times New Roman" pitchFamily="18" charset="0"/>
                <a:cs typeface="Times New Roman" pitchFamily="18" charset="0"/>
              </a:rPr>
              <a:t>DELETETRIOUS EFFECTS OF ORTHODONTIC FORCES</a:t>
            </a:r>
          </a:p>
        </p:txBody>
      </p:sp>
      <p:sp>
        <p:nvSpPr>
          <p:cNvPr id="74755" name="Rectangle 3">
            <a:extLst>
              <a:ext uri="{FF2B5EF4-FFF2-40B4-BE49-F238E27FC236}">
                <a16:creationId xmlns="" xmlns:a16="http://schemas.microsoft.com/office/drawing/2014/main" id="{43B5206B-815A-44FC-8411-E0EEB1DB73D0}"/>
              </a:ext>
            </a:extLst>
          </p:cNvPr>
          <p:cNvSpPr>
            <a:spLocks noGrp="1" noChangeArrowheads="1"/>
          </p:cNvSpPr>
          <p:nvPr>
            <p:ph idx="1"/>
          </p:nvPr>
        </p:nvSpPr>
        <p:spPr>
          <a:xfrm>
            <a:off x="381000" y="1676400"/>
            <a:ext cx="8229600" cy="4525963"/>
          </a:xfrm>
        </p:spPr>
        <p:txBody>
          <a:bodyPr rtlCol="0">
            <a:normAutofit fontScale="92500" lnSpcReduction="10000"/>
          </a:bodyPr>
          <a:lstStyle/>
          <a:p>
            <a:pPr marL="411480" eaLnBrk="1" fontAlgn="auto" hangingPunct="1">
              <a:lnSpc>
                <a:spcPct val="90000"/>
              </a:lnSpc>
              <a:spcAft>
                <a:spcPts val="0"/>
              </a:spcAft>
              <a:defRPr/>
            </a:pPr>
            <a:r>
              <a:rPr lang="en-GB" sz="2800" b="1" dirty="0" smtClean="0">
                <a:solidFill>
                  <a:schemeClr val="tx2"/>
                </a:solidFill>
                <a:latin typeface="Times New Roman" pitchFamily="18" charset="0"/>
                <a:cs typeface="Times New Roman" pitchFamily="18" charset="0"/>
              </a:rPr>
              <a:t>Gingival </a:t>
            </a:r>
            <a:r>
              <a:rPr lang="en-GB" sz="2800" b="1" dirty="0">
                <a:solidFill>
                  <a:schemeClr val="tx2"/>
                </a:solidFill>
                <a:latin typeface="Times New Roman" pitchFamily="18" charset="0"/>
                <a:cs typeface="Times New Roman" pitchFamily="18" charset="0"/>
              </a:rPr>
              <a:t>Inflammation </a:t>
            </a:r>
            <a:endParaRPr lang="en-GB" sz="2800" b="1" dirty="0" smtClean="0">
              <a:solidFill>
                <a:schemeClr val="tx2"/>
              </a:solidFill>
              <a:latin typeface="Times New Roman" pitchFamily="18" charset="0"/>
              <a:cs typeface="Times New Roman" pitchFamily="18" charset="0"/>
            </a:endParaRPr>
          </a:p>
          <a:p>
            <a:pPr marL="411480" eaLnBrk="1" fontAlgn="auto" hangingPunct="1">
              <a:lnSpc>
                <a:spcPct val="90000"/>
              </a:lnSpc>
              <a:spcAft>
                <a:spcPts val="0"/>
              </a:spcAft>
              <a:defRPr/>
            </a:pPr>
            <a:r>
              <a:rPr lang="en-GB" sz="2800" b="1" dirty="0" smtClean="0">
                <a:solidFill>
                  <a:schemeClr val="tx2"/>
                </a:solidFill>
                <a:latin typeface="Times New Roman" pitchFamily="18" charset="0"/>
                <a:cs typeface="Times New Roman" pitchFamily="18" charset="0"/>
              </a:rPr>
              <a:t>Mobility</a:t>
            </a:r>
          </a:p>
          <a:p>
            <a:pPr marL="411480" eaLnBrk="1" fontAlgn="auto" hangingPunct="1">
              <a:lnSpc>
                <a:spcPct val="90000"/>
              </a:lnSpc>
              <a:spcAft>
                <a:spcPts val="0"/>
              </a:spcAft>
              <a:defRPr/>
            </a:pPr>
            <a:r>
              <a:rPr lang="en-GB" sz="2800" b="1" dirty="0" smtClean="0">
                <a:solidFill>
                  <a:schemeClr val="tx2"/>
                </a:solidFill>
                <a:latin typeface="Times New Roman" pitchFamily="18" charset="0"/>
                <a:cs typeface="Times New Roman" pitchFamily="18" charset="0"/>
              </a:rPr>
              <a:t>Pain </a:t>
            </a:r>
          </a:p>
          <a:p>
            <a:pPr marL="411480" eaLnBrk="1" fontAlgn="auto" hangingPunct="1">
              <a:lnSpc>
                <a:spcPct val="90000"/>
              </a:lnSpc>
              <a:spcAft>
                <a:spcPts val="0"/>
              </a:spcAft>
              <a:defRPr/>
            </a:pPr>
            <a:r>
              <a:rPr lang="en-GB" sz="2800" b="1" dirty="0" smtClean="0">
                <a:solidFill>
                  <a:schemeClr val="tx2"/>
                </a:solidFill>
                <a:latin typeface="Times New Roman" pitchFamily="18" charset="0"/>
                <a:cs typeface="Times New Roman" pitchFamily="18" charset="0"/>
              </a:rPr>
              <a:t>Effect on pulp </a:t>
            </a:r>
          </a:p>
          <a:p>
            <a:pPr marL="411480" eaLnBrk="1" fontAlgn="auto" hangingPunct="1">
              <a:lnSpc>
                <a:spcPct val="90000"/>
              </a:lnSpc>
              <a:spcAft>
                <a:spcPts val="0"/>
              </a:spcAft>
              <a:defRPr/>
            </a:pPr>
            <a:r>
              <a:rPr lang="en-GB" sz="2800" b="1" dirty="0" smtClean="0">
                <a:solidFill>
                  <a:schemeClr val="tx2"/>
                </a:solidFill>
                <a:latin typeface="Times New Roman" pitchFamily="18" charset="0"/>
                <a:cs typeface="Times New Roman" pitchFamily="18" charset="0"/>
              </a:rPr>
              <a:t>Root </a:t>
            </a:r>
          </a:p>
          <a:p>
            <a:pPr marL="411480" eaLnBrk="1" fontAlgn="auto" hangingPunct="1">
              <a:lnSpc>
                <a:spcPct val="90000"/>
              </a:lnSpc>
              <a:spcAft>
                <a:spcPts val="0"/>
              </a:spcAft>
              <a:defRPr/>
            </a:pPr>
            <a:r>
              <a:rPr lang="en-GB" sz="2800" b="1" dirty="0" smtClean="0">
                <a:solidFill>
                  <a:schemeClr val="tx2"/>
                </a:solidFill>
                <a:latin typeface="Times New Roman" pitchFamily="18" charset="0"/>
                <a:cs typeface="Times New Roman" pitchFamily="18" charset="0"/>
              </a:rPr>
              <a:t>Alveolar bone </a:t>
            </a:r>
          </a:p>
          <a:p>
            <a:pPr marL="411480" eaLnBrk="1" fontAlgn="auto" hangingPunct="1">
              <a:lnSpc>
                <a:spcPct val="90000"/>
              </a:lnSpc>
              <a:spcAft>
                <a:spcPts val="0"/>
              </a:spcAft>
              <a:defRPr/>
            </a:pPr>
            <a:endParaRPr lang="en-GB" sz="2800" b="1" dirty="0" smtClean="0">
              <a:solidFill>
                <a:schemeClr val="tx2"/>
              </a:solidFill>
              <a:latin typeface="Times New Roman" pitchFamily="18" charset="0"/>
              <a:cs typeface="Times New Roman" pitchFamily="18" charset="0"/>
            </a:endParaRPr>
          </a:p>
          <a:p>
            <a:pPr marL="411480" eaLnBrk="1" fontAlgn="auto" hangingPunct="1">
              <a:lnSpc>
                <a:spcPct val="90000"/>
              </a:lnSpc>
              <a:spcAft>
                <a:spcPts val="0"/>
              </a:spcAft>
              <a:defRPr/>
            </a:pPr>
            <a:endParaRPr lang="en-GB" sz="2800" b="1" dirty="0" smtClean="0">
              <a:solidFill>
                <a:schemeClr val="tx2"/>
              </a:solidFill>
              <a:latin typeface="Times New Roman" pitchFamily="18" charset="0"/>
              <a:cs typeface="Times New Roman" pitchFamily="18" charset="0"/>
            </a:endParaRPr>
          </a:p>
          <a:p>
            <a:pPr marL="411480" eaLnBrk="1" fontAlgn="auto" hangingPunct="1">
              <a:lnSpc>
                <a:spcPct val="90000"/>
              </a:lnSpc>
              <a:spcAft>
                <a:spcPts val="0"/>
              </a:spcAft>
              <a:buFont typeface="Wingdings" pitchFamily="2" charset="2"/>
              <a:buNone/>
              <a:defRPr/>
            </a:pPr>
            <a:endParaRPr lang="en-GB" sz="2800" b="1" dirty="0">
              <a:solidFill>
                <a:schemeClr val="tx2"/>
              </a:solidFill>
              <a:latin typeface="Times New Roman" pitchFamily="18" charset="0"/>
              <a:cs typeface="Times New Roman" pitchFamily="18" charset="0"/>
            </a:endParaRPr>
          </a:p>
          <a:p>
            <a:pPr marL="411480" eaLnBrk="1" fontAlgn="auto" hangingPunct="1">
              <a:lnSpc>
                <a:spcPct val="90000"/>
              </a:lnSpc>
              <a:spcAft>
                <a:spcPts val="0"/>
              </a:spcAft>
              <a:buFont typeface="Wingdings" pitchFamily="2" charset="2"/>
              <a:buNone/>
              <a:defRPr/>
            </a:pPr>
            <a:endParaRPr lang="en-GB" sz="2800" b="1" dirty="0">
              <a:solidFill>
                <a:schemeClr val="tx2"/>
              </a:solidFill>
              <a:latin typeface="Times New Roman" pitchFamily="18" charset="0"/>
              <a:cs typeface="Times New Roman" pitchFamily="18" charset="0"/>
            </a:endParaRPr>
          </a:p>
          <a:p>
            <a:pPr marL="411480" eaLnBrk="1" fontAlgn="auto" hangingPunct="1">
              <a:lnSpc>
                <a:spcPct val="90000"/>
              </a:lnSpc>
              <a:spcAft>
                <a:spcPts val="0"/>
              </a:spcAft>
              <a:buFont typeface="Wingdings"/>
              <a:buNone/>
              <a:defRPr/>
            </a:pPr>
            <a:r>
              <a:rPr lang="en-GB" sz="2600" dirty="0" smtClean="0">
                <a:latin typeface="Times New Roman" pitchFamily="18" charset="0"/>
                <a:cs typeface="Times New Roman" pitchFamily="18" charset="0"/>
              </a:rPr>
              <a:t> </a:t>
            </a:r>
            <a:endParaRPr lang="en-GB" sz="2600" dirty="0">
              <a:latin typeface="Times New Roman" pitchFamily="18" charset="0"/>
              <a:cs typeface="Times New Roman" pitchFamily="18" charset="0"/>
            </a:endParaRPr>
          </a:p>
        </p:txBody>
      </p:sp>
      <p:sp>
        <p:nvSpPr>
          <p:cNvPr id="78852" name="Slide Number Placeholder 3">
            <a:extLst>
              <a:ext uri="{FF2B5EF4-FFF2-40B4-BE49-F238E27FC236}">
                <a16:creationId xmlns="" xmlns:a16="http://schemas.microsoft.com/office/drawing/2014/main" id="{E527D59F-BEF6-448B-BD7E-0E2F331EACE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D0020742-3DEC-465B-943A-FA8F76DF597E}" type="slidenum">
              <a:rPr lang="en-US" altLang="en-US">
                <a:solidFill>
                  <a:srgbClr val="898989"/>
                </a:solidFill>
              </a:rPr>
              <a:pPr eaLnBrk="1" hangingPunct="1"/>
              <a:t>71</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 xmlns:a16="http://schemas.microsoft.com/office/drawing/2014/main" id="{0C2B7854-8ABF-4E04-9404-DB107AF6FA9C}"/>
              </a:ext>
            </a:extLst>
          </p:cNvPr>
          <p:cNvSpPr>
            <a:spLocks noGrp="1" noChangeArrowheads="1"/>
          </p:cNvSpPr>
          <p:nvPr>
            <p:ph type="title"/>
          </p:nvPr>
        </p:nvSpPr>
        <p:spPr/>
        <p:txBody>
          <a:bodyPr/>
          <a:lstStyle/>
          <a:p>
            <a:pPr eaLnBrk="1" hangingPunct="1"/>
            <a:r>
              <a:rPr lang="en-US" altLang="en-US" sz="2800" dirty="0">
                <a:solidFill>
                  <a:srgbClr val="FF3399"/>
                </a:solidFill>
                <a:latin typeface="Times New Roman" pitchFamily="18" charset="0"/>
                <a:cs typeface="Times New Roman" pitchFamily="18" charset="0"/>
              </a:rPr>
              <a:t>DRUG EFFECTS ON THE RESPONSE TO ORTHODONTIC FORCE</a:t>
            </a:r>
          </a:p>
        </p:txBody>
      </p:sp>
      <p:sp>
        <p:nvSpPr>
          <p:cNvPr id="91143" name="Slide Number Placeholder 6">
            <a:extLst>
              <a:ext uri="{FF2B5EF4-FFF2-40B4-BE49-F238E27FC236}">
                <a16:creationId xmlns="" xmlns:a16="http://schemas.microsoft.com/office/drawing/2014/main" id="{39802782-E1FE-436D-ADF5-5B8D6E7EA2D2}"/>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CA02BD5F-2AC3-4409-AFD3-5063CBF4E61D}" type="slidenum">
              <a:rPr lang="en-US" altLang="en-US">
                <a:solidFill>
                  <a:srgbClr val="898989"/>
                </a:solidFill>
              </a:rPr>
              <a:pPr eaLnBrk="1" hangingPunct="1"/>
              <a:t>72</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4" name="Slide Number Placeholder 3"/>
          <p:cNvSpPr>
            <a:spLocks noGrp="1"/>
          </p:cNvSpPr>
          <p:nvPr>
            <p:ph type="sldNum" sz="quarter" idx="12"/>
          </p:nvPr>
        </p:nvSpPr>
        <p:spPr/>
        <p:txBody>
          <a:bodyPr/>
          <a:lstStyle/>
          <a:p>
            <a:fld id="{33527844-FD95-465B-827E-4161E0788252}" type="slidenum">
              <a:rPr lang="en-US" altLang="en-US" smtClean="0"/>
              <a:pPr/>
              <a:t>73</a:t>
            </a:fld>
            <a:endParaRPr lang="en-US" altLang="en-US"/>
          </a:p>
        </p:txBody>
      </p:sp>
      <p:pic>
        <p:nvPicPr>
          <p:cNvPr id="1026" name="Picture 2" descr="https://d3i71xaburhd42.cloudfront.net/5ab12e99ebc91780e8ed4f61f304c3f63a43cd03/4-Table3-1.png"/>
          <p:cNvPicPr>
            <a:picLocks noChangeAspect="1" noChangeArrowheads="1"/>
          </p:cNvPicPr>
          <p:nvPr/>
        </p:nvPicPr>
        <p:blipFill>
          <a:blip r:embed="rId2"/>
          <a:srcRect t="51878" b="8077"/>
          <a:stretch>
            <a:fillRect/>
          </a:stretch>
        </p:blipFill>
        <p:spPr bwMode="auto">
          <a:xfrm>
            <a:off x="1295400" y="228600"/>
            <a:ext cx="6400800" cy="64008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
        <p:nvSpPr>
          <p:cNvPr id="4" name="Slide Number Placeholder 3"/>
          <p:cNvSpPr>
            <a:spLocks noGrp="1"/>
          </p:cNvSpPr>
          <p:nvPr>
            <p:ph type="sldNum" sz="quarter" idx="12"/>
          </p:nvPr>
        </p:nvSpPr>
        <p:spPr/>
        <p:txBody>
          <a:bodyPr/>
          <a:lstStyle/>
          <a:p>
            <a:fld id="{33527844-FD95-465B-827E-4161E0788252}" type="slidenum">
              <a:rPr lang="en-US" altLang="en-US" smtClean="0"/>
              <a:pPr/>
              <a:t>74</a:t>
            </a:fld>
            <a:endParaRPr lang="en-US" altLang="en-US"/>
          </a:p>
        </p:txBody>
      </p:sp>
      <p:pic>
        <p:nvPicPr>
          <p:cNvPr id="5" name="Picture 2" descr="https://d3i71xaburhd42.cloudfront.net/5ab12e99ebc91780e8ed4f61f304c3f63a43cd03/4-Table3-1.png"/>
          <p:cNvPicPr>
            <a:picLocks noChangeAspect="1" noChangeArrowheads="1"/>
          </p:cNvPicPr>
          <p:nvPr/>
        </p:nvPicPr>
        <p:blipFill>
          <a:blip r:embed="rId2"/>
          <a:srcRect b="48123"/>
          <a:stretch>
            <a:fillRect/>
          </a:stretch>
        </p:blipFill>
        <p:spPr bwMode="auto">
          <a:xfrm>
            <a:off x="1888950" y="228599"/>
            <a:ext cx="4969050" cy="6437167"/>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 xmlns:a16="http://schemas.microsoft.com/office/drawing/2014/main" id="{BDC43CC6-A56D-45C5-8E4D-AF394DECADB5}"/>
              </a:ext>
            </a:extLst>
          </p:cNvPr>
          <p:cNvSpPr>
            <a:spLocks noGrp="1" noChangeArrowheads="1"/>
          </p:cNvSpPr>
          <p:nvPr>
            <p:ph type="title"/>
          </p:nvPr>
        </p:nvSpPr>
        <p:spPr/>
        <p:txBody>
          <a:bodyPr/>
          <a:lstStyle/>
          <a:p>
            <a:pPr eaLnBrk="1" hangingPunct="1"/>
            <a:r>
              <a:rPr lang="en-US" altLang="en-US">
                <a:solidFill>
                  <a:srgbClr val="FF3399"/>
                </a:solidFill>
                <a:latin typeface="Times New Roman" pitchFamily="18" charset="0"/>
                <a:cs typeface="Times New Roman" pitchFamily="18" charset="0"/>
              </a:rPr>
              <a:t>CONCLUSION</a:t>
            </a:r>
          </a:p>
        </p:txBody>
      </p:sp>
      <p:sp>
        <p:nvSpPr>
          <p:cNvPr id="87043" name="Rectangle 3">
            <a:extLst>
              <a:ext uri="{FF2B5EF4-FFF2-40B4-BE49-F238E27FC236}">
                <a16:creationId xmlns="" xmlns:a16="http://schemas.microsoft.com/office/drawing/2014/main" id="{72816F85-2737-4FAB-A569-E0A85FAF7F30}"/>
              </a:ext>
            </a:extLst>
          </p:cNvPr>
          <p:cNvSpPr>
            <a:spLocks noGrp="1" noChangeArrowheads="1"/>
          </p:cNvSpPr>
          <p:nvPr>
            <p:ph idx="1"/>
          </p:nvPr>
        </p:nvSpPr>
        <p:spPr/>
        <p:txBody>
          <a:bodyPr/>
          <a:lstStyle/>
          <a:p>
            <a:pPr eaLnBrk="1" hangingPunct="1">
              <a:buFont typeface="Wingdings" panose="05000000000000000000" pitchFamily="2" charset="2"/>
              <a:buNone/>
            </a:pPr>
            <a:r>
              <a:rPr lang="en-GB" altLang="en-US" sz="2400" dirty="0" smtClean="0">
                <a:latin typeface="Times New Roman" pitchFamily="18" charset="0"/>
                <a:cs typeface="Times New Roman" pitchFamily="18" charset="0"/>
              </a:rPr>
              <a:t>     Tooth </a:t>
            </a:r>
            <a:r>
              <a:rPr lang="en-GB" altLang="en-US" sz="2400" dirty="0">
                <a:latin typeface="Times New Roman" pitchFamily="18" charset="0"/>
                <a:cs typeface="Times New Roman" pitchFamily="18" charset="0"/>
              </a:rPr>
              <a:t>movement is a highly conserved physiological mechanism for continuous adaptation of the dentition.  Orthodontic tooth movement is a biomechanical exploitation of the physiologic mechanisms for developing and maintaining optimal </a:t>
            </a:r>
            <a:r>
              <a:rPr lang="en-GB" altLang="en-US" sz="2400" dirty="0" err="1">
                <a:latin typeface="Times New Roman" pitchFamily="18" charset="0"/>
                <a:cs typeface="Times New Roman" pitchFamily="18" charset="0"/>
              </a:rPr>
              <a:t>occlusal</a:t>
            </a:r>
            <a:r>
              <a:rPr lang="en-GB" altLang="en-US" sz="2400" dirty="0">
                <a:latin typeface="Times New Roman" pitchFamily="18" charset="0"/>
                <a:cs typeface="Times New Roman" pitchFamily="18" charset="0"/>
              </a:rPr>
              <a:t> function.  The tooth continues to move until it achieves equilibrium with natural and applied loads.</a:t>
            </a:r>
            <a:br>
              <a:rPr lang="en-GB" altLang="en-US" sz="2400" dirty="0">
                <a:latin typeface="Times New Roman" pitchFamily="18" charset="0"/>
                <a:cs typeface="Times New Roman" pitchFamily="18" charset="0"/>
              </a:rPr>
            </a:br>
            <a:endParaRPr lang="en-US" altLang="en-US" sz="2400" dirty="0">
              <a:latin typeface="Times New Roman" pitchFamily="18" charset="0"/>
              <a:cs typeface="Times New Roman" pitchFamily="18" charset="0"/>
            </a:endParaRPr>
          </a:p>
        </p:txBody>
      </p:sp>
      <p:sp>
        <p:nvSpPr>
          <p:cNvPr id="93188" name="Slide Number Placeholder 3">
            <a:extLst>
              <a:ext uri="{FF2B5EF4-FFF2-40B4-BE49-F238E27FC236}">
                <a16:creationId xmlns="" xmlns:a16="http://schemas.microsoft.com/office/drawing/2014/main" id="{CDF9E928-EDD8-4DAF-8E69-BAC930A6BA05}"/>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2BA661CB-F83D-42C1-9E88-ADCA2059A410}" type="slidenum">
              <a:rPr lang="en-US" altLang="en-US">
                <a:solidFill>
                  <a:srgbClr val="898989"/>
                </a:solidFill>
              </a:rPr>
              <a:pPr eaLnBrk="1" hangingPunct="1"/>
              <a:t>75</a:t>
            </a:fld>
            <a:endParaRPr lang="en-US" altLang="en-US">
              <a:solidFill>
                <a:srgbClr val="898989"/>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 xmlns:a16="http://schemas.microsoft.com/office/drawing/2014/main" id="{52FB1A44-ACA6-4F82-A489-CBF3AFCBED6E}"/>
              </a:ext>
            </a:extLst>
          </p:cNvPr>
          <p:cNvSpPr>
            <a:spLocks noGrp="1" noChangeArrowheads="1"/>
          </p:cNvSpPr>
          <p:nvPr>
            <p:ph type="title"/>
          </p:nvPr>
        </p:nvSpPr>
        <p:spPr/>
        <p:txBody>
          <a:bodyPr/>
          <a:lstStyle/>
          <a:p>
            <a:pPr eaLnBrk="1" hangingPunct="1"/>
            <a:r>
              <a:rPr lang="en-US" altLang="en-US" dirty="0">
                <a:solidFill>
                  <a:srgbClr val="FF3399"/>
                </a:solidFill>
                <a:latin typeface="Times New Roman" pitchFamily="18" charset="0"/>
                <a:cs typeface="Times New Roman" pitchFamily="18" charset="0"/>
              </a:rPr>
              <a:t>REFERENCES</a:t>
            </a:r>
          </a:p>
        </p:txBody>
      </p:sp>
      <p:sp>
        <p:nvSpPr>
          <p:cNvPr id="88067" name="Rectangle 3">
            <a:extLst>
              <a:ext uri="{FF2B5EF4-FFF2-40B4-BE49-F238E27FC236}">
                <a16:creationId xmlns="" xmlns:a16="http://schemas.microsoft.com/office/drawing/2014/main" id="{4114709B-2C0F-4408-82A8-05F17A34E200}"/>
              </a:ext>
            </a:extLst>
          </p:cNvPr>
          <p:cNvSpPr>
            <a:spLocks noGrp="1" noChangeArrowheads="1"/>
          </p:cNvSpPr>
          <p:nvPr>
            <p:ph idx="1"/>
          </p:nvPr>
        </p:nvSpPr>
        <p:spPr/>
        <p:txBody>
          <a:bodyPr/>
          <a:lstStyle/>
          <a:p>
            <a:pPr marL="552450" indent="-552450" eaLnBrk="1" hangingPunct="1">
              <a:lnSpc>
                <a:spcPct val="90000"/>
              </a:lnSpc>
              <a:spcBef>
                <a:spcPct val="50000"/>
              </a:spcBef>
              <a:buFontTx/>
              <a:buAutoNum type="arabicPeriod"/>
            </a:pPr>
            <a:r>
              <a:rPr lang="en-US" altLang="en-US" sz="2100" dirty="0">
                <a:latin typeface="Times New Roman" pitchFamily="18" charset="0"/>
                <a:cs typeface="Times New Roman" pitchFamily="18" charset="0"/>
              </a:rPr>
              <a:t>Contemporary Orthodontics: William R. </a:t>
            </a:r>
            <a:r>
              <a:rPr lang="en-US" altLang="en-US" sz="2100" dirty="0" err="1">
                <a:latin typeface="Times New Roman" pitchFamily="18" charset="0"/>
                <a:cs typeface="Times New Roman" pitchFamily="18" charset="0"/>
              </a:rPr>
              <a:t>Proffit</a:t>
            </a:r>
            <a:r>
              <a:rPr lang="en-US" altLang="en-US" sz="2100" dirty="0">
                <a:latin typeface="Times New Roman" pitchFamily="18" charset="0"/>
                <a:cs typeface="Times New Roman" pitchFamily="18" charset="0"/>
              </a:rPr>
              <a:t>.</a:t>
            </a:r>
          </a:p>
          <a:p>
            <a:pPr marL="552450" indent="-552450" eaLnBrk="1" hangingPunct="1">
              <a:lnSpc>
                <a:spcPct val="90000"/>
              </a:lnSpc>
              <a:spcBef>
                <a:spcPct val="50000"/>
              </a:spcBef>
              <a:buFontTx/>
              <a:buAutoNum type="arabicPeriod"/>
            </a:pPr>
            <a:r>
              <a:rPr lang="en-US" altLang="en-US" sz="2100" dirty="0">
                <a:latin typeface="Times New Roman" pitchFamily="18" charset="0"/>
                <a:cs typeface="Times New Roman" pitchFamily="18" charset="0"/>
              </a:rPr>
              <a:t>Orthodontics Current Principles &amp; Techniques: Graber, </a:t>
            </a:r>
            <a:r>
              <a:rPr lang="en-US" altLang="en-US" sz="2100" dirty="0" err="1">
                <a:latin typeface="Times New Roman" pitchFamily="18" charset="0"/>
                <a:cs typeface="Times New Roman" pitchFamily="18" charset="0"/>
              </a:rPr>
              <a:t>Vanarsdall</a:t>
            </a:r>
            <a:r>
              <a:rPr lang="en-US" altLang="en-US" sz="2100" dirty="0">
                <a:latin typeface="Times New Roman" pitchFamily="18" charset="0"/>
                <a:cs typeface="Times New Roman" pitchFamily="18" charset="0"/>
              </a:rPr>
              <a:t>.</a:t>
            </a:r>
          </a:p>
          <a:p>
            <a:pPr marL="552450" indent="-552450" eaLnBrk="1" hangingPunct="1">
              <a:lnSpc>
                <a:spcPct val="90000"/>
              </a:lnSpc>
              <a:spcBef>
                <a:spcPct val="50000"/>
              </a:spcBef>
              <a:buFontTx/>
              <a:buAutoNum type="arabicPeriod"/>
            </a:pPr>
            <a:r>
              <a:rPr lang="en-US" altLang="en-US" sz="2100" dirty="0">
                <a:latin typeface="Times New Roman" pitchFamily="18" charset="0"/>
                <a:cs typeface="Times New Roman" pitchFamily="18" charset="0"/>
              </a:rPr>
              <a:t>Orthodontics, </a:t>
            </a:r>
            <a:r>
              <a:rPr lang="en-US" altLang="en-US" sz="2100" dirty="0" err="1">
                <a:latin typeface="Times New Roman" pitchFamily="18" charset="0"/>
                <a:cs typeface="Times New Roman" pitchFamily="18" charset="0"/>
              </a:rPr>
              <a:t>diagnosis&amp;mangement</a:t>
            </a:r>
            <a:r>
              <a:rPr lang="en-US" altLang="en-US" sz="2100" dirty="0">
                <a:latin typeface="Times New Roman" pitchFamily="18" charset="0"/>
                <a:cs typeface="Times New Roman" pitchFamily="18" charset="0"/>
              </a:rPr>
              <a:t> of MO and </a:t>
            </a:r>
            <a:r>
              <a:rPr lang="en-US" altLang="en-US" sz="2100" dirty="0" err="1">
                <a:latin typeface="Times New Roman" pitchFamily="18" charset="0"/>
                <a:cs typeface="Times New Roman" pitchFamily="18" charset="0"/>
              </a:rPr>
              <a:t>dentofacial</a:t>
            </a:r>
            <a:r>
              <a:rPr lang="en-US" altLang="en-US" sz="2100" dirty="0">
                <a:latin typeface="Times New Roman" pitchFamily="18" charset="0"/>
                <a:cs typeface="Times New Roman" pitchFamily="18" charset="0"/>
              </a:rPr>
              <a:t> deformities: O P </a:t>
            </a:r>
            <a:r>
              <a:rPr lang="en-US" altLang="en-US" sz="2100" dirty="0" err="1">
                <a:latin typeface="Times New Roman" pitchFamily="18" charset="0"/>
                <a:cs typeface="Times New Roman" pitchFamily="18" charset="0"/>
              </a:rPr>
              <a:t>Kharbanda</a:t>
            </a:r>
            <a:r>
              <a:rPr lang="en-US" altLang="en-US" sz="2100" dirty="0">
                <a:latin typeface="Times New Roman" pitchFamily="18" charset="0"/>
                <a:cs typeface="Times New Roman" pitchFamily="18" charset="0"/>
              </a:rPr>
              <a:t> </a:t>
            </a:r>
          </a:p>
          <a:p>
            <a:pPr marL="552450" indent="-552450" eaLnBrk="1" hangingPunct="1">
              <a:lnSpc>
                <a:spcPct val="90000"/>
              </a:lnSpc>
              <a:spcBef>
                <a:spcPct val="50000"/>
              </a:spcBef>
              <a:buFontTx/>
              <a:buAutoNum type="arabicPeriod"/>
            </a:pPr>
            <a:r>
              <a:rPr lang="en-US" altLang="en-US" sz="2100" dirty="0">
                <a:latin typeface="Times New Roman" pitchFamily="18" charset="0"/>
                <a:cs typeface="Times New Roman" pitchFamily="18" charset="0"/>
              </a:rPr>
              <a:t>Krishnan, </a:t>
            </a:r>
            <a:r>
              <a:rPr lang="en-US" altLang="en-US" sz="2100" dirty="0" err="1">
                <a:latin typeface="Times New Roman" pitchFamily="18" charset="0"/>
                <a:cs typeface="Times New Roman" pitchFamily="18" charset="0"/>
              </a:rPr>
              <a:t>Davidovitch</a:t>
            </a:r>
            <a:r>
              <a:rPr lang="en-US" altLang="en-US" sz="2100" dirty="0">
                <a:latin typeface="Times New Roman" pitchFamily="18" charset="0"/>
                <a:cs typeface="Times New Roman" pitchFamily="18" charset="0"/>
              </a:rPr>
              <a:t>: </a:t>
            </a:r>
            <a:r>
              <a:rPr lang="en-US" altLang="en-US" sz="2100" dirty="0" err="1">
                <a:latin typeface="Times New Roman" pitchFamily="18" charset="0"/>
                <a:cs typeface="Times New Roman" pitchFamily="18" charset="0"/>
              </a:rPr>
              <a:t>cellular,molecular</a:t>
            </a:r>
            <a:r>
              <a:rPr lang="en-US" altLang="en-US" sz="2100" dirty="0">
                <a:latin typeface="Times New Roman" pitchFamily="18" charset="0"/>
                <a:cs typeface="Times New Roman" pitchFamily="18" charset="0"/>
              </a:rPr>
              <a:t> and tissue level reactions to orthodontic </a:t>
            </a:r>
            <a:r>
              <a:rPr lang="en-US" altLang="en-US" sz="2100" dirty="0" err="1">
                <a:latin typeface="Times New Roman" pitchFamily="18" charset="0"/>
                <a:cs typeface="Times New Roman" pitchFamily="18" charset="0"/>
              </a:rPr>
              <a:t>force.AJODO</a:t>
            </a:r>
            <a:r>
              <a:rPr lang="en-US" altLang="en-US" sz="2100" dirty="0">
                <a:latin typeface="Times New Roman" pitchFamily="18" charset="0"/>
                <a:cs typeface="Times New Roman" pitchFamily="18" charset="0"/>
              </a:rPr>
              <a:t> 2006</a:t>
            </a:r>
          </a:p>
          <a:p>
            <a:pPr marL="552450" indent="-552450" eaLnBrk="1" hangingPunct="1">
              <a:lnSpc>
                <a:spcPct val="90000"/>
              </a:lnSpc>
              <a:spcBef>
                <a:spcPct val="50000"/>
              </a:spcBef>
              <a:buFontTx/>
              <a:buAutoNum type="arabicPeriod"/>
            </a:pPr>
            <a:r>
              <a:rPr lang="en-US" altLang="en-US" sz="2100" dirty="0" err="1">
                <a:latin typeface="Times New Roman" pitchFamily="18" charset="0"/>
                <a:cs typeface="Times New Roman" pitchFamily="18" charset="0"/>
              </a:rPr>
              <a:t>Meikle</a:t>
            </a:r>
            <a:r>
              <a:rPr lang="en-US" altLang="en-US" sz="2100" dirty="0">
                <a:latin typeface="Times New Roman" pitchFamily="18" charset="0"/>
                <a:cs typeface="Times New Roman" pitchFamily="18" charset="0"/>
              </a:rPr>
              <a:t> : the tissue, cellular and molecular regulation of orthodontic tooth movement-100yrs after Carl Sandstedt.EJO 2006</a:t>
            </a:r>
          </a:p>
          <a:p>
            <a:pPr marL="552450" indent="-552450" eaLnBrk="1" hangingPunct="1">
              <a:lnSpc>
                <a:spcPct val="90000"/>
              </a:lnSpc>
              <a:spcBef>
                <a:spcPct val="50000"/>
              </a:spcBef>
              <a:buFontTx/>
              <a:buAutoNum type="arabicPeriod"/>
            </a:pPr>
            <a:r>
              <a:rPr lang="en-US" altLang="en-US" sz="2100" dirty="0">
                <a:latin typeface="Times New Roman" pitchFamily="18" charset="0"/>
                <a:cs typeface="Times New Roman" pitchFamily="18" charset="0"/>
              </a:rPr>
              <a:t>Sandy, </a:t>
            </a:r>
            <a:r>
              <a:rPr lang="en-US" altLang="en-US" sz="2100" dirty="0" err="1">
                <a:latin typeface="Times New Roman" pitchFamily="18" charset="0"/>
                <a:cs typeface="Times New Roman" pitchFamily="18" charset="0"/>
              </a:rPr>
              <a:t>Farndale</a:t>
            </a:r>
            <a:r>
              <a:rPr lang="en-US" altLang="en-US" sz="2100" dirty="0">
                <a:latin typeface="Times New Roman" pitchFamily="18" charset="0"/>
                <a:cs typeface="Times New Roman" pitchFamily="18" charset="0"/>
              </a:rPr>
              <a:t>. Advances in mechanically induced bone </a:t>
            </a:r>
            <a:r>
              <a:rPr lang="en-US" altLang="en-US" sz="2100" dirty="0" err="1">
                <a:latin typeface="Times New Roman" pitchFamily="18" charset="0"/>
                <a:cs typeface="Times New Roman" pitchFamily="18" charset="0"/>
              </a:rPr>
              <a:t>remodelling</a:t>
            </a:r>
            <a:r>
              <a:rPr lang="en-US" altLang="en-US" sz="2100" dirty="0">
                <a:latin typeface="Times New Roman" pitchFamily="18" charset="0"/>
                <a:cs typeface="Times New Roman" pitchFamily="18" charset="0"/>
              </a:rPr>
              <a:t>. AJO DO 1998 March (212-222).</a:t>
            </a:r>
          </a:p>
          <a:p>
            <a:pPr marL="552450" indent="-552450" eaLnBrk="1" hangingPunct="1">
              <a:lnSpc>
                <a:spcPct val="90000"/>
              </a:lnSpc>
              <a:spcBef>
                <a:spcPct val="50000"/>
              </a:spcBef>
              <a:buFontTx/>
              <a:buAutoNum type="arabicPeriod"/>
            </a:pPr>
            <a:endParaRPr lang="en-US" altLang="en-US" sz="2100" dirty="0">
              <a:latin typeface="Times New Roman" pitchFamily="18" charset="0"/>
              <a:cs typeface="Times New Roman" pitchFamily="18" charset="0"/>
            </a:endParaRPr>
          </a:p>
          <a:p>
            <a:pPr marL="552450" indent="-552450" eaLnBrk="1" hangingPunct="1">
              <a:lnSpc>
                <a:spcPct val="90000"/>
              </a:lnSpc>
              <a:spcBef>
                <a:spcPct val="50000"/>
              </a:spcBef>
              <a:buFontTx/>
              <a:buAutoNum type="arabicPeriod"/>
            </a:pPr>
            <a:endParaRPr lang="en-US" altLang="en-US" sz="2100" dirty="0">
              <a:latin typeface="Times New Roman" pitchFamily="18" charset="0"/>
              <a:cs typeface="Times New Roman" pitchFamily="18" charset="0"/>
            </a:endParaRPr>
          </a:p>
          <a:p>
            <a:pPr marL="552450" indent="-552450" eaLnBrk="1" hangingPunct="1">
              <a:lnSpc>
                <a:spcPct val="90000"/>
              </a:lnSpc>
            </a:pPr>
            <a:endParaRPr lang="en-US" altLang="en-US" sz="2100" dirty="0">
              <a:latin typeface="Times New Roman" pitchFamily="18" charset="0"/>
              <a:cs typeface="Times New Roman" pitchFamily="18" charset="0"/>
            </a:endParaRPr>
          </a:p>
        </p:txBody>
      </p:sp>
      <p:sp>
        <p:nvSpPr>
          <p:cNvPr id="94212" name="Slide Number Placeholder 3">
            <a:extLst>
              <a:ext uri="{FF2B5EF4-FFF2-40B4-BE49-F238E27FC236}">
                <a16:creationId xmlns="" xmlns:a16="http://schemas.microsoft.com/office/drawing/2014/main" id="{A2DBC442-8C94-410F-AD51-9DC7D7DC8B0A}"/>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Monotype Corsiva" panose="03010101010201010101" pitchFamily="66" charset="0"/>
                <a:cs typeface="Arial" panose="020B0604020202020204" pitchFamily="34" charset="0"/>
              </a:defRPr>
            </a:lvl1pPr>
            <a:lvl2pPr marL="742950" indent="-285750" eaLnBrk="0" hangingPunct="0">
              <a:defRPr>
                <a:solidFill>
                  <a:schemeClr val="tx1"/>
                </a:solidFill>
                <a:latin typeface="Monotype Corsiva" panose="03010101010201010101" pitchFamily="66" charset="0"/>
                <a:cs typeface="Arial" panose="020B0604020202020204" pitchFamily="34" charset="0"/>
              </a:defRPr>
            </a:lvl2pPr>
            <a:lvl3pPr marL="1143000" indent="-228600" eaLnBrk="0" hangingPunct="0">
              <a:defRPr>
                <a:solidFill>
                  <a:schemeClr val="tx1"/>
                </a:solidFill>
                <a:latin typeface="Monotype Corsiva" panose="03010101010201010101" pitchFamily="66" charset="0"/>
                <a:cs typeface="Arial" panose="020B0604020202020204" pitchFamily="34" charset="0"/>
              </a:defRPr>
            </a:lvl3pPr>
            <a:lvl4pPr marL="1600200" indent="-228600" eaLnBrk="0" hangingPunct="0">
              <a:defRPr>
                <a:solidFill>
                  <a:schemeClr val="tx1"/>
                </a:solidFill>
                <a:latin typeface="Monotype Corsiva" panose="03010101010201010101" pitchFamily="66" charset="0"/>
                <a:cs typeface="Arial" panose="020B0604020202020204" pitchFamily="34" charset="0"/>
              </a:defRPr>
            </a:lvl4pPr>
            <a:lvl5pPr marL="2057400" indent="-228600" eaLnBrk="0" hangingPunct="0">
              <a:defRPr>
                <a:solidFill>
                  <a:schemeClr val="tx1"/>
                </a:solidFill>
                <a:latin typeface="Monotype Corsiva" panose="03010101010201010101"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onotype Corsiva" panose="03010101010201010101" pitchFamily="66" charset="0"/>
                <a:cs typeface="Arial" panose="020B0604020202020204" pitchFamily="34" charset="0"/>
              </a:defRPr>
            </a:lvl9pPr>
          </a:lstStyle>
          <a:p>
            <a:pPr eaLnBrk="1" hangingPunct="1"/>
            <a:fld id="{7FBAA314-4EB2-4932-8566-F9D8F557C437}" type="slidenum">
              <a:rPr lang="en-US" altLang="en-US">
                <a:solidFill>
                  <a:srgbClr val="898989"/>
                </a:solidFill>
              </a:rPr>
              <a:pPr eaLnBrk="1" hangingPunct="1"/>
              <a:t>76</a:t>
            </a:fld>
            <a:endParaRPr lang="en-US" altLang="en-US">
              <a:solidFill>
                <a:srgbClr val="89898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6263</TotalTime>
  <Words>2811</Words>
  <Application>Microsoft Office PowerPoint</Application>
  <PresentationFormat>On-screen Show (4:3)</PresentationFormat>
  <Paragraphs>489</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Slide 1</vt:lpstr>
      <vt:lpstr>INTRODUCTION</vt:lpstr>
      <vt:lpstr>                        PATHOLOGIC                       PHYSIOLOGIC   PATHOLOGIC  TOOTH MOVEMENT  Carranza defined it as ‘displacement that results when the balance among the factors that maintain physiological tooth position is disturbed by periodontal disease’. most frequently in the anterior region, but posterior teeth may also be affected      </vt:lpstr>
      <vt:lpstr>PHYSIOLOGIC TOOTH MOVEMENT</vt:lpstr>
      <vt:lpstr>PHYSIOLOGIC TOOTH MOVEMENT</vt:lpstr>
      <vt:lpstr>Slide 6</vt:lpstr>
      <vt:lpstr>Slide 7</vt:lpstr>
      <vt:lpstr>ORTHODONTIC TOOTH MOVEMENT</vt:lpstr>
      <vt:lpstr>ORTHODONTIC TOOTH MOVEMENT</vt:lpstr>
      <vt:lpstr>Initial phase</vt:lpstr>
      <vt:lpstr>Initial phase</vt:lpstr>
      <vt:lpstr>Degeneration</vt:lpstr>
      <vt:lpstr>Degeneration</vt:lpstr>
      <vt:lpstr>Elimination of destroyed tissue</vt:lpstr>
      <vt:lpstr>Slide 15</vt:lpstr>
      <vt:lpstr>Frontal resorption vs undermining resorption</vt:lpstr>
      <vt:lpstr>Slide 17</vt:lpstr>
      <vt:lpstr>Establishment of new attachment</vt:lpstr>
      <vt:lpstr>Secondary phase</vt:lpstr>
      <vt:lpstr>       Phases of tooth movement</vt:lpstr>
      <vt:lpstr>Slide 21</vt:lpstr>
      <vt:lpstr>  ORTHODONTIC FORCE  BIO-PHYSICAL REACTIONS Bone deformation Compression of PDL Tissue Injury  PRODUCTION OF FIRST MESSENGERS Hormones (e.g.. PTH) Prostaglandins Neurotransmitters  PRODUCTION OF SECOND MESSENGERS C amp, C gmp, Ca++  Increase in cells of Resorption (osteoclasts) Increase in cells of Deposition (osteoblasts)  Bone Remodelling   ORTHODONTIC TOOTH MOVEMENT       </vt:lpstr>
      <vt:lpstr>First messenger</vt:lpstr>
      <vt:lpstr>Prostaglandins </vt:lpstr>
      <vt:lpstr>Slide 25</vt:lpstr>
      <vt:lpstr>Prostaglandins</vt:lpstr>
      <vt:lpstr>Leukotrienes  </vt:lpstr>
      <vt:lpstr>Cytokines </vt:lpstr>
      <vt:lpstr>Slide 29</vt:lpstr>
      <vt:lpstr>Nitric oxide</vt:lpstr>
      <vt:lpstr>Vitamin D</vt:lpstr>
      <vt:lpstr>Neurotransmitters </vt:lpstr>
      <vt:lpstr>Growth factors</vt:lpstr>
      <vt:lpstr>Growth factors</vt:lpstr>
      <vt:lpstr>Colony stimulating factors</vt:lpstr>
      <vt:lpstr>Slide 36</vt:lpstr>
      <vt:lpstr>Second messenger </vt:lpstr>
      <vt:lpstr>THEORIES OF TOOTH MOVEMENT</vt:lpstr>
      <vt:lpstr>Pressure-tension theory</vt:lpstr>
      <vt:lpstr>Pressure-tension theory</vt:lpstr>
      <vt:lpstr>Slide 41</vt:lpstr>
      <vt:lpstr>Pressure-tension theory</vt:lpstr>
      <vt:lpstr>Slide 43</vt:lpstr>
      <vt:lpstr>Blood flow theory</vt:lpstr>
      <vt:lpstr>Blood flow theory</vt:lpstr>
      <vt:lpstr>Slide 46</vt:lpstr>
      <vt:lpstr>Squeeze film effect by Bien</vt:lpstr>
      <vt:lpstr>Bioelectric theory</vt:lpstr>
      <vt:lpstr>Bioelectric theory</vt:lpstr>
      <vt:lpstr>Bioelectric theory</vt:lpstr>
      <vt:lpstr>Bioelectric theory</vt:lpstr>
      <vt:lpstr>Slide 52</vt:lpstr>
      <vt:lpstr>Slide 53</vt:lpstr>
      <vt:lpstr>Bioelectric theory</vt:lpstr>
      <vt:lpstr>Bioelectric theory</vt:lpstr>
      <vt:lpstr>Slide 56</vt:lpstr>
      <vt:lpstr>ORTHODONTIC FORCES</vt:lpstr>
      <vt:lpstr>Types of force</vt:lpstr>
      <vt:lpstr>Slide 59</vt:lpstr>
      <vt:lpstr>Magnitude of force</vt:lpstr>
      <vt:lpstr>Light forces</vt:lpstr>
      <vt:lpstr>Slide 62</vt:lpstr>
      <vt:lpstr>Optimal orthodontic force</vt:lpstr>
      <vt:lpstr>Types of tooth movement</vt:lpstr>
      <vt:lpstr>Tipping </vt:lpstr>
      <vt:lpstr>Torque </vt:lpstr>
      <vt:lpstr>Bodily movement</vt:lpstr>
      <vt:lpstr>Rotation </vt:lpstr>
      <vt:lpstr>Extrusion </vt:lpstr>
      <vt:lpstr>Intrusion</vt:lpstr>
      <vt:lpstr>DELETETRIOUS EFFECTS OF ORTHODONTIC FORCES</vt:lpstr>
      <vt:lpstr>DRUG EFFECTS ON THE RESPONSE TO ORTHODONTIC FORCE</vt:lpstr>
      <vt:lpstr>Slide 73</vt:lpstr>
      <vt:lpstr>Slide 74</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OF TOOTH MOVEMENT</dc:title>
  <dc:creator>Bommasani Madhu Bhaskar</dc:creator>
  <cp:lastModifiedBy>madhu</cp:lastModifiedBy>
  <cp:revision>270</cp:revision>
  <dcterms:created xsi:type="dcterms:W3CDTF">2007-12-22T12:43:07Z</dcterms:created>
  <dcterms:modified xsi:type="dcterms:W3CDTF">2022-08-06T01:45:39Z</dcterms:modified>
</cp:coreProperties>
</file>