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3"/>
  </p:notesMasterIdLst>
  <p:sldIdLst>
    <p:sldId id="312" r:id="rId2"/>
    <p:sldId id="313" r:id="rId3"/>
    <p:sldId id="314" r:id="rId4"/>
    <p:sldId id="315" r:id="rId5"/>
    <p:sldId id="316" r:id="rId6"/>
    <p:sldId id="317" r:id="rId7"/>
    <p:sldId id="355" r:id="rId8"/>
    <p:sldId id="356" r:id="rId9"/>
    <p:sldId id="357" r:id="rId10"/>
    <p:sldId id="359" r:id="rId11"/>
    <p:sldId id="365" r:id="rId12"/>
    <p:sldId id="361" r:id="rId13"/>
    <p:sldId id="362" r:id="rId14"/>
    <p:sldId id="318" r:id="rId15"/>
    <p:sldId id="319" r:id="rId16"/>
    <p:sldId id="340" r:id="rId17"/>
    <p:sldId id="341" r:id="rId18"/>
    <p:sldId id="327" r:id="rId19"/>
    <p:sldId id="328" r:id="rId20"/>
    <p:sldId id="367" r:id="rId21"/>
    <p:sldId id="368" r:id="rId22"/>
    <p:sldId id="370" r:id="rId23"/>
    <p:sldId id="372" r:id="rId24"/>
    <p:sldId id="417" r:id="rId25"/>
    <p:sldId id="376" r:id="rId26"/>
    <p:sldId id="377" r:id="rId27"/>
    <p:sldId id="379" r:id="rId28"/>
    <p:sldId id="329" r:id="rId29"/>
    <p:sldId id="345" r:id="rId30"/>
    <p:sldId id="474" r:id="rId31"/>
    <p:sldId id="347" r:id="rId32"/>
    <p:sldId id="330" r:id="rId33"/>
    <p:sldId id="382" r:id="rId34"/>
    <p:sldId id="383" r:id="rId35"/>
    <p:sldId id="385" r:id="rId36"/>
    <p:sldId id="388" r:id="rId37"/>
    <p:sldId id="389" r:id="rId38"/>
    <p:sldId id="390" r:id="rId39"/>
    <p:sldId id="391" r:id="rId40"/>
    <p:sldId id="399" r:id="rId41"/>
    <p:sldId id="331" r:id="rId42"/>
    <p:sldId id="403" r:id="rId43"/>
    <p:sldId id="405" r:id="rId44"/>
    <p:sldId id="406" r:id="rId45"/>
    <p:sldId id="408" r:id="rId46"/>
    <p:sldId id="410" r:id="rId47"/>
    <p:sldId id="416" r:id="rId48"/>
    <p:sldId id="418" r:id="rId49"/>
    <p:sldId id="420" r:id="rId50"/>
    <p:sldId id="421" r:id="rId51"/>
    <p:sldId id="425" r:id="rId52"/>
    <p:sldId id="426" r:id="rId53"/>
    <p:sldId id="427" r:id="rId54"/>
    <p:sldId id="428" r:id="rId55"/>
    <p:sldId id="429" r:id="rId56"/>
    <p:sldId id="430" r:id="rId57"/>
    <p:sldId id="434" r:id="rId58"/>
    <p:sldId id="472" r:id="rId59"/>
    <p:sldId id="436" r:id="rId60"/>
    <p:sldId id="437" r:id="rId61"/>
    <p:sldId id="438" r:id="rId62"/>
    <p:sldId id="439" r:id="rId63"/>
    <p:sldId id="440" r:id="rId64"/>
    <p:sldId id="441" r:id="rId65"/>
    <p:sldId id="442" r:id="rId66"/>
    <p:sldId id="443" r:id="rId67"/>
    <p:sldId id="444" r:id="rId68"/>
    <p:sldId id="445" r:id="rId69"/>
    <p:sldId id="446" r:id="rId70"/>
    <p:sldId id="447" r:id="rId71"/>
    <p:sldId id="448" r:id="rId72"/>
    <p:sldId id="450" r:id="rId73"/>
    <p:sldId id="451" r:id="rId74"/>
    <p:sldId id="452" r:id="rId75"/>
    <p:sldId id="453" r:id="rId76"/>
    <p:sldId id="454" r:id="rId77"/>
    <p:sldId id="455" r:id="rId78"/>
    <p:sldId id="457" r:id="rId79"/>
    <p:sldId id="458" r:id="rId80"/>
    <p:sldId id="459" r:id="rId81"/>
    <p:sldId id="460" r:id="rId82"/>
    <p:sldId id="462" r:id="rId83"/>
    <p:sldId id="463" r:id="rId84"/>
    <p:sldId id="464" r:id="rId85"/>
    <p:sldId id="471" r:id="rId86"/>
    <p:sldId id="473" r:id="rId87"/>
    <p:sldId id="334" r:id="rId88"/>
    <p:sldId id="335" r:id="rId89"/>
    <p:sldId id="475" r:id="rId90"/>
    <p:sldId id="476" r:id="rId91"/>
    <p:sldId id="477" r:id="rId9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427" autoAdjust="0"/>
  </p:normalViewPr>
  <p:slideViewPr>
    <p:cSldViewPr>
      <p:cViewPr varScale="1">
        <p:scale>
          <a:sx n="74" d="100"/>
          <a:sy n="74" d="100"/>
        </p:scale>
        <p:origin x="171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17DF5-08BD-4467-B486-8A7B94574A92}" type="datetimeFigureOut">
              <a:rPr lang="en-IN" smtClean="0"/>
              <a:pPr/>
              <a:t>15-05-2025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068800-4566-4988-85C7-3FAFF19703D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422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jb.asm.org/content/192/19/5002.full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dirty="0">
                <a:latin typeface="Comic Sans MS" pitchFamily="66" charset="0"/>
              </a:rPr>
              <a:t>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Microorganisms colonizing one area of the oral cavity have a significant probability of spreading on contiguous epithelial surfaces to neighboring sites. Microorganisms from the oral cavity have been shown to cause a number of oral infectious diseases, including caries (tooth decay),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periodontitis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(gum disease), endodontic (root canal) infections, alveolar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osteitis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(dry socket), and tonsillitis. Evidence is accumulating which links oral bacteria to a number of systemic diseases (</a:t>
            </a:r>
            <a:r>
              <a:rPr lang="en-US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58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including cardiovascular disease (</a:t>
            </a:r>
            <a:r>
              <a:rPr lang="en-US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6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 </a:t>
            </a:r>
            <a:r>
              <a:rPr lang="en-US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32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stroke (</a:t>
            </a:r>
            <a:r>
              <a:rPr lang="en-US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31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preterm birth (</a:t>
            </a:r>
            <a:r>
              <a:rPr lang="en-US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46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diabetes (</a:t>
            </a:r>
            <a:r>
              <a:rPr lang="en-US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25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and pneumonia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>
                <a:latin typeface="Comic Sans MS" pitchFamily="66" charset="0"/>
                <a:cs typeface="Latha" pitchFamily="34" charset="0"/>
              </a:rPr>
              <a:t>Infections of soft tissues are generally associated with the production of pus and bacteria are said to be </a:t>
            </a:r>
            <a:r>
              <a:rPr lang="en-US" sz="1200" dirty="0" err="1">
                <a:latin typeface="Comic Sans MS" pitchFamily="66" charset="0"/>
                <a:cs typeface="Latha" pitchFamily="34" charset="0"/>
              </a:rPr>
              <a:t>pyogenic</a:t>
            </a:r>
            <a:r>
              <a:rPr lang="en-US" sz="1200" dirty="0">
                <a:latin typeface="Comic Sans MS" pitchFamily="66" charset="0"/>
                <a:cs typeface="Latha" pitchFamily="34" charset="0"/>
              </a:rPr>
              <a:t>.</a:t>
            </a:r>
          </a:p>
          <a:p>
            <a:pPr marL="82296" indent="0">
              <a:buNone/>
            </a:pPr>
            <a:r>
              <a:rPr lang="en-US" sz="1200" dirty="0">
                <a:latin typeface="Comic Sans MS" pitchFamily="66" charset="0"/>
                <a:cs typeface="Latha" pitchFamily="34" charset="0"/>
              </a:rPr>
              <a:t>Common </a:t>
            </a:r>
            <a:r>
              <a:rPr lang="en-US" sz="1200" i="1" dirty="0" err="1">
                <a:latin typeface="Comic Sans MS" pitchFamily="66" charset="0"/>
                <a:cs typeface="Latha" pitchFamily="34" charset="0"/>
              </a:rPr>
              <a:t>pyogenic</a:t>
            </a:r>
            <a:r>
              <a:rPr lang="en-US" sz="1200" i="1" dirty="0">
                <a:latin typeface="Comic Sans MS" pitchFamily="66" charset="0"/>
                <a:cs typeface="Latha" pitchFamily="34" charset="0"/>
              </a:rPr>
              <a:t> bacteria </a:t>
            </a:r>
            <a:r>
              <a:rPr lang="en-US" sz="1200" dirty="0">
                <a:latin typeface="Comic Sans MS" pitchFamily="66" charset="0"/>
                <a:cs typeface="Latha" pitchFamily="34" charset="0"/>
              </a:rPr>
              <a:t>are: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12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Several organisms have been found causing carious lesions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14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>
                <a:latin typeface="Comic Sans MS" pitchFamily="66" charset="0"/>
              </a:rPr>
              <a:t>NUG is an inflammatory destructive disease of   the   </a:t>
            </a:r>
            <a:r>
              <a:rPr lang="en-IN" dirty="0" err="1">
                <a:latin typeface="Comic Sans MS" pitchFamily="66" charset="0"/>
              </a:rPr>
              <a:t>gingiva</a:t>
            </a:r>
            <a:r>
              <a:rPr lang="en-IN" dirty="0">
                <a:latin typeface="Comic Sans MS" pitchFamily="66" charset="0"/>
              </a:rPr>
              <a:t>, which presents characteristic signs and symptoms.    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16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Caused by- group-A streptococci of beta </a:t>
            </a:r>
            <a:r>
              <a:rPr kumimoji="0" lang="en-I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heamolytic</a:t>
            </a: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 type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</a:rPr>
              <a:t>PASTIA’S LINES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– red streaks-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skinfolds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Classic rash –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</a:rPr>
              <a:t>sun burn with goose pimples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Erythema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 – on trunk –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</a:rPr>
              <a:t>sand paper texture</a:t>
            </a:r>
          </a:p>
          <a:p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Systemic infection produced commonly by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19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Erythema</a:t>
            </a:r>
            <a:r>
              <a:rPr lang="en-US" baseline="0" dirty="0"/>
              <a:t> on the trunk ---- </a:t>
            </a:r>
            <a:r>
              <a:rPr lang="en-US" dirty="0"/>
              <a:t>Sand paper skin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21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>
                <a:latin typeface="Comic Sans MS" pitchFamily="66" charset="0"/>
                <a:cs typeface="Times New Roman" pitchFamily="18" charset="0"/>
              </a:rPr>
              <a:t>First 2 days – white coating on dorsal surface of tongue through which only </a:t>
            </a:r>
            <a:r>
              <a:rPr lang="en-US" sz="1200" dirty="0" err="1">
                <a:latin typeface="Comic Sans MS" pitchFamily="66" charset="0"/>
                <a:cs typeface="Times New Roman" pitchFamily="18" charset="0"/>
              </a:rPr>
              <a:t>fungiform</a:t>
            </a:r>
            <a:r>
              <a:rPr lang="en-US" sz="1200" dirty="0">
                <a:latin typeface="Comic Sans MS" pitchFamily="66" charset="0"/>
                <a:cs typeface="Times New Roman" pitchFamily="18" charset="0"/>
              </a:rPr>
              <a:t> papillae seen </a:t>
            </a:r>
            <a:r>
              <a:rPr lang="en-US" sz="1200" b="1" i="1" dirty="0">
                <a:solidFill>
                  <a:srgbClr val="00B0F0"/>
                </a:solidFill>
                <a:latin typeface="Comic Sans MS" pitchFamily="66" charset="0"/>
                <a:cs typeface="Times New Roman" pitchFamily="18" charset="0"/>
              </a:rPr>
              <a:t>(white strawberry tongue)</a:t>
            </a:r>
            <a:endParaRPr lang="en-US" sz="1200" dirty="0">
              <a:latin typeface="Comic Sans MS" pitchFamily="66" charset="0"/>
              <a:cs typeface="Times New Roman" pitchFamily="18" charset="0"/>
            </a:endParaRPr>
          </a:p>
          <a:p>
            <a:endParaRPr lang="en-US" sz="1200" dirty="0">
              <a:latin typeface="Comic Sans MS" pitchFamily="66" charset="0"/>
              <a:cs typeface="Times New Roman" pitchFamily="18" charset="0"/>
            </a:endParaRPr>
          </a:p>
          <a:p>
            <a:r>
              <a:rPr lang="en-US" sz="1200" dirty="0">
                <a:latin typeface="Comic Sans MS" pitchFamily="66" charset="0"/>
                <a:cs typeface="Times New Roman" pitchFamily="18" charset="0"/>
              </a:rPr>
              <a:t>By 4</a:t>
            </a:r>
            <a:r>
              <a:rPr lang="en-US" sz="1200" baseline="30000" dirty="0">
                <a:latin typeface="Comic Sans MS" pitchFamily="66" charset="0"/>
                <a:cs typeface="Times New Roman" pitchFamily="18" charset="0"/>
              </a:rPr>
              <a:t>th</a:t>
            </a:r>
            <a:r>
              <a:rPr lang="en-US" sz="1200" dirty="0">
                <a:latin typeface="Comic Sans MS" pitchFamily="66" charset="0"/>
                <a:cs typeface="Times New Roman" pitchFamily="18" charset="0"/>
              </a:rPr>
              <a:t> or 5</a:t>
            </a:r>
            <a:r>
              <a:rPr lang="en-US" sz="1200" baseline="30000" dirty="0">
                <a:latin typeface="Comic Sans MS" pitchFamily="66" charset="0"/>
                <a:cs typeface="Times New Roman" pitchFamily="18" charset="0"/>
              </a:rPr>
              <a:t>th</a:t>
            </a:r>
            <a:r>
              <a:rPr lang="en-US" sz="1200" dirty="0">
                <a:latin typeface="Comic Sans MS" pitchFamily="66" charset="0"/>
                <a:cs typeface="Times New Roman" pitchFamily="18" charset="0"/>
              </a:rPr>
              <a:t> day – white coating desquamates, reveals </a:t>
            </a:r>
            <a:r>
              <a:rPr lang="en-US" sz="1200" dirty="0" err="1">
                <a:latin typeface="Comic Sans MS" pitchFamily="66" charset="0"/>
                <a:cs typeface="Times New Roman" pitchFamily="18" charset="0"/>
              </a:rPr>
              <a:t>erythematous</a:t>
            </a:r>
            <a:r>
              <a:rPr lang="en-US" sz="1200" dirty="0">
                <a:latin typeface="Comic Sans MS" pitchFamily="66" charset="0"/>
                <a:cs typeface="Times New Roman" pitchFamily="18" charset="0"/>
              </a:rPr>
              <a:t> dorsal surface with </a:t>
            </a:r>
            <a:r>
              <a:rPr lang="en-US" sz="1200" dirty="0" err="1">
                <a:latin typeface="Comic Sans MS" pitchFamily="66" charset="0"/>
                <a:cs typeface="Times New Roman" pitchFamily="18" charset="0"/>
              </a:rPr>
              <a:t>hyperplastic</a:t>
            </a:r>
            <a:r>
              <a:rPr lang="en-US" sz="1200" dirty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1200" dirty="0" err="1">
                <a:latin typeface="Comic Sans MS" pitchFamily="66" charset="0"/>
                <a:cs typeface="Times New Roman" pitchFamily="18" charset="0"/>
              </a:rPr>
              <a:t>fungiform</a:t>
            </a:r>
            <a:r>
              <a:rPr lang="en-US" sz="1200" dirty="0">
                <a:latin typeface="Comic Sans MS" pitchFamily="66" charset="0"/>
                <a:cs typeface="Times New Roman" pitchFamily="18" charset="0"/>
              </a:rPr>
              <a:t> papillae – </a:t>
            </a:r>
            <a:r>
              <a:rPr lang="en-US" sz="1200" b="1" i="1" dirty="0">
                <a:solidFill>
                  <a:srgbClr val="00B0F0"/>
                </a:solidFill>
                <a:latin typeface="Comic Sans MS" pitchFamily="66" charset="0"/>
                <a:cs typeface="Times New Roman" pitchFamily="18" charset="0"/>
              </a:rPr>
              <a:t>(red strawberry tongue or raspberry tongue)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22</a:t>
            </a:fld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1200" dirty="0">
                <a:latin typeface="Comic Sans MS" pitchFamily="66" charset="0"/>
              </a:rPr>
              <a:t> Palate –</a:t>
            </a:r>
            <a:r>
              <a:rPr lang="en-US" sz="1200" dirty="0" err="1">
                <a:solidFill>
                  <a:srgbClr val="FFFF00"/>
                </a:solidFill>
                <a:latin typeface="Comic Sans MS" pitchFamily="66" charset="0"/>
              </a:rPr>
              <a:t>Forchheimer</a:t>
            </a:r>
            <a:r>
              <a:rPr lang="en-US" sz="1200" dirty="0">
                <a:solidFill>
                  <a:srgbClr val="FFFF00"/>
                </a:solidFill>
                <a:latin typeface="Comic Sans MS" pitchFamily="66" charset="0"/>
              </a:rPr>
              <a:t> spots</a:t>
            </a:r>
          </a:p>
          <a:p>
            <a:pPr>
              <a:buFont typeface="Wingdings" pitchFamily="2" charset="2"/>
              <a:buChar char="ü"/>
            </a:pPr>
            <a:r>
              <a:rPr lang="en-US" sz="1200" dirty="0">
                <a:latin typeface="Comic Sans MS" pitchFamily="66" charset="0"/>
              </a:rPr>
              <a:t>    First 2 days - Tongue – </a:t>
            </a:r>
            <a:r>
              <a:rPr lang="en-US" sz="1200" dirty="0">
                <a:solidFill>
                  <a:srgbClr val="FFFF00"/>
                </a:solidFill>
                <a:latin typeface="Comic Sans MS" pitchFamily="66" charset="0"/>
              </a:rPr>
              <a:t>white strawberry tongue </a:t>
            </a:r>
          </a:p>
          <a:p>
            <a:pPr>
              <a:buFont typeface="Wingdings" pitchFamily="2" charset="2"/>
              <a:buChar char="ü"/>
            </a:pPr>
            <a:r>
              <a:rPr lang="en-US" sz="1200" dirty="0">
                <a:latin typeface="Comic Sans MS" pitchFamily="66" charset="0"/>
              </a:rPr>
              <a:t>    Fifth day  - </a:t>
            </a:r>
            <a:r>
              <a:rPr lang="en-US" sz="1200" dirty="0">
                <a:solidFill>
                  <a:srgbClr val="FFFF00"/>
                </a:solidFill>
                <a:latin typeface="Comic Sans MS" pitchFamily="66" charset="0"/>
              </a:rPr>
              <a:t>Red </a:t>
            </a:r>
            <a:r>
              <a:rPr lang="en-US" sz="1200" dirty="0" err="1">
                <a:solidFill>
                  <a:srgbClr val="FFFF00"/>
                </a:solidFill>
                <a:latin typeface="Comic Sans MS" pitchFamily="66" charset="0"/>
              </a:rPr>
              <a:t>rasberry</a:t>
            </a:r>
            <a:r>
              <a:rPr lang="en-US" sz="1200" dirty="0">
                <a:solidFill>
                  <a:srgbClr val="FFFF00"/>
                </a:solidFill>
                <a:latin typeface="Comic Sans MS" pitchFamily="66" charset="0"/>
              </a:rPr>
              <a:t> tongue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23</a:t>
            </a:fld>
            <a:endParaRPr lang="en-I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1200" dirty="0">
                <a:latin typeface="Comic Sans MS" pitchFamily="66" charset="0"/>
                <a:cs typeface="Latha" pitchFamily="34" charset="0"/>
              </a:rPr>
              <a:t>Diagnosis: diagnosis of tetanus should always be made clinically and laboratory tests are done only to confirm it.</a:t>
            </a:r>
          </a:p>
          <a:p>
            <a:pPr>
              <a:lnSpc>
                <a:spcPct val="150000"/>
              </a:lnSpc>
            </a:pPr>
            <a:r>
              <a:rPr lang="en-IN" sz="1200" dirty="0">
                <a:latin typeface="Comic Sans MS" pitchFamily="66" charset="0"/>
                <a:cs typeface="Latha" pitchFamily="34" charset="0"/>
              </a:rPr>
              <a:t>Clinically: A simple bed side test may be used effectively to diagnose tetanus.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24</a:t>
            </a:fld>
            <a:endParaRPr lang="en-I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Due to spasm of </a:t>
            </a:r>
            <a:r>
              <a:rPr lang="en-US" dirty="0" err="1"/>
              <a:t>masseter</a:t>
            </a:r>
            <a:r>
              <a:rPr lang="en-US" dirty="0"/>
              <a:t> muscle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25</a:t>
            </a:fld>
            <a:endParaRPr lang="en-I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is </a:t>
            </a:r>
            <a:r>
              <a:rPr lang="en-US" dirty="0" err="1"/>
              <a:t>charaterised</a:t>
            </a:r>
            <a:r>
              <a:rPr lang="en-US" dirty="0"/>
              <a:t> by</a:t>
            </a:r>
            <a:r>
              <a:rPr lang="en-US" baseline="0" dirty="0"/>
              <a:t> the </a:t>
            </a:r>
            <a:r>
              <a:rPr lang="en-US" baseline="0" dirty="0" err="1"/>
              <a:t>trismus</a:t>
            </a:r>
            <a:r>
              <a:rPr lang="en-US" baseline="0" dirty="0"/>
              <a:t> and facial palsy ---- cephalic </a:t>
            </a:r>
            <a:r>
              <a:rPr lang="en-US" baseline="0" dirty="0" err="1"/>
              <a:t>tetenus</a:t>
            </a:r>
            <a:endParaRPr lang="en-US" baseline="0" dirty="0"/>
          </a:p>
          <a:p>
            <a:r>
              <a:rPr lang="en-US" baseline="0" dirty="0"/>
              <a:t>Spasm of muscles near the wounds ------ local tetanus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26</a:t>
            </a:fld>
            <a:endParaRPr lang="en-I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Conyne</a:t>
            </a:r>
            <a:r>
              <a:rPr lang="en-US" dirty="0"/>
              <a:t> means club shaped and causes </a:t>
            </a:r>
            <a:r>
              <a:rPr lang="en-US" dirty="0" err="1"/>
              <a:t>diphteria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28</a:t>
            </a:fld>
            <a:endParaRPr lang="en-I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omic Sans MS" pitchFamily="66" charset="0"/>
              </a:rPr>
              <a:t>Life threatening infectious ,communicable disease of skin and mucous membrane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29</a:t>
            </a:fld>
            <a:endParaRPr lang="en-I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>
                <a:solidFill>
                  <a:srgbClr val="FFFF00"/>
                </a:solidFill>
                <a:latin typeface="Comic Sans MS" pitchFamily="66" charset="0"/>
              </a:rPr>
              <a:t>membrane- </a:t>
            </a:r>
            <a:r>
              <a:rPr lang="en-US" sz="1200" dirty="0" err="1">
                <a:latin typeface="Comic Sans MS" pitchFamily="66" charset="0"/>
              </a:rPr>
              <a:t>greyish</a:t>
            </a:r>
            <a:r>
              <a:rPr lang="en-US" sz="1200" dirty="0">
                <a:latin typeface="Comic Sans MS" pitchFamily="66" charset="0"/>
              </a:rPr>
              <a:t> ,thick gelatinous exudates.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30</a:t>
            </a:fld>
            <a:endParaRPr lang="en-I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69900" indent="-469900"/>
            <a:r>
              <a:rPr lang="en-US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Prevention 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By immunization of </a:t>
            </a:r>
            <a:r>
              <a:rPr lang="en-US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“diphtheria </a:t>
            </a:r>
            <a:r>
              <a:rPr lang="en-US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toxoid</a:t>
            </a:r>
            <a:r>
              <a:rPr lang="en-US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marL="469900" indent="-469900"/>
            <a:endParaRPr lang="en-US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9900" indent="-469900"/>
            <a:r>
              <a:rPr lang="en-US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DPT vaccination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31</a:t>
            </a:fld>
            <a:endParaRPr lang="en-I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69900" indent="-469900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200" dirty="0">
                <a:latin typeface="Comic Sans MS" pitchFamily="66" charset="0"/>
                <a:cs typeface="Times New Roman" pitchFamily="18" charset="0"/>
              </a:rPr>
              <a:t>Caused due to malnutrition, inadequate medical care, alcoholism etc.</a:t>
            </a:r>
          </a:p>
          <a:p>
            <a:pPr marL="469900" indent="-469900" eaLnBrk="1" hangingPunct="1">
              <a:lnSpc>
                <a:spcPct val="150000"/>
              </a:lnSpc>
              <a:buFont typeface="Arial" pitchFamily="34" charset="0"/>
              <a:buChar char="•"/>
            </a:pPr>
            <a:endParaRPr lang="en-US" sz="1200" dirty="0">
              <a:solidFill>
                <a:srgbClr val="FFFF00"/>
              </a:solidFill>
              <a:latin typeface="Comic Sans MS" pitchFamily="66" charset="0"/>
              <a:cs typeface="Times New Roman" pitchFamily="18" charset="0"/>
            </a:endParaRPr>
          </a:p>
          <a:p>
            <a:pPr marL="469900" indent="-469900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2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Mode of transmission</a:t>
            </a:r>
            <a:r>
              <a:rPr lang="en-US" sz="1200" dirty="0">
                <a:latin typeface="Comic Sans MS" pitchFamily="66" charset="0"/>
                <a:cs typeface="Times New Roman" pitchFamily="18" charset="0"/>
              </a:rPr>
              <a:t>: inhalation, ingestion, inoculation &amp; trans-placental routes.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32</a:t>
            </a:fld>
            <a:endParaRPr lang="en-I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Organisms may be carried to the oral tissues by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36</a:t>
            </a:fld>
            <a:endParaRPr lang="en-I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Lesions may occur at any site in oral mucosa, but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37</a:t>
            </a:fld>
            <a:endParaRPr lang="en-I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1400" dirty="0">
                <a:solidFill>
                  <a:srgbClr val="C00000"/>
                </a:solidFill>
              </a:rPr>
              <a:t>Presentation: </a:t>
            </a:r>
          </a:p>
          <a:p>
            <a:pPr marL="0" indent="0">
              <a:buNone/>
            </a:pPr>
            <a:endParaRPr lang="en-IN" sz="1400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IN" sz="1200" dirty="0"/>
              <a:t>     usually presented as an </a:t>
            </a:r>
            <a:r>
              <a:rPr lang="en-IN" sz="1200" dirty="0">
                <a:solidFill>
                  <a:srgbClr val="FF0000"/>
                </a:solidFill>
              </a:rPr>
              <a:t>ulcerated </a:t>
            </a:r>
            <a:r>
              <a:rPr lang="en-IN" sz="1200" dirty="0" err="1">
                <a:solidFill>
                  <a:srgbClr val="FF0000"/>
                </a:solidFill>
              </a:rPr>
              <a:t>leision</a:t>
            </a:r>
            <a:r>
              <a:rPr lang="en-IN" sz="1200" dirty="0"/>
              <a:t>, frequently preceded by a opalescent vesicle or nodule which breaks down to form a ulcer.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IN" sz="1200" dirty="0"/>
              <a:t>     Typical ulcer is a irregular </a:t>
            </a:r>
            <a:r>
              <a:rPr lang="en-IN" sz="1200" dirty="0" err="1"/>
              <a:t>leision</a:t>
            </a:r>
            <a:r>
              <a:rPr lang="en-IN" sz="1200" dirty="0"/>
              <a:t> with ragged undermined edges, minimal </a:t>
            </a:r>
            <a:r>
              <a:rPr lang="en-IN" sz="1200" dirty="0" err="1"/>
              <a:t>indurated</a:t>
            </a:r>
            <a:r>
              <a:rPr lang="en-IN" sz="1200" dirty="0"/>
              <a:t>  with yellowish granular base.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IN" sz="1200" dirty="0"/>
              <a:t>     Tiny single or multiple nodules called sentinel tubercles are seen surrounding the ulcer</a:t>
            </a:r>
          </a:p>
          <a:p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             Usually the TB lesion is irregular, superficial or deep, painful ulcer which tends to increase in size.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38</a:t>
            </a:fld>
            <a:endParaRPr lang="en-I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err="1">
                <a:latin typeface="Comic Sans MS" pitchFamily="66" charset="0"/>
              </a:rPr>
              <a:t>Odour</a:t>
            </a:r>
            <a:r>
              <a:rPr lang="en-US" sz="1200" dirty="0">
                <a:latin typeface="Comic Sans MS" pitchFamily="66" charset="0"/>
              </a:rPr>
              <a:t> arises from the gangrenous tissue which is extremely foul.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50</a:t>
            </a:fld>
            <a:endParaRPr lang="en-IN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Comic Sans MS" pitchFamily="66" charset="0"/>
              </a:rPr>
              <a:t>Organism enters the tissue though the oral mucous membrane.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54</a:t>
            </a:fld>
            <a:endParaRPr lang="en-I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The usual mode of transmission is through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59</a:t>
            </a:fld>
            <a:endParaRPr lang="en-I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	(at these sites the spirochetes undergo rapid replication and enter into the </a:t>
            </a:r>
            <a:r>
              <a:rPr lang="en-US" dirty="0" err="1"/>
              <a:t>lymphatics</a:t>
            </a:r>
            <a:r>
              <a:rPr lang="en-US" dirty="0"/>
              <a:t> or blood stream)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63</a:t>
            </a:fld>
            <a:endParaRPr lang="en-I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Comic Sans MS" pitchFamily="66" charset="0"/>
                <a:cs typeface="Times New Roman" pitchFamily="18" charset="0"/>
              </a:rPr>
              <a:t>It is a solitary, painless, </a:t>
            </a:r>
            <a:r>
              <a:rPr lang="en-US" sz="1200" dirty="0" err="1">
                <a:latin typeface="Comic Sans MS" pitchFamily="66" charset="0"/>
                <a:cs typeface="Times New Roman" pitchFamily="18" charset="0"/>
              </a:rPr>
              <a:t>indurated</a:t>
            </a:r>
            <a:r>
              <a:rPr lang="en-US" sz="1200" dirty="0">
                <a:latin typeface="Comic Sans MS" pitchFamily="66" charset="0"/>
                <a:cs typeface="Times New Roman" pitchFamily="18" charset="0"/>
              </a:rPr>
              <a:t>, non-tender, non - hemorrhagic, ulcerated or eroded lesion.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64</a:t>
            </a:fld>
            <a:endParaRPr lang="en-I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hape 4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C896F9-326B-4064-8BC3-A66434E2235B}" type="slidenum">
              <a:rPr lang="en-US" smtClean="0">
                <a:latin typeface="Arial" pitchFamily="34" charset="0"/>
              </a:rPr>
              <a:pPr/>
              <a:t>67</a:t>
            </a:fld>
            <a:endParaRPr lang="en-US">
              <a:latin typeface="Arial" pitchFamily="34" charset="0"/>
            </a:endParaRPr>
          </a:p>
        </p:txBody>
      </p:sp>
      <p:sp>
        <p:nvSpPr>
          <p:cNvPr id="159747" name="Rectangle 145409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159748" name="Rectangle 145410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GB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hape 4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B920B0-68BC-410B-9083-7BE12F3EE8C9}" type="slidenum">
              <a:rPr lang="en-US" smtClean="0">
                <a:latin typeface="Arial" pitchFamily="34" charset="0"/>
              </a:rPr>
              <a:pPr/>
              <a:t>68</a:t>
            </a:fld>
            <a:endParaRPr lang="en-US">
              <a:latin typeface="Arial" pitchFamily="34" charset="0"/>
            </a:endParaRPr>
          </a:p>
        </p:txBody>
      </p:sp>
      <p:sp>
        <p:nvSpPr>
          <p:cNvPr id="160771" name="Rectangle 146433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160772" name="Rectangle 146434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GB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hape 4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A408A85-C088-4E14-AC64-28287AF38C8B}" type="slidenum">
              <a:rPr lang="en-US" smtClean="0">
                <a:latin typeface="Arial" pitchFamily="34" charset="0"/>
              </a:rPr>
              <a:pPr/>
              <a:t>69</a:t>
            </a:fld>
            <a:endParaRPr lang="en-US">
              <a:latin typeface="Arial" pitchFamily="34" charset="0"/>
            </a:endParaRPr>
          </a:p>
        </p:txBody>
      </p:sp>
      <p:sp>
        <p:nvSpPr>
          <p:cNvPr id="161795" name="Rectangle 147457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161796" name="Rectangle 147458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GB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hape 4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8AAAE12-1246-49C0-B585-89309C582D5C}" type="slidenum">
              <a:rPr lang="en-US" smtClean="0">
                <a:latin typeface="Arial" pitchFamily="34" charset="0"/>
              </a:rPr>
              <a:pPr/>
              <a:t>70</a:t>
            </a:fld>
            <a:endParaRPr lang="en-US">
              <a:latin typeface="Arial" pitchFamily="34" charset="0"/>
            </a:endParaRPr>
          </a:p>
        </p:txBody>
      </p:sp>
      <p:sp>
        <p:nvSpPr>
          <p:cNvPr id="162819" name="Rectangle 148481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162820" name="Rectangle 14848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z="1200" dirty="0">
                <a:latin typeface="Comic Sans MS" pitchFamily="66" charset="0"/>
                <a:cs typeface="Times New Roman" pitchFamily="18" charset="0"/>
              </a:rPr>
              <a:t>The oral lesions in this stage are called mucous patches</a:t>
            </a:r>
            <a:endParaRPr lang="en-GB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hape 4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88F885A-4610-44F2-8E6B-3C9A36C356F6}" type="slidenum">
              <a:rPr lang="en-US" smtClean="0">
                <a:latin typeface="Arial" pitchFamily="34" charset="0"/>
              </a:rPr>
              <a:pPr/>
              <a:t>73</a:t>
            </a:fld>
            <a:endParaRPr lang="en-US">
              <a:latin typeface="Arial" pitchFamily="34" charset="0"/>
            </a:endParaRPr>
          </a:p>
        </p:txBody>
      </p:sp>
      <p:sp>
        <p:nvSpPr>
          <p:cNvPr id="164867" name="Rectangle 150529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164868" name="Rectangle 150530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GB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hape 4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6674C77-BB45-4BA0-B48C-3742ACB358DF}" type="slidenum">
              <a:rPr lang="en-US" smtClean="0">
                <a:latin typeface="Arial" pitchFamily="34" charset="0"/>
              </a:rPr>
              <a:pPr/>
              <a:t>75</a:t>
            </a:fld>
            <a:endParaRPr lang="en-US">
              <a:latin typeface="Arial" pitchFamily="34" charset="0"/>
            </a:endParaRPr>
          </a:p>
        </p:txBody>
      </p:sp>
      <p:sp>
        <p:nvSpPr>
          <p:cNvPr id="166915" name="Rectangle 152577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166916" name="Rectangle 152578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GB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en-US" sz="1200" dirty="0">
                <a:latin typeface="Comic Sans MS" pitchFamily="66" charset="0"/>
                <a:cs typeface="Times New Roman" pitchFamily="18" charset="0"/>
              </a:rPr>
              <a:t>The infection alters the formation of both the anterior teeth (</a:t>
            </a:r>
            <a:r>
              <a:rPr lang="en-US" sz="1200" b="1" i="1" dirty="0">
                <a:solidFill>
                  <a:srgbClr val="A50021"/>
                </a:solidFill>
                <a:latin typeface="Comic Sans MS" pitchFamily="66" charset="0"/>
                <a:cs typeface="Times New Roman" pitchFamily="18" charset="0"/>
              </a:rPr>
              <a:t>Hutchinson's incisors</a:t>
            </a:r>
            <a:r>
              <a:rPr lang="en-US" sz="1200" dirty="0">
                <a:latin typeface="Comic Sans MS" pitchFamily="66" charset="0"/>
                <a:cs typeface="Times New Roman" pitchFamily="18" charset="0"/>
              </a:rPr>
              <a:t>) and the posterior dentition (</a:t>
            </a:r>
            <a:r>
              <a:rPr lang="en-US" sz="1200" b="1" i="1" dirty="0">
                <a:solidFill>
                  <a:srgbClr val="A50021"/>
                </a:solidFill>
                <a:latin typeface="Comic Sans MS" pitchFamily="66" charset="0"/>
                <a:cs typeface="Times New Roman" pitchFamily="18" charset="0"/>
              </a:rPr>
              <a:t>Mulberry molars, Fournier's molars, Moon's molars</a:t>
            </a:r>
            <a:r>
              <a:rPr lang="en-US" sz="1200" dirty="0">
                <a:latin typeface="Comic Sans MS" pitchFamily="66" charset="0"/>
                <a:cs typeface="Times New Roman" pitchFamily="18" charset="0"/>
              </a:rPr>
              <a:t>). </a:t>
            </a:r>
          </a:p>
          <a:p>
            <a:pPr algn="just" eaLnBrk="1" hangingPunct="1">
              <a:lnSpc>
                <a:spcPct val="80000"/>
              </a:lnSpc>
            </a:pPr>
            <a:endParaRPr lang="en-US" sz="12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sz="1200" b="1" dirty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Hutchinson's incisors</a:t>
            </a:r>
            <a:r>
              <a:rPr lang="en-US" sz="1200" dirty="0">
                <a:latin typeface="Comic Sans MS" pitchFamily="66" charset="0"/>
                <a:cs typeface="Times New Roman" pitchFamily="18" charset="0"/>
              </a:rPr>
              <a:t>  - exhibit their greatest </a:t>
            </a:r>
            <a:r>
              <a:rPr lang="en-US" sz="1200" dirty="0" err="1">
                <a:latin typeface="Comic Sans MS" pitchFamily="66" charset="0"/>
                <a:cs typeface="Times New Roman" pitchFamily="18" charset="0"/>
              </a:rPr>
              <a:t>mesiodistal</a:t>
            </a:r>
            <a:r>
              <a:rPr lang="en-US" sz="1200" dirty="0">
                <a:latin typeface="Comic Sans MS" pitchFamily="66" charset="0"/>
                <a:cs typeface="Times New Roman" pitchFamily="18" charset="0"/>
              </a:rPr>
              <a:t> width in the middle third of the crown. </a:t>
            </a:r>
          </a:p>
          <a:p>
            <a:pPr algn="just" eaLnBrk="1" hangingPunct="1">
              <a:lnSpc>
                <a:spcPct val="80000"/>
              </a:lnSpc>
            </a:pPr>
            <a:endParaRPr lang="en-US" sz="12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sz="1200" dirty="0">
                <a:latin typeface="Comic Sans MS" pitchFamily="66" charset="0"/>
                <a:cs typeface="Times New Roman" pitchFamily="18" charset="0"/>
              </a:rPr>
              <a:t>The </a:t>
            </a:r>
            <a:r>
              <a:rPr lang="en-US" sz="1200" dirty="0" err="1">
                <a:latin typeface="Comic Sans MS" pitchFamily="66" charset="0"/>
                <a:cs typeface="Times New Roman" pitchFamily="18" charset="0"/>
              </a:rPr>
              <a:t>incisal</a:t>
            </a:r>
            <a:r>
              <a:rPr lang="en-US" sz="1200" dirty="0">
                <a:latin typeface="Comic Sans MS" pitchFamily="66" charset="0"/>
                <a:cs typeface="Times New Roman" pitchFamily="18" charset="0"/>
              </a:rPr>
              <a:t> third tapers to the </a:t>
            </a:r>
            <a:r>
              <a:rPr lang="en-US" sz="1200" dirty="0" err="1">
                <a:latin typeface="Comic Sans MS" pitchFamily="66" charset="0"/>
                <a:cs typeface="Times New Roman" pitchFamily="18" charset="0"/>
              </a:rPr>
              <a:t>incisal</a:t>
            </a:r>
            <a:r>
              <a:rPr lang="en-US" sz="1200" dirty="0">
                <a:latin typeface="Comic Sans MS" pitchFamily="66" charset="0"/>
                <a:cs typeface="Times New Roman" pitchFamily="18" charset="0"/>
              </a:rPr>
              <a:t> edge</a:t>
            </a:r>
          </a:p>
          <a:p>
            <a:pPr algn="just" eaLnBrk="1" hangingPunct="1">
              <a:lnSpc>
                <a:spcPct val="80000"/>
              </a:lnSpc>
            </a:pPr>
            <a:endParaRPr lang="en-US" sz="12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sz="1200" dirty="0">
                <a:latin typeface="Comic Sans MS" pitchFamily="66" charset="0"/>
                <a:cs typeface="Times New Roman" pitchFamily="18" charset="0"/>
              </a:rPr>
              <a:t>Resulting tooth resembles a </a:t>
            </a:r>
            <a:r>
              <a:rPr lang="en-US" sz="1200" b="1" i="1" dirty="0">
                <a:solidFill>
                  <a:srgbClr val="A50021"/>
                </a:solidFill>
                <a:latin typeface="Comic Sans MS" pitchFamily="66" charset="0"/>
                <a:cs typeface="Times New Roman" pitchFamily="18" charset="0"/>
              </a:rPr>
              <a:t>straight - edge screwdriver</a:t>
            </a:r>
            <a:r>
              <a:rPr lang="en-US" sz="1200" dirty="0">
                <a:latin typeface="Comic Sans MS" pitchFamily="66" charset="0"/>
                <a:cs typeface="Times New Roman" pitchFamily="18" charset="0"/>
              </a:rPr>
              <a:t>. </a:t>
            </a:r>
          </a:p>
          <a:p>
            <a:pPr algn="just" eaLnBrk="1" hangingPunct="1">
              <a:lnSpc>
                <a:spcPct val="80000"/>
              </a:lnSpc>
            </a:pPr>
            <a:endParaRPr lang="en-US" sz="12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sz="1200" dirty="0">
                <a:latin typeface="Comic Sans MS" pitchFamily="66" charset="0"/>
                <a:cs typeface="Times New Roman" pitchFamily="18" charset="0"/>
              </a:rPr>
              <a:t>The </a:t>
            </a:r>
            <a:r>
              <a:rPr lang="en-US" sz="1200" dirty="0" err="1">
                <a:latin typeface="Comic Sans MS" pitchFamily="66" charset="0"/>
                <a:cs typeface="Times New Roman" pitchFamily="18" charset="0"/>
              </a:rPr>
              <a:t>incisal</a:t>
            </a:r>
            <a:r>
              <a:rPr lang="en-US" sz="1200" dirty="0">
                <a:latin typeface="Comic Sans MS" pitchFamily="66" charset="0"/>
                <a:cs typeface="Times New Roman" pitchFamily="18" charset="0"/>
              </a:rPr>
              <a:t> edge often exhibits a central </a:t>
            </a:r>
            <a:r>
              <a:rPr lang="en-US" sz="1200" dirty="0" err="1">
                <a:latin typeface="Comic Sans MS" pitchFamily="66" charset="0"/>
                <a:cs typeface="Times New Roman" pitchFamily="18" charset="0"/>
              </a:rPr>
              <a:t>hypoplastic</a:t>
            </a:r>
            <a:r>
              <a:rPr lang="en-US" sz="1200" dirty="0">
                <a:latin typeface="Comic Sans MS" pitchFamily="66" charset="0"/>
                <a:cs typeface="Times New Roman" pitchFamily="18" charset="0"/>
              </a:rPr>
              <a:t> notch.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83</a:t>
            </a:fld>
            <a:endParaRPr lang="en-IN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Shape 4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F5AAA6C-D8D6-447F-9D9B-ED909058FA9A}" type="slidenum">
              <a:rPr lang="en-US" smtClean="0">
                <a:latin typeface="Arial" pitchFamily="34" charset="0"/>
              </a:rPr>
              <a:pPr/>
              <a:t>85</a:t>
            </a:fld>
            <a:endParaRPr lang="en-US">
              <a:latin typeface="Arial" pitchFamily="34" charset="0"/>
            </a:endParaRPr>
          </a:p>
        </p:txBody>
      </p:sp>
      <p:sp>
        <p:nvSpPr>
          <p:cNvPr id="172035" name="Rectangle 157697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172036" name="Rectangle 157698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GB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Broad spectrum antibiotics treat gram positive and negative bacteria… Amoxicillin, </a:t>
            </a:r>
            <a:r>
              <a:rPr lang="en-US" dirty="0" err="1"/>
              <a:t>Augmentin</a:t>
            </a:r>
            <a:r>
              <a:rPr lang="en-US" dirty="0"/>
              <a:t>, Tetracycline and Ciprofloxacin are examples of broad spectrum antibiotics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86</a:t>
            </a:fld>
            <a:endParaRPr lang="en-IN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>
                <a:latin typeface="Comic Sans MS" pitchFamily="66" charset="0"/>
              </a:rPr>
              <a:t>So knowledge regarding varies types of bacterial infections is necessary for correct diagnosis and so that we can improve the patients quality of life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68800-4566-4988-85C7-3FAFF19703DC}" type="slidenum">
              <a:rPr lang="en-IN" smtClean="0"/>
              <a:pPr/>
              <a:t>87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45FDD-3FC1-4874-9076-3DBCD4FDEB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:\ACADEMICS\ppt templates\GoodMor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288228" y="1371600"/>
            <a:ext cx="3550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Blackadder ITC" pitchFamily="82" charset="0"/>
              </a:rPr>
              <a:t>GOOD MORNING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3400"/>
            <a:ext cx="9144000" cy="8382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002060"/>
                </a:solidFill>
                <a:latin typeface="Comic Sans MS" pitchFamily="66" charset="0"/>
              </a:rPr>
              <a:t>  BACTERIAL INFECTIONS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55C768F7-E446-6065-E6DB-1FB1CF27D627}"/>
              </a:ext>
            </a:extLst>
          </p:cNvPr>
          <p:cNvSpPr txBox="1"/>
          <p:nvPr/>
        </p:nvSpPr>
        <p:spPr>
          <a:xfrm>
            <a:off x="4191000" y="4800600"/>
            <a:ext cx="457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/>
              <a:t>Dr. M. SWATHI</a:t>
            </a:r>
          </a:p>
          <a:p>
            <a:pPr algn="ctr"/>
            <a:r>
              <a:rPr lang="en-US" sz="2000" dirty="0"/>
              <a:t>READER </a:t>
            </a:r>
          </a:p>
          <a:p>
            <a:pPr algn="ctr"/>
            <a:r>
              <a:rPr lang="en-US" sz="2000" dirty="0"/>
              <a:t>DEPT OF ORAL MEDICINE &amp; RADIOLOGY</a:t>
            </a:r>
            <a:endParaRPr lang="en-IN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4929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CONTENTS</a:t>
            </a:r>
            <a:r>
              <a:rPr lang="en-US" sz="24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676400"/>
            <a:ext cx="8382000" cy="4343400"/>
          </a:xfrm>
        </p:spPr>
        <p:txBody>
          <a:bodyPr>
            <a:noAutofit/>
          </a:bodyPr>
          <a:lstStyle/>
          <a:p>
            <a:pPr marL="502920" indent="-457200"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Introduction</a:t>
            </a:r>
          </a:p>
          <a:p>
            <a:pPr marL="502920" indent="-457200"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History</a:t>
            </a:r>
          </a:p>
          <a:p>
            <a:pPr marL="502920" indent="-457200"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Morphology and physiology of bacteria</a:t>
            </a:r>
          </a:p>
          <a:p>
            <a:pPr marL="502920" indent="-457200"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Factors predisposing to microbial </a:t>
            </a:r>
            <a:r>
              <a:rPr lang="en-IN" sz="2400" dirty="0" err="1">
                <a:latin typeface="Comic Sans MS" pitchFamily="66" charset="0"/>
              </a:rPr>
              <a:t>pathogenecity</a:t>
            </a:r>
            <a:endParaRPr lang="en-IN" sz="2400" dirty="0">
              <a:latin typeface="Comic Sans MS" pitchFamily="66" charset="0"/>
            </a:endParaRPr>
          </a:p>
          <a:p>
            <a:pPr marL="502920" indent="-457200"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Common oral diseases caused by bacteria </a:t>
            </a:r>
          </a:p>
          <a:p>
            <a:pPr marL="502920" indent="-457200"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Systemic diseases associated with bacteria</a:t>
            </a:r>
          </a:p>
          <a:p>
            <a:pPr marL="502920" indent="-457200"/>
            <a:r>
              <a:rPr lang="en-US" sz="2400" dirty="0">
                <a:latin typeface="Comic Sans MS" pitchFamily="66" charset="0"/>
              </a:rPr>
              <a:t>Conclusion</a:t>
            </a:r>
          </a:p>
          <a:p>
            <a:pPr marL="502920" indent="-457200"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</a:rPr>
              <a:t> References</a:t>
            </a:r>
            <a:endParaRPr lang="en-IN" sz="2400" dirty="0">
              <a:latin typeface="Comic Sans MS" pitchFamily="66" charset="0"/>
            </a:endParaRPr>
          </a:p>
          <a:p>
            <a:pPr marL="502920" indent="-457200"/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84929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Comic Sans MS" pitchFamily="66" charset="0"/>
              </a:rPr>
              <a:t>INTRODUCTION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525780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       The oral microbial community is diverse. The diversity within the oral cavity consist of over 700 species.</a:t>
            </a:r>
          </a:p>
          <a:p>
            <a:pPr marL="0" indent="0">
              <a:lnSpc>
                <a:spcPct val="150000"/>
              </a:lnSpc>
            </a:pPr>
            <a:endParaRPr lang="en-IN" sz="2400" dirty="0"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</a:pPr>
            <a:endParaRPr lang="en-IN" sz="2400" dirty="0"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</a:pPr>
            <a:endParaRPr lang="en-IN" sz="2400" dirty="0"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       The </a:t>
            </a:r>
            <a:r>
              <a:rPr lang="en-IN" sz="2400" dirty="0">
                <a:solidFill>
                  <a:srgbClr val="00B050"/>
                </a:solidFill>
                <a:latin typeface="Comic Sans MS" pitchFamily="66" charset="0"/>
              </a:rPr>
              <a:t>term infection </a:t>
            </a:r>
            <a:r>
              <a:rPr lang="en-IN" sz="2400" dirty="0">
                <a:latin typeface="Comic Sans MS" pitchFamily="66" charset="0"/>
              </a:rPr>
              <a:t>is used to refer to the </a:t>
            </a:r>
            <a:r>
              <a:rPr lang="en-IN" sz="2400" dirty="0">
                <a:solidFill>
                  <a:srgbClr val="FFFF00"/>
                </a:solidFill>
                <a:latin typeface="Comic Sans MS" pitchFamily="66" charset="0"/>
              </a:rPr>
              <a:t>presence and multiplication of microorganisms.</a:t>
            </a:r>
          </a:p>
          <a:p>
            <a:pPr marL="0" indent="0"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     The oral cavity is a portal of entry for many pathogens.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Comic Sans MS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634064"/>
            <a:ext cx="1835294" cy="1861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sravani\Desktop\bacterial inf pics\34e40db0.jpg"/>
          <p:cNvPicPr>
            <a:picLocks noChangeAspect="1" noChangeArrowheads="1"/>
          </p:cNvPicPr>
          <p:nvPr/>
        </p:nvPicPr>
        <p:blipFill>
          <a:blip r:embed="rId4"/>
          <a:srcRect l="16875" t="16438" r="625" b="34247"/>
          <a:stretch>
            <a:fillRect/>
          </a:stretch>
        </p:blipFill>
        <p:spPr bwMode="auto">
          <a:xfrm>
            <a:off x="4495800" y="3099955"/>
            <a:ext cx="2667000" cy="10910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95300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</a:rPr>
              <a:t>      Organisms present in the oral cavity are mixture of </a:t>
            </a:r>
            <a:r>
              <a:rPr lang="en-US" sz="2400" dirty="0" err="1">
                <a:solidFill>
                  <a:srgbClr val="FFFF00"/>
                </a:solidFill>
                <a:latin typeface="Comic Sans MS" pitchFamily="66" charset="0"/>
              </a:rPr>
              <a:t>commensals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 and pathogens</a:t>
            </a:r>
            <a:r>
              <a:rPr lang="en-US" sz="2400" dirty="0">
                <a:latin typeface="Comic Sans MS" pitchFamily="66" charset="0"/>
              </a:rPr>
              <a:t>.</a:t>
            </a:r>
          </a:p>
          <a:p>
            <a:pPr marL="0" indent="0">
              <a:lnSpc>
                <a:spcPct val="150000"/>
              </a:lnSpc>
            </a:pPr>
            <a:endParaRPr lang="en-US" sz="2400" dirty="0"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</a:rPr>
              <a:t>       Oral bacteria –Critical role in oral health and are linked to diseases in oral cavity. </a:t>
            </a:r>
          </a:p>
          <a:p>
            <a:pPr marL="0" indent="0">
              <a:lnSpc>
                <a:spcPct val="150000"/>
              </a:lnSpc>
            </a:pPr>
            <a:endParaRPr lang="en-US" sz="2400" dirty="0"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         </a:t>
            </a:r>
            <a:r>
              <a:rPr lang="en-US" sz="2400" dirty="0">
                <a:latin typeface="Comic Sans MS" pitchFamily="66" charset="0"/>
              </a:rPr>
              <a:t>Microorganisms colonizing one area of the oral cavity have a significant probability of spreading on contiguous epithelial surfaces to neighboring sites.</a:t>
            </a:r>
            <a:endParaRPr lang="en-IN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84929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HISTORY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077200" cy="3539527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</a:pPr>
            <a:r>
              <a:rPr lang="en-US" dirty="0">
                <a:latin typeface="Comic Sans MS" pitchFamily="66" charset="0"/>
              </a:rPr>
              <a:t>    300 </a:t>
            </a:r>
            <a:r>
              <a:rPr lang="en-US" dirty="0" err="1">
                <a:latin typeface="Comic Sans MS" pitchFamily="66" charset="0"/>
              </a:rPr>
              <a:t>B.c</a:t>
            </a:r>
            <a:r>
              <a:rPr lang="en-US" dirty="0">
                <a:latin typeface="Comic Sans MS" pitchFamily="66" charset="0"/>
              </a:rPr>
              <a:t>- </a:t>
            </a:r>
            <a:r>
              <a:rPr lang="en-US" dirty="0">
                <a:solidFill>
                  <a:srgbClr val="FFFF00"/>
                </a:solidFill>
                <a:latin typeface="Comic Sans MS" pitchFamily="66" charset="0"/>
              </a:rPr>
              <a:t>Aristotle </a:t>
            </a:r>
            <a:r>
              <a:rPr lang="en-US" dirty="0">
                <a:latin typeface="Comic Sans MS" pitchFamily="66" charset="0"/>
              </a:rPr>
              <a:t>studied and wrote about living organisms.</a:t>
            </a:r>
          </a:p>
          <a:p>
            <a:pPr marL="0" indent="0">
              <a:lnSpc>
                <a:spcPct val="200000"/>
              </a:lnSpc>
            </a:pPr>
            <a:r>
              <a:rPr lang="en-US" dirty="0">
                <a:solidFill>
                  <a:srgbClr val="C00000"/>
                </a:solidFill>
                <a:latin typeface="Comic Sans MS" pitchFamily="66" charset="0"/>
              </a:rPr>
              <a:t>1675 </a:t>
            </a:r>
            <a:r>
              <a:rPr lang="en-US" dirty="0">
                <a:latin typeface="Comic Sans MS" pitchFamily="66" charset="0"/>
              </a:rPr>
              <a:t>- Anton von </a:t>
            </a:r>
            <a:r>
              <a:rPr lang="en-US" dirty="0" err="1">
                <a:latin typeface="Comic Sans MS" pitchFamily="66" charset="0"/>
              </a:rPr>
              <a:t>Leewenhoek</a:t>
            </a:r>
            <a:r>
              <a:rPr lang="en-US" dirty="0">
                <a:latin typeface="Comic Sans MS" pitchFamily="66" charset="0"/>
              </a:rPr>
              <a:t> first microbiologist and the first person to observe  bacteria under microscope. </a:t>
            </a:r>
          </a:p>
          <a:p>
            <a:pPr marL="0" indent="0">
              <a:lnSpc>
                <a:spcPct val="200000"/>
              </a:lnSpc>
            </a:pPr>
            <a:r>
              <a:rPr lang="en-US" dirty="0">
                <a:solidFill>
                  <a:srgbClr val="C00000"/>
                </a:solidFill>
                <a:latin typeface="Comic Sans MS" pitchFamily="66" charset="0"/>
              </a:rPr>
              <a:t>1876</a:t>
            </a:r>
            <a:r>
              <a:rPr lang="en-US" dirty="0">
                <a:latin typeface="Comic Sans MS" pitchFamily="66" charset="0"/>
              </a:rPr>
              <a:t> –Robert Koch –role of bacteria in disease.</a:t>
            </a:r>
          </a:p>
          <a:p>
            <a:pPr marL="0" indent="0">
              <a:lnSpc>
                <a:spcPct val="200000"/>
              </a:lnSpc>
            </a:pPr>
            <a:endParaRPr lang="en-US" dirty="0">
              <a:latin typeface="Comic Sans MS" pitchFamily="66" charset="0"/>
            </a:endParaRPr>
          </a:p>
          <a:p>
            <a:endParaRPr lang="en-US" dirty="0">
              <a:latin typeface="Comic Sans MS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88"/>
          <a:stretch/>
        </p:blipFill>
        <p:spPr bwMode="auto">
          <a:xfrm>
            <a:off x="6705600" y="3581400"/>
            <a:ext cx="1905000" cy="282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  <a:latin typeface="Comic Sans MS" pitchFamily="66" charset="0"/>
              </a:rPr>
              <a:t>Morphology and physiology of bacteria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368118"/>
            <a:ext cx="7315200" cy="3539527"/>
          </a:xfrm>
        </p:spPr>
        <p:txBody>
          <a:bodyPr/>
          <a:lstStyle/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en-US" dirty="0">
                <a:latin typeface="Comic Sans MS" pitchFamily="66" charset="0"/>
              </a:rPr>
              <a:t>Single-celled</a:t>
            </a: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en-US" dirty="0">
                <a:latin typeface="Comic Sans MS" pitchFamily="66" charset="0"/>
              </a:rPr>
              <a:t>Prokaryotes</a:t>
            </a: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en-US" dirty="0">
                <a:latin typeface="Comic Sans MS" pitchFamily="66" charset="0"/>
              </a:rPr>
              <a:t>No nucleus </a:t>
            </a: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en-US" dirty="0">
                <a:latin typeface="Comic Sans MS" pitchFamily="66" charset="0"/>
              </a:rPr>
              <a:t>No membrane-bound organelles</a:t>
            </a: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en-US" dirty="0">
                <a:latin typeface="Comic Sans MS" pitchFamily="66" charset="0"/>
              </a:rPr>
              <a:t>Bacteria of medical importance –measure, 0.2-1.5 microns diameter and 3-5 microns in length</a:t>
            </a:r>
          </a:p>
        </p:txBody>
      </p:sp>
      <p:pic>
        <p:nvPicPr>
          <p:cNvPr id="2050" name="Picture 2" descr="C:\Users\sravani\Desktop\bacterial inf pics\34e40db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1960485"/>
            <a:ext cx="3340274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2743200" cy="10668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Structure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7543800" cy="411480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FFFF00"/>
                </a:solidFill>
                <a:latin typeface="Comic Sans MS" pitchFamily="66" charset="0"/>
              </a:rPr>
              <a:t>Cell wall</a:t>
            </a:r>
            <a:endParaRPr lang="en-IN" dirty="0"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solidFill>
                  <a:srgbClr val="FFFF00"/>
                </a:solidFill>
                <a:latin typeface="Comic Sans MS" pitchFamily="66" charset="0"/>
              </a:rPr>
              <a:t>Plasma Membrane </a:t>
            </a:r>
            <a:r>
              <a:rPr lang="en-IN" dirty="0">
                <a:latin typeface="Comic Sans MS" pitchFamily="66" charset="0"/>
              </a:rPr>
              <a:t>–semi permeable membrane</a:t>
            </a:r>
          </a:p>
          <a:p>
            <a:pPr marL="0" indent="0">
              <a:lnSpc>
                <a:spcPct val="150000"/>
              </a:lnSpc>
              <a:buNone/>
            </a:pPr>
            <a:endParaRPr lang="en-IN" dirty="0"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solidFill>
                  <a:srgbClr val="FFFF00"/>
                </a:solidFill>
                <a:latin typeface="Comic Sans MS" pitchFamily="66" charset="0"/>
              </a:rPr>
              <a:t>Cytoplasm</a:t>
            </a:r>
            <a:r>
              <a:rPr lang="en-IN" dirty="0">
                <a:latin typeface="Comic Sans MS" pitchFamily="66" charset="0"/>
              </a:rPr>
              <a:t> – </a:t>
            </a:r>
            <a:r>
              <a:rPr lang="en-IN" dirty="0" err="1">
                <a:latin typeface="Comic Sans MS" pitchFamily="66" charset="0"/>
              </a:rPr>
              <a:t>Ribosomes</a:t>
            </a:r>
            <a:r>
              <a:rPr lang="en-IN" dirty="0">
                <a:latin typeface="Comic Sans MS" pitchFamily="66" charset="0"/>
              </a:rPr>
              <a:t>, </a:t>
            </a:r>
            <a:r>
              <a:rPr lang="en-IN" dirty="0" err="1">
                <a:latin typeface="Comic Sans MS" pitchFamily="66" charset="0"/>
              </a:rPr>
              <a:t>mesosomes</a:t>
            </a:r>
            <a:endParaRPr lang="en-IN" dirty="0"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IN" dirty="0"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FFFF00"/>
                </a:solidFill>
                <a:latin typeface="Comic Sans MS" pitchFamily="66" charset="0"/>
              </a:rPr>
              <a:t>Nucleus</a:t>
            </a:r>
            <a:endParaRPr lang="en-IN" dirty="0">
              <a:solidFill>
                <a:srgbClr val="FFFF00"/>
              </a:solidFill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IN" dirty="0"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solidFill>
                  <a:srgbClr val="FFFF00"/>
                </a:solidFill>
                <a:latin typeface="Comic Sans MS" pitchFamily="66" charset="0"/>
              </a:rPr>
              <a:t>Flagella</a:t>
            </a:r>
            <a:r>
              <a:rPr lang="en-IN" dirty="0">
                <a:latin typeface="Comic Sans MS" pitchFamily="66" charset="0"/>
              </a:rPr>
              <a:t>  3-20 micro meters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 err="1">
                <a:solidFill>
                  <a:srgbClr val="FFFF00"/>
                </a:solidFill>
                <a:latin typeface="Comic Sans MS" pitchFamily="66" charset="0"/>
              </a:rPr>
              <a:t>Pili</a:t>
            </a:r>
            <a:r>
              <a:rPr lang="en-IN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IN" dirty="0">
                <a:latin typeface="Comic Sans MS" pitchFamily="66" charset="0"/>
              </a:rPr>
              <a:t>– Adhesion, Transfer of genetic material.</a:t>
            </a:r>
          </a:p>
          <a:p>
            <a:pPr>
              <a:lnSpc>
                <a:spcPct val="150000"/>
              </a:lnSpc>
            </a:pPr>
            <a:endParaRPr lang="en-US" dirty="0">
              <a:latin typeface="Comic Sans MS" pitchFamily="66" charset="0"/>
            </a:endParaRPr>
          </a:p>
        </p:txBody>
      </p:sp>
      <p:pic>
        <p:nvPicPr>
          <p:cNvPr id="1026" name="Picture 2" descr="C:\Users\sravani\Desktop\bacterial inf pics\figure-22-02-02.j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2667000"/>
            <a:ext cx="3892749" cy="281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1116348" y="2197608"/>
            <a:ext cx="3364992" cy="62179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  <a:latin typeface="Comic Sans MS" pitchFamily="66" charset="0"/>
              </a:rPr>
              <a:t>INFECTIOUS AGENT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4885144" y="2197608"/>
            <a:ext cx="3362062" cy="62179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  <a:latin typeface="Comic Sans MS" pitchFamily="66" charset="0"/>
              </a:rPr>
              <a:t>HOST 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5200" cy="115409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Comic Sans MS" pitchFamily="66" charset="0"/>
              </a:rPr>
              <a:t>Factors relating to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914400" y="3447288"/>
            <a:ext cx="3566160" cy="2953512"/>
          </a:xfrm>
        </p:spPr>
        <p:txBody>
          <a:bodyPr/>
          <a:lstStyle/>
          <a:p>
            <a:pPr marL="502920" indent="-457200">
              <a:buFont typeface="+mj-lt"/>
              <a:buAutoNum type="arabicPeriod"/>
            </a:pPr>
            <a:r>
              <a:rPr lang="en-US" dirty="0">
                <a:latin typeface="Comic Sans MS" pitchFamily="66" charset="0"/>
              </a:rPr>
              <a:t>Mode of entry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>
                <a:latin typeface="Comic Sans MS" pitchFamily="66" charset="0"/>
              </a:rPr>
              <a:t>Spread of infection 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>
                <a:latin typeface="Comic Sans MS" pitchFamily="66" charset="0"/>
              </a:rPr>
              <a:t>Production of toxins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>
                <a:latin typeface="Comic Sans MS" pitchFamily="66" charset="0"/>
              </a:rPr>
              <a:t>Virulence of organisms 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>
                <a:latin typeface="Comic Sans MS" pitchFamily="66" charset="0"/>
              </a:rPr>
              <a:t>Product of organisms 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7" y="3447288"/>
            <a:ext cx="3566160" cy="2953512"/>
          </a:xfrm>
        </p:spPr>
        <p:txBody>
          <a:bodyPr/>
          <a:lstStyle/>
          <a:p>
            <a:pPr marL="502920" indent="-457200">
              <a:buFont typeface="+mj-lt"/>
              <a:buAutoNum type="arabicPeriod"/>
            </a:pPr>
            <a:r>
              <a:rPr lang="en-US" dirty="0">
                <a:latin typeface="Comic Sans MS" pitchFamily="66" charset="0"/>
              </a:rPr>
              <a:t>Physical barrier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>
                <a:latin typeface="Comic Sans MS" pitchFamily="66" charset="0"/>
              </a:rPr>
              <a:t>Chemical barrier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>
                <a:latin typeface="Comic Sans MS" pitchFamily="66" charset="0"/>
              </a:rPr>
              <a:t>Effective drainage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>
                <a:latin typeface="Comic Sans MS" pitchFamily="66" charset="0"/>
              </a:rPr>
              <a:t>Immune defense mechanism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116348" y="1884285"/>
            <a:ext cx="3364992" cy="621792"/>
          </a:xfrm>
        </p:spPr>
        <p:txBody>
          <a:bodyPr/>
          <a:lstStyle/>
          <a:p>
            <a:pPr algn="ctr"/>
            <a:r>
              <a:rPr lang="en-US" b="0" dirty="0">
                <a:solidFill>
                  <a:srgbClr val="FFFF00"/>
                </a:solidFill>
                <a:latin typeface="Comic Sans MS" pitchFamily="66" charset="0"/>
              </a:rPr>
              <a:t>NON SPECIFIC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885144" y="1884285"/>
            <a:ext cx="3362062" cy="621792"/>
          </a:xfrm>
        </p:spPr>
        <p:txBody>
          <a:bodyPr/>
          <a:lstStyle/>
          <a:p>
            <a:pPr algn="ctr"/>
            <a:r>
              <a:rPr lang="en-US" b="0" dirty="0">
                <a:solidFill>
                  <a:srgbClr val="FFFF00"/>
                </a:solidFill>
                <a:latin typeface="Comic Sans MS" pitchFamily="66" charset="0"/>
              </a:rPr>
              <a:t>SPECIFIC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115409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latin typeface="Comic Sans MS" pitchFamily="66" charset="0"/>
              </a:rPr>
              <a:t>BACTERIA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sz="quarter" idx="13"/>
          </p:nvPr>
        </p:nvSpPr>
        <p:spPr>
          <a:xfrm>
            <a:off x="914400" y="2667000"/>
            <a:ext cx="3566160" cy="35814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omic Sans MS" pitchFamily="66" charset="0"/>
              </a:rPr>
              <a:t>Staphylococcus                                </a:t>
            </a:r>
          </a:p>
          <a:p>
            <a:r>
              <a:rPr lang="en-US" sz="2400" dirty="0">
                <a:latin typeface="Comic Sans MS" pitchFamily="66" charset="0"/>
              </a:rPr>
              <a:t>Streptococcus</a:t>
            </a:r>
          </a:p>
          <a:p>
            <a:r>
              <a:rPr lang="en-US" sz="2400" dirty="0" err="1">
                <a:latin typeface="Comic Sans MS" pitchFamily="66" charset="0"/>
              </a:rPr>
              <a:t>Actinomyces</a:t>
            </a:r>
            <a:endParaRPr lang="en-US" sz="2400" dirty="0">
              <a:latin typeface="Comic Sans MS" pitchFamily="66" charset="0"/>
            </a:endParaRPr>
          </a:p>
          <a:p>
            <a:pPr marL="82296" indent="0"/>
            <a:r>
              <a:rPr lang="en-US" sz="2400" dirty="0">
                <a:latin typeface="Comic Sans MS" pitchFamily="66" charset="0"/>
                <a:cs typeface="Latha" pitchFamily="34" charset="0"/>
              </a:rPr>
              <a:t>Lactobacillus </a:t>
            </a:r>
          </a:p>
          <a:p>
            <a:pPr marL="82296" indent="0"/>
            <a:r>
              <a:rPr lang="en-US" sz="2400" dirty="0">
                <a:latin typeface="Comic Sans MS" pitchFamily="66" charset="0"/>
                <a:cs typeface="Latha" pitchFamily="34" charset="0"/>
              </a:rPr>
              <a:t> Proteus </a:t>
            </a:r>
          </a:p>
          <a:p>
            <a:pPr marL="82296" indent="0"/>
            <a:r>
              <a:rPr lang="en-US" sz="2400" dirty="0" err="1">
                <a:latin typeface="Comic Sans MS" pitchFamily="66" charset="0"/>
                <a:cs typeface="Latha" pitchFamily="34" charset="0"/>
              </a:rPr>
              <a:t>Fusobacterium</a:t>
            </a:r>
            <a:r>
              <a:rPr lang="en-US" sz="2400" dirty="0">
                <a:latin typeface="Comic Sans MS" pitchFamily="66" charset="0"/>
                <a:cs typeface="Latha" pitchFamily="34" charset="0"/>
              </a:rPr>
              <a:t> </a:t>
            </a:r>
          </a:p>
          <a:p>
            <a:endParaRPr lang="en-US" sz="2400" dirty="0">
              <a:latin typeface="Comic Sans MS" pitchFamily="66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815840" y="2743200"/>
            <a:ext cx="3566160" cy="2953512"/>
          </a:xfrm>
        </p:spPr>
        <p:txBody>
          <a:bodyPr>
            <a:normAutofit/>
          </a:bodyPr>
          <a:lstStyle/>
          <a:p>
            <a:r>
              <a:rPr lang="en-US" sz="2400" dirty="0" err="1">
                <a:latin typeface="Comic Sans MS" pitchFamily="66" charset="0"/>
              </a:rPr>
              <a:t>Corynebacterium</a:t>
            </a:r>
            <a:endParaRPr lang="en-US" sz="2400" dirty="0">
              <a:latin typeface="Comic Sans MS" pitchFamily="66" charset="0"/>
            </a:endParaRPr>
          </a:p>
          <a:p>
            <a:r>
              <a:rPr lang="en-US" sz="2400" dirty="0">
                <a:latin typeface="Comic Sans MS" pitchFamily="66" charset="0"/>
              </a:rPr>
              <a:t>Clostridium</a:t>
            </a:r>
          </a:p>
          <a:p>
            <a:r>
              <a:rPr lang="en-US" sz="2400" dirty="0">
                <a:latin typeface="Comic Sans MS" pitchFamily="66" charset="0"/>
                <a:cs typeface="Latha" pitchFamily="34" charset="0"/>
              </a:rPr>
              <a:t>Mycobacterium</a:t>
            </a:r>
          </a:p>
          <a:p>
            <a:r>
              <a:rPr lang="en-US" sz="2400" dirty="0">
                <a:latin typeface="Comic Sans MS" pitchFamily="66" charset="0"/>
                <a:cs typeface="Latha" pitchFamily="34" charset="0"/>
              </a:rPr>
              <a:t>Spirochetes </a:t>
            </a:r>
            <a:endParaRPr lang="en-US" sz="2400" dirty="0">
              <a:latin typeface="Comic Sans MS" pitchFamily="66" charset="0"/>
            </a:endParaRPr>
          </a:p>
          <a:p>
            <a:endParaRPr lang="en-US" sz="2400" dirty="0">
              <a:latin typeface="Comic Sans MS" pitchFamily="66" charset="0"/>
            </a:endParaRPr>
          </a:p>
          <a:p>
            <a:pPr>
              <a:buNone/>
            </a:pPr>
            <a:endParaRPr lang="en-US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914400"/>
            <a:ext cx="8915400" cy="1154097"/>
          </a:xfrm>
        </p:spPr>
        <p:txBody>
          <a:bodyPr>
            <a:normAutofit/>
          </a:bodyPr>
          <a:lstStyle/>
          <a:p>
            <a:r>
              <a:rPr lang="en-IN" sz="3200" dirty="0">
                <a:solidFill>
                  <a:srgbClr val="FFFF00"/>
                </a:solidFill>
                <a:latin typeface="Comic Sans MS" pitchFamily="66" charset="0"/>
              </a:rPr>
              <a:t>Common symptoms of bacterial infections:</a:t>
            </a:r>
            <a:br>
              <a:rPr lang="en-IN" sz="3200" dirty="0">
                <a:solidFill>
                  <a:srgbClr val="FFFF00"/>
                </a:solidFill>
                <a:latin typeface="Comic Sans MS" pitchFamily="66" charset="0"/>
              </a:rPr>
            </a:br>
            <a:endParaRPr lang="en-US" sz="32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09600" y="2404073"/>
            <a:ext cx="7315200" cy="353952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Fever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Elevated white blood cells (WBCs)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Diarrhoea with intestinal infections (food poisoning)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Localized redness with skin infections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Swollen nodes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Pain</a:t>
            </a:r>
          </a:p>
          <a:p>
            <a:endParaRPr lang="en-US" sz="2400" dirty="0">
              <a:latin typeface="Comic Sans MS" pitchFamily="66" charset="0"/>
            </a:endParaRPr>
          </a:p>
        </p:txBody>
      </p:sp>
      <p:pic>
        <p:nvPicPr>
          <p:cNvPr id="6146" name="Picture 2" descr="C:\Users\sravani\Desktop\bacterial inf pics\670px-Treat-a-Bacterial-Infection-Step-19.jpg"/>
          <p:cNvPicPr>
            <a:picLocks noChangeAspect="1" noChangeArrowheads="1"/>
          </p:cNvPicPr>
          <p:nvPr/>
        </p:nvPicPr>
        <p:blipFill>
          <a:blip r:embed="rId2"/>
          <a:srcRect l="4328" t="35686" r="41045" b="16600"/>
          <a:stretch>
            <a:fillRect/>
          </a:stretch>
        </p:blipFill>
        <p:spPr bwMode="auto">
          <a:xfrm>
            <a:off x="6477000" y="1905000"/>
            <a:ext cx="2209800" cy="14490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1"/>
            <a:ext cx="9144000" cy="99059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         BACTERIA WHICH CAUSE SOFT TISSUE INFECTIONS</a:t>
            </a:r>
            <a:br>
              <a:rPr lang="en-US" sz="2400" dirty="0">
                <a:solidFill>
                  <a:srgbClr val="002060"/>
                </a:solidFill>
                <a:latin typeface="Comic Sans MS" pitchFamily="66" charset="0"/>
              </a:rPr>
            </a:br>
            <a:endParaRPr lang="en-US" sz="24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315200" cy="3539527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  <a:cs typeface="Latha" pitchFamily="34" charset="0"/>
              </a:rPr>
              <a:t>Staphylococcus </a:t>
            </a:r>
            <a:r>
              <a:rPr lang="en-US" sz="2400" dirty="0" err="1">
                <a:latin typeface="Comic Sans MS" pitchFamily="66" charset="0"/>
                <a:cs typeface="Latha" pitchFamily="34" charset="0"/>
              </a:rPr>
              <a:t>aureus</a:t>
            </a:r>
            <a:endParaRPr lang="en-US" sz="2400" dirty="0">
              <a:latin typeface="Comic Sans MS" pitchFamily="66" charset="0"/>
              <a:cs typeface="Latha" pitchFamily="34" charset="0"/>
            </a:endParaRPr>
          </a:p>
          <a:p>
            <a:pPr marL="82296" indent="0"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  <a:cs typeface="Latha" pitchFamily="34" charset="0"/>
              </a:rPr>
              <a:t> Streptococcus </a:t>
            </a:r>
            <a:r>
              <a:rPr lang="en-US" sz="2400" dirty="0" err="1">
                <a:latin typeface="Comic Sans MS" pitchFamily="66" charset="0"/>
                <a:cs typeface="Latha" pitchFamily="34" charset="0"/>
              </a:rPr>
              <a:t>pyogenes</a:t>
            </a:r>
            <a:endParaRPr lang="en-US" sz="2400" dirty="0">
              <a:latin typeface="Comic Sans MS" pitchFamily="66" charset="0"/>
              <a:cs typeface="Latha" pitchFamily="34" charset="0"/>
            </a:endParaRPr>
          </a:p>
          <a:p>
            <a:pPr marL="82296" indent="0"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  <a:cs typeface="Latha" pitchFamily="34" charset="0"/>
              </a:rPr>
              <a:t> </a:t>
            </a:r>
            <a:r>
              <a:rPr lang="en-US" sz="2400" dirty="0" err="1">
                <a:latin typeface="Comic Sans MS" pitchFamily="66" charset="0"/>
                <a:cs typeface="Latha" pitchFamily="34" charset="0"/>
              </a:rPr>
              <a:t>Pneumococcus</a:t>
            </a:r>
            <a:endParaRPr lang="en-US" sz="2400" dirty="0">
              <a:latin typeface="Comic Sans MS" pitchFamily="66" charset="0"/>
              <a:cs typeface="Latha" pitchFamily="34" charset="0"/>
            </a:endParaRPr>
          </a:p>
          <a:p>
            <a:pPr marL="82296" indent="0"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  <a:cs typeface="Latha" pitchFamily="34" charset="0"/>
              </a:rPr>
              <a:t> </a:t>
            </a:r>
            <a:r>
              <a:rPr lang="en-US" sz="2400" dirty="0" err="1">
                <a:latin typeface="Comic Sans MS" pitchFamily="66" charset="0"/>
                <a:cs typeface="Latha" pitchFamily="34" charset="0"/>
              </a:rPr>
              <a:t>E.coli</a:t>
            </a:r>
            <a:endParaRPr lang="en-US" sz="2400" dirty="0">
              <a:latin typeface="Comic Sans MS" pitchFamily="66" charset="0"/>
              <a:cs typeface="Latha" pitchFamily="34" charset="0"/>
            </a:endParaRPr>
          </a:p>
          <a:p>
            <a:pPr marL="82296" indent="0"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  <a:cs typeface="Latha" pitchFamily="34" charset="0"/>
              </a:rPr>
              <a:t> Proteus </a:t>
            </a:r>
          </a:p>
          <a:p>
            <a:pPr marL="82296" indent="0"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  <a:cs typeface="Latha" pitchFamily="34" charset="0"/>
              </a:rPr>
              <a:t> Pseudomonas</a:t>
            </a:r>
          </a:p>
          <a:p>
            <a:pPr marL="82296" indent="0"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  <a:cs typeface="Latha" pitchFamily="34" charset="0"/>
              </a:rPr>
              <a:t> Clostridium</a:t>
            </a:r>
          </a:p>
          <a:p>
            <a:pPr marL="82296" indent="0"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  <a:cs typeface="Latha" pitchFamily="34" charset="0"/>
              </a:rPr>
              <a:t> </a:t>
            </a:r>
            <a:r>
              <a:rPr lang="en-US" sz="2400" dirty="0" err="1">
                <a:latin typeface="Comic Sans MS" pitchFamily="66" charset="0"/>
                <a:cs typeface="Latha" pitchFamily="34" charset="0"/>
              </a:rPr>
              <a:t>Bacteroids</a:t>
            </a:r>
            <a:endParaRPr lang="en-US" sz="2400" dirty="0">
              <a:latin typeface="Comic Sans MS" pitchFamily="66" charset="0"/>
              <a:cs typeface="Latha" pitchFamily="34" charset="0"/>
            </a:endParaRPr>
          </a:p>
          <a:p>
            <a:pPr marL="82296" indent="0"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  <a:cs typeface="Latha" pitchFamily="34" charset="0"/>
              </a:rPr>
              <a:t> </a:t>
            </a:r>
            <a:r>
              <a:rPr lang="en-US" sz="2400" dirty="0" err="1">
                <a:latin typeface="Comic Sans MS" pitchFamily="66" charset="0"/>
                <a:cs typeface="Latha" pitchFamily="34" charset="0"/>
              </a:rPr>
              <a:t>Fusobacterium</a:t>
            </a:r>
            <a:endParaRPr lang="en-US" sz="2400" dirty="0">
              <a:latin typeface="Comic Sans MS" pitchFamily="66" charset="0"/>
              <a:cs typeface="Latha" pitchFamily="34" charset="0"/>
            </a:endParaRPr>
          </a:p>
          <a:p>
            <a:pPr marL="82296" indent="0"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  <a:cs typeface="Latha" pitchFamily="34" charset="0"/>
              </a:rPr>
              <a:t> Mycobacterium</a:t>
            </a:r>
          </a:p>
          <a:p>
            <a:pPr marL="82296" indent="0"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  <a:cs typeface="Latha" pitchFamily="34" charset="0"/>
              </a:rPr>
              <a:t> </a:t>
            </a:r>
            <a:r>
              <a:rPr lang="en-US" sz="2400" dirty="0" err="1">
                <a:latin typeface="Comic Sans MS" pitchFamily="66" charset="0"/>
                <a:cs typeface="Latha" pitchFamily="34" charset="0"/>
              </a:rPr>
              <a:t>Actinomycetes</a:t>
            </a:r>
            <a:endParaRPr lang="en-IN" sz="2400" dirty="0">
              <a:latin typeface="Comic Sans MS" pitchFamily="66" charset="0"/>
              <a:cs typeface="Latha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1"/>
            <a:ext cx="9144000" cy="1066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    BACTERIA WHICH CAUSE HARD TISSUE INFECTIONS</a:t>
            </a:r>
            <a:br>
              <a:rPr lang="en-US" sz="2400" dirty="0">
                <a:solidFill>
                  <a:srgbClr val="002060"/>
                </a:solidFill>
                <a:latin typeface="Comic Sans MS" pitchFamily="66" charset="0"/>
              </a:rPr>
            </a:br>
            <a:endParaRPr lang="en-US" sz="24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86000"/>
            <a:ext cx="7315200" cy="353952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  <a:cs typeface="Latha" pitchFamily="34" charset="0"/>
              </a:rPr>
              <a:t>Staphylococcus </a:t>
            </a:r>
            <a:r>
              <a:rPr lang="en-US" sz="2400" dirty="0" err="1">
                <a:latin typeface="Comic Sans MS" pitchFamily="66" charset="0"/>
                <a:cs typeface="Latha" pitchFamily="34" charset="0"/>
              </a:rPr>
              <a:t>aureus</a:t>
            </a:r>
            <a:endParaRPr lang="en-US" sz="2400" dirty="0">
              <a:latin typeface="Comic Sans MS" pitchFamily="66" charset="0"/>
              <a:cs typeface="Latha" pitchFamily="34" charset="0"/>
            </a:endParaRPr>
          </a:p>
          <a:p>
            <a:pPr marL="82296" indent="0">
              <a:lnSpc>
                <a:spcPct val="150000"/>
              </a:lnSpc>
              <a:buNone/>
            </a:pPr>
            <a:r>
              <a:rPr lang="en-US" sz="2400" dirty="0">
                <a:latin typeface="Comic Sans MS" pitchFamily="66" charset="0"/>
                <a:cs typeface="Latha" pitchFamily="34" charset="0"/>
              </a:rPr>
              <a:t>  Streptococcus </a:t>
            </a:r>
            <a:r>
              <a:rPr lang="en-US" sz="2400" dirty="0" err="1">
                <a:latin typeface="Comic Sans MS" pitchFamily="66" charset="0"/>
                <a:cs typeface="Latha" pitchFamily="34" charset="0"/>
              </a:rPr>
              <a:t>mutans</a:t>
            </a:r>
            <a:endParaRPr lang="en-US" sz="2400" dirty="0">
              <a:latin typeface="Comic Sans MS" pitchFamily="66" charset="0"/>
              <a:cs typeface="Latha" pitchFamily="34" charset="0"/>
            </a:endParaRPr>
          </a:p>
          <a:p>
            <a:pPr marL="82296" indent="0">
              <a:lnSpc>
                <a:spcPct val="150000"/>
              </a:lnSpc>
              <a:buNone/>
            </a:pPr>
            <a:r>
              <a:rPr lang="en-US" sz="2400" dirty="0">
                <a:latin typeface="Comic Sans MS" pitchFamily="66" charset="0"/>
                <a:cs typeface="Latha" pitchFamily="34" charset="0"/>
              </a:rPr>
              <a:t>  Lactobacillus</a:t>
            </a:r>
          </a:p>
          <a:p>
            <a:pPr marL="82296" indent="0">
              <a:lnSpc>
                <a:spcPct val="150000"/>
              </a:lnSpc>
              <a:buNone/>
            </a:pPr>
            <a:r>
              <a:rPr lang="en-US" sz="2400" dirty="0">
                <a:latin typeface="Comic Sans MS" pitchFamily="66" charset="0"/>
                <a:cs typeface="Latha" pitchFamily="34" charset="0"/>
              </a:rPr>
              <a:t>  </a:t>
            </a:r>
            <a:r>
              <a:rPr lang="en-US" sz="2400" dirty="0" err="1">
                <a:latin typeface="Comic Sans MS" pitchFamily="66" charset="0"/>
                <a:cs typeface="Latha" pitchFamily="34" charset="0"/>
              </a:rPr>
              <a:t>Hemophilus</a:t>
            </a:r>
            <a:r>
              <a:rPr lang="en-US" sz="2400" dirty="0">
                <a:latin typeface="Comic Sans MS" pitchFamily="66" charset="0"/>
                <a:cs typeface="Latha" pitchFamily="34" charset="0"/>
              </a:rPr>
              <a:t> influenza</a:t>
            </a:r>
            <a:endParaRPr lang="en-US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762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       COMMON ORAL DISEASES CAUSED BY BACTERIA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4343400" cy="4191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DENTAL CARIES</a:t>
            </a:r>
          </a:p>
          <a:p>
            <a:pPr>
              <a:buNone/>
            </a:pPr>
            <a:endParaRPr lang="en-US" sz="2800" dirty="0">
              <a:solidFill>
                <a:srgbClr val="FFFF00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en-US" sz="2400" dirty="0">
                <a:latin typeface="Comic Sans MS" pitchFamily="66" charset="0"/>
              </a:rPr>
              <a:t>  It is an infectious microbial disease of the teeth that results in localized dissolution and destruction of  the calcified tissues.</a:t>
            </a:r>
          </a:p>
          <a:p>
            <a:pPr>
              <a:buNone/>
            </a:pPr>
            <a:endParaRPr lang="en-US" sz="2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53000" y="2133600"/>
            <a:ext cx="3962400" cy="40934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IN" sz="2000" dirty="0">
                <a:solidFill>
                  <a:srgbClr val="FF0000"/>
                </a:solidFill>
                <a:latin typeface="Comic Sans MS" pitchFamily="66" charset="0"/>
              </a:rPr>
              <a:t>Pit and fissure caries </a:t>
            </a:r>
            <a:r>
              <a:rPr lang="en-IN" sz="2000" dirty="0">
                <a:latin typeface="Comic Sans MS" pitchFamily="66" charset="0"/>
              </a:rPr>
              <a:t>– S.sangius, S.mutans , Lactobacillus, </a:t>
            </a:r>
            <a:r>
              <a:rPr lang="en-IN" sz="2000" dirty="0" err="1">
                <a:latin typeface="Comic Sans MS" pitchFamily="66" charset="0"/>
              </a:rPr>
              <a:t>Actinomyces</a:t>
            </a:r>
            <a:endParaRPr lang="en-IN" sz="2000" dirty="0">
              <a:latin typeface="Comic Sans MS" pitchFamily="66" charset="0"/>
            </a:endParaRPr>
          </a:p>
          <a:p>
            <a:endParaRPr lang="en-IN" sz="2000" dirty="0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en-IN" sz="2000" dirty="0">
                <a:solidFill>
                  <a:srgbClr val="FF0000"/>
                </a:solidFill>
                <a:latin typeface="Comic Sans MS" pitchFamily="66" charset="0"/>
              </a:rPr>
              <a:t>Smooth surface caries </a:t>
            </a:r>
            <a:r>
              <a:rPr lang="en-IN" sz="2000" dirty="0">
                <a:latin typeface="Comic Sans MS" pitchFamily="66" charset="0"/>
              </a:rPr>
              <a:t>– S.mutans S.salivarius</a:t>
            </a:r>
          </a:p>
          <a:p>
            <a:endParaRPr lang="en-IN" sz="2000" dirty="0">
              <a:latin typeface="Comic Sans MS" pitchFamily="66" charset="0"/>
            </a:endParaRPr>
          </a:p>
          <a:p>
            <a:r>
              <a:rPr lang="en-IN" sz="2000" dirty="0">
                <a:solidFill>
                  <a:srgbClr val="FF0000"/>
                </a:solidFill>
                <a:latin typeface="Comic Sans MS" pitchFamily="66" charset="0"/>
              </a:rPr>
              <a:t>Root surface caries-  </a:t>
            </a:r>
            <a:r>
              <a:rPr lang="en-IN" sz="2000" dirty="0">
                <a:latin typeface="Comic Sans MS" pitchFamily="66" charset="0"/>
              </a:rPr>
              <a:t>S.mutans, S.sanguis, A.viscosus</a:t>
            </a:r>
          </a:p>
          <a:p>
            <a:endParaRPr lang="en-IN" sz="2000" dirty="0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en-IN" sz="2000" dirty="0">
                <a:solidFill>
                  <a:srgbClr val="FF0000"/>
                </a:solidFill>
                <a:latin typeface="Comic Sans MS" pitchFamily="66" charset="0"/>
              </a:rPr>
              <a:t>Deep dental caries </a:t>
            </a:r>
            <a:r>
              <a:rPr lang="en-IN" sz="2000" dirty="0">
                <a:latin typeface="Comic Sans MS" pitchFamily="66" charset="0"/>
              </a:rPr>
              <a:t>– Lactobacilli, </a:t>
            </a:r>
            <a:r>
              <a:rPr lang="en-IN" sz="2000" dirty="0" err="1">
                <a:latin typeface="Comic Sans MS" pitchFamily="66" charset="0"/>
              </a:rPr>
              <a:t>Actinomyces</a:t>
            </a:r>
            <a:r>
              <a:rPr lang="en-IN" sz="2000" dirty="0">
                <a:latin typeface="Comic Sans MS" pitchFamily="66" charset="0"/>
              </a:rPr>
              <a:t> </a:t>
            </a:r>
          </a:p>
          <a:p>
            <a:endParaRPr lang="en-IN" sz="2000" dirty="0">
              <a:latin typeface="Comic Sans MS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2438400"/>
            <a:ext cx="4561656" cy="43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charset="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667000" y="4724400"/>
            <a:ext cx="1905000" cy="1828800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1000" b="-2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685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82296" indent="0">
              <a:lnSpc>
                <a:spcPct val="150000"/>
              </a:lnSpc>
            </a:pPr>
            <a:br>
              <a:rPr lang="en-IN" sz="2800" dirty="0">
                <a:solidFill>
                  <a:srgbClr val="002060"/>
                </a:solidFill>
                <a:latin typeface="Comic Sans MS" pitchFamily="66" charset="0"/>
                <a:cs typeface="Latha" pitchFamily="34" charset="0"/>
              </a:rPr>
            </a:br>
            <a:br>
              <a:rPr lang="en-IN" sz="2800" dirty="0">
                <a:solidFill>
                  <a:srgbClr val="002060"/>
                </a:solidFill>
                <a:latin typeface="Comic Sans MS" pitchFamily="66" charset="0"/>
                <a:cs typeface="Latha" pitchFamily="34" charset="0"/>
              </a:rPr>
            </a:br>
            <a:br>
              <a:rPr lang="en-IN" sz="2800" dirty="0">
                <a:solidFill>
                  <a:srgbClr val="002060"/>
                </a:solidFill>
                <a:latin typeface="Comic Sans MS" pitchFamily="66" charset="0"/>
                <a:cs typeface="Latha" pitchFamily="34" charset="0"/>
              </a:rPr>
            </a:br>
            <a:br>
              <a:rPr lang="en-IN" sz="2800" dirty="0">
                <a:solidFill>
                  <a:srgbClr val="002060"/>
                </a:solidFill>
                <a:latin typeface="Comic Sans MS" pitchFamily="66" charset="0"/>
                <a:cs typeface="Latha" pitchFamily="34" charset="0"/>
              </a:rPr>
            </a:br>
            <a:r>
              <a:rPr lang="en-IN" sz="2800" dirty="0">
                <a:solidFill>
                  <a:srgbClr val="002060"/>
                </a:solidFill>
                <a:latin typeface="Comic Sans MS" pitchFamily="66" charset="0"/>
                <a:cs typeface="Latha" pitchFamily="34" charset="0"/>
              </a:rPr>
              <a:t>                   PERIODONTAL DISEASES</a:t>
            </a:r>
            <a:endParaRPr lang="en-US" sz="28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666999"/>
            <a:ext cx="4038600" cy="253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sravani\Desktop\bacterial inf pics\Oral-Surger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514600"/>
            <a:ext cx="4114800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762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ACUTE NECROTIZING ULCERATIVE GINGIVITIS</a:t>
            </a:r>
            <a:endParaRPr lang="en-IN" sz="24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63552"/>
            <a:ext cx="5029200" cy="468964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</a:rPr>
              <a:t>Endogenous polymicrobial infection causing destructive inflammation.</a:t>
            </a:r>
          </a:p>
          <a:p>
            <a:pPr marL="0" indent="0">
              <a:lnSpc>
                <a:spcPct val="150000"/>
              </a:lnSpc>
            </a:pPr>
            <a:endParaRPr lang="en-US" sz="2400" dirty="0"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</a:rPr>
              <a:t>Most investigators –</a:t>
            </a:r>
            <a:r>
              <a:rPr lang="en-US" sz="2400" dirty="0" err="1">
                <a:latin typeface="Comic Sans MS" pitchFamily="66" charset="0"/>
              </a:rPr>
              <a:t>belive</a:t>
            </a:r>
            <a:r>
              <a:rPr lang="en-US" sz="2400" dirty="0">
                <a:latin typeface="Comic Sans MS" pitchFamily="66" charset="0"/>
              </a:rPr>
              <a:t> cause of infection-  </a:t>
            </a:r>
            <a:r>
              <a:rPr lang="en-US" sz="2400" dirty="0" err="1">
                <a:solidFill>
                  <a:srgbClr val="FFFF00"/>
                </a:solidFill>
                <a:latin typeface="Comic Sans MS" pitchFamily="66" charset="0"/>
              </a:rPr>
              <a:t>Spirochaete</a:t>
            </a:r>
            <a:endParaRPr lang="en-IN" sz="2400" dirty="0">
              <a:solidFill>
                <a:srgbClr val="FFFF00"/>
              </a:solidFill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</a:pPr>
            <a:endParaRPr lang="en-IN" sz="2400" dirty="0">
              <a:latin typeface="Comic Sans MS" pitchFamily="66" charset="0"/>
            </a:endParaRPr>
          </a:p>
          <a:p>
            <a:endParaRPr lang="en-IN" sz="2400" dirty="0">
              <a:latin typeface="Comic Sans MS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344" y="4267200"/>
            <a:ext cx="2990056" cy="2329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676400"/>
            <a:ext cx="2998440" cy="242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7225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65077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Comic Sans MS" pitchFamily="66" charset="0"/>
              </a:rPr>
              <a:t>NECROTIZING ULCERATIVE PERIODONTITIS</a:t>
            </a:r>
            <a:endParaRPr lang="en-IN" sz="28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534400" cy="441960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latin typeface="Comic Sans MS" pitchFamily="66" charset="0"/>
              </a:rPr>
              <a:t>Extension of NUG into the periodontal structure leading to attachment and bone loss.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solidFill>
                  <a:srgbClr val="C00000"/>
                </a:solidFill>
                <a:latin typeface="Comic Sans MS" pitchFamily="66" charset="0"/>
              </a:rPr>
              <a:t>Signs and symptoms: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IN" sz="2400" dirty="0">
                <a:latin typeface="Comic Sans MS" pitchFamily="66" charset="0"/>
              </a:rPr>
              <a:t>Necrosis and ulceration of coronal portion of the interdental papilla and /or gingival margin, 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IN" sz="2400" dirty="0">
                <a:latin typeface="Comic Sans MS" pitchFamily="66" charset="0"/>
              </a:rPr>
              <a:t>painful bright red marginal gingiva,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IN" sz="2400" dirty="0">
                <a:latin typeface="Comic Sans MS" pitchFamily="66" charset="0"/>
              </a:rPr>
              <a:t>bleeding on even slight manipulation, halitosis .</a:t>
            </a:r>
          </a:p>
        </p:txBody>
      </p:sp>
    </p:spTree>
    <p:extLst>
      <p:ext uri="{BB962C8B-B14F-4D97-AF65-F5344CB8AC3E}">
        <p14:creationId xmlns:p14="http://schemas.microsoft.com/office/powerpoint/2010/main" val="2177580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1524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br>
              <a:rPr lang="en-IN" sz="2400" dirty="0">
                <a:solidFill>
                  <a:srgbClr val="002060"/>
                </a:solidFill>
                <a:latin typeface="Comic Sans MS" pitchFamily="66" charset="0"/>
              </a:rPr>
            </a:br>
            <a:br>
              <a:rPr lang="en-IN" sz="2400" dirty="0">
                <a:solidFill>
                  <a:srgbClr val="002060"/>
                </a:solidFill>
                <a:latin typeface="Comic Sans MS" pitchFamily="66" charset="0"/>
              </a:rPr>
            </a:br>
            <a:br>
              <a:rPr lang="en-IN" sz="2400" dirty="0">
                <a:solidFill>
                  <a:srgbClr val="002060"/>
                </a:solidFill>
                <a:latin typeface="Comic Sans MS" pitchFamily="66" charset="0"/>
              </a:rPr>
            </a:br>
            <a:br>
              <a:rPr lang="en-IN" sz="2400" dirty="0">
                <a:solidFill>
                  <a:srgbClr val="002060"/>
                </a:solidFill>
                <a:latin typeface="Comic Sans MS" pitchFamily="66" charset="0"/>
              </a:rPr>
            </a:br>
            <a:br>
              <a:rPr lang="en-IN" sz="2400" dirty="0">
                <a:solidFill>
                  <a:srgbClr val="002060"/>
                </a:solidFill>
                <a:latin typeface="Comic Sans MS" pitchFamily="66" charset="0"/>
              </a:rPr>
            </a:br>
            <a:br>
              <a:rPr lang="en-IN" sz="2400" dirty="0">
                <a:solidFill>
                  <a:srgbClr val="002060"/>
                </a:solidFill>
                <a:latin typeface="Comic Sans MS" pitchFamily="66" charset="0"/>
              </a:rPr>
            </a:br>
            <a:br>
              <a:rPr lang="en-IN" sz="2400" dirty="0">
                <a:solidFill>
                  <a:srgbClr val="002060"/>
                </a:solidFill>
                <a:latin typeface="Comic Sans MS" pitchFamily="66" charset="0"/>
              </a:rPr>
            </a:br>
            <a:br>
              <a:rPr lang="en-IN" sz="2400" dirty="0">
                <a:solidFill>
                  <a:srgbClr val="002060"/>
                </a:solidFill>
                <a:latin typeface="Comic Sans MS" pitchFamily="66" charset="0"/>
              </a:rPr>
            </a:br>
            <a:br>
              <a:rPr lang="en-IN" sz="2400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en-IN" sz="2400" dirty="0">
                <a:solidFill>
                  <a:srgbClr val="002060"/>
                </a:solidFill>
                <a:latin typeface="Comic Sans MS" pitchFamily="66" charset="0"/>
              </a:rPr>
              <a:t>VARIOUS SYSTEMIC DISEASES SHOWING ORAL MANIFESTATIONS CAUSED BY BACTERIA</a:t>
            </a:r>
            <a:br>
              <a:rPr lang="en-IN" sz="2400" dirty="0">
                <a:solidFill>
                  <a:srgbClr val="002060"/>
                </a:solidFill>
                <a:latin typeface="Comic Sans MS" pitchFamily="66" charset="0"/>
              </a:rPr>
            </a:br>
            <a:endParaRPr lang="en-US" sz="24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Comic Sans MS" pitchFamily="66" charset="0"/>
              </a:rPr>
              <a:t>Scarlet fever </a:t>
            </a:r>
          </a:p>
          <a:p>
            <a:r>
              <a:rPr lang="en-US" sz="2400" dirty="0" err="1">
                <a:latin typeface="Comic Sans MS" pitchFamily="66" charset="0"/>
              </a:rPr>
              <a:t>Diptheria</a:t>
            </a:r>
            <a:r>
              <a:rPr lang="en-US" sz="2400" dirty="0">
                <a:latin typeface="Comic Sans MS" pitchFamily="66" charset="0"/>
              </a:rPr>
              <a:t> </a:t>
            </a:r>
          </a:p>
          <a:p>
            <a:r>
              <a:rPr lang="en-US" sz="2400" dirty="0">
                <a:latin typeface="Comic Sans MS" pitchFamily="66" charset="0"/>
              </a:rPr>
              <a:t>Tuberculosis</a:t>
            </a:r>
          </a:p>
          <a:p>
            <a:r>
              <a:rPr lang="en-US" sz="2400" dirty="0">
                <a:latin typeface="Comic Sans MS" pitchFamily="66" charset="0"/>
              </a:rPr>
              <a:t>Leprosy</a:t>
            </a:r>
          </a:p>
          <a:p>
            <a:r>
              <a:rPr lang="en-US" sz="2400" dirty="0">
                <a:latin typeface="Comic Sans MS" pitchFamily="66" charset="0"/>
              </a:rPr>
              <a:t>Tetanus</a:t>
            </a:r>
          </a:p>
          <a:p>
            <a:r>
              <a:rPr lang="en-US" sz="2400" dirty="0" err="1">
                <a:latin typeface="Comic Sans MS" pitchFamily="66" charset="0"/>
              </a:rPr>
              <a:t>Actinomycosis</a:t>
            </a:r>
            <a:endParaRPr lang="en-US" sz="2400" dirty="0">
              <a:latin typeface="Comic Sans MS" pitchFamily="66" charset="0"/>
            </a:endParaRPr>
          </a:p>
          <a:p>
            <a:r>
              <a:rPr lang="en-US" sz="2400" dirty="0">
                <a:latin typeface="Comic Sans MS" pitchFamily="66" charset="0"/>
              </a:rPr>
              <a:t>Syphilis</a:t>
            </a:r>
          </a:p>
          <a:p>
            <a:endParaRPr lang="en-US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82296">
              <a:lnSpc>
                <a:spcPct val="150000"/>
              </a:lnSpc>
            </a:pPr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                               </a:t>
            </a:r>
            <a:r>
              <a:rPr lang="en-US" sz="3200" dirty="0">
                <a:solidFill>
                  <a:srgbClr val="002060"/>
                </a:solidFill>
                <a:latin typeface="Comic Sans MS" pitchFamily="66" charset="0"/>
              </a:rPr>
              <a:t>SCARLET FEVER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600" y="2057400"/>
            <a:ext cx="8001000" cy="426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</a:rPr>
              <a:t>                                        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</a:rPr>
              <a:t>             </a:t>
            </a:r>
          </a:p>
          <a:p>
            <a:pPr marL="609600" indent="-609600">
              <a:buSzPct val="80000"/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Group A, </a:t>
            </a:r>
            <a:r>
              <a:rPr lang="el-GR" sz="2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2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hemolytic streptococci.</a:t>
            </a:r>
          </a:p>
          <a:p>
            <a:pPr marL="609600" indent="-609600">
              <a:buSzPct val="80000"/>
              <a:buFont typeface="Wingdings" pitchFamily="2" charset="2"/>
              <a:buChar char="§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buSzPct val="80000"/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Organisms liberate an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erythrogenic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toxin</a:t>
            </a:r>
          </a:p>
          <a:p>
            <a:pPr marL="609600" indent="-609600">
              <a:buSzPct val="80000"/>
              <a:buFont typeface="Wingdings" pitchFamily="2" charset="2"/>
              <a:buChar char="§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buSzPct val="80000"/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Attacks </a:t>
            </a:r>
            <a:r>
              <a:rPr lang="en-US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blood vessels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produces characteristic </a:t>
            </a:r>
            <a:r>
              <a:rPr lang="en-US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skin rash</a:t>
            </a:r>
          </a:p>
          <a:p>
            <a:pPr marL="609600" indent="-609600">
              <a:buSzPct val="80000"/>
              <a:buFont typeface="Wingdings" pitchFamily="2" charset="2"/>
              <a:buChar char="§"/>
            </a:pPr>
            <a:endParaRPr lang="en-US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9900" indent="-469900" fontAlgn="auto">
              <a:spcAft>
                <a:spcPts val="0"/>
              </a:spcAft>
              <a:buClr>
                <a:schemeClr val="accent3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Enlargement &amp; tenderness of cervical lymph nodes</a:t>
            </a:r>
          </a:p>
          <a:p>
            <a:pPr marL="469900" indent="-469900" fontAlgn="auto">
              <a:spcAft>
                <a:spcPts val="0"/>
              </a:spcAft>
              <a:buClr>
                <a:schemeClr val="accent3"/>
              </a:buClr>
              <a:buSzPct val="125000"/>
              <a:buFont typeface="Arial" pitchFamily="34" charset="0"/>
              <a:buChar char="•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buSzPct val="80000"/>
              <a:buFont typeface="Wingdings" pitchFamily="2" charset="2"/>
              <a:buChar char="§"/>
            </a:pPr>
            <a:endParaRPr lang="en-US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buSzPct val="80000"/>
              <a:buFont typeface="Wingdings" pitchFamily="2" charset="2"/>
              <a:buChar char="§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charset="2"/>
              <a:buNone/>
              <a:tabLst/>
              <a:defRPr/>
            </a:pP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hape 13313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762000"/>
          </a:xfrm>
        </p:spPr>
        <p:txBody>
          <a:bodyPr anchor="b"/>
          <a:lstStyle/>
          <a:p>
            <a:r>
              <a:rPr lang="en-US" dirty="0">
                <a:latin typeface="Comic Sans MS" pitchFamily="66" charset="0"/>
                <a:cs typeface="Times New Roman" pitchFamily="18" charset="0"/>
              </a:rPr>
              <a:t>Clinical features</a:t>
            </a:r>
          </a:p>
        </p:txBody>
      </p:sp>
      <p:sp>
        <p:nvSpPr>
          <p:cNvPr id="13315" name="Text Placeholder 13314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458200" cy="4648200"/>
          </a:xfrm>
        </p:spPr>
        <p:txBody>
          <a:bodyPr>
            <a:normAutofit/>
          </a:bodyPr>
          <a:lstStyle/>
          <a:p>
            <a:pPr marL="469900" indent="-469900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The microorganism enters the body usually through pharynx</a:t>
            </a:r>
          </a:p>
          <a:p>
            <a:pPr marL="469900" indent="-469900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469900" indent="-469900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Incubation period: 3-5 days</a:t>
            </a:r>
          </a:p>
          <a:p>
            <a:pPr marL="469900" indent="-469900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469900" indent="-469900" fontAlgn="auto">
              <a:spcAft>
                <a:spcPts val="0"/>
              </a:spcAft>
              <a:buClr>
                <a:schemeClr val="accent3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Pharyngitis</a:t>
            </a: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469900" indent="-469900" fontAlgn="auto">
              <a:spcAft>
                <a:spcPts val="0"/>
              </a:spcAft>
              <a:buClr>
                <a:schemeClr val="accent3"/>
              </a:buClr>
              <a:buSzPct val="80000"/>
              <a:buFont typeface="Arial" pitchFamily="34" charset="0"/>
              <a:buChar char="•"/>
              <a:defRPr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469900" indent="-469900" fontAlgn="auto">
              <a:spcAft>
                <a:spcPts val="0"/>
              </a:spcAft>
              <a:buClr>
                <a:schemeClr val="accent3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Tonsillitis</a:t>
            </a:r>
          </a:p>
          <a:p>
            <a:pPr marL="469900" indent="-469900" fontAlgn="auto">
              <a:spcAft>
                <a:spcPts val="0"/>
              </a:spcAft>
              <a:buClr>
                <a:schemeClr val="accent3"/>
              </a:buClr>
              <a:buSzPct val="80000"/>
              <a:buFont typeface="Arial" pitchFamily="34" charset="0"/>
              <a:buChar char="•"/>
              <a:defRPr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469900" indent="-469900" fontAlgn="auto">
              <a:spcAft>
                <a:spcPts val="0"/>
              </a:spcAft>
              <a:buClr>
                <a:schemeClr val="accent3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Headache, chills, fever (102°-104°), vomiting.</a:t>
            </a:r>
          </a:p>
          <a:p>
            <a:pPr marL="469900" indent="-469900" fontAlgn="auto">
              <a:spcAft>
                <a:spcPts val="0"/>
              </a:spcAft>
              <a:buClr>
                <a:schemeClr val="accent3"/>
              </a:buClr>
              <a:buSzPct val="125000"/>
              <a:buFont typeface="Wingdings" pitchFamily="2" charset="2"/>
              <a:buChar char="•"/>
              <a:defRPr/>
            </a:pPr>
            <a:endParaRPr lang="en-US" sz="2000" b="1" dirty="0">
              <a:solidFill>
                <a:srgbClr val="FF3399"/>
              </a:solidFill>
              <a:latin typeface="Comic Sans MS" pitchFamily="66" charset="0"/>
              <a:cs typeface="Times New Roman" pitchFamily="18" charset="0"/>
            </a:endParaRPr>
          </a:p>
          <a:p>
            <a:pPr marL="469900" indent="-469900" fontAlgn="auto">
              <a:spcAft>
                <a:spcPts val="0"/>
              </a:spcAft>
              <a:buClr>
                <a:schemeClr val="accent3"/>
              </a:buClr>
              <a:buSzPct val="125000"/>
              <a:buFont typeface="Wingdings" pitchFamily="2" charset="2"/>
              <a:buChar char="•"/>
              <a:defRPr/>
            </a:pPr>
            <a:endParaRPr lang="en-US" sz="2400" dirty="0">
              <a:solidFill>
                <a:srgbClr val="FF0066"/>
              </a:solidFill>
              <a:latin typeface="Comic Sans MS" pitchFamily="66" charset="0"/>
              <a:cs typeface="Times New Roman" pitchFamily="18" charset="0"/>
            </a:endParaRPr>
          </a:p>
          <a:p>
            <a:pPr marL="469900" indent="-469900" fontAlgn="auto">
              <a:spcAft>
                <a:spcPts val="0"/>
              </a:spcAft>
              <a:buClr>
                <a:schemeClr val="accent3"/>
              </a:buClr>
              <a:buSzPct val="125000"/>
              <a:buFont typeface="Wingdings" pitchFamily="2" charset="2"/>
              <a:buChar char="•"/>
              <a:defRPr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469900" indent="-469900" fontAlgn="auto">
              <a:spcAft>
                <a:spcPts val="0"/>
              </a:spcAft>
              <a:buClr>
                <a:schemeClr val="accent3"/>
              </a:buClr>
              <a:buSzPct val="125000"/>
              <a:buFont typeface="Wingdings" pitchFamily="2" charset="2"/>
              <a:buChar char="•"/>
              <a:defRPr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066800"/>
            <a:ext cx="8458200" cy="5181600"/>
          </a:xfrm>
        </p:spPr>
        <p:txBody>
          <a:bodyPr/>
          <a:lstStyle/>
          <a:p>
            <a:pPr marL="469900" indent="-469900">
              <a:buClr>
                <a:schemeClr val="accent3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Characteristic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diffuse, bright scarlet skin rash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which appears on the 3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day– </a:t>
            </a:r>
            <a:r>
              <a:rPr lang="en-US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“sun burn” with “goose pimples”</a:t>
            </a:r>
          </a:p>
          <a:p>
            <a:pPr marL="469900" indent="-469900" fontAlgn="auto">
              <a:spcAft>
                <a:spcPts val="0"/>
              </a:spcAft>
              <a:buClr>
                <a:schemeClr val="accent3"/>
              </a:buClr>
              <a:buSzPct val="125000"/>
              <a:buFont typeface="Arial" pitchFamily="34" charset="0"/>
              <a:buChar char="•"/>
              <a:defRPr/>
            </a:pPr>
            <a:endParaRPr lang="en-US" sz="2400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9900" indent="-469900" fontAlgn="auto">
              <a:spcAft>
                <a:spcPts val="0"/>
              </a:spcAft>
              <a:buClr>
                <a:schemeClr val="accent3"/>
              </a:buClr>
              <a:buSzPct val="125000"/>
              <a:buFont typeface="Arial" pitchFamily="34" charset="0"/>
              <a:buChar char="•"/>
              <a:defRPr/>
            </a:pPr>
            <a:endParaRPr lang="en-US" sz="2400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9900" indent="-469900" fontAlgn="auto">
              <a:spcAft>
                <a:spcPts val="0"/>
              </a:spcAft>
              <a:buClr>
                <a:schemeClr val="accent3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When</a:t>
            </a:r>
            <a:r>
              <a:rPr lang="en-US" sz="2400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rash is prominent in areas of skin folds </a:t>
            </a:r>
            <a:r>
              <a:rPr lang="en-US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4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Pastia</a:t>
            </a:r>
            <a:r>
              <a:rPr lang="en-US" sz="2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lines”</a:t>
            </a:r>
            <a:r>
              <a:rPr lang="en-US" sz="2400" b="1" i="1" dirty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Rash clears in 1 week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sravani\Desktop\bacterial inf pics\pastia-lin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3810000"/>
            <a:ext cx="2019300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 descr="C:\Users\new\Desktop\class pics\scarle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3810000"/>
            <a:ext cx="2057400" cy="26719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6858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ORAL MANIFESTATIONS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48212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omic Sans MS" pitchFamily="66" charset="0"/>
                <a:cs typeface="Times New Roman" pitchFamily="18" charset="0"/>
              </a:rPr>
              <a:t>Scattered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petechiae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on soft palate.</a:t>
            </a:r>
          </a:p>
          <a:p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r>
              <a:rPr lang="en-US" sz="2400" dirty="0">
                <a:latin typeface="Comic Sans MS" pitchFamily="66" charset="0"/>
                <a:cs typeface="Times New Roman" pitchFamily="18" charset="0"/>
              </a:rPr>
              <a:t>First 2 days – </a:t>
            </a:r>
            <a:r>
              <a:rPr lang="en-US" sz="2400" b="1" i="1" dirty="0">
                <a:solidFill>
                  <a:srgbClr val="00B0F0"/>
                </a:solidFill>
                <a:latin typeface="Comic Sans MS" pitchFamily="66" charset="0"/>
                <a:cs typeface="Times New Roman" pitchFamily="18" charset="0"/>
              </a:rPr>
              <a:t>white strawberry tongue</a:t>
            </a: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endParaRPr lang="en-US" sz="2400" b="1" i="1" dirty="0">
              <a:solidFill>
                <a:srgbClr val="00B0F0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50" name="Picture 2" descr="C:\Users\sravani\Desktop\bacterial inf pics\download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24625" y="381000"/>
            <a:ext cx="2619375" cy="1743075"/>
          </a:xfrm>
          <a:prstGeom prst="rect">
            <a:avLst/>
          </a:prstGeom>
          <a:noFill/>
        </p:spPr>
      </p:pic>
      <p:pic>
        <p:nvPicPr>
          <p:cNvPr id="5" name="Picture 2" descr="C:\Users\new\Desktop\class pics\white strawbery tongue.jpg"/>
          <p:cNvPicPr>
            <a:picLocks noChangeAspect="1" noChangeArrowheads="1"/>
          </p:cNvPicPr>
          <p:nvPr/>
        </p:nvPicPr>
        <p:blipFill>
          <a:blip r:embed="rId4"/>
          <a:srcRect l="15255" t="19480" r="8475" b="11423"/>
          <a:stretch>
            <a:fillRect/>
          </a:stretch>
        </p:blipFill>
        <p:spPr bwMode="auto">
          <a:xfrm>
            <a:off x="533400" y="3276600"/>
            <a:ext cx="4535129" cy="3124200"/>
          </a:xfrm>
          <a:prstGeom prst="rect">
            <a:avLst/>
          </a:prstGeom>
          <a:noFill/>
        </p:spPr>
      </p:pic>
      <p:pic>
        <p:nvPicPr>
          <p:cNvPr id="6" name="Picture 3" descr="C:\Users\new\Desktop\class pics\scarlet fever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3200400"/>
            <a:ext cx="2781300" cy="33204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5200" cy="1154097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omic Sans MS" pitchFamily="66" charset="0"/>
              </a:rPr>
              <a:t>“RASPBERRY TONGUE”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676400"/>
            <a:ext cx="7315200" cy="4870882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omic Sans MS" pitchFamily="66" charset="0"/>
                <a:cs typeface="Times New Roman" pitchFamily="18" charset="0"/>
              </a:rPr>
              <a:t>By 4</a:t>
            </a:r>
            <a:r>
              <a:rPr lang="en-US" sz="2400" baseline="30000" dirty="0">
                <a:latin typeface="Comic Sans MS" pitchFamily="66" charset="0"/>
                <a:cs typeface="Times New Roman" pitchFamily="18" charset="0"/>
              </a:rPr>
              <a:t>th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or 5</a:t>
            </a:r>
            <a:r>
              <a:rPr lang="en-US" sz="2400" baseline="30000" dirty="0">
                <a:latin typeface="Comic Sans MS" pitchFamily="66" charset="0"/>
                <a:cs typeface="Times New Roman" pitchFamily="18" charset="0"/>
              </a:rPr>
              <a:t>th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day </a:t>
            </a:r>
            <a:r>
              <a:rPr lang="en-US" sz="2400" b="1" i="1" dirty="0">
                <a:solidFill>
                  <a:srgbClr val="00B0F0"/>
                </a:solidFill>
                <a:latin typeface="Comic Sans MS" pitchFamily="66" charset="0"/>
                <a:cs typeface="Times New Roman" pitchFamily="18" charset="0"/>
              </a:rPr>
              <a:t>red strawberry tongue or raspberry tongue</a:t>
            </a:r>
          </a:p>
          <a:p>
            <a:endParaRPr lang="en-US" sz="2400" b="1" i="1" dirty="0">
              <a:solidFill>
                <a:srgbClr val="00B0F0"/>
              </a:solidFill>
              <a:latin typeface="Comic Sans MS" pitchFamily="66" charset="0"/>
              <a:cs typeface="Times New Roman" pitchFamily="18" charset="0"/>
            </a:endParaRPr>
          </a:p>
          <a:p>
            <a:endParaRPr lang="en-US" sz="2400" b="1" i="1" dirty="0">
              <a:solidFill>
                <a:srgbClr val="00B0F0"/>
              </a:solidFill>
              <a:latin typeface="Comic Sans MS" pitchFamily="66" charset="0"/>
              <a:cs typeface="Times New Roman" pitchFamily="18" charset="0"/>
            </a:endParaRPr>
          </a:p>
          <a:p>
            <a:pPr>
              <a:buNone/>
            </a:pPr>
            <a:endParaRPr lang="en-US" sz="2400" b="1" i="1" dirty="0">
              <a:solidFill>
                <a:srgbClr val="00B0F0"/>
              </a:solidFill>
              <a:latin typeface="Comic Sans MS" pitchFamily="66" charset="0"/>
              <a:cs typeface="Times New Roman" pitchFamily="18" charset="0"/>
            </a:endParaRPr>
          </a:p>
          <a:p>
            <a:endParaRPr lang="en-US" sz="2400" b="1" i="1" dirty="0">
              <a:solidFill>
                <a:srgbClr val="00B0F0"/>
              </a:solidFill>
              <a:latin typeface="Comic Sans MS" pitchFamily="66" charset="0"/>
              <a:cs typeface="Times New Roman" pitchFamily="18" charset="0"/>
            </a:endParaRPr>
          </a:p>
          <a:p>
            <a:endParaRPr lang="en-US" sz="2400" b="1" i="1" dirty="0">
              <a:solidFill>
                <a:srgbClr val="00B0F0"/>
              </a:solidFill>
              <a:latin typeface="Comic Sans MS" pitchFamily="66" charset="0"/>
              <a:cs typeface="Times New Roman" pitchFamily="18" charset="0"/>
            </a:endParaRPr>
          </a:p>
          <a:p>
            <a:endParaRPr lang="en-US" sz="2400" b="1" i="1" dirty="0">
              <a:solidFill>
                <a:srgbClr val="00B0F0"/>
              </a:solidFill>
              <a:latin typeface="Comic Sans MS" pitchFamily="66" charset="0"/>
              <a:cs typeface="Times New Roman" pitchFamily="18" charset="0"/>
            </a:endParaRPr>
          </a:p>
          <a:p>
            <a:pPr marL="469900" indent="-469900">
              <a:buSzPct val="80000"/>
              <a:buFont typeface="Courier New" pitchFamily="49" charset="0"/>
              <a:buChar char="o"/>
            </a:pPr>
            <a:r>
              <a:rPr lang="en-US" sz="2400" dirty="0" err="1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Stomatitis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Scarlatina</a:t>
            </a:r>
            <a:endParaRPr lang="en-US" sz="2400" dirty="0">
              <a:solidFill>
                <a:srgbClr val="FFFF00"/>
              </a:solidFill>
              <a:latin typeface="Comic Sans MS" pitchFamily="66" charset="0"/>
              <a:cs typeface="Times New Roman" pitchFamily="18" charset="0"/>
            </a:endParaRPr>
          </a:p>
          <a:p>
            <a:pPr marL="469900" indent="-469900">
              <a:buSzPct val="80000"/>
              <a:buFont typeface="Courier New" pitchFamily="49" charset="0"/>
              <a:buChar char="o"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Fiery red color throat </a:t>
            </a:r>
          </a:p>
          <a:p>
            <a:pPr marL="469900" indent="-469900">
              <a:buSzPct val="80000"/>
              <a:buFont typeface="Courier New" pitchFamily="49" charset="0"/>
              <a:buChar char="o"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Tonsils -  swollen &amp; grayish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exudate</a:t>
            </a:r>
            <a:endParaRPr lang="en-US" sz="2400" dirty="0"/>
          </a:p>
        </p:txBody>
      </p:sp>
      <p:pic>
        <p:nvPicPr>
          <p:cNvPr id="5122" name="Picture 2" descr="C:\Users\new\Desktop\class pics\raspberry tongu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2514600"/>
            <a:ext cx="2438400" cy="2438400"/>
          </a:xfrm>
          <a:prstGeom prst="rect">
            <a:avLst/>
          </a:prstGeom>
          <a:noFill/>
        </p:spPr>
      </p:pic>
      <p:pic>
        <p:nvPicPr>
          <p:cNvPr id="4098" name="Picture 2" descr="C:\Users\sravani\Desktop\bacterial inf pics\bacteria_vs_virus.jpg"/>
          <p:cNvPicPr>
            <a:picLocks noChangeAspect="1" noChangeArrowheads="1"/>
          </p:cNvPicPr>
          <p:nvPr/>
        </p:nvPicPr>
        <p:blipFill>
          <a:blip r:embed="rId4"/>
          <a:srcRect l="12048" t="40022" r="62516" b="2399"/>
          <a:stretch>
            <a:fillRect/>
          </a:stretch>
        </p:blipFill>
        <p:spPr bwMode="auto">
          <a:xfrm>
            <a:off x="6781800" y="2590800"/>
            <a:ext cx="2051050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7938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Comic Sans MS" pitchFamily="66" charset="0"/>
              </a:rPr>
              <a:t>TETANUS   (lock jaw)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8001000" cy="4724400"/>
          </a:xfrm>
        </p:spPr>
        <p:txBody>
          <a:bodyPr>
            <a:noAutofit/>
          </a:bodyPr>
          <a:lstStyle/>
          <a:p>
            <a:pPr marL="82296" indent="0">
              <a:lnSpc>
                <a:spcPct val="150000"/>
              </a:lnSpc>
              <a:buNone/>
            </a:pPr>
            <a:endParaRPr lang="en-IN" sz="2400" dirty="0">
              <a:solidFill>
                <a:schemeClr val="tx2">
                  <a:lumMod val="60000"/>
                  <a:lumOff val="40000"/>
                </a:schemeClr>
              </a:solidFill>
              <a:latin typeface="Comic Sans MS" pitchFamily="66" charset="0"/>
              <a:cs typeface="Latha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Disease of the nervous system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Anaerobic gram positive bacilli </a:t>
            </a:r>
            <a:r>
              <a:rPr lang="en-US" sz="2400" i="1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“Clostridium </a:t>
            </a:r>
            <a:r>
              <a:rPr lang="en-US" sz="2400" i="1" dirty="0" err="1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Tetani</a:t>
            </a:r>
            <a:r>
              <a:rPr lang="en-US" sz="2400" i="1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 ”.</a:t>
            </a:r>
          </a:p>
          <a:p>
            <a:pPr>
              <a:lnSpc>
                <a:spcPct val="150000"/>
              </a:lnSpc>
            </a:pPr>
            <a:endParaRPr lang="en-US" sz="2400" i="1" dirty="0">
              <a:solidFill>
                <a:srgbClr val="CC00CC"/>
              </a:solidFill>
              <a:latin typeface="Comic Sans MS" pitchFamily="66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Its is characterized by intense activity of motor neurons &amp; results in the severe muscle spasm.</a:t>
            </a:r>
          </a:p>
          <a:p>
            <a:pPr lvl="0">
              <a:lnSpc>
                <a:spcPct val="150000"/>
              </a:lnSpc>
            </a:pPr>
            <a:endParaRPr lang="en-IN" sz="2400" dirty="0">
              <a:latin typeface="Comic Sans MS" pitchFamily="66" charset="0"/>
              <a:cs typeface="Latha" pitchFamily="34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hape 1"/>
          <p:cNvSpPr>
            <a:spLocks noGrp="1"/>
          </p:cNvSpPr>
          <p:nvPr>
            <p:ph type="title"/>
          </p:nvPr>
        </p:nvSpPr>
        <p:spPr>
          <a:xfrm>
            <a:off x="914400" y="533400"/>
            <a:ext cx="7315200" cy="1154097"/>
          </a:xfrm>
        </p:spPr>
        <p:txBody>
          <a:bodyPr/>
          <a:lstStyle/>
          <a:p>
            <a:r>
              <a:rPr lang="en-US">
                <a:latin typeface="Comic Sans MS" pitchFamily="66" charset="0"/>
                <a:cs typeface="Times New Roman" pitchFamily="18" charset="0"/>
              </a:rPr>
              <a:t>Clinical features</a:t>
            </a:r>
          </a:p>
        </p:txBody>
      </p:sp>
      <p:sp>
        <p:nvSpPr>
          <p:cNvPr id="70659" name="Shape 2"/>
          <p:cNvSpPr>
            <a:spLocks noGrp="1"/>
          </p:cNvSpPr>
          <p:nvPr>
            <p:ph type="body" idx="1"/>
          </p:nvPr>
        </p:nvSpPr>
        <p:spPr>
          <a:xfrm>
            <a:off x="304800" y="1752600"/>
            <a:ext cx="8534400" cy="4495800"/>
          </a:xfrm>
        </p:spPr>
        <p:txBody>
          <a:bodyPr>
            <a:normAutofit/>
          </a:bodyPr>
          <a:lstStyle/>
          <a:p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r>
              <a:rPr lang="en-US" sz="2400" dirty="0">
                <a:latin typeface="Comic Sans MS" pitchFamily="66" charset="0"/>
                <a:cs typeface="Times New Roman" pitchFamily="18" charset="0"/>
              </a:rPr>
              <a:t>Pain, stiffness in jaws &amp; neck muscles</a:t>
            </a:r>
          </a:p>
          <a:p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r>
              <a:rPr lang="en-US" sz="2400" dirty="0">
                <a:latin typeface="Comic Sans MS" pitchFamily="66" charset="0"/>
                <a:cs typeface="Times New Roman" pitchFamily="18" charset="0"/>
              </a:rPr>
              <a:t>Muscle rigidity producing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trismus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&amp;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Dysphagia</a:t>
            </a: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>
              <a:buFontTx/>
              <a:buBlip>
                <a:blip r:embed="rId3"/>
              </a:buBlip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Characterized by 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lock jaw or </a:t>
            </a:r>
            <a:r>
              <a:rPr lang="en-US" sz="2400" dirty="0" err="1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trismus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 , 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which is initial symptom and dental surgeon is the 1</a:t>
            </a:r>
            <a:r>
              <a:rPr lang="en-US" sz="2400" baseline="30000" dirty="0">
                <a:latin typeface="Comic Sans MS" pitchFamily="66" charset="0"/>
                <a:cs typeface="Times New Roman" pitchFamily="18" charset="0"/>
              </a:rPr>
              <a:t>st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person often to be consulted.</a:t>
            </a:r>
          </a:p>
        </p:txBody>
      </p:sp>
      <p:pic>
        <p:nvPicPr>
          <p:cNvPr id="8194" name="Picture 2" descr="C:\Users\sravani\Desktop\bacterial inf pics\f220664d58a8ddbc85f98aae13ec5546.410x270x1.jpg"/>
          <p:cNvPicPr>
            <a:picLocks noChangeAspect="1" noChangeArrowheads="1"/>
          </p:cNvPicPr>
          <p:nvPr/>
        </p:nvPicPr>
        <p:blipFill>
          <a:blip r:embed="rId4"/>
          <a:srcRect l="20886" t="22416" r="24017" b="12220"/>
          <a:stretch>
            <a:fillRect/>
          </a:stretch>
        </p:blipFill>
        <p:spPr bwMode="auto">
          <a:xfrm>
            <a:off x="5791200" y="533400"/>
            <a:ext cx="2048256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762000"/>
            <a:ext cx="8305800" cy="45720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Comic Sans MS" pitchFamily="66" charset="0"/>
                <a:cs typeface="Times New Roman" pitchFamily="18" charset="0"/>
              </a:rPr>
              <a:t>Facial muscle rigidity also occur producing a typical </a:t>
            </a:r>
            <a:r>
              <a:rPr lang="en-US" sz="2400" i="1" dirty="0">
                <a:solidFill>
                  <a:srgbClr val="00B0F0"/>
                </a:solidFill>
                <a:latin typeface="Comic Sans MS" pitchFamily="66" charset="0"/>
                <a:cs typeface="Times New Roman" pitchFamily="18" charset="0"/>
              </a:rPr>
              <a:t>“</a:t>
            </a:r>
            <a:r>
              <a:rPr lang="en-US" sz="2400" i="1" dirty="0" err="1">
                <a:solidFill>
                  <a:srgbClr val="00B0F0"/>
                </a:solidFill>
                <a:latin typeface="Comic Sans MS" pitchFamily="66" charset="0"/>
                <a:cs typeface="Times New Roman" pitchFamily="18" charset="0"/>
              </a:rPr>
              <a:t>Risus</a:t>
            </a:r>
            <a:r>
              <a:rPr lang="en-US" sz="2400" i="1" dirty="0">
                <a:solidFill>
                  <a:srgbClr val="00B0F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rgbClr val="00B0F0"/>
                </a:solidFill>
                <a:latin typeface="Comic Sans MS" pitchFamily="66" charset="0"/>
                <a:cs typeface="Times New Roman" pitchFamily="18" charset="0"/>
              </a:rPr>
              <a:t>Sardonicus</a:t>
            </a:r>
            <a:r>
              <a:rPr lang="en-US" sz="2400" i="1" dirty="0">
                <a:solidFill>
                  <a:srgbClr val="00B0F0"/>
                </a:solidFill>
                <a:latin typeface="Comic Sans MS" pitchFamily="66" charset="0"/>
                <a:cs typeface="Times New Roman" pitchFamily="18" charset="0"/>
              </a:rPr>
              <a:t>”.</a:t>
            </a:r>
          </a:p>
          <a:p>
            <a:pPr algn="just"/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latin typeface="Comic Sans MS" pitchFamily="66" charset="0"/>
                <a:cs typeface="Times New Roman" pitchFamily="18" charset="0"/>
              </a:rPr>
              <a:t>Some times the muscles of entire body are affected leading to the condition called as </a:t>
            </a:r>
            <a:r>
              <a:rPr lang="en-US" sz="2400" i="1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“</a:t>
            </a:r>
            <a:r>
              <a:rPr lang="en-US" sz="2400" i="1" dirty="0" err="1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Opisthotonus</a:t>
            </a:r>
            <a:r>
              <a:rPr lang="en-US" sz="2400" i="1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”( arched back )</a:t>
            </a:r>
          </a:p>
          <a:p>
            <a:pPr algn="just"/>
            <a:endParaRPr lang="en-US" sz="2400" i="1" dirty="0">
              <a:solidFill>
                <a:schemeClr val="accent1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pPr algn="just"/>
            <a:r>
              <a:rPr lang="en-US" sz="2400" i="1" dirty="0">
                <a:solidFill>
                  <a:srgbClr val="00B050"/>
                </a:solidFill>
                <a:latin typeface="Comic Sans MS" pitchFamily="66" charset="0"/>
                <a:cs typeface="Times New Roman" pitchFamily="18" charset="0"/>
              </a:rPr>
              <a:t>“Cephalic Tetanus”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is a condition which occurs in association with 7</a:t>
            </a:r>
            <a:r>
              <a:rPr lang="en-US" sz="2400" baseline="30000" dirty="0">
                <a:latin typeface="Comic Sans MS" pitchFamily="66" charset="0"/>
                <a:cs typeface="Times New Roman" pitchFamily="18" charset="0"/>
              </a:rPr>
              <a:t>th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cranial nerve palsy.</a:t>
            </a:r>
          </a:p>
          <a:p>
            <a:pPr algn="just"/>
            <a:endParaRPr lang="en-US" sz="2400" i="1" dirty="0">
              <a:solidFill>
                <a:schemeClr val="accent1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4" name="Picture 2" descr="C:\Users\new\Desktop\class pics\opisth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4572000"/>
            <a:ext cx="3505200" cy="2073114"/>
          </a:xfrm>
          <a:prstGeom prst="rect">
            <a:avLst/>
          </a:prstGeom>
          <a:noFill/>
        </p:spPr>
      </p:pic>
      <p:pic>
        <p:nvPicPr>
          <p:cNvPr id="7170" name="Picture 2" descr="C:\Users\sravani\Desktop\bacterial inf pics\Risus_sardonicus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4572000"/>
            <a:ext cx="1828800" cy="2072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219200"/>
            <a:ext cx="7315200" cy="1154097"/>
          </a:xfrm>
        </p:spPr>
        <p:txBody>
          <a:bodyPr/>
          <a:lstStyle/>
          <a:p>
            <a:r>
              <a:rPr lang="en-US" dirty="0">
                <a:latin typeface="Comic Sans MS" pitchFamily="66" charset="0"/>
                <a:cs typeface="Times New Roman" pitchFamily="18" charset="0"/>
              </a:rPr>
              <a:t>Treatment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Surgical wound care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Active &amp; passive immunization.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Anti microbial drugs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Anticonvulsants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7176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82296">
              <a:lnSpc>
                <a:spcPct val="150000"/>
              </a:lnSpc>
            </a:pPr>
            <a:r>
              <a:rPr lang="en-US" sz="3200" dirty="0">
                <a:solidFill>
                  <a:srgbClr val="002060"/>
                </a:solidFill>
                <a:latin typeface="Comic Sans MS" pitchFamily="66" charset="0"/>
              </a:rPr>
              <a:t>                          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DIPHTHERIA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78768" y="2027299"/>
            <a:ext cx="8231832" cy="414490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 </a:t>
            </a:r>
            <a:r>
              <a:rPr lang="en-IN" sz="2400" dirty="0" err="1">
                <a:latin typeface="Comic Sans MS" pitchFamily="66" charset="0"/>
              </a:rPr>
              <a:t>Corynebacteria</a:t>
            </a:r>
            <a:r>
              <a:rPr lang="en-IN" sz="2400" dirty="0">
                <a:latin typeface="Comic Sans MS" pitchFamily="66" charset="0"/>
              </a:rPr>
              <a:t> are gram- positive, non </a:t>
            </a:r>
            <a:r>
              <a:rPr lang="en-IN" sz="2400" dirty="0" err="1">
                <a:latin typeface="Comic Sans MS" pitchFamily="66" charset="0"/>
              </a:rPr>
              <a:t>sporing</a:t>
            </a:r>
            <a:r>
              <a:rPr lang="en-IN" sz="2400" dirty="0">
                <a:latin typeface="Comic Sans MS" pitchFamily="66" charset="0"/>
              </a:rPr>
              <a:t>, non motile bacilli.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IN" sz="2400" dirty="0">
                <a:latin typeface="Comic Sans MS" pitchFamily="66" charset="0"/>
              </a:rPr>
              <a:t>They frequently shows club-shaped swellings.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IN" sz="2400" dirty="0">
                <a:latin typeface="Comic Sans MS" pitchFamily="66" charset="0"/>
              </a:rPr>
              <a:t>The bacilli that appear </a:t>
            </a:r>
            <a:r>
              <a:rPr lang="en-IN" sz="2400" dirty="0">
                <a:solidFill>
                  <a:srgbClr val="C00000"/>
                </a:solidFill>
                <a:latin typeface="Comic Sans MS" pitchFamily="66" charset="0"/>
              </a:rPr>
              <a:t>as “V” or “Y” shaped  letters </a:t>
            </a:r>
            <a:r>
              <a:rPr lang="en-IN" sz="2400" dirty="0">
                <a:latin typeface="Comic Sans MS" pitchFamily="66" charset="0"/>
              </a:rPr>
              <a:t>resembling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latin typeface="Comic Sans MS" pitchFamily="66" charset="0"/>
              </a:rPr>
              <a:t>      </a:t>
            </a:r>
            <a:r>
              <a:rPr lang="en-IN" sz="2400" dirty="0">
                <a:solidFill>
                  <a:srgbClr val="FFFF00"/>
                </a:solidFill>
                <a:latin typeface="Comic Sans MS" pitchFamily="66" charset="0"/>
              </a:rPr>
              <a:t>“Chinese letters” or cuneiform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en-IN" sz="2400" dirty="0">
              <a:latin typeface="Comic Sans MS" pitchFamily="66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564544"/>
            <a:ext cx="2590800" cy="22934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077200" cy="577596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dirty="0">
              <a:latin typeface="Comic Sans MS" pitchFamily="66" charset="0"/>
            </a:endParaRPr>
          </a:p>
          <a:p>
            <a:pPr marL="0" indent="0">
              <a:buNone/>
            </a:pPr>
            <a:endParaRPr lang="en-US" dirty="0">
              <a:latin typeface="Comic Sans MS" pitchFamily="66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solidFill>
                  <a:srgbClr val="FFFF00"/>
                </a:solidFill>
                <a:latin typeface="Comic Sans MS" pitchFamily="66" charset="0"/>
              </a:rPr>
              <a:t>Air borne mode of transmission </a:t>
            </a:r>
            <a:r>
              <a:rPr lang="en-US" dirty="0">
                <a:latin typeface="Comic Sans MS" pitchFamily="66" charset="0"/>
              </a:rPr>
              <a:t>–mucous membrane of respiratory tract.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latin typeface="Comic Sans MS" pitchFamily="66" charset="0"/>
              </a:rPr>
              <a:t>Invades –open skin lesions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dirty="0">
              <a:latin typeface="Comic Sans MS" pitchFamily="66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latin typeface="Comic Sans MS" pitchFamily="66" charset="0"/>
              </a:rPr>
              <a:t>Bacteria multiplies –</a:t>
            </a:r>
            <a:r>
              <a:rPr lang="en-US" dirty="0">
                <a:solidFill>
                  <a:srgbClr val="FFFF00"/>
                </a:solidFill>
                <a:latin typeface="Comic Sans MS" pitchFamily="66" charset="0"/>
              </a:rPr>
              <a:t>releases toxins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dirty="0">
              <a:latin typeface="Comic Sans MS" pitchFamily="66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latin typeface="Comic Sans MS" pitchFamily="66" charset="0"/>
              </a:rPr>
              <a:t>Edema, hyperemia Necrosis, inflammation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dirty="0">
              <a:latin typeface="Comic Sans MS" pitchFamily="66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latin typeface="Comic Sans MS" pitchFamily="66" charset="0"/>
              </a:rPr>
              <a:t>Coagulation of fibrin and purulent exudates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dirty="0">
              <a:latin typeface="Comic Sans MS" pitchFamily="66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latin typeface="Comic Sans MS" pitchFamily="66" charset="0"/>
              </a:rPr>
              <a:t>Pseudomembrane and inflammatory reaction</a:t>
            </a:r>
          </a:p>
        </p:txBody>
      </p:sp>
      <p:sp>
        <p:nvSpPr>
          <p:cNvPr id="5" name="Down Arrow 4"/>
          <p:cNvSpPr/>
          <p:nvPr/>
        </p:nvSpPr>
        <p:spPr>
          <a:xfrm>
            <a:off x="4572000" y="2667000"/>
            <a:ext cx="72802" cy="2286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>
              <a:latin typeface="Comic Sans MS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555" y="1828800"/>
            <a:ext cx="16031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657600"/>
            <a:ext cx="122234" cy="23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24400"/>
            <a:ext cx="12858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5715000"/>
            <a:ext cx="12858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26256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315200" cy="1154097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ORAL MANIFESTATIONS</a:t>
            </a:r>
            <a:endParaRPr lang="en-IN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39518"/>
            <a:ext cx="7315200" cy="403268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</a:pP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    Patchy </a:t>
            </a:r>
            <a:r>
              <a:rPr lang="en-US" sz="2400" dirty="0" err="1">
                <a:solidFill>
                  <a:srgbClr val="FFFF00"/>
                </a:solidFill>
                <a:latin typeface="Comic Sans MS" pitchFamily="66" charset="0"/>
              </a:rPr>
              <a:t>Diptheric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 membrane </a:t>
            </a:r>
            <a:endParaRPr lang="en-IN" sz="2400" dirty="0"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     </a:t>
            </a:r>
            <a:r>
              <a:rPr lang="en-IN" sz="2400" dirty="0" err="1">
                <a:latin typeface="Comic Sans MS" pitchFamily="66" charset="0"/>
              </a:rPr>
              <a:t>Exudate</a:t>
            </a:r>
            <a:r>
              <a:rPr lang="en-IN" sz="2400" dirty="0">
                <a:latin typeface="Comic Sans MS" pitchFamily="66" charset="0"/>
              </a:rPr>
              <a:t> spreads within 2-3 days</a:t>
            </a:r>
          </a:p>
          <a:p>
            <a:pPr marL="0" indent="0">
              <a:lnSpc>
                <a:spcPct val="150000"/>
              </a:lnSpc>
            </a:pP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     Nonspecific ulcers</a:t>
            </a:r>
            <a:endParaRPr lang="en-IN" sz="2400" dirty="0">
              <a:solidFill>
                <a:srgbClr val="FFFF00"/>
              </a:solidFill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</a:pP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     Soft palate –  paralyzed </a:t>
            </a:r>
            <a:endParaRPr lang="en-IN" sz="2400" dirty="0"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</a:rPr>
              <a:t>      Hoarseness of voice, </a:t>
            </a:r>
            <a:r>
              <a:rPr lang="en-US" sz="2400" dirty="0" err="1">
                <a:latin typeface="Comic Sans MS" pitchFamily="66" charset="0"/>
              </a:rPr>
              <a:t>dyspnea</a:t>
            </a:r>
            <a:endParaRPr lang="en-US" sz="2400" dirty="0"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</a:rPr>
              <a:t>      Swelling of the neck – 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Bull neck</a:t>
            </a:r>
          </a:p>
          <a:p>
            <a:pPr marL="0" indent="0">
              <a:lnSpc>
                <a:spcPct val="150000"/>
              </a:lnSpc>
            </a:pPr>
            <a:endParaRPr lang="en-IN" sz="2400" dirty="0"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Comic Sans MS" pitchFamily="66" charset="0"/>
            </a:endParaRPr>
          </a:p>
        </p:txBody>
      </p:sp>
      <p:pic>
        <p:nvPicPr>
          <p:cNvPr id="4" name="Picture 2" descr="C:\Users\new\Desktop\class pics\diphtheretic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2286000"/>
            <a:ext cx="2617036" cy="259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1143001"/>
            <a:ext cx="7315200" cy="502920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solidFill>
                  <a:srgbClr val="FFFF00"/>
                </a:solidFill>
                <a:latin typeface="Comic Sans MS" pitchFamily="66" charset="0"/>
              </a:rPr>
              <a:t>TREATMENT-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latin typeface="Comic Sans MS" pitchFamily="66" charset="0"/>
              </a:rPr>
              <a:t>1.</a:t>
            </a:r>
            <a:r>
              <a:rPr lang="en-IN" sz="2400" dirty="0">
                <a:solidFill>
                  <a:srgbClr val="FFFF00"/>
                </a:solidFill>
                <a:latin typeface="Comic Sans MS" pitchFamily="66" charset="0"/>
              </a:rPr>
              <a:t>Anti-toxin</a:t>
            </a:r>
            <a:r>
              <a:rPr lang="en-IN" sz="2400" dirty="0">
                <a:latin typeface="Comic Sans MS" pitchFamily="66" charset="0"/>
              </a:rPr>
              <a:t>  - mild- 20,000- 40,000 units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latin typeface="Comic Sans MS" pitchFamily="66" charset="0"/>
              </a:rPr>
              <a:t>                       moderate- 50,000- 100,000 units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latin typeface="Comic Sans MS" pitchFamily="66" charset="0"/>
              </a:rPr>
              <a:t>                       severe- 100,000- 200,000 units to    be given  after test dose.</a:t>
            </a:r>
          </a:p>
          <a:p>
            <a:pPr marL="0" indent="0">
              <a:lnSpc>
                <a:spcPct val="150000"/>
              </a:lnSpc>
              <a:buNone/>
            </a:pPr>
            <a:endParaRPr lang="en-IN" sz="2400" dirty="0"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latin typeface="Comic Sans MS" pitchFamily="66" charset="0"/>
              </a:rPr>
              <a:t> 2.Penicillin/Erythromycin</a:t>
            </a:r>
          </a:p>
        </p:txBody>
      </p:sp>
    </p:spTree>
    <p:extLst>
      <p:ext uri="{BB962C8B-B14F-4D97-AF65-F5344CB8AC3E}">
        <p14:creationId xmlns:p14="http://schemas.microsoft.com/office/powerpoint/2010/main" val="2118636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838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82296" algn="ctr">
              <a:lnSpc>
                <a:spcPct val="150000"/>
              </a:lnSpc>
            </a:pPr>
            <a:r>
              <a:rPr lang="en-IN" sz="3200" dirty="0">
                <a:solidFill>
                  <a:srgbClr val="002060"/>
                </a:solidFill>
                <a:latin typeface="Comic Sans MS" pitchFamily="66" charset="0"/>
                <a:cs typeface="Latha" pitchFamily="34" charset="0"/>
              </a:rPr>
              <a:t>TUBERCULOSIS   (Koch's disease)</a:t>
            </a:r>
            <a:endParaRPr lang="en-US" sz="32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7924800" cy="43434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    It is an </a:t>
            </a:r>
            <a:r>
              <a:rPr lang="en-IN" sz="2400" dirty="0">
                <a:solidFill>
                  <a:srgbClr val="FFFF00"/>
                </a:solidFill>
                <a:latin typeface="Comic Sans MS" pitchFamily="66" charset="0"/>
              </a:rPr>
              <a:t>chronic </a:t>
            </a:r>
            <a:r>
              <a:rPr lang="en-IN" sz="2400" dirty="0" err="1">
                <a:solidFill>
                  <a:srgbClr val="FFFF00"/>
                </a:solidFill>
                <a:latin typeface="Comic Sans MS" pitchFamily="66" charset="0"/>
              </a:rPr>
              <a:t>granulomatous</a:t>
            </a:r>
            <a:r>
              <a:rPr lang="en-IN" sz="24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IN" sz="2400" dirty="0">
                <a:latin typeface="Comic Sans MS" pitchFamily="66" charset="0"/>
              </a:rPr>
              <a:t>inflammation.</a:t>
            </a:r>
          </a:p>
          <a:p>
            <a:pPr marL="0" indent="0">
              <a:lnSpc>
                <a:spcPct val="150000"/>
              </a:lnSpc>
            </a:pPr>
            <a:endParaRPr lang="en-IN" sz="2400" dirty="0"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    Mycobacterium tuberculosis (acid fast bacilli).</a:t>
            </a:r>
          </a:p>
          <a:p>
            <a:pPr marL="0" indent="0">
              <a:lnSpc>
                <a:spcPct val="150000"/>
              </a:lnSpc>
            </a:pPr>
            <a:r>
              <a:rPr lang="en-IN" sz="2400" dirty="0">
                <a:latin typeface="Comic Sans MS" pitchFamily="66" charset="0"/>
              </a:rPr>
              <a:t>    Incidence: more common in poor countries of Africa, Latin America &amp;Asia.</a:t>
            </a:r>
          </a:p>
          <a:p>
            <a:pPr marL="0" indent="0">
              <a:lnSpc>
                <a:spcPct val="150000"/>
              </a:lnSpc>
            </a:pPr>
            <a:endParaRPr lang="en-IN" sz="2400" dirty="0">
              <a:latin typeface="Comic Sans MS" pitchFamily="66" charset="0"/>
            </a:endParaRPr>
          </a:p>
        </p:txBody>
      </p:sp>
      <p:pic>
        <p:nvPicPr>
          <p:cNvPr id="7" name="Picture 3" descr="F1_2animation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81600" y="4648200"/>
            <a:ext cx="3581400" cy="1969260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115409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Types of tuberculosis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Comic Sans MS" pitchFamily="66" charset="0"/>
                <a:cs typeface="Times New Roman" pitchFamily="18" charset="0"/>
              </a:rPr>
              <a:t>PRIMARY TB</a:t>
            </a:r>
          </a:p>
          <a:p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r>
              <a:rPr lang="en-US" sz="2400" dirty="0">
                <a:latin typeface="Comic Sans MS" pitchFamily="66" charset="0"/>
                <a:cs typeface="Times New Roman" pitchFamily="18" charset="0"/>
              </a:rPr>
              <a:t>SECONDARY TB</a:t>
            </a:r>
          </a:p>
          <a:p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r>
              <a:rPr lang="en-US" sz="2400" dirty="0">
                <a:latin typeface="Comic Sans MS" pitchFamily="66" charset="0"/>
                <a:cs typeface="Times New Roman" pitchFamily="18" charset="0"/>
              </a:rPr>
              <a:t>MILIARY TB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1"/>
          <p:cNvSpPr/>
          <p:nvPr/>
        </p:nvSpPr>
        <p:spPr bwMode="auto">
          <a:xfrm>
            <a:off x="1906340" y="5791200"/>
            <a:ext cx="5027860" cy="99077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2800" b="1" kern="0" dirty="0">
                <a:ln w="19050">
                  <a:solidFill>
                    <a:schemeClr val="accent6"/>
                  </a:solidFill>
                  <a:prstDash val="solid"/>
                </a:ln>
                <a:solidFill>
                  <a:srgbClr val="FF0000"/>
                </a:solidFill>
                <a:latin typeface="Arial"/>
              </a:rPr>
              <a:t>Tubercle Formation</a:t>
            </a:r>
            <a:endParaRPr lang="en-US" b="1" kern="0" dirty="0">
              <a:solidFill>
                <a:srgbClr val="FF0000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5200" cy="69689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Pathogenesis of Primary tuberculosis</a:t>
            </a:r>
          </a:p>
        </p:txBody>
      </p:sp>
      <p:sp>
        <p:nvSpPr>
          <p:cNvPr id="33795" name="Shape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458200" cy="5334000"/>
          </a:xfrm>
        </p:spPr>
        <p:txBody>
          <a:bodyPr>
            <a:normAutofit/>
          </a:bodyPr>
          <a:lstStyle/>
          <a:p>
            <a:pPr marL="469900" indent="-469900" eaLnBrk="1" hangingPunct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                    Droplet spread &amp; inhalation</a:t>
            </a:r>
          </a:p>
          <a:p>
            <a:pPr marL="469900" indent="-469900" eaLnBrk="1" hangingPunct="1">
              <a:buFont typeface="Wingdings" pitchFamily="2" charset="2"/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469900" indent="-469900" eaLnBrk="1" hangingPunct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                     Goes in to the lung alveoli</a:t>
            </a:r>
          </a:p>
          <a:p>
            <a:pPr marL="469900" indent="-469900" eaLnBrk="1" hangingPunct="1">
              <a:buFont typeface="Wingdings" pitchFamily="2" charset="2"/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469900" indent="-469900" eaLnBrk="1" hangingPunct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               Engulfed by alveolar macrophages</a:t>
            </a:r>
          </a:p>
          <a:p>
            <a:pPr marL="469900" indent="-469900" eaLnBrk="1" hangingPunct="1">
              <a:buFont typeface="Wingdings" pitchFamily="2" charset="2"/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469900" indent="-469900" eaLnBrk="1" hangingPunct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                   Multiply within macrophages</a:t>
            </a:r>
          </a:p>
          <a:p>
            <a:pPr marL="469900" indent="-469900" eaLnBrk="1" hangingPunct="1">
              <a:buFont typeface="Wingdings" pitchFamily="2" charset="2"/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469900" indent="-469900" eaLnBrk="1" hangingPunct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        Either host cells overcome bacteria, or vice versa                   </a:t>
            </a:r>
          </a:p>
          <a:p>
            <a:pPr marL="469900" indent="-469900" eaLnBrk="1" hangingPunct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         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469900" indent="-469900" eaLnBrk="1" hangingPunct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               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9900" indent="-469900" eaLnBrk="1" hangingPunct="1"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</a:p>
        </p:txBody>
      </p:sp>
      <p:sp>
        <p:nvSpPr>
          <p:cNvPr id="33796" name="Down Arrow 19458"/>
          <p:cNvSpPr>
            <a:spLocks noChangeArrowheads="1"/>
          </p:cNvSpPr>
          <p:nvPr/>
        </p:nvSpPr>
        <p:spPr bwMode="auto">
          <a:xfrm>
            <a:off x="4191000" y="1828800"/>
            <a:ext cx="304800" cy="3810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7" name="Down Arrow 19459"/>
          <p:cNvSpPr>
            <a:spLocks noChangeArrowheads="1"/>
          </p:cNvSpPr>
          <p:nvPr/>
        </p:nvSpPr>
        <p:spPr bwMode="auto">
          <a:xfrm>
            <a:off x="4191000" y="2743200"/>
            <a:ext cx="304800" cy="3810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8" name="Down Arrow 19460"/>
          <p:cNvSpPr>
            <a:spLocks noChangeArrowheads="1"/>
          </p:cNvSpPr>
          <p:nvPr/>
        </p:nvSpPr>
        <p:spPr bwMode="auto">
          <a:xfrm>
            <a:off x="4191000" y="3581400"/>
            <a:ext cx="304800" cy="3810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9" name="Down Arrow 19461"/>
          <p:cNvSpPr>
            <a:spLocks noChangeArrowheads="1"/>
          </p:cNvSpPr>
          <p:nvPr/>
        </p:nvSpPr>
        <p:spPr bwMode="auto">
          <a:xfrm>
            <a:off x="4191000" y="4419600"/>
            <a:ext cx="304800" cy="3810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0" name="Down Arrow 19462"/>
          <p:cNvSpPr>
            <a:spLocks noChangeArrowheads="1"/>
          </p:cNvSpPr>
          <p:nvPr/>
        </p:nvSpPr>
        <p:spPr bwMode="auto">
          <a:xfrm>
            <a:off x="4191000" y="5257800"/>
            <a:ext cx="304800" cy="3810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hape 3"/>
          <p:cNvSpPr>
            <a:spLocks noGrp="1"/>
          </p:cNvSpPr>
          <p:nvPr>
            <p:ph type="title"/>
          </p:nvPr>
        </p:nvSpPr>
        <p:spPr>
          <a:xfrm>
            <a:off x="762000" y="750903"/>
            <a:ext cx="7315200" cy="1154097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CLINICAL FEATURES</a:t>
            </a:r>
          </a:p>
        </p:txBody>
      </p:sp>
      <p:sp>
        <p:nvSpPr>
          <p:cNvPr id="35843" name="Shape 2"/>
          <p:cNvSpPr>
            <a:spLocks noGrp="1"/>
          </p:cNvSpPr>
          <p:nvPr>
            <p:ph type="body" idx="1"/>
          </p:nvPr>
        </p:nvSpPr>
        <p:spPr>
          <a:xfrm>
            <a:off x="381000" y="2514600"/>
            <a:ext cx="7467600" cy="3581400"/>
          </a:xfrm>
        </p:spPr>
        <p:txBody>
          <a:bodyPr>
            <a:normAutofit/>
          </a:bodyPr>
          <a:lstStyle/>
          <a:p>
            <a:pPr marL="469900" indent="-469900" eaLnBrk="1" hangingPunct="1">
              <a:buFont typeface="Arial" pitchFamily="34" charset="0"/>
              <a:buChar char="•"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Episodic fever, chills, fatigability, malaise. </a:t>
            </a:r>
          </a:p>
          <a:p>
            <a:pPr marL="469900" indent="-469900" eaLnBrk="1" hangingPunct="1">
              <a:buFont typeface="Arial" pitchFamily="34" charset="0"/>
              <a:buChar char="•"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469900" indent="-469900" eaLnBrk="1" hangingPunct="1">
              <a:buFont typeface="Arial" pitchFamily="34" charset="0"/>
              <a:buChar char="•"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Gradual loss of weight</a:t>
            </a:r>
          </a:p>
          <a:p>
            <a:pPr marL="469900" indent="-469900" eaLnBrk="1" hangingPunct="1">
              <a:buFont typeface="Arial" pitchFamily="34" charset="0"/>
              <a:buChar char="•"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469900" indent="-469900" eaLnBrk="1" hangingPunct="1">
              <a:buFont typeface="Arial" pitchFamily="34" charset="0"/>
              <a:buChar char="•"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Persistent cough with or with out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hemoptysis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.</a:t>
            </a:r>
          </a:p>
          <a:p>
            <a:pPr marL="469900" indent="-469900" eaLnBrk="1" hangingPunct="1">
              <a:buFont typeface="Arial" pitchFamily="34" charset="0"/>
              <a:buChar char="•"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469900" indent="-469900" eaLnBrk="1" hangingPunct="1">
              <a:buFont typeface="Arial" pitchFamily="34" charset="0"/>
              <a:buChar char="•"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Night sweating,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dyspnea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.</a:t>
            </a:r>
          </a:p>
          <a:p>
            <a:pPr marL="469900" indent="-469900" eaLnBrk="1" hangingPunct="1">
              <a:buFont typeface="Arial" pitchFamily="34" charset="0"/>
              <a:buChar char="•"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hape 1"/>
          <p:cNvSpPr>
            <a:spLocks noGrp="1"/>
          </p:cNvSpPr>
          <p:nvPr>
            <p:ph type="title"/>
          </p:nvPr>
        </p:nvSpPr>
        <p:spPr>
          <a:xfrm>
            <a:off x="378372" y="457200"/>
            <a:ext cx="7315200" cy="722867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omic Sans MS" pitchFamily="66" charset="0"/>
                <a:cs typeface="Times New Roman" pitchFamily="18" charset="0"/>
              </a:rPr>
              <a:t>ORAL MANIFESTATION</a:t>
            </a:r>
          </a:p>
        </p:txBody>
      </p:sp>
      <p:sp>
        <p:nvSpPr>
          <p:cNvPr id="36867" name="Shape 2"/>
          <p:cNvSpPr>
            <a:spLocks noGrp="1"/>
          </p:cNvSpPr>
          <p:nvPr>
            <p:ph type="body" idx="1"/>
          </p:nvPr>
        </p:nvSpPr>
        <p:spPr>
          <a:xfrm>
            <a:off x="533400" y="1600200"/>
            <a:ext cx="8153400" cy="4800600"/>
          </a:xfrm>
        </p:spPr>
        <p:txBody>
          <a:bodyPr>
            <a:noAutofit/>
          </a:bodyPr>
          <a:lstStyle/>
          <a:p>
            <a:pPr marL="469900" indent="-469900" algn="just" eaLnBrk="1" hangingPunct="1"/>
            <a:r>
              <a:rPr lang="en-US" sz="2400" dirty="0">
                <a:latin typeface="Comic Sans MS" pitchFamily="66" charset="0"/>
                <a:cs typeface="Times New Roman" pitchFamily="18" charset="0"/>
              </a:rPr>
              <a:t>Relatively uncommon .</a:t>
            </a:r>
          </a:p>
          <a:p>
            <a:pPr marL="469900" indent="-469900" algn="just" eaLnBrk="1" hangingPunct="1"/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469900" indent="-469900" algn="just" eaLnBrk="1" hangingPunct="1"/>
            <a:r>
              <a:rPr lang="en-US" sz="2400" dirty="0">
                <a:latin typeface="Comic Sans MS" pitchFamily="66" charset="0"/>
                <a:cs typeface="Times New Roman" pitchFamily="18" charset="0"/>
              </a:rPr>
              <a:t>Lesions of oral mucosa are seldom primary, but they are secondary to pulmonary diseases. </a:t>
            </a:r>
          </a:p>
          <a:p>
            <a:pPr marL="469900" indent="-469900" algn="just" eaLnBrk="1" hangingPunct="1"/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469900" indent="-469900" algn="just" eaLnBrk="1" hangingPunct="1"/>
            <a:r>
              <a:rPr lang="en-US" sz="2400" dirty="0">
                <a:latin typeface="Comic Sans MS" pitchFamily="66" charset="0"/>
                <a:cs typeface="Times New Roman" pitchFamily="18" charset="0"/>
              </a:rPr>
              <a:t>Organisms are carried in the sputum &amp; enter the mucosal tissues </a:t>
            </a:r>
            <a:r>
              <a:rPr lang="en-US" sz="2400" b="1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Only if there is a break or a breach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in the mucosal surface.</a:t>
            </a:r>
          </a:p>
          <a:p>
            <a:pPr marL="469900" indent="-469900" algn="just" eaLnBrk="1" hangingPunct="1"/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469900" indent="-469900" algn="just"/>
            <a:r>
              <a:rPr lang="en-US" sz="2400" dirty="0">
                <a:latin typeface="Comic Sans MS" pitchFamily="66" charset="0"/>
                <a:cs typeface="Times New Roman" pitchFamily="18" charset="0"/>
              </a:rPr>
              <a:t>By the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hematogenous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route, deposited in the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submucosa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&amp; subsequently proliferate &amp; ulcerate the overlying mucosa.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hape 2"/>
          <p:cNvSpPr>
            <a:spLocks noGrp="1"/>
          </p:cNvSpPr>
          <p:nvPr>
            <p:ph type="body" idx="1"/>
          </p:nvPr>
        </p:nvSpPr>
        <p:spPr>
          <a:xfrm>
            <a:off x="381000" y="1143000"/>
            <a:ext cx="8229600" cy="5257800"/>
          </a:xfrm>
        </p:spPr>
        <p:txBody>
          <a:bodyPr>
            <a:normAutofit/>
          </a:bodyPr>
          <a:lstStyle/>
          <a:p>
            <a:pPr marL="469900" indent="-469900" algn="just"/>
            <a:r>
              <a:rPr lang="en-US" sz="2400" dirty="0">
                <a:latin typeface="Comic Sans MS" pitchFamily="66" charset="0"/>
                <a:cs typeface="Times New Roman" pitchFamily="18" charset="0"/>
              </a:rPr>
              <a:t>The tongue is the most common site followed by palate, lips, buccal mucosa, 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gingiva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.</a:t>
            </a:r>
          </a:p>
          <a:p>
            <a:pPr marL="469900" indent="-469900" algn="just"/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469900" indent="-469900" algn="just" eaLnBrk="1" hangingPunct="1"/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469900" indent="-469900" algn="just" eaLnBrk="1" hangingPunct="1"/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469900" indent="-469900"/>
            <a:endParaRPr lang="en-US" sz="2400" i="1" dirty="0">
              <a:solidFill>
                <a:srgbClr val="FFFF00"/>
              </a:solidFill>
              <a:latin typeface="Comic Sans MS" pitchFamily="66" charset="0"/>
              <a:cs typeface="Times New Roman" pitchFamily="18" charset="0"/>
            </a:endParaRPr>
          </a:p>
          <a:p>
            <a:pPr marL="469900" indent="-469900"/>
            <a:endParaRPr lang="en-US" sz="2400" i="1" dirty="0">
              <a:solidFill>
                <a:srgbClr val="FFFF00"/>
              </a:solidFill>
              <a:latin typeface="Comic Sans MS" pitchFamily="66" charset="0"/>
              <a:cs typeface="Times New Roman" pitchFamily="18" charset="0"/>
            </a:endParaRPr>
          </a:p>
          <a:p>
            <a:pPr marL="469900" indent="-469900"/>
            <a:endParaRPr lang="en-US" sz="2400" i="1" dirty="0">
              <a:solidFill>
                <a:srgbClr val="FFFF00"/>
              </a:solidFill>
              <a:latin typeface="Comic Sans MS" pitchFamily="66" charset="0"/>
              <a:cs typeface="Times New Roman" pitchFamily="18" charset="0"/>
            </a:endParaRPr>
          </a:p>
          <a:p>
            <a:pPr marL="469900" indent="-469900"/>
            <a:r>
              <a:rPr lang="en-US" sz="2400" i="1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TB gingivitis 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– manifests as diffuse, hyperemic, nodular or papillary proliferation of gingival tissues.</a:t>
            </a:r>
          </a:p>
          <a:p>
            <a:pPr marL="469900" indent="-469900"/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469900" indent="-469900" algn="just"/>
            <a:r>
              <a:rPr lang="en-US" sz="2400" dirty="0" err="1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Tuberculous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osteomyelitis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– reported in jaws.</a:t>
            </a:r>
          </a:p>
          <a:p>
            <a:pPr marL="469900" indent="-469900" algn="just" eaLnBrk="1" hangingPunct="1"/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469900" indent="-469900" algn="just" eaLnBrk="1" hangingPunct="1"/>
            <a:endParaRPr lang="en-US" sz="2400" dirty="0"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3" name="Picture 2" descr="C:\Users\new\Desktop\class pics\tuberculius gingivitis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334000" y="2057400"/>
            <a:ext cx="3439603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5200" cy="1154097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TUBECULOUS   ULCER</a:t>
            </a:r>
          </a:p>
        </p:txBody>
      </p:sp>
      <p:pic>
        <p:nvPicPr>
          <p:cNvPr id="9218" name="Picture 2" descr="C:\Users\sravani\Desktop\bacterial inf pics\EurJDent_2013_7_2_243_110197_u1.jpg"/>
          <p:cNvPicPr>
            <a:picLocks noChangeAspect="1" noChangeArrowheads="1"/>
          </p:cNvPicPr>
          <p:nvPr/>
        </p:nvPicPr>
        <p:blipFill>
          <a:blip r:embed="rId3"/>
          <a:srcRect r="56128" b="56427"/>
          <a:stretch>
            <a:fillRect/>
          </a:stretch>
        </p:blipFill>
        <p:spPr bwMode="auto">
          <a:xfrm>
            <a:off x="1371600" y="1981200"/>
            <a:ext cx="6894576" cy="441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2649041" y="762000"/>
            <a:ext cx="3827959" cy="1143000"/>
          </a:xfrm>
        </p:spPr>
        <p:txBody>
          <a:bodyPr/>
          <a:lstStyle/>
          <a:p>
            <a:pPr algn="ctr"/>
            <a:r>
              <a:rPr lang="en-US" sz="2400" b="0" dirty="0">
                <a:solidFill>
                  <a:srgbClr val="FFFF00"/>
                </a:solidFill>
                <a:latin typeface="Comic Sans MS" pitchFamily="66" charset="0"/>
              </a:rPr>
              <a:t>TB OF ALVEOLUS</a:t>
            </a:r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81199" y="2362200"/>
            <a:ext cx="5686193" cy="3730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hap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315200" cy="115409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TREATMENT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</a:t>
            </a:r>
          </a:p>
        </p:txBody>
      </p:sp>
      <p:sp>
        <p:nvSpPr>
          <p:cNvPr id="25602" name="Text Placeholder 25601"/>
          <p:cNvSpPr>
            <a:spLocks noGrp="1"/>
          </p:cNvSpPr>
          <p:nvPr>
            <p:ph idx="1"/>
          </p:nvPr>
        </p:nvSpPr>
        <p:spPr>
          <a:xfrm>
            <a:off x="304800" y="1447800"/>
            <a:ext cx="8610600" cy="4876800"/>
          </a:xfrm>
        </p:spPr>
        <p:txBody>
          <a:bodyPr>
            <a:normAutofit fontScale="92500"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hlink"/>
              </a:buClr>
              <a:buSzPct val="60000"/>
              <a:buNone/>
              <a:defRPr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   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RIFAMPICIN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   ISONIAZID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   ETHAMBUTOL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   PYRAZINAMIDE</a:t>
            </a:r>
          </a:p>
          <a:p>
            <a:pPr marL="365760" indent="-256032">
              <a:buClr>
                <a:schemeClr val="hlink"/>
              </a:buClr>
              <a:buSzPct val="60000"/>
              <a:buNone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   STERPTOMYCIN</a:t>
            </a:r>
          </a:p>
          <a:p>
            <a:pPr marL="365760" indent="-256032">
              <a:buClr>
                <a:schemeClr val="hlink"/>
              </a:buClr>
              <a:buSzPct val="60000"/>
              <a:buNone/>
              <a:defRPr/>
            </a:pPr>
            <a:endParaRPr lang="en-US" sz="2400" dirty="0">
              <a:solidFill>
                <a:srgbClr val="E549CF"/>
              </a:solidFill>
              <a:latin typeface="Comic Sans MS" pitchFamily="66" charset="0"/>
              <a:cs typeface="Times New Roman" pitchFamily="18" charset="0"/>
            </a:endParaRPr>
          </a:p>
          <a:p>
            <a:pPr marL="365760" indent="-256032">
              <a:buClr>
                <a:schemeClr val="hlink"/>
              </a:buClr>
              <a:buSzPct val="60000"/>
              <a:buNone/>
              <a:defRPr/>
            </a:pPr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Regimens:</a:t>
            </a:r>
          </a:p>
          <a:p>
            <a:pPr marL="365760" indent="-256032">
              <a:buClr>
                <a:schemeClr val="hlink"/>
              </a:buClr>
              <a:buSzPct val="60000"/>
              <a:buNone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6 months, 9 months, 12 months.</a:t>
            </a:r>
          </a:p>
          <a:p>
            <a:pPr marL="365760" indent="-256032">
              <a:buClr>
                <a:schemeClr val="hlink"/>
              </a:buClr>
              <a:buSzPct val="60000"/>
              <a:buNone/>
              <a:defRPr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365760" indent="-256032">
              <a:buClr>
                <a:schemeClr val="hlink"/>
              </a:buClr>
              <a:buSzPct val="60000"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Initial phase </a:t>
            </a:r>
            <a:r>
              <a:rPr lang="en-US" sz="2400" i="1" dirty="0">
                <a:latin typeface="Comic Sans MS" pitchFamily="66" charset="0"/>
                <a:cs typeface="Times New Roman" pitchFamily="18" charset="0"/>
              </a:rPr>
              <a:t>( 2 months)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: </a:t>
            </a:r>
            <a:r>
              <a:rPr lang="en-US" sz="2400" dirty="0">
                <a:solidFill>
                  <a:srgbClr val="E549CF"/>
                </a:solidFill>
                <a:latin typeface="Comic Sans MS" pitchFamily="66" charset="0"/>
                <a:cs typeface="Times New Roman" pitchFamily="18" charset="0"/>
              </a:rPr>
              <a:t>PYRAZINAMIDE + ETHAMBUTOL + RIFAMPICIN+ ISONIAZID 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</a:t>
            </a:r>
          </a:p>
          <a:p>
            <a:pPr marL="365760" indent="-256032">
              <a:buClr>
                <a:schemeClr val="hlink"/>
              </a:buClr>
              <a:buSzPct val="60000"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Continuation phase </a:t>
            </a:r>
            <a:r>
              <a:rPr lang="en-US" sz="2400" i="1" dirty="0">
                <a:latin typeface="Comic Sans MS" pitchFamily="66" charset="0"/>
                <a:cs typeface="Times New Roman" pitchFamily="18" charset="0"/>
              </a:rPr>
              <a:t>(4 months)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: </a:t>
            </a:r>
            <a:r>
              <a:rPr lang="en-US" sz="2400" dirty="0">
                <a:solidFill>
                  <a:srgbClr val="E549CF"/>
                </a:solidFill>
                <a:latin typeface="Comic Sans MS" pitchFamily="66" charset="0"/>
                <a:cs typeface="Times New Roman" pitchFamily="18" charset="0"/>
              </a:rPr>
              <a:t>RIFAMPICIN+ ISONIAZID </a:t>
            </a: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endParaRPr lang="en-US" sz="2400" dirty="0">
              <a:solidFill>
                <a:srgbClr val="E549CF"/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82296" algn="ctr">
              <a:lnSpc>
                <a:spcPct val="150000"/>
              </a:lnSpc>
            </a:pPr>
            <a:br>
              <a:rPr lang="en-IN" sz="3200" dirty="0">
                <a:solidFill>
                  <a:srgbClr val="002060"/>
                </a:solidFill>
                <a:latin typeface="Comic Sans MS" pitchFamily="66" charset="0"/>
                <a:cs typeface="Latha" pitchFamily="34" charset="0"/>
              </a:rPr>
            </a:br>
            <a:r>
              <a:rPr lang="en-IN" sz="3200" dirty="0">
                <a:solidFill>
                  <a:srgbClr val="002060"/>
                </a:solidFill>
                <a:latin typeface="Comic Sans MS" pitchFamily="66" charset="0"/>
                <a:cs typeface="Latha" pitchFamily="34" charset="0"/>
              </a:rPr>
              <a:t> LEPROSY (Hansen's Disease)</a:t>
            </a:r>
            <a:endParaRPr lang="en-US" sz="32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09801"/>
            <a:ext cx="8153400" cy="4267199"/>
          </a:xfrm>
        </p:spPr>
        <p:txBody>
          <a:bodyPr>
            <a:normAutofit/>
          </a:bodyPr>
          <a:lstStyle/>
          <a:p>
            <a:r>
              <a:rPr lang="en-IN" sz="2400" dirty="0">
                <a:latin typeface="Comic Sans MS" pitchFamily="66" charset="0"/>
                <a:cs typeface="Latha" pitchFamily="34" charset="0"/>
              </a:rPr>
              <a:t>Chronic </a:t>
            </a:r>
            <a:r>
              <a:rPr lang="en-IN" sz="2400" dirty="0" err="1">
                <a:latin typeface="Comic Sans MS" pitchFamily="66" charset="0"/>
                <a:cs typeface="Latha" pitchFamily="34" charset="0"/>
              </a:rPr>
              <a:t>granulomatous</a:t>
            </a:r>
            <a:r>
              <a:rPr lang="en-IN" sz="2400" dirty="0">
                <a:latin typeface="Comic Sans MS" pitchFamily="66" charset="0"/>
                <a:cs typeface="Latha" pitchFamily="34" charset="0"/>
              </a:rPr>
              <a:t> infection.</a:t>
            </a:r>
          </a:p>
          <a:p>
            <a:endParaRPr lang="en-IN" sz="2400" dirty="0">
              <a:latin typeface="Comic Sans MS" pitchFamily="66" charset="0"/>
              <a:cs typeface="Latha" pitchFamily="34" charset="0"/>
            </a:endParaRPr>
          </a:p>
          <a:p>
            <a:r>
              <a:rPr lang="en-IN" sz="2400" dirty="0">
                <a:latin typeface="Comic Sans MS" pitchFamily="66" charset="0"/>
                <a:cs typeface="Latha" pitchFamily="34" charset="0"/>
              </a:rPr>
              <a:t>Mycobacterium </a:t>
            </a:r>
            <a:r>
              <a:rPr lang="en-IN" sz="2400" dirty="0" err="1">
                <a:latin typeface="Comic Sans MS" pitchFamily="66" charset="0"/>
                <a:cs typeface="Latha" pitchFamily="34" charset="0"/>
              </a:rPr>
              <a:t>leprae</a:t>
            </a:r>
            <a:endParaRPr lang="en-IN" sz="2400" dirty="0">
              <a:latin typeface="Comic Sans MS" pitchFamily="66" charset="0"/>
              <a:cs typeface="Latha" pitchFamily="34" charset="0"/>
            </a:endParaRPr>
          </a:p>
          <a:p>
            <a:endParaRPr lang="en-IN" sz="2400" dirty="0">
              <a:latin typeface="Comic Sans MS" pitchFamily="66" charset="0"/>
              <a:cs typeface="Latha" pitchFamily="34" charset="0"/>
            </a:endParaRPr>
          </a:p>
          <a:p>
            <a:r>
              <a:rPr lang="en-IN" sz="2400" dirty="0">
                <a:latin typeface="Comic Sans MS" pitchFamily="66" charset="0"/>
                <a:cs typeface="Latha" pitchFamily="34" charset="0"/>
              </a:rPr>
              <a:t>Slightly contagious disease.</a:t>
            </a:r>
          </a:p>
          <a:p>
            <a:pPr>
              <a:buNone/>
            </a:pPr>
            <a:endParaRPr lang="en-IN" sz="2400" dirty="0">
              <a:latin typeface="Comic Sans MS" pitchFamily="66" charset="0"/>
              <a:cs typeface="Latha" pitchFamily="34" charset="0"/>
            </a:endParaRPr>
          </a:p>
          <a:p>
            <a:r>
              <a:rPr lang="en-IN" sz="2400" dirty="0" err="1">
                <a:solidFill>
                  <a:srgbClr val="FFFF00"/>
                </a:solidFill>
                <a:latin typeface="Comic Sans MS" pitchFamily="66" charset="0"/>
                <a:cs typeface="Latha" pitchFamily="34" charset="0"/>
              </a:rPr>
              <a:t>Lepromin</a:t>
            </a:r>
            <a:r>
              <a:rPr lang="en-IN" sz="2400" dirty="0">
                <a:solidFill>
                  <a:srgbClr val="FFFF00"/>
                </a:solidFill>
                <a:latin typeface="Comic Sans MS" pitchFamily="66" charset="0"/>
                <a:cs typeface="Latha" pitchFamily="34" charset="0"/>
              </a:rPr>
              <a:t> test</a:t>
            </a:r>
            <a:r>
              <a:rPr lang="en-IN" sz="2400" dirty="0">
                <a:latin typeface="Comic Sans MS" pitchFamily="66" charset="0"/>
                <a:cs typeface="Latha" pitchFamily="34" charset="0"/>
              </a:rPr>
              <a:t>: it is carried out by the </a:t>
            </a:r>
            <a:r>
              <a:rPr lang="en-IN" sz="2400" dirty="0" err="1">
                <a:latin typeface="Comic Sans MS" pitchFamily="66" charset="0"/>
                <a:cs typeface="Latha" pitchFamily="34" charset="0"/>
              </a:rPr>
              <a:t>intradermal</a:t>
            </a:r>
            <a:r>
              <a:rPr lang="en-IN" sz="2400" dirty="0">
                <a:latin typeface="Comic Sans MS" pitchFamily="66" charset="0"/>
                <a:cs typeface="Latha" pitchFamily="34" charset="0"/>
              </a:rPr>
              <a:t> injection of 0.1ml of </a:t>
            </a:r>
            <a:r>
              <a:rPr lang="en-IN" sz="2400" dirty="0" err="1">
                <a:latin typeface="Comic Sans MS" pitchFamily="66" charset="0"/>
                <a:cs typeface="Latha" pitchFamily="34" charset="0"/>
              </a:rPr>
              <a:t>lepromin</a:t>
            </a:r>
            <a:r>
              <a:rPr lang="en-IN" sz="2400" dirty="0">
                <a:latin typeface="Comic Sans MS" pitchFamily="66" charset="0"/>
                <a:cs typeface="Latha" pitchFamily="34" charset="0"/>
              </a:rPr>
              <a:t>.</a:t>
            </a:r>
            <a:endParaRPr lang="en-US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Shape 2"/>
          <p:cNvSpPr>
            <a:spLocks noGrp="1"/>
          </p:cNvSpPr>
          <p:nvPr>
            <p:ph type="body" idx="1"/>
          </p:nvPr>
        </p:nvSpPr>
        <p:spPr>
          <a:xfrm>
            <a:off x="609600" y="838200"/>
            <a:ext cx="7924800" cy="3810000"/>
          </a:xfrm>
        </p:spPr>
        <p:txBody>
          <a:bodyPr>
            <a:noAutofit/>
          </a:bodyPr>
          <a:lstStyle/>
          <a:p>
            <a:pPr eaLnBrk="1" hangingPunct="1">
              <a:buNone/>
            </a:pPr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TUBERCULOID LESIONS: (PAUCIBACILLARY)</a:t>
            </a:r>
          </a:p>
          <a:p>
            <a:pPr eaLnBrk="1" hangingPunct="1">
              <a:buNone/>
            </a:pPr>
            <a:endParaRPr lang="en-US" sz="2400" u="sng" dirty="0">
              <a:latin typeface="Comic Sans MS" pitchFamily="66" charset="0"/>
              <a:cs typeface="Times New Roman" pitchFamily="18" charset="0"/>
            </a:endParaRPr>
          </a:p>
          <a:p>
            <a:r>
              <a:rPr lang="en-US" sz="2400" dirty="0">
                <a:latin typeface="Comic Sans MS" pitchFamily="66" charset="0"/>
                <a:cs typeface="Times New Roman" pitchFamily="18" charset="0"/>
              </a:rPr>
              <a:t>Small number of well circumscribed, hypo pigmented skin lesions</a:t>
            </a:r>
          </a:p>
          <a:p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Nerve involvement 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results in anesthesia of affected skin</a:t>
            </a:r>
          </a:p>
          <a:p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r>
              <a:rPr lang="en-US" sz="2400" dirty="0">
                <a:latin typeface="Comic Sans MS" pitchFamily="66" charset="0"/>
                <a:cs typeface="Times New Roman" pitchFamily="18" charset="0"/>
              </a:rPr>
              <a:t>Accompanied by loss of sweating.</a:t>
            </a:r>
          </a:p>
          <a:p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r>
              <a:rPr lang="en-US" sz="2400" dirty="0">
                <a:latin typeface="Comic Sans MS" pitchFamily="66" charset="0"/>
                <a:cs typeface="Times New Roman" pitchFamily="18" charset="0"/>
              </a:rPr>
              <a:t>Oral lesions rare</a:t>
            </a:r>
          </a:p>
          <a:p>
            <a:pPr eaLnBrk="1" hangingPunct="1"/>
            <a:endParaRPr lang="en-US" sz="2400" u="sng" dirty="0">
              <a:latin typeface="Comic Sans MS" pitchFamily="66" charset="0"/>
              <a:cs typeface="Times New Roman" pitchFamily="18" charset="0"/>
            </a:endParaRPr>
          </a:p>
          <a:p>
            <a:pPr eaLnBrk="1" hangingPunct="1"/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    </a:t>
            </a:r>
          </a:p>
        </p:txBody>
      </p:sp>
      <p:pic>
        <p:nvPicPr>
          <p:cNvPr id="4" name="Picture 2" descr="C:\Users\new\Desktop\class pics\lepros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3810000"/>
            <a:ext cx="1981200" cy="277368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858000" y="4648200"/>
            <a:ext cx="1600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685800"/>
            <a:ext cx="8534400" cy="5257800"/>
          </a:xfrm>
        </p:spPr>
        <p:txBody>
          <a:bodyPr>
            <a:normAutofit/>
          </a:bodyPr>
          <a:lstStyle/>
          <a:p>
            <a:pPr>
              <a:buSzPct val="76000"/>
              <a:buNone/>
            </a:pPr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LEPROMATOUS LESIONS: (MULTIBACILLARY)</a:t>
            </a:r>
          </a:p>
          <a:p>
            <a:pPr>
              <a:buSzPct val="76000"/>
              <a:buFont typeface="Wingdings" pitchFamily="2" charset="2"/>
              <a:buChar char="q"/>
            </a:pPr>
            <a:endParaRPr lang="en-US" sz="2400" dirty="0">
              <a:solidFill>
                <a:srgbClr val="FFFF00"/>
              </a:solidFill>
              <a:latin typeface="Comic Sans MS" pitchFamily="66" charset="0"/>
              <a:cs typeface="Times New Roman" pitchFamily="18" charset="0"/>
            </a:endParaRPr>
          </a:p>
          <a:p>
            <a:pPr>
              <a:buSzPct val="76000"/>
              <a:buFont typeface="Wingdings" pitchFamily="2" charset="2"/>
              <a:buChar char="q"/>
            </a:pPr>
            <a:endParaRPr lang="en-US" sz="2400" dirty="0">
              <a:solidFill>
                <a:srgbClr val="FFFF00"/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en-US" sz="2400" dirty="0">
                <a:latin typeface="Comic Sans MS" pitchFamily="66" charset="0"/>
                <a:cs typeface="Times New Roman" pitchFamily="18" charset="0"/>
              </a:rPr>
              <a:t>Begins slowly with numerous, ill defined,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hypopigmented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macules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or papules.</a:t>
            </a:r>
          </a:p>
          <a:p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r>
              <a:rPr lang="en-US" sz="2400" dirty="0">
                <a:latin typeface="Comic Sans MS" pitchFamily="66" charset="0"/>
                <a:cs typeface="Times New Roman" pitchFamily="18" charset="0"/>
              </a:rPr>
              <a:t>With time, lesions become thickened </a:t>
            </a:r>
          </a:p>
          <a:p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r>
              <a:rPr lang="en-US" sz="2400" dirty="0">
                <a:latin typeface="Comic Sans MS" pitchFamily="66" charset="0"/>
              </a:rPr>
              <a:t>Decreased sensation to light, touch, pain &amp; temperature.</a:t>
            </a:r>
          </a:p>
          <a:p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r>
              <a:rPr lang="en-US" sz="2400" dirty="0">
                <a:latin typeface="Comic Sans MS" pitchFamily="66" charset="0"/>
                <a:cs typeface="Times New Roman" pitchFamily="18" charset="0"/>
              </a:rPr>
              <a:t>Nerve involvement – leads to loss of sweating</a:t>
            </a:r>
          </a:p>
          <a:p>
            <a:pPr>
              <a:buNone/>
            </a:pPr>
            <a:r>
              <a:rPr lang="en-US" sz="2400" i="1" dirty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   </a:t>
            </a:r>
          </a:p>
          <a:p>
            <a:endParaRPr lang="en-US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8610600" cy="135636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Comic Sans MS" pitchFamily="66" charset="0"/>
                <a:cs typeface="Times New Roman" pitchFamily="18" charset="0"/>
              </a:rPr>
              <a:t>Hair, eyebrows &amp; eyelashes often lost.</a:t>
            </a:r>
          </a:p>
          <a:p>
            <a:endParaRPr lang="en-US" sz="2400" dirty="0">
              <a:latin typeface="Comic Sans MS" pitchFamily="66" charset="0"/>
            </a:endParaRPr>
          </a:p>
          <a:p>
            <a:r>
              <a:rPr lang="en-US" sz="2400" dirty="0">
                <a:latin typeface="Comic Sans MS" pitchFamily="66" charset="0"/>
              </a:rPr>
              <a:t>Begins in extremities &amp; spreads to most of body.</a:t>
            </a:r>
          </a:p>
          <a:p>
            <a:endParaRPr lang="en-US" sz="2400" dirty="0">
              <a:latin typeface="Comic Sans MS" pitchFamily="66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1752600"/>
            <a:ext cx="3597160" cy="2346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C:\Users\new\Desktop\lepr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447800"/>
            <a:ext cx="2438400" cy="30891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315200" cy="1154097"/>
          </a:xfrm>
        </p:spPr>
        <p:txBody>
          <a:bodyPr/>
          <a:lstStyle/>
          <a:p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ORAL MANIFESTATIONS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057400"/>
            <a:ext cx="8004048" cy="44958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omic Sans MS" pitchFamily="66" charset="0"/>
                <a:cs typeface="Times New Roman" pitchFamily="18" charset="0"/>
              </a:rPr>
              <a:t>Facial involvement common</a:t>
            </a:r>
          </a:p>
          <a:p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r>
              <a:rPr lang="en-US" sz="2400" dirty="0">
                <a:latin typeface="Comic Sans MS" pitchFamily="66" charset="0"/>
                <a:cs typeface="Times New Roman" pitchFamily="18" charset="0"/>
              </a:rPr>
              <a:t>Skin enlargement leads to distorted facial features </a:t>
            </a:r>
            <a:r>
              <a:rPr lang="en-US" sz="2400" i="1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(leonine </a:t>
            </a:r>
            <a:r>
              <a:rPr lang="en-US" sz="2400" i="1" dirty="0" err="1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facies</a:t>
            </a:r>
            <a:r>
              <a:rPr lang="en-US" sz="2400" i="1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)</a:t>
            </a:r>
          </a:p>
          <a:p>
            <a:endParaRPr lang="en-US" sz="2400" i="1" dirty="0">
              <a:solidFill>
                <a:srgbClr val="0070C0"/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en-US" sz="2400" dirty="0">
                <a:latin typeface="Comic Sans MS" pitchFamily="66" charset="0"/>
                <a:cs typeface="Times New Roman" pitchFamily="18" charset="0"/>
              </a:rPr>
              <a:t>Nasal involvement – nose bleeds, stuffiness, loss of smell</a:t>
            </a:r>
          </a:p>
          <a:p>
            <a:endParaRPr lang="en-US" sz="2400" b="1" dirty="0">
              <a:solidFill>
                <a:schemeClr val="tx2"/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en-US" sz="2400" b="1" i="1" dirty="0">
                <a:solidFill>
                  <a:schemeClr val="tx2"/>
                </a:solidFill>
                <a:latin typeface="Comic Sans MS" pitchFamily="66" charset="0"/>
                <a:cs typeface="Times New Roman" pitchFamily="18" charset="0"/>
              </a:rPr>
              <a:t>Collapse of bridge of nose – </a:t>
            </a:r>
            <a:r>
              <a:rPr lang="en-US" sz="2400" b="1" i="1" dirty="0" err="1">
                <a:solidFill>
                  <a:schemeClr val="tx2"/>
                </a:solidFill>
                <a:latin typeface="Comic Sans MS" pitchFamily="66" charset="0"/>
                <a:cs typeface="Times New Roman" pitchFamily="18" charset="0"/>
              </a:rPr>
              <a:t>pathognomonic</a:t>
            </a:r>
            <a:endParaRPr lang="en-US" sz="2400" b="1" i="1" dirty="0">
              <a:solidFill>
                <a:schemeClr val="tx2"/>
              </a:solidFill>
              <a:latin typeface="Comic Sans MS" pitchFamily="66" charset="0"/>
              <a:cs typeface="Times New Roman" pitchFamily="18" charset="0"/>
            </a:endParaRPr>
          </a:p>
          <a:p>
            <a:endParaRPr lang="en-US" sz="2400" i="1" dirty="0">
              <a:solidFill>
                <a:srgbClr val="D60093"/>
              </a:solidFill>
              <a:latin typeface="Comic Sans MS" pitchFamily="66" charset="0"/>
              <a:cs typeface="Times New Roman" pitchFamily="18" charset="0"/>
            </a:endParaRPr>
          </a:p>
          <a:p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endParaRPr lang="en-US" sz="2400" dirty="0">
              <a:latin typeface="Comic Sans MS" pitchFamily="66" charset="0"/>
            </a:endParaRPr>
          </a:p>
        </p:txBody>
      </p:sp>
      <p:pic>
        <p:nvPicPr>
          <p:cNvPr id="4" name="Picture 2" descr="C:\Users\new\Desktop\leonin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182033"/>
            <a:ext cx="1905000" cy="2561167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 flipV="1">
            <a:off x="6096000" y="1219200"/>
            <a:ext cx="914400" cy="22860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066800"/>
            <a:ext cx="7315200" cy="353952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Small tumor like masses-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“LEPROMAS” 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develop on the tongue, lips &amp; hard palate –  break down &amp; ulcerate.</a:t>
            </a:r>
          </a:p>
          <a:p>
            <a:pPr>
              <a:buFont typeface="Wingdings" pitchFamily="2" charset="2"/>
              <a:buChar char="§"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Gingival hyperplasia with loosening of the teeth.</a:t>
            </a:r>
            <a:endParaRPr lang="en-US" sz="2400" i="1" dirty="0">
              <a:solidFill>
                <a:srgbClr val="D60093"/>
              </a:solidFill>
              <a:latin typeface="Comic Sans MS" pitchFamily="66" charset="0"/>
              <a:cs typeface="Times New Roman" pitchFamily="18" charset="0"/>
            </a:endParaRPr>
          </a:p>
          <a:p>
            <a:endParaRPr lang="en-US" sz="2400" dirty="0">
              <a:latin typeface="Comic Sans MS" pitchFamily="66" charset="0"/>
            </a:endParaRPr>
          </a:p>
        </p:txBody>
      </p:sp>
      <p:pic>
        <p:nvPicPr>
          <p:cNvPr id="4" name="Picture 2" descr="C:\Users\new\Desktop\class pics\Leproma_en_Lengua.JPG"/>
          <p:cNvPicPr>
            <a:picLocks noChangeAspect="1" noChangeArrowheads="1"/>
          </p:cNvPicPr>
          <p:nvPr/>
        </p:nvPicPr>
        <p:blipFill>
          <a:blip r:embed="rId2"/>
          <a:srcRect r="22059"/>
          <a:stretch>
            <a:fillRect/>
          </a:stretch>
        </p:blipFill>
        <p:spPr bwMode="auto">
          <a:xfrm>
            <a:off x="3124200" y="3352800"/>
            <a:ext cx="2971800" cy="30800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33400"/>
            <a:ext cx="7315200" cy="1154097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00"/>
                </a:solidFill>
                <a:latin typeface="Comic Sans MS" pitchFamily="66" charset="0"/>
              </a:rPr>
              <a:t>Treatment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err="1">
                <a:latin typeface="Comic Sans MS" pitchFamily="66" charset="0"/>
              </a:rPr>
              <a:t>Paucibacillary</a:t>
            </a:r>
            <a:r>
              <a:rPr lang="en-US" sz="2400" dirty="0">
                <a:latin typeface="Comic Sans MS" pitchFamily="66" charset="0"/>
              </a:rPr>
              <a:t> – 6 months regimen of</a:t>
            </a:r>
          </a:p>
          <a:p>
            <a:pPr>
              <a:buNone/>
            </a:pPr>
            <a:r>
              <a:rPr lang="en-US" sz="2400" dirty="0">
                <a:latin typeface="Comic Sans MS" pitchFamily="66" charset="0"/>
              </a:rPr>
              <a:t>                          </a:t>
            </a:r>
            <a:r>
              <a:rPr lang="en-US" sz="2400" dirty="0" err="1">
                <a:solidFill>
                  <a:srgbClr val="FFFF00"/>
                </a:solidFill>
                <a:latin typeface="Comic Sans MS" pitchFamily="66" charset="0"/>
              </a:rPr>
              <a:t>Rifampicin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   &amp; </a:t>
            </a:r>
            <a:r>
              <a:rPr lang="en-US" sz="2400" dirty="0" err="1">
                <a:solidFill>
                  <a:srgbClr val="FFFF00"/>
                </a:solidFill>
                <a:latin typeface="Comic Sans MS" pitchFamily="66" charset="0"/>
              </a:rPr>
              <a:t>Dapsone</a:t>
            </a:r>
            <a:endParaRPr lang="en-US" sz="2400" dirty="0">
              <a:solidFill>
                <a:srgbClr val="FFFF00"/>
              </a:solidFill>
              <a:latin typeface="Comic Sans MS" pitchFamily="66" charset="0"/>
            </a:endParaRPr>
          </a:p>
          <a:p>
            <a:endParaRPr lang="en-US" sz="2400" dirty="0">
              <a:latin typeface="Comic Sans MS" pitchFamily="66" charset="0"/>
            </a:endParaRPr>
          </a:p>
          <a:p>
            <a:pPr>
              <a:buNone/>
            </a:pPr>
            <a:r>
              <a:rPr lang="en-US" sz="2400" dirty="0" err="1">
                <a:latin typeface="Comic Sans MS" pitchFamily="66" charset="0"/>
              </a:rPr>
              <a:t>Multibacillary</a:t>
            </a:r>
            <a:r>
              <a:rPr lang="en-US" sz="2400" dirty="0">
                <a:latin typeface="Comic Sans MS" pitchFamily="66" charset="0"/>
              </a:rPr>
              <a:t> – 24 months of </a:t>
            </a:r>
          </a:p>
          <a:p>
            <a:r>
              <a:rPr lang="en-US" sz="2400" dirty="0" err="1">
                <a:solidFill>
                  <a:srgbClr val="FFFF00"/>
                </a:solidFill>
                <a:latin typeface="Comic Sans MS" pitchFamily="66" charset="0"/>
              </a:rPr>
              <a:t>Rifampicin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,</a:t>
            </a:r>
          </a:p>
          <a:p>
            <a:r>
              <a:rPr lang="en-US" sz="2400" dirty="0" err="1">
                <a:solidFill>
                  <a:srgbClr val="FFFF00"/>
                </a:solidFill>
                <a:latin typeface="Comic Sans MS" pitchFamily="66" charset="0"/>
              </a:rPr>
              <a:t>Dapsone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 &amp; </a:t>
            </a:r>
          </a:p>
          <a:p>
            <a:r>
              <a:rPr lang="en-US" sz="2400" dirty="0" err="1">
                <a:solidFill>
                  <a:srgbClr val="FFFF00"/>
                </a:solidFill>
                <a:latin typeface="Comic Sans MS" pitchFamily="66" charset="0"/>
              </a:rPr>
              <a:t>Clofazimine</a:t>
            </a:r>
            <a:endParaRPr lang="en-US" sz="24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91440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NOMA</a:t>
            </a: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800" i="1" dirty="0">
                <a:latin typeface="Comic Sans MS" pitchFamily="66" charset="0"/>
              </a:rPr>
              <a:t>(</a:t>
            </a:r>
            <a:r>
              <a:rPr lang="en-US" sz="2800" i="1" dirty="0" err="1">
                <a:latin typeface="Comic Sans MS" pitchFamily="66" charset="0"/>
              </a:rPr>
              <a:t>Cancrum</a:t>
            </a:r>
            <a:r>
              <a:rPr lang="en-US" sz="2800" i="1" dirty="0">
                <a:latin typeface="Comic Sans MS" pitchFamily="66" charset="0"/>
              </a:rPr>
              <a:t> </a:t>
            </a:r>
            <a:r>
              <a:rPr lang="en-US" sz="2800" i="1" dirty="0" err="1">
                <a:latin typeface="Comic Sans MS" pitchFamily="66" charset="0"/>
              </a:rPr>
              <a:t>Oris</a:t>
            </a:r>
            <a:r>
              <a:rPr lang="en-US" sz="2800" i="1" dirty="0">
                <a:latin typeface="Comic Sans MS" pitchFamily="66" charset="0"/>
              </a:rPr>
              <a:t>, Gangrenous </a:t>
            </a:r>
            <a:r>
              <a:rPr lang="en-US" sz="2800" i="1" dirty="0" err="1">
                <a:latin typeface="Comic Sans MS" pitchFamily="66" charset="0"/>
              </a:rPr>
              <a:t>Stomatitis</a:t>
            </a:r>
            <a:r>
              <a:rPr lang="en-US" sz="2800" i="1" dirty="0">
                <a:latin typeface="Comic Sans MS" pitchFamily="66" charset="0"/>
              </a:rPr>
              <a:t>) </a:t>
            </a:r>
            <a:endParaRPr lang="en-US" sz="2800" i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87043" name="Shape 61441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7696200" cy="47244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omic Sans MS" pitchFamily="66" charset="0"/>
              </a:rPr>
              <a:t>It is a 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rapidly spreading gangrene </a:t>
            </a:r>
            <a:r>
              <a:rPr lang="en-US" sz="2400" dirty="0">
                <a:latin typeface="Comic Sans MS" pitchFamily="66" charset="0"/>
              </a:rPr>
              <a:t>of the oral &amp; facial tissues.</a:t>
            </a:r>
          </a:p>
          <a:p>
            <a:pPr>
              <a:buNone/>
            </a:pPr>
            <a:endParaRPr lang="en-US" sz="2400" dirty="0">
              <a:latin typeface="Comic Sans MS" pitchFamily="66" charset="0"/>
            </a:endParaRPr>
          </a:p>
          <a:p>
            <a:r>
              <a:rPr lang="en-US" sz="2400" dirty="0">
                <a:latin typeface="Comic Sans MS" pitchFamily="66" charset="0"/>
              </a:rPr>
              <a:t>Seen commonly in debilitated or nutritionally deficient children.</a:t>
            </a:r>
          </a:p>
          <a:p>
            <a:endParaRPr lang="en-US" sz="2400" dirty="0">
              <a:latin typeface="Comic Sans MS" pitchFamily="66" charset="0"/>
            </a:endParaRPr>
          </a:p>
          <a:p>
            <a:r>
              <a:rPr lang="en-US" sz="2400" dirty="0">
                <a:latin typeface="Comic Sans MS" pitchFamily="66" charset="0"/>
              </a:rPr>
              <a:t>Appears to originate as a specific infection by the Vincent’s organism.</a:t>
            </a:r>
          </a:p>
          <a:p>
            <a:endParaRPr lang="en-US" sz="2400" dirty="0">
              <a:latin typeface="Comic Sans MS" pitchFamily="66" charset="0"/>
            </a:endParaRPr>
          </a:p>
          <a:p>
            <a:r>
              <a:rPr lang="en-US" sz="2400" i="1" dirty="0" err="1">
                <a:solidFill>
                  <a:srgbClr val="FFFF00"/>
                </a:solidFill>
                <a:latin typeface="Comic Sans MS" pitchFamily="66" charset="0"/>
              </a:rPr>
              <a:t>Fusobacterium</a:t>
            </a:r>
            <a:r>
              <a:rPr lang="en-US" sz="2400" i="1" dirty="0">
                <a:latin typeface="Comic Sans MS" pitchFamily="66" charset="0"/>
              </a:rPr>
              <a:t>, </a:t>
            </a:r>
            <a:r>
              <a:rPr lang="en-US" sz="2400" i="1" dirty="0" err="1">
                <a:solidFill>
                  <a:srgbClr val="00B0F0"/>
                </a:solidFill>
                <a:latin typeface="Comic Sans MS" pitchFamily="66" charset="0"/>
              </a:rPr>
              <a:t>Prevotella</a:t>
            </a:r>
            <a:r>
              <a:rPr lang="en-US" sz="2400" i="1" dirty="0">
                <a:solidFill>
                  <a:srgbClr val="00B0F0"/>
                </a:solidFill>
                <a:latin typeface="Comic Sans MS" pitchFamily="66" charset="0"/>
              </a:rPr>
              <a:t> </a:t>
            </a:r>
            <a:r>
              <a:rPr lang="en-US" sz="2400" i="1" dirty="0" err="1">
                <a:solidFill>
                  <a:srgbClr val="00B0F0"/>
                </a:solidFill>
                <a:latin typeface="Comic Sans MS" pitchFamily="66" charset="0"/>
              </a:rPr>
              <a:t>intermedia</a:t>
            </a:r>
            <a:r>
              <a:rPr lang="en-US" sz="2400" i="1" dirty="0">
                <a:solidFill>
                  <a:srgbClr val="E60000"/>
                </a:solidFill>
                <a:latin typeface="Comic Sans MS" pitchFamily="66" charset="0"/>
              </a:rPr>
              <a:t>, </a:t>
            </a:r>
            <a:r>
              <a:rPr lang="en-US" sz="2400" i="1" dirty="0" err="1">
                <a:solidFill>
                  <a:srgbClr val="E60000"/>
                </a:solidFill>
                <a:latin typeface="Comic Sans MS" pitchFamily="66" charset="0"/>
              </a:rPr>
              <a:t>Borrelia</a:t>
            </a:r>
            <a:r>
              <a:rPr lang="en-US" sz="2400" i="1" dirty="0">
                <a:solidFill>
                  <a:srgbClr val="E60000"/>
                </a:solidFill>
                <a:latin typeface="Comic Sans MS" pitchFamily="66" charset="0"/>
              </a:rPr>
              <a:t> </a:t>
            </a:r>
            <a:r>
              <a:rPr lang="en-US" sz="2400" i="1" dirty="0" err="1">
                <a:solidFill>
                  <a:srgbClr val="E60000"/>
                </a:solidFill>
                <a:latin typeface="Comic Sans MS" pitchFamily="66" charset="0"/>
              </a:rPr>
              <a:t>vincentii</a:t>
            </a:r>
            <a:r>
              <a:rPr lang="en-US" sz="2400" i="1" dirty="0">
                <a:latin typeface="Comic Sans MS" pitchFamily="66" charset="0"/>
              </a:rPr>
              <a:t>, </a:t>
            </a:r>
            <a:r>
              <a:rPr lang="en-US" sz="2400" i="1" dirty="0" err="1">
                <a:solidFill>
                  <a:srgbClr val="FFC000"/>
                </a:solidFill>
                <a:latin typeface="Comic Sans MS" pitchFamily="66" charset="0"/>
              </a:rPr>
              <a:t>Porphyromonas</a:t>
            </a:r>
            <a:r>
              <a:rPr lang="en-US" sz="2400" i="1" dirty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en-US" sz="2400" i="1" dirty="0" err="1">
                <a:solidFill>
                  <a:srgbClr val="FFC000"/>
                </a:solidFill>
                <a:latin typeface="Comic Sans MS" pitchFamily="66" charset="0"/>
              </a:rPr>
              <a:t>gingivalis</a:t>
            </a:r>
            <a:endParaRPr lang="en-US" sz="2400" i="1" dirty="0">
              <a:solidFill>
                <a:srgbClr val="FFC000"/>
              </a:solidFill>
              <a:latin typeface="Comic Sans MS" pitchFamily="66" charset="0"/>
            </a:endParaRPr>
          </a:p>
          <a:p>
            <a:endParaRPr lang="en-US" sz="2400" dirty="0">
              <a:latin typeface="Comic Sans MS" pitchFamily="66" charset="0"/>
            </a:endParaRPr>
          </a:p>
          <a:p>
            <a:pPr>
              <a:buNone/>
            </a:pPr>
            <a:endParaRPr lang="en-US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hape 2"/>
          <p:cNvSpPr>
            <a:spLocks noGrp="1"/>
          </p:cNvSpPr>
          <p:nvPr>
            <p:ph type="body" idx="1"/>
          </p:nvPr>
        </p:nvSpPr>
        <p:spPr>
          <a:xfrm>
            <a:off x="685800" y="1219200"/>
            <a:ext cx="8229600" cy="5029200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CLINICAL FEATURES</a:t>
            </a:r>
          </a:p>
          <a:p>
            <a:pPr eaLnBrk="1" hangingPunct="1">
              <a:buNone/>
            </a:pPr>
            <a:endParaRPr lang="en-US" sz="2800" dirty="0">
              <a:solidFill>
                <a:srgbClr val="FFFF00"/>
              </a:solidFill>
              <a:latin typeface="Comic Sans MS" pitchFamily="66" charset="0"/>
            </a:endParaRPr>
          </a:p>
          <a:p>
            <a:pPr eaLnBrk="1" hangingPunct="1">
              <a:buFontTx/>
              <a:buBlip>
                <a:blip r:embed="rId2"/>
              </a:buBlip>
            </a:pPr>
            <a:endParaRPr lang="en-US" sz="2400" dirty="0">
              <a:solidFill>
                <a:schemeClr val="bg2">
                  <a:lumMod val="50000"/>
                </a:schemeClr>
              </a:solidFill>
              <a:latin typeface="Comic Sans MS" pitchFamily="66" charset="0"/>
            </a:endParaRPr>
          </a:p>
          <a:p>
            <a:pPr eaLnBrk="1" hangingPunct="1">
              <a:buSzPct val="61000"/>
              <a:buFontTx/>
              <a:buBlip>
                <a:blip r:embed="rId3"/>
              </a:buBlip>
            </a:pPr>
            <a:r>
              <a:rPr lang="en-US" sz="2400" dirty="0">
                <a:latin typeface="Comic Sans MS" pitchFamily="66" charset="0"/>
              </a:rPr>
              <a:t>  Begins 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as a small ulcer </a:t>
            </a:r>
            <a:r>
              <a:rPr lang="en-US" sz="2400" dirty="0">
                <a:latin typeface="Comic Sans MS" pitchFamily="66" charset="0"/>
              </a:rPr>
              <a:t>of the gingival mucosa.(NUG)</a:t>
            </a:r>
          </a:p>
          <a:p>
            <a:pPr eaLnBrk="1" hangingPunct="1">
              <a:buSzPct val="61000"/>
              <a:buFontTx/>
              <a:buBlip>
                <a:blip r:embed="rId3"/>
              </a:buBlip>
            </a:pPr>
            <a:endParaRPr lang="en-US" sz="2400" dirty="0">
              <a:latin typeface="Comic Sans MS" pitchFamily="66" charset="0"/>
            </a:endParaRPr>
          </a:p>
          <a:p>
            <a:pPr eaLnBrk="1" hangingPunct="1">
              <a:buSzPct val="61000"/>
              <a:buFontTx/>
              <a:buBlip>
                <a:blip r:embed="rId3"/>
              </a:buBlip>
            </a:pPr>
            <a:r>
              <a:rPr lang="en-US" sz="2400" dirty="0">
                <a:latin typeface="Comic Sans MS" pitchFamily="66" charset="0"/>
              </a:rPr>
              <a:t>   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Rapidly spreads </a:t>
            </a:r>
            <a:r>
              <a:rPr lang="en-US" sz="2400" dirty="0">
                <a:latin typeface="Comic Sans MS" pitchFamily="66" charset="0"/>
              </a:rPr>
              <a:t>and involve the surrounding tissues of the jaws, lips &amp; cheeks by gangrenous necrosis (NUS)</a:t>
            </a:r>
          </a:p>
          <a:p>
            <a:pPr eaLnBrk="1" hangingPunct="1">
              <a:buSzPct val="61000"/>
              <a:buFontTx/>
              <a:buBlip>
                <a:blip r:embed="rId3"/>
              </a:buBlip>
            </a:pPr>
            <a:endParaRPr lang="en-US" sz="2400" dirty="0">
              <a:latin typeface="Comic Sans MS" pitchFamily="66" charset="0"/>
            </a:endParaRPr>
          </a:p>
          <a:p>
            <a:pPr>
              <a:buSzPct val="61000"/>
              <a:buBlip>
                <a:blip r:embed="rId3"/>
              </a:buBlip>
            </a:pPr>
            <a:r>
              <a:rPr lang="en-US" sz="2400" baseline="30000" dirty="0">
                <a:latin typeface="Comic Sans MS" pitchFamily="66" charset="0"/>
              </a:rPr>
              <a:t>      </a:t>
            </a:r>
            <a:r>
              <a:rPr lang="en-US" sz="2400" dirty="0">
                <a:latin typeface="Comic Sans MS" pitchFamily="66" charset="0"/>
              </a:rPr>
              <a:t>The over lying skin becomes inflamed, edematous &amp; finally necrotic.</a:t>
            </a:r>
          </a:p>
          <a:p>
            <a:pPr>
              <a:buSzPct val="61000"/>
              <a:buBlip>
                <a:blip r:embed="rId3"/>
              </a:buBlip>
            </a:pPr>
            <a:endParaRPr lang="en-US" sz="2400" dirty="0">
              <a:latin typeface="Comic Sans MS" pitchFamily="66" charset="0"/>
            </a:endParaRPr>
          </a:p>
        </p:txBody>
      </p:sp>
      <p:pic>
        <p:nvPicPr>
          <p:cNvPr id="3" name="Picture 2" descr="C:\Users\new\Desktop\noma.jpg"/>
          <p:cNvPicPr>
            <a:picLocks noChangeAspect="1" noChangeArrowheads="1"/>
          </p:cNvPicPr>
          <p:nvPr/>
        </p:nvPicPr>
        <p:blipFill>
          <a:blip r:embed="rId4"/>
          <a:srcRect l="15385" b="15385"/>
          <a:stretch>
            <a:fillRect/>
          </a:stretch>
        </p:blipFill>
        <p:spPr bwMode="auto">
          <a:xfrm>
            <a:off x="4800600" y="0"/>
            <a:ext cx="3352800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hape 2"/>
          <p:cNvSpPr>
            <a:spLocks noGrp="1"/>
          </p:cNvSpPr>
          <p:nvPr>
            <p:ph type="body" idx="1"/>
          </p:nvPr>
        </p:nvSpPr>
        <p:spPr>
          <a:xfrm>
            <a:off x="609600" y="762000"/>
            <a:ext cx="8077200" cy="5715000"/>
          </a:xfrm>
        </p:spPr>
        <p:txBody>
          <a:bodyPr>
            <a:normAutofit/>
          </a:bodyPr>
          <a:lstStyle/>
          <a:p>
            <a:pPr>
              <a:buSzPct val="61000"/>
            </a:pPr>
            <a:endParaRPr lang="en-US" sz="2400" dirty="0">
              <a:latin typeface="Comic Sans MS" pitchFamily="66" charset="0"/>
            </a:endParaRPr>
          </a:p>
          <a:p>
            <a:pPr>
              <a:buSzPct val="61000"/>
            </a:pPr>
            <a:r>
              <a:rPr lang="en-US" sz="2400" dirty="0">
                <a:latin typeface="Comic Sans MS" pitchFamily="66" charset="0"/>
              </a:rPr>
              <a:t>Subcutaneous fat  &amp; buccal fat pad undergo necrosis in advance of other adjoining tissues.</a:t>
            </a:r>
          </a:p>
          <a:p>
            <a:pPr>
              <a:buSzPct val="61000"/>
            </a:pPr>
            <a:endParaRPr lang="en-US" sz="2400" dirty="0">
              <a:latin typeface="Comic Sans MS" pitchFamily="66" charset="0"/>
            </a:endParaRPr>
          </a:p>
          <a:p>
            <a:pPr>
              <a:buSzPct val="61000"/>
            </a:pP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Odor </a:t>
            </a:r>
            <a:r>
              <a:rPr lang="en-US" sz="2400" dirty="0">
                <a:latin typeface="Comic Sans MS" pitchFamily="66" charset="0"/>
              </a:rPr>
              <a:t>arises from </a:t>
            </a:r>
            <a:r>
              <a:rPr lang="en-US" sz="2400" dirty="0" err="1">
                <a:latin typeface="Comic Sans MS" pitchFamily="66" charset="0"/>
              </a:rPr>
              <a:t>gangene</a:t>
            </a:r>
            <a:r>
              <a:rPr lang="en-US" sz="2400" dirty="0">
                <a:latin typeface="Comic Sans MS" pitchFamily="66" charset="0"/>
              </a:rPr>
              <a:t>.</a:t>
            </a:r>
          </a:p>
          <a:p>
            <a:pPr>
              <a:buSzPct val="61000"/>
            </a:pPr>
            <a:endParaRPr lang="en-US" sz="2400" dirty="0">
              <a:solidFill>
                <a:srgbClr val="FFFF00"/>
              </a:solidFill>
              <a:latin typeface="Comic Sans MS" pitchFamily="66" charset="0"/>
            </a:endParaRPr>
          </a:p>
          <a:p>
            <a:pPr>
              <a:buSzPct val="61000"/>
            </a:pPr>
            <a:r>
              <a:rPr lang="en-US" sz="2400" dirty="0">
                <a:latin typeface="Comic Sans MS" pitchFamily="66" charset="0"/>
              </a:rPr>
              <a:t>High temperature</a:t>
            </a:r>
          </a:p>
          <a:p>
            <a:pPr>
              <a:buSzPct val="61000"/>
            </a:pPr>
            <a:endParaRPr lang="en-US" sz="2400" dirty="0">
              <a:latin typeface="Comic Sans MS" pitchFamily="66" charset="0"/>
            </a:endParaRPr>
          </a:p>
          <a:p>
            <a:pPr>
              <a:buSzPct val="61000"/>
            </a:pPr>
            <a:endParaRPr lang="en-US" sz="2400" dirty="0">
              <a:latin typeface="Comic Sans MS" pitchFamily="66" charset="0"/>
            </a:endParaRPr>
          </a:p>
          <a:p>
            <a:pPr>
              <a:buSzPct val="61000"/>
            </a:pPr>
            <a:r>
              <a:rPr lang="en-US" sz="2400" dirty="0">
                <a:latin typeface="Comic Sans MS" pitchFamily="66" charset="0"/>
              </a:rPr>
              <a:t>Occasionally the tongue &amp; palate are involved.</a:t>
            </a:r>
          </a:p>
          <a:p>
            <a:pPr>
              <a:buNone/>
            </a:pPr>
            <a:endParaRPr lang="en-US" sz="2400" dirty="0">
              <a:latin typeface="Comic Sans MS" pitchFamily="66" charset="0"/>
            </a:endParaRPr>
          </a:p>
          <a:p>
            <a:r>
              <a:rPr lang="en-US" sz="2400" dirty="0">
                <a:latin typeface="Comic Sans MS" pitchFamily="66" charset="0"/>
              </a:rPr>
              <a:t>They usually suffer from 2</a:t>
            </a:r>
            <a:r>
              <a:rPr lang="en-US" sz="2400" baseline="30000" dirty="0">
                <a:latin typeface="Comic Sans MS" pitchFamily="66" charset="0"/>
              </a:rPr>
              <a:t>o  </a:t>
            </a:r>
            <a:r>
              <a:rPr lang="en-US" sz="2400" dirty="0">
                <a:latin typeface="Comic Sans MS" pitchFamily="66" charset="0"/>
              </a:rPr>
              <a:t> infections and may die from toxemia or pneumonia</a:t>
            </a:r>
            <a:endParaRPr lang="en-US" sz="2400" baseline="30000" dirty="0">
              <a:latin typeface="Comic Sans MS" pitchFamily="66" charset="0"/>
            </a:endParaRPr>
          </a:p>
          <a:p>
            <a:pPr>
              <a:buSzPct val="61000"/>
            </a:pPr>
            <a:endParaRPr lang="en-US" sz="2400" dirty="0">
              <a:latin typeface="Comic Sans MS" pitchFamily="66" charset="0"/>
            </a:endParaRPr>
          </a:p>
        </p:txBody>
      </p:sp>
      <p:pic>
        <p:nvPicPr>
          <p:cNvPr id="3" name="Rectangle 768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2197705"/>
            <a:ext cx="2590800" cy="1994505"/>
          </a:xfrm>
          <a:prstGeom prst="rect">
            <a:avLst/>
          </a:prstGeom>
          <a:noFill/>
          <a:ln w="76200" cmpd="tri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90600"/>
            <a:ext cx="7315200" cy="1154097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00"/>
                </a:solidFill>
                <a:latin typeface="Comic Sans MS" pitchFamily="66" charset="0"/>
              </a:rPr>
              <a:t>Treatment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Comic Sans MS" pitchFamily="66" charset="0"/>
              </a:rPr>
              <a:t>Antibiotics (penicillin &amp; </a:t>
            </a:r>
            <a:r>
              <a:rPr lang="en-US" sz="2400" dirty="0" err="1">
                <a:latin typeface="Comic Sans MS" pitchFamily="66" charset="0"/>
              </a:rPr>
              <a:t>metronidazole</a:t>
            </a:r>
            <a:r>
              <a:rPr lang="en-US" sz="2400" dirty="0">
                <a:latin typeface="Comic Sans MS" pitchFamily="66" charset="0"/>
              </a:rPr>
              <a:t>)</a:t>
            </a:r>
          </a:p>
          <a:p>
            <a:endParaRPr lang="en-US" sz="2400" dirty="0">
              <a:latin typeface="Comic Sans MS" pitchFamily="66" charset="0"/>
            </a:endParaRPr>
          </a:p>
          <a:p>
            <a:r>
              <a:rPr lang="en-US" sz="2400" dirty="0">
                <a:latin typeface="Comic Sans MS" pitchFamily="66" charset="0"/>
              </a:rPr>
              <a:t>Wound care</a:t>
            </a:r>
          </a:p>
          <a:p>
            <a:endParaRPr lang="en-US" sz="2400" dirty="0">
              <a:latin typeface="Comic Sans MS" pitchFamily="66" charset="0"/>
            </a:endParaRPr>
          </a:p>
          <a:p>
            <a:r>
              <a:rPr lang="en-US" sz="2400" dirty="0">
                <a:latin typeface="Comic Sans MS" pitchFamily="66" charset="0"/>
              </a:rPr>
              <a:t>Correction of nutrition, hydration &amp; electrolyte imbalance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5200" cy="1154097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err="1">
                <a:solidFill>
                  <a:srgbClr val="FFFF00"/>
                </a:solidFill>
                <a:latin typeface="Comic Sans MS" pitchFamily="66" charset="0"/>
              </a:rPr>
              <a:t>Actinomycosis</a:t>
            </a:r>
            <a:r>
              <a:rPr lang="en-US" sz="36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54275" name="Shape 2"/>
          <p:cNvSpPr>
            <a:spLocks noGrp="1"/>
          </p:cNvSpPr>
          <p:nvPr>
            <p:ph type="body" idx="1"/>
          </p:nvPr>
        </p:nvSpPr>
        <p:spPr>
          <a:xfrm>
            <a:off x="381000" y="1828800"/>
            <a:ext cx="8458200" cy="464820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Char char="§"/>
            </a:pPr>
            <a:r>
              <a:rPr lang="en-US" sz="2400" dirty="0">
                <a:latin typeface="Comic Sans MS" pitchFamily="66" charset="0"/>
              </a:rPr>
              <a:t>Chronic </a:t>
            </a:r>
            <a:r>
              <a:rPr lang="en-US" sz="2400" dirty="0" err="1">
                <a:latin typeface="Comic Sans MS" pitchFamily="66" charset="0"/>
              </a:rPr>
              <a:t>granulomatous</a:t>
            </a:r>
            <a:r>
              <a:rPr lang="en-US" sz="2400" dirty="0">
                <a:latin typeface="Comic Sans MS" pitchFamily="66" charset="0"/>
              </a:rPr>
              <a:t>, </a:t>
            </a:r>
            <a:r>
              <a:rPr lang="en-US" sz="2400" dirty="0" err="1">
                <a:latin typeface="Comic Sans MS" pitchFamily="66" charset="0"/>
              </a:rPr>
              <a:t>suppurative</a:t>
            </a:r>
            <a:r>
              <a:rPr lang="en-US" sz="2400" dirty="0">
                <a:latin typeface="Comic Sans MS" pitchFamily="66" charset="0"/>
              </a:rPr>
              <a:t> &amp; </a:t>
            </a:r>
            <a:r>
              <a:rPr lang="en-US" sz="2400" dirty="0" err="1">
                <a:latin typeface="Comic Sans MS" pitchFamily="66" charset="0"/>
              </a:rPr>
              <a:t>fibrosing</a:t>
            </a:r>
            <a:r>
              <a:rPr lang="en-US" sz="2400" dirty="0">
                <a:latin typeface="Comic Sans MS" pitchFamily="66" charset="0"/>
              </a:rPr>
              <a:t> disease.</a:t>
            </a:r>
          </a:p>
          <a:p>
            <a:pPr eaLnBrk="1" hangingPunct="1">
              <a:buFont typeface="Wingdings" pitchFamily="2" charset="2"/>
              <a:buChar char="§"/>
            </a:pPr>
            <a:endParaRPr lang="en-US" sz="2400" dirty="0">
              <a:latin typeface="Comic Sans MS" pitchFamily="66" charset="0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en-US" sz="2400" dirty="0">
                <a:latin typeface="Comic Sans MS" pitchFamily="66" charset="0"/>
              </a:rPr>
              <a:t>Anaerobic, gram positive, non-acid fast, branched, filamentous bacteria.</a:t>
            </a:r>
          </a:p>
          <a:p>
            <a:pPr eaLnBrk="1" hangingPunct="1">
              <a:buFont typeface="Wingdings" pitchFamily="2" charset="2"/>
              <a:buChar char="§"/>
            </a:pPr>
            <a:endParaRPr lang="en-US" sz="2400" dirty="0">
              <a:latin typeface="Comic Sans MS" pitchFamily="66" charset="0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en-US" sz="2400" i="1" dirty="0" err="1">
                <a:solidFill>
                  <a:srgbClr val="FFFF00"/>
                </a:solidFill>
                <a:latin typeface="Comic Sans MS" pitchFamily="66" charset="0"/>
              </a:rPr>
              <a:t>Actinomyces</a:t>
            </a:r>
            <a:r>
              <a:rPr lang="en-US" sz="2400" i="1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400" i="1" dirty="0" err="1">
                <a:solidFill>
                  <a:srgbClr val="FFFF00"/>
                </a:solidFill>
                <a:latin typeface="Comic Sans MS" pitchFamily="66" charset="0"/>
              </a:rPr>
              <a:t>israelii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400" dirty="0">
                <a:latin typeface="Comic Sans MS" pitchFamily="66" charset="0"/>
              </a:rPr>
              <a:t>most common causative agent, </a:t>
            </a:r>
            <a:r>
              <a:rPr lang="en-US" sz="2400" i="1" dirty="0">
                <a:solidFill>
                  <a:srgbClr val="FFFF00"/>
                </a:solidFill>
                <a:latin typeface="Comic Sans MS" pitchFamily="66" charset="0"/>
              </a:rPr>
              <a:t>A. </a:t>
            </a:r>
            <a:r>
              <a:rPr lang="en-US" sz="2400" i="1" dirty="0" err="1">
                <a:solidFill>
                  <a:srgbClr val="FFFF00"/>
                </a:solidFill>
                <a:latin typeface="Comic Sans MS" pitchFamily="66" charset="0"/>
              </a:rPr>
              <a:t>viscosus</a:t>
            </a:r>
            <a:r>
              <a:rPr lang="en-US" sz="2400" i="1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400" dirty="0">
                <a:latin typeface="Comic Sans MS" pitchFamily="66" charset="0"/>
              </a:rPr>
              <a:t>second</a:t>
            </a:r>
          </a:p>
          <a:p>
            <a:pPr eaLnBrk="1" hangingPunct="1">
              <a:buFont typeface="Wingdings" pitchFamily="2" charset="2"/>
              <a:buChar char="§"/>
            </a:pPr>
            <a:endParaRPr lang="en-US" sz="2400" dirty="0">
              <a:latin typeface="Comic Sans MS" pitchFamily="66" charset="0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en-US" sz="2400" dirty="0">
                <a:latin typeface="Comic Sans MS" pitchFamily="66" charset="0"/>
              </a:rPr>
              <a:t> It is characterized chiefly by the formation of abscesses which tends to drain by the formation of sinus tracts.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hape 1"/>
          <p:cNvSpPr>
            <a:spLocks noGrp="1"/>
          </p:cNvSpPr>
          <p:nvPr>
            <p:ph type="title"/>
          </p:nvPr>
        </p:nvSpPr>
        <p:spPr>
          <a:xfrm>
            <a:off x="914400" y="217503"/>
            <a:ext cx="7315200" cy="115409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>
                <a:solidFill>
                  <a:srgbClr val="FFFF00"/>
                </a:solidFill>
                <a:latin typeface="Comic Sans MS" pitchFamily="66" charset="0"/>
              </a:rPr>
              <a:t>Classification</a:t>
            </a:r>
          </a:p>
        </p:txBody>
      </p:sp>
      <p:sp>
        <p:nvSpPr>
          <p:cNvPr id="55299" name="Shape 2"/>
          <p:cNvSpPr>
            <a:spLocks noGrp="1"/>
          </p:cNvSpPr>
          <p:nvPr>
            <p:ph type="body" idx="1"/>
          </p:nvPr>
        </p:nvSpPr>
        <p:spPr>
          <a:xfrm>
            <a:off x="609600" y="1905000"/>
            <a:ext cx="7848600" cy="4419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Comic Sans MS" pitchFamily="66" charset="0"/>
              </a:rPr>
              <a:t>Classified anatomically according to the location of the lesion</a:t>
            </a:r>
          </a:p>
          <a:p>
            <a:pPr eaLnBrk="1" hangingPunct="1"/>
            <a:endParaRPr lang="en-US" sz="2400" dirty="0">
              <a:latin typeface="Comic Sans MS" pitchFamily="66" charset="0"/>
            </a:endParaRPr>
          </a:p>
          <a:p>
            <a:pPr eaLnBrk="1" hangingPunct="1">
              <a:buClr>
                <a:srgbClr val="00B050"/>
              </a:buClr>
              <a:buFont typeface="Trebuchet MS" pitchFamily="34" charset="0"/>
              <a:buAutoNum type="arabicParenR"/>
            </a:pPr>
            <a:r>
              <a:rPr lang="en-US" sz="2400" dirty="0">
                <a:latin typeface="Comic Sans MS" pitchFamily="66" charset="0"/>
              </a:rPr>
              <a:t>  </a:t>
            </a:r>
            <a:r>
              <a:rPr lang="en-US" sz="2400" dirty="0" err="1">
                <a:latin typeface="Comic Sans MS" pitchFamily="66" charset="0"/>
              </a:rPr>
              <a:t>Cervico</a:t>
            </a:r>
            <a:r>
              <a:rPr lang="en-US" sz="2400" dirty="0">
                <a:latin typeface="Comic Sans MS" pitchFamily="66" charset="0"/>
              </a:rPr>
              <a:t>-facial </a:t>
            </a:r>
            <a:r>
              <a:rPr lang="en-US" sz="2400" dirty="0" err="1">
                <a:latin typeface="Comic Sans MS" pitchFamily="66" charset="0"/>
              </a:rPr>
              <a:t>Actinomycosis</a:t>
            </a:r>
            <a:endParaRPr lang="en-US" sz="2400" dirty="0">
              <a:latin typeface="Comic Sans MS" pitchFamily="66" charset="0"/>
            </a:endParaRPr>
          </a:p>
          <a:p>
            <a:pPr eaLnBrk="1" hangingPunct="1">
              <a:buClr>
                <a:srgbClr val="00B050"/>
              </a:buClr>
              <a:buFont typeface="Trebuchet MS" pitchFamily="34" charset="0"/>
              <a:buAutoNum type="arabicParenR"/>
            </a:pPr>
            <a:endParaRPr lang="en-US" sz="2400" dirty="0">
              <a:latin typeface="Comic Sans MS" pitchFamily="66" charset="0"/>
            </a:endParaRPr>
          </a:p>
          <a:p>
            <a:pPr eaLnBrk="1" hangingPunct="1">
              <a:buClr>
                <a:srgbClr val="00B050"/>
              </a:buClr>
              <a:buFont typeface="Trebuchet MS" pitchFamily="34" charset="0"/>
              <a:buAutoNum type="arabicParenR"/>
            </a:pPr>
            <a:r>
              <a:rPr lang="en-US" sz="2400" dirty="0">
                <a:latin typeface="Comic Sans MS" pitchFamily="66" charset="0"/>
              </a:rPr>
              <a:t>  Abdominal </a:t>
            </a:r>
            <a:r>
              <a:rPr lang="en-US" sz="2400" dirty="0" err="1">
                <a:latin typeface="Comic Sans MS" pitchFamily="66" charset="0"/>
              </a:rPr>
              <a:t>Actinomycosis</a:t>
            </a:r>
            <a:endParaRPr lang="en-US" sz="2400" dirty="0">
              <a:latin typeface="Comic Sans MS" pitchFamily="66" charset="0"/>
            </a:endParaRPr>
          </a:p>
          <a:p>
            <a:pPr eaLnBrk="1" hangingPunct="1">
              <a:buClr>
                <a:srgbClr val="00B050"/>
              </a:buClr>
              <a:buFont typeface="Trebuchet MS" pitchFamily="34" charset="0"/>
              <a:buAutoNum type="arabicParenR"/>
            </a:pPr>
            <a:endParaRPr lang="en-US" sz="2400" dirty="0">
              <a:latin typeface="Comic Sans MS" pitchFamily="66" charset="0"/>
            </a:endParaRPr>
          </a:p>
          <a:p>
            <a:pPr eaLnBrk="1" hangingPunct="1">
              <a:buClr>
                <a:srgbClr val="00B050"/>
              </a:buClr>
              <a:buFont typeface="Trebuchet MS" pitchFamily="34" charset="0"/>
              <a:buAutoNum type="arabicParenR"/>
            </a:pPr>
            <a:r>
              <a:rPr lang="en-US" sz="2400" dirty="0">
                <a:latin typeface="Comic Sans MS" pitchFamily="66" charset="0"/>
              </a:rPr>
              <a:t>   Pulmonary </a:t>
            </a:r>
            <a:r>
              <a:rPr lang="en-US" sz="2400" dirty="0" err="1">
                <a:latin typeface="Comic Sans MS" pitchFamily="66" charset="0"/>
              </a:rPr>
              <a:t>Actinomycosis</a:t>
            </a:r>
            <a:endParaRPr lang="en-US" sz="2400" dirty="0">
              <a:latin typeface="Comic Sans MS" pitchFamily="66" charset="0"/>
            </a:endParaRPr>
          </a:p>
          <a:p>
            <a:pPr eaLnBrk="1" hangingPunct="1">
              <a:buClr>
                <a:srgbClr val="00B050"/>
              </a:buClr>
              <a:buFont typeface="Trebuchet MS" pitchFamily="34" charset="0"/>
              <a:buAutoNum type="arabicParenR"/>
            </a:pPr>
            <a:endParaRPr lang="en-US" sz="2400" dirty="0">
              <a:latin typeface="Comic Sans MS" pitchFamily="66" charset="0"/>
            </a:endParaRPr>
          </a:p>
          <a:p>
            <a:pPr eaLnBrk="1" hangingPunct="1">
              <a:buClr>
                <a:schemeClr val="tx2"/>
              </a:buClr>
              <a:buFont typeface="Wingdings" pitchFamily="2" charset="2"/>
              <a:buNone/>
            </a:pPr>
            <a:r>
              <a:rPr lang="en-US" sz="2400" dirty="0">
                <a:solidFill>
                  <a:srgbClr val="FF0000"/>
                </a:solidFill>
                <a:latin typeface="Comic Sans MS" pitchFamily="66" charset="0"/>
              </a:rPr>
              <a:t>          </a:t>
            </a:r>
          </a:p>
        </p:txBody>
      </p:sp>
      <p:pic>
        <p:nvPicPr>
          <p:cNvPr id="4" name="Shape 44033"/>
          <p:cNvPicPr>
            <a:picLocks noChangeAspect="1" noChangeArrowheads="1"/>
          </p:cNvPicPr>
          <p:nvPr/>
        </p:nvPicPr>
        <p:blipFill>
          <a:blip r:embed="rId2"/>
          <a:srcRect l="24419" b="2326"/>
          <a:stretch>
            <a:fillRect/>
          </a:stretch>
        </p:blipFill>
        <p:spPr>
          <a:xfrm>
            <a:off x="5867400" y="3124200"/>
            <a:ext cx="2844800" cy="2757268"/>
          </a:xfrm>
          <a:prstGeom prst="rect">
            <a:avLst/>
          </a:prstGeom>
          <a:noFill/>
          <a:ln w="76200" cmpd="tri" algn="ctr"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315200" cy="1154097"/>
          </a:xfrm>
        </p:spPr>
        <p:txBody>
          <a:bodyPr/>
          <a:lstStyle/>
          <a:p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CLINICAL FEATURES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4478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Comic Sans MS" pitchFamily="66" charset="0"/>
              </a:rPr>
              <a:t>May either be an acute, rapidly progressing infection, or slow, chronic lesion.</a:t>
            </a:r>
          </a:p>
          <a:p>
            <a:endParaRPr lang="en-US" sz="2400" dirty="0">
              <a:latin typeface="Comic Sans MS" pitchFamily="66" charset="0"/>
            </a:endParaRPr>
          </a:p>
          <a:p>
            <a:r>
              <a:rPr lang="en-US" sz="2400" dirty="0">
                <a:latin typeface="Comic Sans MS" pitchFamily="66" charset="0"/>
              </a:rPr>
              <a:t>May either remain 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localized</a:t>
            </a:r>
            <a:r>
              <a:rPr lang="en-US" sz="2400" dirty="0">
                <a:latin typeface="Comic Sans MS" pitchFamily="66" charset="0"/>
              </a:rPr>
              <a:t> in the mucous membrane itself or 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might spread </a:t>
            </a:r>
            <a:r>
              <a:rPr lang="en-US" sz="2400" dirty="0">
                <a:latin typeface="Comic Sans MS" pitchFamily="66" charset="0"/>
              </a:rPr>
              <a:t>to involve the salivary glands, bones or skin</a:t>
            </a:r>
          </a:p>
          <a:p>
            <a:pPr>
              <a:buNone/>
            </a:pPr>
            <a:endParaRPr lang="en-US" sz="2400" dirty="0">
              <a:latin typeface="Comic Sans MS" pitchFamily="66" charset="0"/>
            </a:endParaRPr>
          </a:p>
          <a:p>
            <a:r>
              <a:rPr lang="en-US" sz="2400" dirty="0">
                <a:latin typeface="Comic Sans MS" pitchFamily="66" charset="0"/>
              </a:rPr>
              <a:t>Swelling &amp; </a:t>
            </a:r>
            <a:r>
              <a:rPr lang="en-US" sz="2400" dirty="0" err="1">
                <a:latin typeface="Comic Sans MS" pitchFamily="66" charset="0"/>
              </a:rPr>
              <a:t>induration</a:t>
            </a:r>
            <a:r>
              <a:rPr lang="en-US" sz="2400" dirty="0">
                <a:latin typeface="Comic Sans MS" pitchFamily="66" charset="0"/>
              </a:rPr>
              <a:t> of the tissues</a:t>
            </a:r>
          </a:p>
          <a:p>
            <a:endParaRPr lang="en-US" sz="2400" dirty="0">
              <a:latin typeface="Comic Sans MS" pitchFamily="66" charset="0"/>
            </a:endParaRPr>
          </a:p>
          <a:p>
            <a:r>
              <a:rPr lang="en-US" sz="2400" dirty="0">
                <a:latin typeface="Comic Sans MS" pitchFamily="66" charset="0"/>
              </a:rPr>
              <a:t>Develop into one or more abscesses which later rupture to liberate pus which contain </a:t>
            </a:r>
            <a:r>
              <a:rPr lang="en-US" sz="2400" i="1" dirty="0">
                <a:solidFill>
                  <a:srgbClr val="FFFF00"/>
                </a:solidFill>
                <a:latin typeface="Comic Sans MS" pitchFamily="66" charset="0"/>
              </a:rPr>
              <a:t>“</a:t>
            </a:r>
            <a:r>
              <a:rPr lang="en-US" sz="2400" i="1" dirty="0" err="1">
                <a:solidFill>
                  <a:srgbClr val="FF0000"/>
                </a:solidFill>
                <a:latin typeface="Comic Sans MS" pitchFamily="66" charset="0"/>
              </a:rPr>
              <a:t>sulphur</a:t>
            </a:r>
            <a:r>
              <a:rPr lang="en-US" sz="2400" i="1" dirty="0">
                <a:solidFill>
                  <a:srgbClr val="FF0000"/>
                </a:solidFill>
                <a:latin typeface="Comic Sans MS" pitchFamily="66" charset="0"/>
              </a:rPr>
              <a:t> granules”.</a:t>
            </a:r>
          </a:p>
          <a:p>
            <a:endParaRPr lang="en-US" sz="2400" dirty="0">
              <a:latin typeface="Comic Sans MS" pitchFamily="66" charset="0"/>
            </a:endParaRPr>
          </a:p>
          <a:p>
            <a:endParaRPr lang="en-US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hape 2"/>
          <p:cNvSpPr>
            <a:spLocks noGrp="1"/>
          </p:cNvSpPr>
          <p:nvPr>
            <p:ph type="body" idx="1"/>
          </p:nvPr>
        </p:nvSpPr>
        <p:spPr>
          <a:xfrm>
            <a:off x="685800" y="1828800"/>
            <a:ext cx="7696200" cy="4267200"/>
          </a:xfrm>
        </p:spPr>
        <p:txBody>
          <a:bodyPr>
            <a:normAutofit/>
          </a:bodyPr>
          <a:lstStyle/>
          <a:p>
            <a:pPr eaLnBrk="1" hangingPunct="1">
              <a:buFont typeface="Courier New" pitchFamily="49" charset="0"/>
              <a:buChar char="o"/>
            </a:pPr>
            <a:r>
              <a:rPr lang="en-US" sz="2400" dirty="0">
                <a:latin typeface="Comic Sans MS" pitchFamily="66" charset="0"/>
              </a:rPr>
              <a:t>Skin over these abscesses is </a:t>
            </a:r>
            <a:r>
              <a:rPr lang="en-US" sz="2400" dirty="0">
                <a:solidFill>
                  <a:srgbClr val="FF3399"/>
                </a:solidFill>
                <a:latin typeface="Comic Sans MS" pitchFamily="66" charset="0"/>
              </a:rPr>
              <a:t>purplish red </a:t>
            </a:r>
            <a:r>
              <a:rPr lang="en-US" sz="2400" dirty="0">
                <a:latin typeface="Comic Sans MS" pitchFamily="66" charset="0"/>
              </a:rPr>
              <a:t>in color.</a:t>
            </a:r>
          </a:p>
          <a:p>
            <a:pPr eaLnBrk="1" hangingPunct="1">
              <a:buFont typeface="Courier New" pitchFamily="49" charset="0"/>
              <a:buChar char="o"/>
            </a:pPr>
            <a:endParaRPr lang="en-US" sz="2400" dirty="0">
              <a:latin typeface="Comic Sans MS" pitchFamily="66" charset="0"/>
            </a:endParaRPr>
          </a:p>
          <a:p>
            <a:pPr eaLnBrk="1" hangingPunct="1">
              <a:buFont typeface="Courier New" pitchFamily="49" charset="0"/>
              <a:buChar char="o"/>
            </a:pPr>
            <a:r>
              <a:rPr lang="en-US" sz="2400" dirty="0">
                <a:latin typeface="Comic Sans MS" pitchFamily="66" charset="0"/>
              </a:rPr>
              <a:t>These abscess areas after rupturing do heal, but due to </a:t>
            </a:r>
            <a:r>
              <a:rPr lang="en-US" sz="2400" i="1" dirty="0" err="1">
                <a:solidFill>
                  <a:srgbClr val="0070C0"/>
                </a:solidFill>
                <a:latin typeface="Comic Sans MS" pitchFamily="66" charset="0"/>
              </a:rPr>
              <a:t>chronicity</a:t>
            </a:r>
            <a:r>
              <a:rPr lang="en-US" sz="2400" i="1" dirty="0">
                <a:solidFill>
                  <a:srgbClr val="0070C0"/>
                </a:solidFill>
                <a:latin typeface="Comic Sans MS" pitchFamily="66" charset="0"/>
              </a:rPr>
              <a:t> of the disease </a:t>
            </a:r>
            <a:r>
              <a:rPr lang="en-US" sz="2400" dirty="0">
                <a:latin typeface="Comic Sans MS" pitchFamily="66" charset="0"/>
              </a:rPr>
              <a:t>, by the time one abscess heal, the other abscess is ready to rupture &amp; perforate the skin surface. </a:t>
            </a:r>
          </a:p>
          <a:p>
            <a:pPr eaLnBrk="1" hangingPunct="1">
              <a:buFont typeface="Courier New" pitchFamily="49" charset="0"/>
              <a:buChar char="o"/>
            </a:pPr>
            <a:endParaRPr lang="en-US" sz="2400" dirty="0">
              <a:latin typeface="Comic Sans MS" pitchFamily="66" charset="0"/>
            </a:endParaRPr>
          </a:p>
          <a:p>
            <a:pPr eaLnBrk="1" hangingPunct="1">
              <a:buFont typeface="Courier New" pitchFamily="49" charset="0"/>
              <a:buChar char="o"/>
            </a:pPr>
            <a:r>
              <a:rPr lang="en-US" sz="2400" dirty="0">
                <a:latin typeface="Comic Sans MS" pitchFamily="66" charset="0"/>
              </a:rPr>
              <a:t>Thus the patient over a period of time shows </a:t>
            </a:r>
            <a:r>
              <a:rPr lang="en-US" sz="2400" i="1" dirty="0">
                <a:solidFill>
                  <a:srgbClr val="C00000"/>
                </a:solidFill>
                <a:latin typeface="Comic Sans MS" pitchFamily="66" charset="0"/>
              </a:rPr>
              <a:t>scars and disfigurement of skin.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676400"/>
            <a:ext cx="7315200" cy="3539527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400" dirty="0">
                <a:latin typeface="Comic Sans MS" pitchFamily="66" charset="0"/>
              </a:rPr>
              <a:t>The </a:t>
            </a:r>
            <a:r>
              <a:rPr lang="en-US" sz="2400" dirty="0" err="1">
                <a:latin typeface="Comic Sans MS" pitchFamily="66" charset="0"/>
              </a:rPr>
              <a:t>induration</a:t>
            </a:r>
            <a:r>
              <a:rPr lang="en-US" sz="2400" dirty="0">
                <a:latin typeface="Comic Sans MS" pitchFamily="66" charset="0"/>
              </a:rPr>
              <a:t> of soft tissues my get extended to the underlying bones (maxilla &amp; mandible)</a:t>
            </a:r>
          </a:p>
          <a:p>
            <a:pPr>
              <a:buFont typeface="Courier New" pitchFamily="49" charset="0"/>
              <a:buChar char="o"/>
            </a:pPr>
            <a:endParaRPr lang="en-US" sz="2400" dirty="0">
              <a:latin typeface="Comic Sans MS" pitchFamily="66" charset="0"/>
            </a:endParaRPr>
          </a:p>
          <a:p>
            <a:pPr>
              <a:buFont typeface="Courier New" pitchFamily="49" charset="0"/>
              <a:buChar char="o"/>
            </a:pPr>
            <a:r>
              <a:rPr lang="en-US" sz="2400" dirty="0">
                <a:latin typeface="Comic Sans MS" pitchFamily="66" charset="0"/>
              </a:rPr>
              <a:t>Mandible is more commonly involved than maxilla, if at all maxilla is involved it may also involve cranium, </a:t>
            </a:r>
            <a:r>
              <a:rPr lang="en-US" sz="2400" dirty="0" err="1">
                <a:latin typeface="Comic Sans MS" pitchFamily="66" charset="0"/>
              </a:rPr>
              <a:t>meninges</a:t>
            </a:r>
            <a:r>
              <a:rPr lang="en-US" sz="2400" dirty="0">
                <a:latin typeface="Comic Sans MS" pitchFamily="66" charset="0"/>
              </a:rPr>
              <a:t> or the brain itself.</a:t>
            </a:r>
          </a:p>
          <a:p>
            <a:endParaRPr lang="en-US" sz="2400" dirty="0">
              <a:latin typeface="Comic Sans MS" pitchFamily="66" charset="0"/>
            </a:endParaRPr>
          </a:p>
        </p:txBody>
      </p:sp>
      <p:pic>
        <p:nvPicPr>
          <p:cNvPr id="4" name="Picture 2" descr="C:\Users\new\Desktop\class pics\cervicofacial_actinomycos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4343400"/>
            <a:ext cx="2895600" cy="2012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hape 1"/>
          <p:cNvSpPr>
            <a:spLocks noGrp="1"/>
          </p:cNvSpPr>
          <p:nvPr>
            <p:ph type="title"/>
          </p:nvPr>
        </p:nvSpPr>
        <p:spPr>
          <a:xfrm>
            <a:off x="914400" y="762000"/>
            <a:ext cx="7315200" cy="115409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>
                <a:solidFill>
                  <a:srgbClr val="FFFF00"/>
                </a:solidFill>
                <a:latin typeface="Comic Sans MS" pitchFamily="66" charset="0"/>
              </a:rPr>
              <a:t>Treatment </a:t>
            </a:r>
          </a:p>
        </p:txBody>
      </p:sp>
      <p:sp>
        <p:nvSpPr>
          <p:cNvPr id="62467" name="Shap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Comic Sans MS" pitchFamily="66" charset="0"/>
              </a:rPr>
              <a:t>The treatment of the disease is difficult &amp; has not been uniformly successful.</a:t>
            </a:r>
          </a:p>
          <a:p>
            <a:pPr eaLnBrk="1" hangingPunct="1"/>
            <a:endParaRPr lang="en-US" sz="2400" dirty="0">
              <a:latin typeface="Comic Sans MS" pitchFamily="66" charset="0"/>
            </a:endParaRPr>
          </a:p>
          <a:p>
            <a:pPr eaLnBrk="1" hangingPunct="1"/>
            <a:r>
              <a:rPr lang="en-US" sz="2400" dirty="0">
                <a:latin typeface="Comic Sans MS" pitchFamily="66" charset="0"/>
              </a:rPr>
              <a:t>Penicillin &amp; Tetracycline have been used more frequently.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458200" cy="4800600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Syphilis is a sexually transmitted chronic infection caused by </a:t>
            </a:r>
            <a:r>
              <a:rPr lang="en-US" sz="2400" i="1" dirty="0" err="1">
                <a:solidFill>
                  <a:srgbClr val="FFFF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Treponema</a:t>
            </a:r>
            <a:r>
              <a:rPr lang="en-US" sz="2400" i="1" dirty="0">
                <a:solidFill>
                  <a:srgbClr val="FFFF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rgbClr val="FFFF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pallidum</a:t>
            </a:r>
            <a:endParaRPr lang="en-US" sz="2400" i="1" dirty="0">
              <a:solidFill>
                <a:srgbClr val="FFFF0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endParaRPr lang="en-US" sz="2400" i="1" dirty="0">
              <a:solidFill>
                <a:schemeClr val="bg2">
                  <a:lumMod val="75000"/>
                </a:schemeClr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Characterized by an incubation period of about 2 to 6 weeks.</a:t>
            </a:r>
          </a:p>
          <a:p>
            <a:endParaRPr lang="en-US" sz="2400" dirty="0"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2400" dirty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Infection goes through a classic evolution characterized by 3 stages</a:t>
            </a: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Char char="-"/>
            </a:pPr>
            <a:r>
              <a:rPr lang="en-US" sz="2400" dirty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Primary syphilis</a:t>
            </a: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Char char="-"/>
            </a:pPr>
            <a:r>
              <a:rPr lang="en-US" sz="2400" dirty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Secondary syphilis</a:t>
            </a: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Char char="-"/>
            </a:pPr>
            <a:r>
              <a:rPr lang="en-US" sz="2400" dirty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Tertiary syphilis</a:t>
            </a:r>
          </a:p>
          <a:p>
            <a:pPr lvl="0">
              <a:lnSpc>
                <a:spcPct val="150000"/>
              </a:lnSpc>
              <a:buNone/>
            </a:pPr>
            <a:endParaRPr lang="en-IN" sz="2400" dirty="0">
              <a:latin typeface="Comic Sans MS" pitchFamily="66" charset="0"/>
              <a:cs typeface="Latha" pitchFamily="34" charset="0"/>
            </a:endParaRPr>
          </a:p>
          <a:p>
            <a:endParaRPr lang="en-US" sz="2400" dirty="0">
              <a:latin typeface="Comic Sans MS" pitchFamily="66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76199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IN" sz="3200" dirty="0">
                <a:solidFill>
                  <a:srgbClr val="002060"/>
                </a:solidFill>
                <a:latin typeface="Comic Sans MS" pitchFamily="66" charset="0"/>
                <a:cs typeface="Latha" pitchFamily="34" charset="0"/>
              </a:rPr>
              <a:t>SYPHILIS (</a:t>
            </a:r>
            <a:r>
              <a:rPr lang="en-IN" sz="3200" dirty="0" err="1">
                <a:solidFill>
                  <a:srgbClr val="002060"/>
                </a:solidFill>
                <a:latin typeface="Comic Sans MS" pitchFamily="66" charset="0"/>
                <a:cs typeface="Latha" pitchFamily="34" charset="0"/>
              </a:rPr>
              <a:t>Lues</a:t>
            </a:r>
            <a:r>
              <a:rPr lang="en-IN" sz="3200" dirty="0">
                <a:solidFill>
                  <a:srgbClr val="002060"/>
                </a:solidFill>
                <a:latin typeface="Comic Sans MS" pitchFamily="66" charset="0"/>
                <a:cs typeface="Latha" pitchFamily="34" charset="0"/>
              </a:rPr>
              <a:t>)</a:t>
            </a:r>
            <a:endParaRPr lang="en-US" sz="3200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hape 78848"/>
          <p:cNvSpPr>
            <a:spLocks noGrp="1"/>
          </p:cNvSpPr>
          <p:nvPr>
            <p:ph type="title"/>
          </p:nvPr>
        </p:nvSpPr>
        <p:spPr>
          <a:xfrm>
            <a:off x="762000" y="750903"/>
            <a:ext cx="7315200" cy="620697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sz="2800" dirty="0">
                <a:solidFill>
                  <a:srgbClr val="FFFF00"/>
                </a:solidFill>
                <a:latin typeface="Comic Sans MS" pitchFamily="66" charset="0"/>
                <a:ea typeface="Times New Roman" pitchFamily="18" charset="0"/>
                <a:cs typeface="Tunga" pitchFamily="34" charset="0"/>
              </a:rPr>
              <a:t>ETIOLOGY</a:t>
            </a:r>
          </a:p>
        </p:txBody>
      </p:sp>
      <p:sp>
        <p:nvSpPr>
          <p:cNvPr id="93187" name="Shape 78849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8382000" cy="4724400"/>
          </a:xfrm>
          <a:noFill/>
        </p:spPr>
        <p:txBody>
          <a:bodyPr>
            <a:normAutofit/>
          </a:bodyPr>
          <a:lstStyle/>
          <a:p>
            <a:pPr marL="0" eaLnBrk="1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Char char="-"/>
            </a:pPr>
            <a:r>
              <a:rPr lang="en-US" sz="2400" dirty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sexual intercourse</a:t>
            </a:r>
          </a:p>
          <a:p>
            <a:pPr marL="0" eaLnBrk="1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Char char="-"/>
            </a:pPr>
            <a:r>
              <a:rPr lang="en-US" sz="2400" dirty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secretions by intimate contacts</a:t>
            </a:r>
          </a:p>
          <a:p>
            <a:pPr marL="0" eaLnBrk="1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Char char="-"/>
            </a:pPr>
            <a:r>
              <a:rPr lang="en-US" sz="2400" dirty="0" err="1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transplacental</a:t>
            </a:r>
            <a:r>
              <a:rPr lang="en-US" sz="2400" dirty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transmissions </a:t>
            </a:r>
          </a:p>
          <a:p>
            <a:pPr marL="0" eaLnBrk="1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Char char="-"/>
            </a:pPr>
            <a:endParaRPr lang="en-US" dirty="0"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>
              <a:buNone/>
            </a:pPr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PATHOGENESIS:</a:t>
            </a:r>
          </a:p>
          <a:p>
            <a:pPr marL="0"/>
            <a:r>
              <a:rPr lang="en-US" sz="2400" dirty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T. </a:t>
            </a:r>
            <a:r>
              <a:rPr lang="en-US" sz="2400" dirty="0" err="1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pallidum</a:t>
            </a:r>
            <a:r>
              <a:rPr lang="en-US" sz="2400" dirty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gains entry through the intact mucosa or through microscopic abrasions in the skin.</a:t>
            </a:r>
          </a:p>
          <a:p>
            <a:pPr marL="0">
              <a:buNone/>
            </a:pPr>
            <a:endParaRPr lang="en-US" sz="2400" dirty="0"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/>
            <a:r>
              <a:rPr lang="en-US" sz="2400" dirty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From here it enter the blood and </a:t>
            </a:r>
            <a:r>
              <a:rPr lang="en-US" sz="2400" dirty="0" err="1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lymphatics</a:t>
            </a:r>
            <a:r>
              <a:rPr lang="en-US" sz="2400" dirty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to eventually produce systemic infections.</a:t>
            </a:r>
          </a:p>
          <a:p>
            <a:pPr marL="0">
              <a:buNone/>
            </a:pPr>
            <a:endParaRPr lang="en-US" dirty="0"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hape 83968"/>
          <p:cNvSpPr>
            <a:spLocks noGrp="1"/>
          </p:cNvSpPr>
          <p:nvPr>
            <p:ph type="title"/>
          </p:nvPr>
        </p:nvSpPr>
        <p:spPr>
          <a:xfrm>
            <a:off x="914400" y="990600"/>
            <a:ext cx="7315200" cy="1154097"/>
          </a:xfrm>
          <a:noFill/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br>
              <a:rPr lang="en-US" sz="2800" dirty="0">
                <a:solidFill>
                  <a:srgbClr val="FFFF00"/>
                </a:solidFill>
                <a:latin typeface="Comic Sans MS" pitchFamily="66" charset="0"/>
                <a:ea typeface="Times New Roman" pitchFamily="18" charset="0"/>
                <a:cs typeface="Tunga" pitchFamily="34" charset="0"/>
              </a:rPr>
            </a:br>
            <a:br>
              <a:rPr lang="en-US" sz="2800" dirty="0">
                <a:solidFill>
                  <a:srgbClr val="FFFF00"/>
                </a:solidFill>
                <a:latin typeface="Comic Sans MS" pitchFamily="66" charset="0"/>
                <a:ea typeface="Times New Roman" pitchFamily="18" charset="0"/>
                <a:cs typeface="Tunga" pitchFamily="34" charset="0"/>
              </a:rPr>
            </a:br>
            <a:r>
              <a:rPr lang="en-US" sz="2800" dirty="0">
                <a:solidFill>
                  <a:srgbClr val="FFFF00"/>
                </a:solidFill>
                <a:latin typeface="Comic Sans MS" pitchFamily="66" charset="0"/>
                <a:ea typeface="Times New Roman" pitchFamily="18" charset="0"/>
                <a:cs typeface="Tunga" pitchFamily="34" charset="0"/>
              </a:rPr>
              <a:t>CLASSIFICATION </a:t>
            </a:r>
          </a:p>
        </p:txBody>
      </p:sp>
      <p:sp>
        <p:nvSpPr>
          <p:cNvPr id="98307" name="Shape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91400" cy="2106967"/>
          </a:xfrm>
        </p:spPr>
        <p:txBody>
          <a:bodyPr/>
          <a:lstStyle/>
          <a:p>
            <a:pPr algn="just">
              <a:lnSpc>
                <a:spcPct val="90000"/>
              </a:lnSpc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n-US" sz="2400" dirty="0">
                <a:latin typeface="Comic Sans MS" pitchFamily="66" charset="0"/>
              </a:rPr>
              <a:t>The disease is generally classified into two: </a:t>
            </a:r>
          </a:p>
          <a:p>
            <a:pPr lvl="1" algn="just">
              <a:lnSpc>
                <a:spcPct val="90000"/>
              </a:lnSpc>
              <a:buSzPct val="60000"/>
            </a:pPr>
            <a:r>
              <a:rPr lang="en-US" sz="2400" dirty="0">
                <a:solidFill>
                  <a:srgbClr val="E549CF"/>
                </a:solidFill>
                <a:latin typeface="Comic Sans MS" pitchFamily="66" charset="0"/>
              </a:rPr>
              <a:t>Acquired syphilis </a:t>
            </a:r>
          </a:p>
          <a:p>
            <a:pPr lvl="1" algn="just">
              <a:lnSpc>
                <a:spcPct val="90000"/>
              </a:lnSpc>
              <a:buSzPct val="60000"/>
            </a:pPr>
            <a:r>
              <a:rPr lang="en-US" sz="2400" dirty="0">
                <a:solidFill>
                  <a:srgbClr val="E549CF"/>
                </a:solidFill>
                <a:latin typeface="Comic Sans MS" pitchFamily="66" charset="0"/>
              </a:rPr>
              <a:t>Congenital syphilis </a:t>
            </a:r>
          </a:p>
          <a:p>
            <a:pPr eaLnBrk="1" hangingPunct="1"/>
            <a:endParaRPr lang="en-US" sz="2400" dirty="0">
              <a:solidFill>
                <a:srgbClr val="E549CF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72704"/>
          <p:cNvSpPr>
            <a:spLocks noGrp="1"/>
          </p:cNvSpPr>
          <p:nvPr>
            <p:ph type="title"/>
          </p:nvPr>
        </p:nvSpPr>
        <p:spPr>
          <a:xfrm>
            <a:off x="914400" y="762000"/>
            <a:ext cx="7315200" cy="1154097"/>
          </a:xfrm>
        </p:spPr>
        <p:txBody>
          <a:bodyPr>
            <a:normAutofit fontScale="90000"/>
          </a:bodyPr>
          <a:lstStyle/>
          <a:p>
            <a:pPr>
              <a:spcBef>
                <a:spcPct val="20000"/>
              </a:spcBef>
              <a:buClr>
                <a:schemeClr val="bg2"/>
              </a:buClr>
              <a:buSzPct val="70000"/>
              <a:defRPr/>
            </a:pPr>
            <a:br>
              <a:rPr lang="en-US" sz="2400" dirty="0">
                <a:solidFill>
                  <a:srgbClr val="FFFF00"/>
                </a:solidFill>
                <a:latin typeface="Comic Sans MS" pitchFamily="66" charset="0"/>
              </a:rPr>
            </a:br>
            <a:br>
              <a:rPr lang="en-US" sz="2400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 ACQUIRED SYPHILIS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362200"/>
            <a:ext cx="7315200" cy="3539527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Is acquired from an infected person</a:t>
            </a:r>
          </a:p>
          <a:p>
            <a:pPr marL="365760" indent="-256032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It can be either through</a:t>
            </a:r>
          </a:p>
          <a:p>
            <a:pPr marL="914400" lvl="1" indent="-45720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tx2"/>
              </a:buClr>
              <a:buSzPct val="60000"/>
              <a:buFont typeface="Georgia"/>
              <a:buChar char="▫"/>
              <a:defRPr/>
            </a:pPr>
            <a:r>
              <a:rPr lang="en-US" sz="2400" dirty="0">
                <a:solidFill>
                  <a:srgbClr val="E549CF"/>
                </a:solidFill>
                <a:latin typeface="Comic Sans MS" pitchFamily="66" charset="0"/>
                <a:cs typeface="Times New Roman" pitchFamily="18" charset="0"/>
              </a:rPr>
              <a:t>Sexual contact with an infected partner</a:t>
            </a:r>
          </a:p>
          <a:p>
            <a:pPr marL="914400" lvl="1" indent="-45720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tx2"/>
              </a:buClr>
              <a:buSzPct val="60000"/>
              <a:buFont typeface="Georgia"/>
              <a:buChar char="▫"/>
              <a:defRPr/>
            </a:pPr>
            <a:r>
              <a:rPr lang="en-US" sz="2400" dirty="0">
                <a:solidFill>
                  <a:srgbClr val="E549CF"/>
                </a:solidFill>
                <a:latin typeface="Comic Sans MS" pitchFamily="66" charset="0"/>
                <a:cs typeface="Times New Roman" pitchFamily="18" charset="0"/>
              </a:rPr>
              <a:t>Careless handling of the infected patients by the health professionals</a:t>
            </a:r>
          </a:p>
          <a:p>
            <a:pPr marL="914400" lvl="1" indent="-45720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tx2"/>
              </a:buClr>
              <a:buSzPct val="60000"/>
              <a:buFont typeface="Georgia"/>
              <a:buChar char="▫"/>
              <a:defRPr/>
            </a:pPr>
            <a:r>
              <a:rPr lang="en-US" sz="2400" dirty="0">
                <a:solidFill>
                  <a:srgbClr val="E549CF"/>
                </a:solidFill>
                <a:latin typeface="Comic Sans MS" pitchFamily="66" charset="0"/>
                <a:cs typeface="Times New Roman" pitchFamily="18" charset="0"/>
              </a:rPr>
              <a:t>Drug abusers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n-US" sz="2400" dirty="0">
              <a:solidFill>
                <a:srgbClr val="E549CF"/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295400"/>
            <a:ext cx="8534400" cy="4828032"/>
          </a:xfrm>
        </p:spPr>
        <p:txBody>
          <a:bodyPr>
            <a:normAutofit/>
          </a:bodyPr>
          <a:lstStyle/>
          <a:p>
            <a:pPr marL="533400" indent="-53340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Manifests in four stages: </a:t>
            </a:r>
          </a:p>
          <a:p>
            <a:pPr marL="533400" indent="-53340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endParaRPr lang="en-US" sz="2800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33400" indent="-53340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endParaRPr lang="en-US" sz="2800" dirty="0">
              <a:latin typeface="Comic Sans MS" pitchFamily="66" charset="0"/>
            </a:endParaRPr>
          </a:p>
          <a:p>
            <a:pPr marL="914400" lvl="1" indent="-45720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tx2"/>
              </a:buClr>
              <a:buSzPct val="60000"/>
              <a:buFont typeface="Wingdings" pitchFamily="2" charset="2"/>
              <a:buAutoNum type="arabicPeriod"/>
              <a:defRPr/>
            </a:pPr>
            <a:r>
              <a:rPr lang="en-US" sz="2800" dirty="0">
                <a:latin typeface="Comic Sans MS" pitchFamily="66" charset="0"/>
                <a:cs typeface="Times New Roman" pitchFamily="18" charset="0"/>
              </a:rPr>
              <a:t>Primary syphilis </a:t>
            </a:r>
          </a:p>
          <a:p>
            <a:pPr marL="914400" lvl="1" indent="-45720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tx2"/>
              </a:buClr>
              <a:buSzPct val="60000"/>
              <a:buFont typeface="Wingdings" pitchFamily="2" charset="2"/>
              <a:buAutoNum type="arabicPeriod"/>
              <a:defRPr/>
            </a:pPr>
            <a:r>
              <a:rPr lang="en-US" sz="2800" dirty="0">
                <a:latin typeface="Comic Sans MS" pitchFamily="66" charset="0"/>
                <a:cs typeface="Times New Roman" pitchFamily="18" charset="0"/>
              </a:rPr>
              <a:t>Secondary syphilis</a:t>
            </a:r>
          </a:p>
          <a:p>
            <a:pPr marL="914400" lvl="1" indent="-45720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tx2"/>
              </a:buClr>
              <a:buSzPct val="60000"/>
              <a:buFont typeface="Wingdings" pitchFamily="2" charset="2"/>
              <a:buAutoNum type="arabicPeriod"/>
              <a:defRPr/>
            </a:pPr>
            <a:r>
              <a:rPr lang="en-US" sz="2800" dirty="0">
                <a:latin typeface="Comic Sans MS" pitchFamily="66" charset="0"/>
                <a:cs typeface="Times New Roman" pitchFamily="18" charset="0"/>
              </a:rPr>
              <a:t>Latent syphilis</a:t>
            </a:r>
          </a:p>
          <a:p>
            <a:pPr marL="914400" lvl="1" indent="-45720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tx2"/>
              </a:buClr>
              <a:buSzPct val="60000"/>
              <a:buFont typeface="Wingdings" pitchFamily="2" charset="2"/>
              <a:buAutoNum type="arabicPeriod"/>
              <a:defRPr/>
            </a:pPr>
            <a:r>
              <a:rPr lang="en-US" sz="2800" dirty="0">
                <a:latin typeface="Comic Sans MS" pitchFamily="66" charset="0"/>
                <a:cs typeface="Times New Roman" pitchFamily="18" charset="0"/>
              </a:rPr>
              <a:t>Tertiary (late) syphilis</a:t>
            </a:r>
          </a:p>
          <a:p>
            <a:pPr marL="533400" indent="-53340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n-US" sz="28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315200" cy="1154097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solidFill>
                  <a:srgbClr val="FFFF00"/>
                </a:solidFill>
                <a:latin typeface="Comic Sans MS" pitchFamily="66" charset="0"/>
              </a:rPr>
              <a:t>Primary Syphilis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209800"/>
            <a:ext cx="8077200" cy="4038600"/>
          </a:xfrm>
        </p:spPr>
        <p:txBody>
          <a:bodyPr>
            <a:noAutofit/>
          </a:bodyPr>
          <a:lstStyle/>
          <a:p>
            <a:pPr marL="365760" indent="-256032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Develops at the site of inoculation approximately 3 weeks after infection</a:t>
            </a:r>
          </a:p>
          <a:p>
            <a:pPr marL="365760" indent="-256032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365760" indent="-256032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Clinical symptoms appear at the site of inoculation </a:t>
            </a:r>
          </a:p>
          <a:p>
            <a:pPr marL="658368" lvl="1" indent="-246888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tx2"/>
              </a:buClr>
              <a:buSzPct val="60000"/>
              <a:buFont typeface="Georgia"/>
              <a:buChar char="▫"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male and female genitalia </a:t>
            </a:r>
          </a:p>
          <a:p>
            <a:pPr marL="658368" lvl="1" indent="-246888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tx2"/>
              </a:buClr>
              <a:buSzPct val="60000"/>
              <a:buFont typeface="Georgia"/>
              <a:buChar char="▫"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extra genital site like-fingers, oral region,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perianal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region etc.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772400" cy="4267200"/>
          </a:xfrm>
        </p:spPr>
        <p:txBody>
          <a:bodyPr>
            <a:normAutofit/>
          </a:bodyPr>
          <a:lstStyle/>
          <a:p>
            <a:pPr marL="365760" indent="-256032" algn="just" eaLnBrk="1" fontAlgn="auto" hangingPunct="1"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Characteristic primary lesion of syphilis is called “</a:t>
            </a:r>
            <a:r>
              <a:rPr lang="en-US" sz="2400" i="1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Chancre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”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hlink"/>
              </a:buClr>
              <a:buSzPct val="60000"/>
              <a:buNone/>
              <a:defRPr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Chancre starts as a dull red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macule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or papule, which later on becomes eroded or ulcerated and produces Regional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lymphadenopathy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Resolves within 3 - 8 weeks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4419600"/>
            <a:ext cx="2743200" cy="183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64141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ORAL MANIFESTATIONS</a:t>
            </a:r>
          </a:p>
        </p:txBody>
      </p:sp>
      <p:sp>
        <p:nvSpPr>
          <p:cNvPr id="103427" name="Shape 2"/>
          <p:cNvSpPr>
            <a:spLocks noGrp="1"/>
          </p:cNvSpPr>
          <p:nvPr>
            <p:ph type="body" idx="1"/>
          </p:nvPr>
        </p:nvSpPr>
        <p:spPr>
          <a:xfrm>
            <a:off x="609600" y="1905000"/>
            <a:ext cx="8001000" cy="4267200"/>
          </a:xfrm>
        </p:spPr>
        <p:txBody>
          <a:bodyPr>
            <a:normAutofit/>
          </a:bodyPr>
          <a:lstStyle/>
          <a:p>
            <a:pPr algn="just" eaLnBrk="1" hangingPunct="1"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Chancre occurs on the lips, tongue, palate, gingiva, uvula and tonsils</a:t>
            </a:r>
          </a:p>
          <a:p>
            <a:pPr algn="just" eaLnBrk="1" hangingPunct="1">
              <a:buClr>
                <a:schemeClr val="hlink"/>
              </a:buClr>
              <a:buSzPct val="60000"/>
              <a:buFont typeface="Wingdings" pitchFamily="2" charset="2"/>
              <a:buChar char="n"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buClr>
                <a:schemeClr val="hlink"/>
              </a:buClr>
              <a:buSzPct val="60000"/>
              <a:buNone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Chancres  are ulcerated,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indurated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lesions covered by a grayish white membrane </a:t>
            </a:r>
          </a:p>
          <a:p>
            <a:pPr algn="just" eaLnBrk="1" hangingPunct="1">
              <a:buClr>
                <a:schemeClr val="hlink"/>
              </a:buClr>
              <a:buSzPct val="60000"/>
              <a:buFont typeface="Wingdings" pitchFamily="2" charset="2"/>
              <a:buChar char="n"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Often mistaken for an early carcinoma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hape 90112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1154097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Chancre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14400" y="2286000"/>
            <a:ext cx="7315200" cy="3539527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omic Sans MS" pitchFamily="66" charset="0"/>
                <a:cs typeface="Times New Roman" pitchFamily="18" charset="0"/>
              </a:rPr>
              <a:t>May be 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painful due to secondary infection 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and are </a:t>
            </a:r>
            <a:r>
              <a:rPr lang="en-US" sz="24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highly contagious 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in nature</a:t>
            </a:r>
          </a:p>
          <a:p>
            <a:endParaRPr lang="en-US" sz="2400" dirty="0"/>
          </a:p>
        </p:txBody>
      </p:sp>
      <p:pic>
        <p:nvPicPr>
          <p:cNvPr id="70658" name="Picture 2" descr="C:\Users\new\Desktop\class pics\chancre on li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3505200"/>
            <a:ext cx="2667000" cy="30088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hape 408577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315200" cy="115409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SECONDARY SYPHILIS</a:t>
            </a:r>
          </a:p>
        </p:txBody>
      </p:sp>
      <p:sp>
        <p:nvSpPr>
          <p:cNvPr id="106499" name="Shape 408578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8305800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Also called 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Metastatic Stage</a:t>
            </a:r>
          </a:p>
          <a:p>
            <a:pPr eaLnBrk="1" hangingPunct="1">
              <a:lnSpc>
                <a:spcPct val="90000"/>
              </a:lnSpc>
            </a:pPr>
            <a:endParaRPr lang="en-US" sz="2400" b="1" i="1" dirty="0">
              <a:solidFill>
                <a:srgbClr val="A50021"/>
              </a:solidFill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Appears in </a:t>
            </a:r>
            <a:r>
              <a:rPr lang="en-US" sz="24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about 6-8 weeks 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after the appearance of the primary chancre </a:t>
            </a:r>
          </a:p>
          <a:p>
            <a:pPr algn="just" eaLnBrk="1" hangingPunct="1">
              <a:lnSpc>
                <a:spcPct val="9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Occurs due to the generalized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hematogenous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dissemination of the infection in the body </a:t>
            </a:r>
          </a:p>
          <a:p>
            <a:pPr algn="just" eaLnBrk="1" hangingPunct="1">
              <a:lnSpc>
                <a:spcPct val="9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Characterized by skin lesions, mucosal lesions, few constitutional symptoms and generalized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lymphadenopathy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</a:t>
            </a:r>
            <a:endParaRPr lang="en-US" sz="2400" b="1" i="1" dirty="0">
              <a:solidFill>
                <a:srgbClr val="A50021"/>
              </a:solidFill>
              <a:latin typeface="Comic Sans MS" pitchFamily="66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hape 409602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267200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n-US" sz="2400" dirty="0">
                <a:latin typeface="Comic Sans MS" pitchFamily="66" charset="0"/>
                <a:cs typeface="Times New Roman" pitchFamily="18" charset="0"/>
              </a:rPr>
              <a:t>Skin lesions may also occur in the form of nodular, flat-papillary (</a:t>
            </a:r>
            <a:r>
              <a:rPr lang="en-US" sz="2400" dirty="0" err="1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condyloma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lata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) or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pustular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lesions.</a:t>
            </a:r>
          </a:p>
          <a:p>
            <a:pPr algn="just" eaLnBrk="1" hangingPunct="1"/>
            <a:endParaRPr lang="en-US" sz="2400" dirty="0"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3352800"/>
            <a:ext cx="4377017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Shape 503810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315200" cy="77309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Secondary Syphilis</a:t>
            </a:r>
          </a:p>
        </p:txBody>
      </p:sp>
      <p:pic>
        <p:nvPicPr>
          <p:cNvPr id="503814" name="Rectangle 5038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810000"/>
            <a:ext cx="3581400" cy="2429295"/>
          </a:xfrm>
          <a:prstGeom prst="rect">
            <a:avLst/>
          </a:prstGeom>
          <a:noFill/>
          <a:ln w="76200" cmpd="tri" algn="ctr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33400" y="1871008"/>
            <a:ext cx="8153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omic Sans MS" pitchFamily="66" charset="0"/>
              </a:rPr>
              <a:t>Circinate</a:t>
            </a:r>
            <a:r>
              <a:rPr lang="en-US" sz="2400" dirty="0">
                <a:latin typeface="Comic Sans MS" pitchFamily="66" charset="0"/>
              </a:rPr>
              <a:t> (coin-like) lesions on the face &amp; skin are characteristic of secondary syphilis.</a:t>
            </a:r>
          </a:p>
          <a:p>
            <a:endParaRPr lang="en-US" sz="2400" dirty="0">
              <a:latin typeface="Comic Sans MS" pitchFamily="66" charset="0"/>
            </a:endParaRPr>
          </a:p>
          <a:p>
            <a:r>
              <a:rPr lang="en-US" sz="2400" dirty="0">
                <a:latin typeface="Comic Sans MS" pitchFamily="66" charset="0"/>
              </a:rPr>
              <a:t>Areas of </a:t>
            </a:r>
            <a:r>
              <a:rPr lang="en-US" sz="2400" dirty="0" err="1">
                <a:latin typeface="Comic Sans MS" pitchFamily="66" charset="0"/>
              </a:rPr>
              <a:t>hyperpigmentations</a:t>
            </a:r>
            <a:r>
              <a:rPr lang="en-US" sz="2400" dirty="0">
                <a:latin typeface="Comic Sans MS" pitchFamily="66" charset="0"/>
              </a:rPr>
              <a:t> may be seen on the palms and soles.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3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3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hape 410625"/>
          <p:cNvSpPr>
            <a:spLocks noGrp="1" noChangeArrowheads="1"/>
          </p:cNvSpPr>
          <p:nvPr>
            <p:ph type="title"/>
          </p:nvPr>
        </p:nvSpPr>
        <p:spPr>
          <a:xfrm>
            <a:off x="914400" y="685800"/>
            <a:ext cx="7315200" cy="641412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 ORAL MANIFESTATIONS</a:t>
            </a:r>
          </a:p>
        </p:txBody>
      </p:sp>
      <p:sp>
        <p:nvSpPr>
          <p:cNvPr id="110595" name="Shape 410626"/>
          <p:cNvSpPr>
            <a:spLocks noGrp="1" noChangeArrowheads="1"/>
          </p:cNvSpPr>
          <p:nvPr>
            <p:ph type="body" idx="1"/>
          </p:nvPr>
        </p:nvSpPr>
        <p:spPr>
          <a:xfrm>
            <a:off x="838200" y="2133600"/>
            <a:ext cx="7924800" cy="44196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The secondary lesions are </a:t>
            </a:r>
            <a:r>
              <a:rPr lang="en-US" sz="2400" dirty="0" err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mucocutaneous</a:t>
            </a:r>
            <a:r>
              <a:rPr lang="en-US" sz="24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in  nature.</a:t>
            </a:r>
          </a:p>
          <a:p>
            <a:pPr algn="just" eaLnBrk="1" hangingPunct="1">
              <a:lnSpc>
                <a:spcPct val="90000"/>
              </a:lnSpc>
            </a:pPr>
            <a:endParaRPr lang="en-US" sz="2400" dirty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6 to 8 weeks 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after the primary infection.</a:t>
            </a:r>
          </a:p>
          <a:p>
            <a:pPr algn="just" eaLnBrk="1" hangingPunct="1">
              <a:lnSpc>
                <a:spcPct val="9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"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Mucous patches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”; commonly seen over the tongue, gingiva, tonsils, larynx, pharynx and cheek, etc. </a:t>
            </a:r>
          </a:p>
          <a:p>
            <a:pPr algn="just" eaLnBrk="1" hangingPunct="1">
              <a:lnSpc>
                <a:spcPct val="9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These patches are characterized by multiple, flat, irregular or circular, slightly raised, painless, round erosions. </a:t>
            </a:r>
          </a:p>
          <a:p>
            <a:pPr algn="just" eaLnBrk="1" hangingPunct="1">
              <a:lnSpc>
                <a:spcPct val="9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4" name="Picture 4" descr="C:\Users\new\Desktop\class pics\tonguemucos patches.jpg"/>
          <p:cNvPicPr>
            <a:picLocks noChangeAspect="1" noChangeArrowheads="1"/>
          </p:cNvPicPr>
          <p:nvPr/>
        </p:nvPicPr>
        <p:blipFill>
          <a:blip r:embed="rId3"/>
          <a:srcRect r="2000" b="6626"/>
          <a:stretch>
            <a:fillRect/>
          </a:stretch>
        </p:blipFill>
        <p:spPr bwMode="auto">
          <a:xfrm>
            <a:off x="5943600" y="0"/>
            <a:ext cx="3200400" cy="20247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533400"/>
            <a:ext cx="8001000" cy="54864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Covered by a thin 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yellowish-grey (glistening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) slough; surrounded by a painful </a:t>
            </a:r>
            <a:r>
              <a:rPr lang="en-US" sz="2400" dirty="0" err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erythematous</a:t>
            </a:r>
            <a:r>
              <a:rPr lang="en-US" sz="24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halo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Multiple mucous patches in the oral cavity coalesce together and from </a:t>
            </a:r>
            <a:r>
              <a:rPr lang="en-US" sz="2400" i="1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“snail track” 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like ulcers. 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Highly contagious.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4" name="Picture 3" descr="C:\Users\new\Desktop\class pics\mucous patches.jpg"/>
          <p:cNvPicPr>
            <a:picLocks noChangeAspect="1" noChangeArrowheads="1"/>
          </p:cNvPicPr>
          <p:nvPr/>
        </p:nvPicPr>
        <p:blipFill>
          <a:blip r:embed="rId2"/>
          <a:srcRect b="6275"/>
          <a:stretch>
            <a:fillRect/>
          </a:stretch>
        </p:blipFill>
        <p:spPr bwMode="auto">
          <a:xfrm>
            <a:off x="6019800" y="4343400"/>
            <a:ext cx="2913529" cy="1905000"/>
          </a:xfrm>
          <a:prstGeom prst="rect">
            <a:avLst/>
          </a:prstGeom>
          <a:noFill/>
        </p:spPr>
      </p:pic>
      <p:pic>
        <p:nvPicPr>
          <p:cNvPr id="5" name="Picture 2" descr="C:\Users\new\Desktop\class pics\Snail track mucous patch of secondary syphili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4267199"/>
            <a:ext cx="2362200" cy="20611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hape 506881"/>
          <p:cNvSpPr>
            <a:spLocks noGrp="1" noChangeArrowheads="1"/>
          </p:cNvSpPr>
          <p:nvPr>
            <p:ph type="title"/>
          </p:nvPr>
        </p:nvSpPr>
        <p:spPr>
          <a:xfrm>
            <a:off x="762000" y="979503"/>
            <a:ext cx="7315200" cy="544497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LATENT SYPHILIS</a:t>
            </a:r>
          </a:p>
        </p:txBody>
      </p:sp>
      <p:sp>
        <p:nvSpPr>
          <p:cNvPr id="113667" name="Shape 506882"/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7924800" cy="42672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Called the </a:t>
            </a:r>
            <a:r>
              <a:rPr lang="en-US" sz="2400" i="1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Hidden Stage </a:t>
            </a:r>
          </a:p>
          <a:p>
            <a:pPr algn="just" eaLnBrk="1" hangingPunct="1">
              <a:lnSpc>
                <a:spcPct val="8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Begins when the Secondary symptoms disappear</a:t>
            </a:r>
          </a:p>
          <a:p>
            <a:pPr algn="just" eaLnBrk="1" hangingPunct="1">
              <a:lnSpc>
                <a:spcPct val="8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The  bacteria begins to infest the bone marrow, lymph glands, vital organs, and the central nervous system</a:t>
            </a:r>
          </a:p>
          <a:p>
            <a:pPr algn="just" eaLnBrk="1" hangingPunct="1">
              <a:lnSpc>
                <a:spcPct val="8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It may last up to a month or a lifetime</a:t>
            </a:r>
          </a:p>
          <a:p>
            <a:pPr algn="just" eaLnBrk="1" hangingPunct="1">
              <a:lnSpc>
                <a:spcPct val="8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1/3 of the cases left untreated will proceed to tertiary stage </a:t>
            </a:r>
          </a:p>
          <a:p>
            <a:pPr algn="just" eaLnBrk="1" hangingPunct="1">
              <a:lnSpc>
                <a:spcPct val="80000"/>
              </a:lnSpc>
            </a:pPr>
            <a:endParaRPr lang="en-US" sz="2400" dirty="0">
              <a:solidFill>
                <a:srgbClr val="000000"/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hape 412673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Tertiary (Late) Syphilis</a:t>
            </a: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endParaRPr lang="en-US" sz="28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14691" name="Shape 412674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696200" cy="35814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5-10 years after the primary infections</a:t>
            </a:r>
          </a:p>
          <a:p>
            <a:pPr eaLnBrk="1" hangingPunct="1">
              <a:lnSpc>
                <a:spcPct val="15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It mainly affects skin, mucous membrane, CNS &amp; CVS</a:t>
            </a:r>
          </a:p>
          <a:p>
            <a:pPr eaLnBrk="1" hangingPunct="1">
              <a:lnSpc>
                <a:spcPct val="15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en-GB" sz="2400" dirty="0">
                <a:latin typeface="Comic Sans MS" pitchFamily="66" charset="0"/>
                <a:cs typeface="Times New Roman" pitchFamily="18" charset="0"/>
              </a:rPr>
              <a:t>Typical lesions of tertiary syphilis is called "</a:t>
            </a:r>
            <a:r>
              <a:rPr lang="en-GB" sz="2400" i="1" dirty="0" err="1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Gumma</a:t>
            </a:r>
            <a:r>
              <a:rPr lang="en-GB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", </a:t>
            </a:r>
          </a:p>
          <a:p>
            <a:pPr algn="just" eaLnBrk="1" hangingPunct="1">
              <a:lnSpc>
                <a:spcPct val="150000"/>
              </a:lnSpc>
              <a:buNone/>
            </a:pPr>
            <a:endParaRPr lang="en-GB" sz="2400" dirty="0"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5200" cy="1154097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NODULAR GUMMA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4754" name="Picture 2" descr="C:\Users\new\Desktop\class pics\Syphilis,3,gummas.jpg"/>
          <p:cNvPicPr>
            <a:picLocks noChangeAspect="1" noChangeArrowheads="1"/>
          </p:cNvPicPr>
          <p:nvPr/>
        </p:nvPicPr>
        <p:blipFill>
          <a:blip r:embed="rId2"/>
          <a:srcRect b="18272"/>
          <a:stretch>
            <a:fillRect/>
          </a:stretch>
        </p:blipFill>
        <p:spPr bwMode="auto">
          <a:xfrm>
            <a:off x="2819400" y="1747837"/>
            <a:ext cx="4055306" cy="4119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hape 414721"/>
          <p:cNvSpPr>
            <a:spLocks noGrp="1" noChangeArrowheads="1"/>
          </p:cNvSpPr>
          <p:nvPr>
            <p:ph type="title"/>
          </p:nvPr>
        </p:nvSpPr>
        <p:spPr>
          <a:xfrm>
            <a:off x="381000" y="735012"/>
            <a:ext cx="8229600" cy="788988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TERTIARY SYPHILIS</a:t>
            </a:r>
            <a:r>
              <a:rPr lang="en-GB" sz="2400" dirty="0">
                <a:solidFill>
                  <a:srgbClr val="FFFF00"/>
                </a:solidFill>
                <a:latin typeface="Comic Sans MS" pitchFamily="66" charset="0"/>
              </a:rPr>
              <a:t> :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ORAL MANIFESTATIONS</a:t>
            </a:r>
            <a:endParaRPr lang="en-GB" sz="2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16739" name="Shape 414722"/>
          <p:cNvSpPr>
            <a:spLocks noGrp="1" noChangeArrowheads="1"/>
          </p:cNvSpPr>
          <p:nvPr>
            <p:ph type="body" idx="1"/>
          </p:nvPr>
        </p:nvSpPr>
        <p:spPr>
          <a:xfrm>
            <a:off x="533400" y="2209800"/>
            <a:ext cx="8077200" cy="41910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GB" sz="2400" dirty="0" err="1">
                <a:latin typeface="Comic Sans MS" pitchFamily="66" charset="0"/>
                <a:cs typeface="Times New Roman" pitchFamily="18" charset="0"/>
              </a:rPr>
              <a:t>Gumma</a:t>
            </a:r>
            <a:r>
              <a:rPr lang="en-GB" sz="2400" dirty="0">
                <a:latin typeface="Comic Sans MS" pitchFamily="66" charset="0"/>
                <a:cs typeface="Times New Roman" pitchFamily="18" charset="0"/>
              </a:rPr>
              <a:t> are commonly seen on the hard and soft palate, lips and tongue</a:t>
            </a: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endParaRPr lang="en-GB" sz="24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r>
              <a:rPr lang="en-GB" sz="2400" dirty="0">
                <a:latin typeface="Comic Sans MS" pitchFamily="66" charset="0"/>
                <a:cs typeface="Times New Roman" pitchFamily="18" charset="0"/>
              </a:rPr>
              <a:t>This stage is </a:t>
            </a:r>
            <a:r>
              <a:rPr lang="en-GB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not contagious.</a:t>
            </a:r>
            <a:endParaRPr lang="en-US" sz="2400" dirty="0">
              <a:solidFill>
                <a:srgbClr val="FFFF00"/>
              </a:solidFill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endParaRPr lang="en-GB" sz="24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400" dirty="0">
                <a:latin typeface="Comic Sans MS" pitchFamily="66" charset="0"/>
                <a:cs typeface="Times New Roman" pitchFamily="18" charset="0"/>
              </a:rPr>
              <a:t>The ulcers are either single or multiple and are mostly painless.</a:t>
            </a: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endParaRPr lang="en-GB" sz="2400" dirty="0"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46103"/>
            <a:ext cx="7315200" cy="1154097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Gumma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perforating palate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057400"/>
            <a:ext cx="8229600" cy="4343399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GB" sz="2400" dirty="0">
                <a:latin typeface="Comic Sans MS" pitchFamily="66" charset="0"/>
                <a:cs typeface="Times New Roman" pitchFamily="18" charset="0"/>
              </a:rPr>
              <a:t>Lesions begin as firm, small, pale, nodular masses in the midline of the palate.</a:t>
            </a: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endParaRPr lang="en-GB" sz="2400" dirty="0">
              <a:latin typeface="Comic Sans MS" pitchFamily="66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GB" sz="2400" dirty="0">
                <a:latin typeface="Comic Sans MS" pitchFamily="66" charset="0"/>
                <a:cs typeface="Times New Roman" pitchFamily="18" charset="0"/>
              </a:rPr>
              <a:t>They frequently ulcerate by central necrosis and have a punched-out edge with a wash-leather floor.</a:t>
            </a: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endParaRPr lang="en-US" sz="2400" dirty="0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4343400"/>
            <a:ext cx="326003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31" name="Picture 3" descr="C:\Users\new\Desktop\class pics\gumm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4343400"/>
            <a:ext cx="2857500" cy="2171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700" y="838200"/>
            <a:ext cx="7848600" cy="388620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Tongue may be diffusely involved with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gummata</a:t>
            </a: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Appear large,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lobulated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&amp; irregularly shaped. </a:t>
            </a:r>
            <a:r>
              <a:rPr lang="en-US" sz="2400" i="1" dirty="0">
                <a:solidFill>
                  <a:srgbClr val="E60000"/>
                </a:solidFill>
                <a:latin typeface="Comic Sans MS" pitchFamily="66" charset="0"/>
                <a:cs typeface="Times New Roman" pitchFamily="18" charset="0"/>
              </a:rPr>
              <a:t>(interstitial </a:t>
            </a:r>
            <a:r>
              <a:rPr lang="en-US" sz="2400" i="1" dirty="0" err="1">
                <a:solidFill>
                  <a:srgbClr val="E60000"/>
                </a:solidFill>
                <a:latin typeface="Comic Sans MS" pitchFamily="66" charset="0"/>
                <a:cs typeface="Times New Roman" pitchFamily="18" charset="0"/>
              </a:rPr>
              <a:t>glossitis</a:t>
            </a:r>
            <a:r>
              <a:rPr lang="en-US" sz="2400" i="1" dirty="0">
                <a:solidFill>
                  <a:srgbClr val="E60000"/>
                </a:solidFill>
                <a:latin typeface="Comic Sans MS" pitchFamily="66" charset="0"/>
                <a:cs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endParaRPr lang="en-US" sz="2400" i="1" dirty="0">
              <a:solidFill>
                <a:srgbClr val="E60000"/>
              </a:solidFill>
              <a:latin typeface="Comic Sans MS" pitchFamily="66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Diffuse atrophy &amp; loss of papillae – </a:t>
            </a:r>
            <a:r>
              <a:rPr lang="en-US" sz="2400" i="1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SYPHILITIC GLOSSITIS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4562475"/>
            <a:ext cx="2581275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hape 502785"/>
          <p:cNvSpPr>
            <a:spLocks noGrp="1" noChangeArrowheads="1"/>
          </p:cNvSpPr>
          <p:nvPr>
            <p:ph type="title"/>
          </p:nvPr>
        </p:nvSpPr>
        <p:spPr>
          <a:xfrm>
            <a:off x="457200" y="712694"/>
            <a:ext cx="8158655" cy="887506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Congenital Syphilis</a:t>
            </a:r>
          </a:p>
        </p:txBody>
      </p:sp>
      <p:sp>
        <p:nvSpPr>
          <p:cNvPr id="119811" name="Shape 502786"/>
          <p:cNvSpPr>
            <a:spLocks noGrp="1" noChangeArrowheads="1"/>
          </p:cNvSpPr>
          <p:nvPr>
            <p:ph type="body" idx="1"/>
          </p:nvPr>
        </p:nvSpPr>
        <p:spPr>
          <a:xfrm>
            <a:off x="838200" y="1981200"/>
            <a:ext cx="7467600" cy="44958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Congenital syphilis is a rare entity that occurs in children born of an infected mother. 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The condition occurs due to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transplacental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infection with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Treponema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pallidum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during fetal development 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hape 498690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720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50000"/>
              </a:lnSpc>
              <a:buNone/>
            </a:pPr>
            <a:endParaRPr lang="en-US" sz="2400" dirty="0">
              <a:latin typeface="Comic Sans MS" pitchFamily="66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</a:rPr>
              <a:t>Clinical manifestations after birth are divided arbitrarily into:</a:t>
            </a:r>
          </a:p>
          <a:p>
            <a:pPr algn="just" eaLnBrk="1" hangingPunct="1">
              <a:lnSpc>
                <a:spcPct val="150000"/>
              </a:lnSpc>
              <a:buNone/>
            </a:pPr>
            <a:endParaRPr lang="en-US" sz="2400" dirty="0">
              <a:latin typeface="Comic Sans MS" pitchFamily="66" charset="0"/>
            </a:endParaRP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sz="2400" dirty="0">
                <a:latin typeface="Comic Sans MS" pitchFamily="66" charset="0"/>
              </a:rPr>
              <a:t>	- Early Congenital syphilis  (less than 2 years of age) 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</a:pPr>
            <a:endParaRPr lang="en-US" sz="2400" dirty="0">
              <a:latin typeface="Comic Sans MS" pitchFamily="66" charset="0"/>
            </a:endParaRP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sz="2400" dirty="0">
                <a:latin typeface="Comic Sans MS" pitchFamily="66" charset="0"/>
              </a:rPr>
              <a:t>	- Late Congenital syphilis ( &gt;2 years of age)</a:t>
            </a:r>
          </a:p>
          <a:p>
            <a:pPr algn="just" eaLnBrk="1" hangingPunct="1">
              <a:lnSpc>
                <a:spcPct val="150000"/>
              </a:lnSpc>
            </a:pPr>
            <a:endParaRPr lang="en-US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hape 508929"/>
          <p:cNvSpPr>
            <a:spLocks noGrp="1" noChangeArrowheads="1"/>
          </p:cNvSpPr>
          <p:nvPr>
            <p:ph type="title"/>
          </p:nvPr>
        </p:nvSpPr>
        <p:spPr>
          <a:xfrm>
            <a:off x="533400" y="1298448"/>
            <a:ext cx="8534400" cy="98755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>
                <a:latin typeface="Comic Sans MS" pitchFamily="66" charset="0"/>
              </a:rPr>
              <a:t>Clinical Manifestations of Early Congenital syphilis 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21859" name="Shape 508930"/>
          <p:cNvSpPr>
            <a:spLocks noGrp="1" noChangeArrowheads="1"/>
          </p:cNvSpPr>
          <p:nvPr>
            <p:ph type="body" idx="1"/>
          </p:nvPr>
        </p:nvSpPr>
        <p:spPr>
          <a:xfrm>
            <a:off x="914400" y="2708873"/>
            <a:ext cx="7315200" cy="3539527"/>
          </a:xfrm>
        </p:spPr>
        <p:txBody>
          <a:bodyPr>
            <a:no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Condyloma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Lata</a:t>
            </a: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Maculo-papular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rash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Hepato-splenomegaly</a:t>
            </a: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Jaundice due to the hepatitis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Anemia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Lymphadenopathy</a:t>
            </a: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Mucous patches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solidFill>
                <a:srgbClr val="000000"/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hape 499713"/>
          <p:cNvSpPr>
            <a:spLocks noGrp="1" noChangeArrowheads="1"/>
          </p:cNvSpPr>
          <p:nvPr>
            <p:ph type="title"/>
          </p:nvPr>
        </p:nvSpPr>
        <p:spPr>
          <a:xfrm>
            <a:off x="304800" y="688848"/>
            <a:ext cx="8534400" cy="98755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Clinical Manifestations of Late Congenital syphilis </a:t>
            </a:r>
          </a:p>
        </p:txBody>
      </p:sp>
      <p:sp>
        <p:nvSpPr>
          <p:cNvPr id="122883" name="Shape 499714"/>
          <p:cNvSpPr>
            <a:spLocks noGrp="1" noChangeArrowheads="1"/>
          </p:cNvSpPr>
          <p:nvPr>
            <p:ph type="body" idx="1"/>
          </p:nvPr>
        </p:nvSpPr>
        <p:spPr>
          <a:xfrm>
            <a:off x="838200" y="1828800"/>
            <a:ext cx="7924800" cy="4724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Frontal bossing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Short maxilla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High -arched palate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Saddle nose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Mulberry molars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Hutchinson's incisors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dirty="0">
                <a:solidFill>
                  <a:srgbClr val="00B0F0"/>
                </a:solidFill>
                <a:latin typeface="Comic Sans MS" pitchFamily="66" charset="0"/>
                <a:cs typeface="Times New Roman" pitchFamily="18" charset="0"/>
              </a:rPr>
              <a:t>Enlargement of clavicle adjacent to the sternum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Relative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prognathism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of mandible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hape 500737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315200" cy="115409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>
                <a:solidFill>
                  <a:srgbClr val="FFFF00"/>
                </a:solidFill>
                <a:latin typeface="Comic Sans MS" pitchFamily="66" charset="0"/>
              </a:rPr>
              <a:t>Hutchinson's triad </a:t>
            </a:r>
          </a:p>
        </p:txBody>
      </p:sp>
      <p:sp>
        <p:nvSpPr>
          <p:cNvPr id="123907" name="Shape 500738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458200" cy="4343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Comic Sans MS" pitchFamily="66" charset="0"/>
                <a:cs typeface="Times New Roman" pitchFamily="18" charset="0"/>
              </a:rPr>
              <a:t>Described by Sir Jonathan Hutchinson in 1858.</a:t>
            </a:r>
          </a:p>
          <a:p>
            <a:pPr eaLnBrk="1" hangingPunct="1"/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eaLnBrk="1" hangingPunct="1"/>
            <a:r>
              <a:rPr lang="en-US" sz="2400" dirty="0">
                <a:latin typeface="Comic Sans MS" pitchFamily="66" charset="0"/>
                <a:cs typeface="Times New Roman" pitchFamily="18" charset="0"/>
              </a:rPr>
              <a:t>Three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pathognomonic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diagnostic features:</a:t>
            </a:r>
          </a:p>
          <a:p>
            <a:pPr eaLnBrk="1" hangingPunct="1"/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 lvl="1" eaLnBrk="1" hangingPunct="1"/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Hutchinson's teeth </a:t>
            </a:r>
          </a:p>
          <a:p>
            <a:pPr lvl="1" eaLnBrk="1" hangingPunct="1"/>
            <a:endParaRPr lang="en-US" sz="2400" dirty="0">
              <a:solidFill>
                <a:srgbClr val="FFFF00"/>
              </a:solidFill>
              <a:latin typeface="Comic Sans MS" pitchFamily="66" charset="0"/>
              <a:cs typeface="Times New Roman" pitchFamily="18" charset="0"/>
            </a:endParaRPr>
          </a:p>
          <a:p>
            <a:pPr lvl="1" eaLnBrk="1" hangingPunct="1"/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Ocular interstitial </a:t>
            </a:r>
            <a:r>
              <a:rPr lang="en-US" sz="2400" dirty="0" err="1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keratitis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 </a:t>
            </a:r>
          </a:p>
          <a:p>
            <a:pPr lvl="1" eaLnBrk="1" hangingPunct="1"/>
            <a:endParaRPr lang="en-US" sz="2400" dirty="0">
              <a:solidFill>
                <a:srgbClr val="FFFF00"/>
              </a:solidFill>
              <a:latin typeface="Comic Sans MS" pitchFamily="66" charset="0"/>
              <a:cs typeface="Times New Roman" pitchFamily="18" charset="0"/>
            </a:endParaRPr>
          </a:p>
          <a:p>
            <a:pPr lvl="1" eaLnBrk="1" hangingPunct="1"/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Eighth nerve deafness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hape 501761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685800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sz="3200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Hutchinson's teeth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2514600"/>
            <a:ext cx="5391807" cy="352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685800"/>
            <a:ext cx="8001000" cy="3581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Mulberry molars - </a:t>
            </a:r>
            <a:r>
              <a:rPr lang="en-US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taper toward the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occlusal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surface with a constricted grinding surface. 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The </a:t>
            </a:r>
            <a:r>
              <a:rPr lang="en-US" sz="2400" dirty="0" err="1">
                <a:latin typeface="Comic Sans MS" pitchFamily="66" charset="0"/>
                <a:cs typeface="Times New Roman" pitchFamily="18" charset="0"/>
              </a:rPr>
              <a:t>occlusal</a:t>
            </a:r>
            <a:r>
              <a:rPr lang="en-US" sz="2400" dirty="0">
                <a:latin typeface="Comic Sans MS" pitchFamily="66" charset="0"/>
                <a:cs typeface="Times New Roman" pitchFamily="18" charset="0"/>
              </a:rPr>
              <a:t> anatomy is abnormal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Numerous disorganized globular projections that </a:t>
            </a:r>
            <a:r>
              <a:rPr lang="en-US" sz="24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resemble the surface of a mulberry 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4419600"/>
            <a:ext cx="272168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hape 296961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315200" cy="115409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TREATMENT </a:t>
            </a:r>
          </a:p>
        </p:txBody>
      </p:sp>
      <p:sp>
        <p:nvSpPr>
          <p:cNvPr id="134147" name="Shape 296962"/>
          <p:cNvSpPr>
            <a:spLocks noGrp="1" noChangeArrowheads="1"/>
          </p:cNvSpPr>
          <p:nvPr>
            <p:ph type="body" idx="1"/>
          </p:nvPr>
        </p:nvSpPr>
        <p:spPr>
          <a:xfrm>
            <a:off x="914400" y="1905000"/>
            <a:ext cx="7772400" cy="4648200"/>
          </a:xfrm>
        </p:spPr>
        <p:txBody>
          <a:bodyPr>
            <a:noAutofit/>
          </a:bodyPr>
          <a:lstStyle/>
          <a:p>
            <a:pPr>
              <a:buClr>
                <a:schemeClr val="accent2"/>
              </a:buClr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Penicillin will cure a person that has had syphilis for less than a year.</a:t>
            </a:r>
          </a:p>
          <a:p>
            <a:pPr>
              <a:buClr>
                <a:schemeClr val="accent2"/>
              </a:buClr>
              <a:buNone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>
              <a:buClr>
                <a:schemeClr val="accent2"/>
              </a:buClr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Blood tests should check to make sure the infection has been eliminated.</a:t>
            </a:r>
          </a:p>
          <a:p>
            <a:pPr>
              <a:buClr>
                <a:schemeClr val="accent2"/>
              </a:buClr>
              <a:buNone/>
            </a:pPr>
            <a:endParaRPr lang="en-US" sz="2400" dirty="0">
              <a:latin typeface="Comic Sans MS" pitchFamily="66" charset="0"/>
              <a:cs typeface="Times New Roman" pitchFamily="18" charset="0"/>
            </a:endParaRPr>
          </a:p>
          <a:p>
            <a:pPr>
              <a:buClr>
                <a:schemeClr val="accent2"/>
              </a:buClr>
            </a:pPr>
            <a:r>
              <a:rPr lang="en-US" sz="2400" dirty="0">
                <a:latin typeface="Comic Sans MS" pitchFamily="66" charset="0"/>
                <a:cs typeface="Times New Roman" pitchFamily="18" charset="0"/>
              </a:rPr>
              <a:t>Tertiary syphilis is incurable as it has damaged body organs.</a:t>
            </a:r>
          </a:p>
        </p:txBody>
      </p:sp>
    </p:spTree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7315200" cy="1154097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B0F0"/>
                </a:solidFill>
                <a:latin typeface="Comic Sans MS" pitchFamily="66" charset="0"/>
              </a:rPr>
              <a:t>MANAGEMENT OF BACTERIAL INFECTIONS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371600"/>
            <a:ext cx="8610600" cy="5181600"/>
          </a:xfrm>
        </p:spPr>
        <p:txBody>
          <a:bodyPr>
            <a:noAutofit/>
          </a:bodyPr>
          <a:lstStyle/>
          <a:p>
            <a:pPr>
              <a:buNone/>
            </a:pPr>
            <a:endParaRPr lang="en-IN" sz="2400" dirty="0"/>
          </a:p>
          <a:p>
            <a:r>
              <a:rPr lang="en-IN" sz="2400" dirty="0"/>
              <a:t>Wound care.</a:t>
            </a:r>
          </a:p>
          <a:p>
            <a:endParaRPr lang="en-IN" sz="2400" dirty="0"/>
          </a:p>
          <a:p>
            <a:r>
              <a:rPr lang="en-IN" sz="2400" dirty="0"/>
              <a:t>Correction of nutrition, hydration and electrolyte imbalance</a:t>
            </a:r>
          </a:p>
          <a:p>
            <a:pPr>
              <a:buNone/>
            </a:pPr>
            <a:endParaRPr lang="en-IN" sz="2400" dirty="0"/>
          </a:p>
          <a:p>
            <a:r>
              <a:rPr lang="en-US" sz="2400" i="1" dirty="0">
                <a:solidFill>
                  <a:srgbClr val="FFFF00"/>
                </a:solidFill>
                <a:latin typeface="Comic Sans MS" pitchFamily="66" charset="0"/>
              </a:rPr>
              <a:t>Broad-spectrum antibiotics</a:t>
            </a:r>
            <a:r>
              <a:rPr lang="en-US" sz="2400" dirty="0">
                <a:latin typeface="Comic Sans MS" pitchFamily="66" charset="0"/>
              </a:rPr>
              <a:t> fight a wide variety of bacteria.</a:t>
            </a:r>
          </a:p>
          <a:p>
            <a:pPr>
              <a:buNone/>
            </a:pPr>
            <a:endParaRPr lang="en-US" sz="2400" dirty="0">
              <a:latin typeface="Comic Sans MS" pitchFamily="66" charset="0"/>
            </a:endParaRPr>
          </a:p>
          <a:p>
            <a:r>
              <a:rPr lang="en-US" sz="2400" dirty="0">
                <a:latin typeface="Comic Sans MS" pitchFamily="66" charset="0"/>
              </a:rPr>
              <a:t>Cephalosporin antibiotics</a:t>
            </a:r>
          </a:p>
          <a:p>
            <a:r>
              <a:rPr lang="en-US" sz="2400" dirty="0" err="1">
                <a:latin typeface="Comic Sans MS" pitchFamily="66" charset="0"/>
              </a:rPr>
              <a:t>Macrolide</a:t>
            </a:r>
            <a:r>
              <a:rPr lang="en-US" sz="2400" dirty="0">
                <a:latin typeface="Comic Sans MS" pitchFamily="66" charset="0"/>
              </a:rPr>
              <a:t> antibiotics</a:t>
            </a:r>
          </a:p>
          <a:p>
            <a:r>
              <a:rPr lang="en-US" sz="2400" dirty="0">
                <a:latin typeface="Comic Sans MS" pitchFamily="66" charset="0"/>
              </a:rPr>
              <a:t>Penicillin antibiotics</a:t>
            </a:r>
          </a:p>
          <a:p>
            <a:r>
              <a:rPr lang="en-US" sz="2400" dirty="0">
                <a:latin typeface="Comic Sans MS" pitchFamily="66" charset="0"/>
              </a:rPr>
              <a:t>Tetracycline antibiotics</a:t>
            </a:r>
          </a:p>
          <a:p>
            <a:endParaRPr lang="en-US" sz="2400" dirty="0">
              <a:latin typeface="Comic Sans MS" pitchFamily="66" charset="0"/>
            </a:endParaRPr>
          </a:p>
        </p:txBody>
      </p:sp>
      <p:pic>
        <p:nvPicPr>
          <p:cNvPr id="5122" name="Picture 2" descr="C:\Users\sravani\Desktop\bacterial inf pics\670px-Treat-a-Bacterial-Infection-Step-5-Version-2.jpg"/>
          <p:cNvPicPr>
            <a:picLocks noChangeAspect="1" noChangeArrowheads="1"/>
          </p:cNvPicPr>
          <p:nvPr/>
        </p:nvPicPr>
        <p:blipFill>
          <a:blip r:embed="rId3"/>
          <a:srcRect r="57308" b="48097"/>
          <a:stretch>
            <a:fillRect/>
          </a:stretch>
        </p:blipFill>
        <p:spPr bwMode="auto">
          <a:xfrm>
            <a:off x="5638800" y="4267200"/>
            <a:ext cx="2388004" cy="21795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5200" cy="1154097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CONCLUSION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382000" cy="4038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</a:rPr>
              <a:t>Bacteria are most divergent organisms. Bacterial infections of the oral mucosa constitute an increasing problem. 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itchFamily="66" charset="0"/>
              </a:rPr>
              <a:t>In the diagnosis of oral mucosal lesions, it is important to determine if the lesions are of infectious origin or not.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315200" cy="1154097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REFERENCES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05000"/>
            <a:ext cx="8001000" cy="460632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</a:rPr>
              <a:t>Text book of oral pathology : </a:t>
            </a:r>
            <a:r>
              <a:rPr lang="en-US" sz="2400" dirty="0" err="1">
                <a:latin typeface="Comic Sans MS" pitchFamily="66" charset="0"/>
              </a:rPr>
              <a:t>Shafers</a:t>
            </a:r>
            <a:r>
              <a:rPr lang="en-US" sz="2400" dirty="0">
                <a:latin typeface="Comic Sans MS" pitchFamily="66" charset="0"/>
              </a:rPr>
              <a:t> 6 </a:t>
            </a:r>
            <a:r>
              <a:rPr lang="en-US" sz="2400" dirty="0" err="1">
                <a:latin typeface="Comic Sans MS" pitchFamily="66" charset="0"/>
              </a:rPr>
              <a:t>th</a:t>
            </a:r>
            <a:r>
              <a:rPr lang="en-US" sz="2400" dirty="0">
                <a:latin typeface="Comic Sans MS" pitchFamily="66" charset="0"/>
              </a:rPr>
              <a:t> Edition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</a:rPr>
              <a:t>Text book of oral pathology -</a:t>
            </a:r>
            <a:r>
              <a:rPr lang="en-US" sz="2400" dirty="0" err="1">
                <a:latin typeface="Comic Sans MS" pitchFamily="66" charset="0"/>
              </a:rPr>
              <a:t>Nevelle</a:t>
            </a:r>
            <a:r>
              <a:rPr lang="en-US" sz="2400" dirty="0">
                <a:latin typeface="Comic Sans MS" pitchFamily="66" charset="0"/>
              </a:rPr>
              <a:t> 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</a:rPr>
              <a:t>Diseases of oral mucosa- </a:t>
            </a:r>
            <a:r>
              <a:rPr lang="en-US" sz="2400" dirty="0" err="1">
                <a:latin typeface="Comic Sans MS" pitchFamily="66" charset="0"/>
              </a:rPr>
              <a:t>Manfed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strassburg</a:t>
            </a:r>
            <a:r>
              <a:rPr lang="en-US" sz="2400" dirty="0">
                <a:latin typeface="Comic Sans MS" pitchFamily="66" charset="0"/>
              </a:rPr>
              <a:t> / </a:t>
            </a:r>
            <a:r>
              <a:rPr lang="en-US" sz="2400" dirty="0" err="1">
                <a:latin typeface="Comic Sans MS" pitchFamily="66" charset="0"/>
              </a:rPr>
              <a:t>Gerdt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Knolle</a:t>
            </a:r>
            <a:r>
              <a:rPr lang="en-US" sz="2400" dirty="0">
                <a:latin typeface="Comic Sans MS" pitchFamily="66" charset="0"/>
              </a:rPr>
              <a:t>, 2nd  edition.</a:t>
            </a:r>
          </a:p>
          <a:p>
            <a:endParaRPr lang="en-US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7924800" cy="5181599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IN" sz="2400" dirty="0">
                <a:latin typeface="Comic Sans MS" pitchFamily="66" charset="0"/>
              </a:rPr>
              <a:t>Tetanus: a review of literature- </a:t>
            </a:r>
            <a:r>
              <a:rPr lang="en-IN" sz="2400" dirty="0" err="1">
                <a:latin typeface="Comic Sans MS" pitchFamily="66" charset="0"/>
              </a:rPr>
              <a:t>T.M.Cook</a:t>
            </a:r>
            <a:r>
              <a:rPr lang="en-IN" sz="2400" dirty="0">
                <a:latin typeface="Comic Sans MS" pitchFamily="66" charset="0"/>
              </a:rPr>
              <a:t> et al, British Journal of </a:t>
            </a:r>
            <a:r>
              <a:rPr lang="en-IN" sz="2400" dirty="0" err="1">
                <a:latin typeface="Comic Sans MS" pitchFamily="66" charset="0"/>
              </a:rPr>
              <a:t>Anesthesia</a:t>
            </a:r>
            <a:r>
              <a:rPr lang="en-IN" sz="2400" dirty="0">
                <a:latin typeface="Comic Sans MS" pitchFamily="66" charset="0"/>
              </a:rPr>
              <a:t> 2001.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</a:rPr>
              <a:t>Text book of microbiology- </a:t>
            </a:r>
            <a:r>
              <a:rPr lang="en-US" sz="2400" dirty="0" err="1">
                <a:latin typeface="Comic Sans MS" pitchFamily="66" charset="0"/>
              </a:rPr>
              <a:t>Ananthnarayan</a:t>
            </a:r>
            <a:r>
              <a:rPr lang="en-US" sz="2400" dirty="0">
                <a:latin typeface="Comic Sans MS" pitchFamily="66" charset="0"/>
              </a:rPr>
              <a:t>, 7th edition.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400" dirty="0">
                <a:latin typeface="Comic Sans MS" pitchFamily="66" charset="0"/>
              </a:rPr>
              <a:t>Clinical </a:t>
            </a:r>
            <a:r>
              <a:rPr lang="en-US" sz="2400" dirty="0" err="1">
                <a:latin typeface="Comic Sans MS" pitchFamily="66" charset="0"/>
              </a:rPr>
              <a:t>periodontology</a:t>
            </a:r>
            <a:r>
              <a:rPr lang="en-US" sz="2400" dirty="0">
                <a:latin typeface="Comic Sans MS" pitchFamily="66" charset="0"/>
              </a:rPr>
              <a:t>- </a:t>
            </a:r>
            <a:r>
              <a:rPr lang="en-US" sz="2400" dirty="0" err="1">
                <a:latin typeface="Comic Sans MS" pitchFamily="66" charset="0"/>
              </a:rPr>
              <a:t>carranza’s</a:t>
            </a:r>
            <a:r>
              <a:rPr lang="en-US" sz="2400" dirty="0">
                <a:latin typeface="Comic Sans MS" pitchFamily="66" charset="0"/>
              </a:rPr>
              <a:t>, 10th edition.</a:t>
            </a:r>
            <a:endParaRPr lang="en-IN" sz="2400" dirty="0">
              <a:latin typeface="Comic Sans MS" pitchFamily="66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IN" sz="2400" dirty="0">
                <a:latin typeface="Comic Sans MS" pitchFamily="66" charset="0"/>
              </a:rPr>
              <a:t>Syphilis: Stemming The Outbreak, The Canadian Journal Of </a:t>
            </a:r>
            <a:r>
              <a:rPr lang="en-IN" sz="2400" dirty="0" err="1">
                <a:latin typeface="Comic Sans MS" pitchFamily="66" charset="0"/>
              </a:rPr>
              <a:t>Cme</a:t>
            </a:r>
            <a:r>
              <a:rPr lang="en-IN" sz="2400" dirty="0">
                <a:latin typeface="Comic Sans MS" pitchFamily="66" charset="0"/>
              </a:rPr>
              <a:t> / July 2004..</a:t>
            </a:r>
          </a:p>
          <a:p>
            <a:pPr>
              <a:lnSpc>
                <a:spcPct val="200000"/>
              </a:lnSpc>
            </a:pPr>
            <a:endParaRPr lang="en-US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534400" cy="470916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IN" sz="2400" dirty="0" err="1">
                <a:latin typeface="Comic Sans MS" pitchFamily="66" charset="0"/>
              </a:rPr>
              <a:t>Actinomycosis</a:t>
            </a:r>
            <a:r>
              <a:rPr lang="en-IN" sz="2400" dirty="0">
                <a:latin typeface="Comic Sans MS" pitchFamily="66" charset="0"/>
              </a:rPr>
              <a:t> of the parotid masquerading as malignant neoplasm.- </a:t>
            </a:r>
            <a:r>
              <a:rPr lang="en-IN" sz="2400" dirty="0" err="1">
                <a:latin typeface="Comic Sans MS" pitchFamily="66" charset="0"/>
              </a:rPr>
              <a:t>Bipin</a:t>
            </a:r>
            <a:r>
              <a:rPr lang="en-IN" sz="2400" dirty="0">
                <a:latin typeface="Comic Sans MS" pitchFamily="66" charset="0"/>
              </a:rPr>
              <a:t> T Varghese, Paul Sebastian, K </a:t>
            </a:r>
            <a:r>
              <a:rPr lang="en-IN" sz="2400" dirty="0" err="1">
                <a:latin typeface="Comic Sans MS" pitchFamily="66" charset="0"/>
              </a:rPr>
              <a:t>Ramachandran</a:t>
            </a:r>
            <a:r>
              <a:rPr lang="en-IN" sz="2400" dirty="0">
                <a:latin typeface="Comic Sans MS" pitchFamily="66" charset="0"/>
              </a:rPr>
              <a:t> and </a:t>
            </a:r>
            <a:r>
              <a:rPr lang="en-IN" sz="2400" dirty="0" err="1">
                <a:latin typeface="Comic Sans MS" pitchFamily="66" charset="0"/>
              </a:rPr>
              <a:t>Manoj</a:t>
            </a:r>
            <a:r>
              <a:rPr lang="en-IN" sz="2400" dirty="0">
                <a:latin typeface="Comic Sans MS" pitchFamily="66" charset="0"/>
              </a:rPr>
              <a:t> </a:t>
            </a:r>
            <a:r>
              <a:rPr lang="en-IN" sz="2400" dirty="0" err="1">
                <a:latin typeface="Comic Sans MS" pitchFamily="66" charset="0"/>
              </a:rPr>
              <a:t>Pandey</a:t>
            </a:r>
            <a:r>
              <a:rPr lang="en-IN" sz="2400" dirty="0">
                <a:latin typeface="Comic Sans MS" pitchFamily="66" charset="0"/>
              </a:rPr>
              <a:t>, BMC Cancer 2004.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endParaRPr lang="en-IN" sz="2400" dirty="0">
              <a:latin typeface="Comic Sans MS" pitchFamily="66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IN" sz="2400" dirty="0">
                <a:latin typeface="Comic Sans MS" pitchFamily="66" charset="0"/>
              </a:rPr>
              <a:t>Primary Oral Tuberculosis report of two cases- </a:t>
            </a:r>
            <a:r>
              <a:rPr lang="en-IN" sz="2400" dirty="0" err="1">
                <a:latin typeface="Comic Sans MS" pitchFamily="66" charset="0"/>
              </a:rPr>
              <a:t>Jagdisg</a:t>
            </a:r>
            <a:r>
              <a:rPr lang="en-IN" sz="2400" dirty="0">
                <a:latin typeface="Comic Sans MS" pitchFamily="66" charset="0"/>
              </a:rPr>
              <a:t> </a:t>
            </a:r>
            <a:r>
              <a:rPr lang="en-IN" sz="2400" dirty="0" err="1">
                <a:latin typeface="Comic Sans MS" pitchFamily="66" charset="0"/>
              </a:rPr>
              <a:t>ebenezer</a:t>
            </a:r>
            <a:r>
              <a:rPr lang="en-IN" sz="2400" dirty="0">
                <a:latin typeface="Comic Sans MS" pitchFamily="66" charset="0"/>
              </a:rPr>
              <a:t> et al, Indian J Dent Res, 2006.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IN" sz="2400" dirty="0">
                <a:latin typeface="Comic Sans MS" pitchFamily="66" charset="0"/>
              </a:rPr>
              <a:t>Review article short course chemotherapy of pulmonary tuberculosis-- S.P. </a:t>
            </a:r>
            <a:r>
              <a:rPr lang="en-IN" sz="2400" dirty="0" err="1">
                <a:latin typeface="Comic Sans MS" pitchFamily="66" charset="0"/>
              </a:rPr>
              <a:t>Tripathy</a:t>
            </a:r>
            <a:endParaRPr lang="en-IN" sz="2400" dirty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en-US" sz="240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71800" y="2438400"/>
            <a:ext cx="3352800" cy="1295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THANK YOU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1481</TotalTime>
  <Words>3710</Words>
  <Application>Microsoft Office PowerPoint</Application>
  <PresentationFormat>On-screen Show (4:3)</PresentationFormat>
  <Paragraphs>704</Paragraphs>
  <Slides>91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101" baseType="lpstr">
      <vt:lpstr>Arial</vt:lpstr>
      <vt:lpstr>Blackadder ITC</vt:lpstr>
      <vt:lpstr>Calibri</vt:lpstr>
      <vt:lpstr>Comic Sans MS</vt:lpstr>
      <vt:lpstr>Courier New</vt:lpstr>
      <vt:lpstr>Georgia</vt:lpstr>
      <vt:lpstr>Times New Roman</vt:lpstr>
      <vt:lpstr>Trebuchet MS</vt:lpstr>
      <vt:lpstr>Wingdings</vt:lpstr>
      <vt:lpstr>Perspective</vt:lpstr>
      <vt:lpstr>PowerPoint Presentation</vt:lpstr>
      <vt:lpstr>  BACTERIAL INFECTIONS</vt:lpstr>
      <vt:lpstr>CONTENTS </vt:lpstr>
      <vt:lpstr>INTRODUCTION </vt:lpstr>
      <vt:lpstr>PowerPoint Presentation</vt:lpstr>
      <vt:lpstr>HISTORY </vt:lpstr>
      <vt:lpstr>Morphology and physiology of bacteria</vt:lpstr>
      <vt:lpstr>Structure </vt:lpstr>
      <vt:lpstr>Factors relating to</vt:lpstr>
      <vt:lpstr>BACTERIA</vt:lpstr>
      <vt:lpstr>Common symptoms of bacterial infections: </vt:lpstr>
      <vt:lpstr>         BACTERIA WHICH CAUSE SOFT TISSUE INFECTIONS </vt:lpstr>
      <vt:lpstr>    BACTERIA WHICH CAUSE HARD TISSUE INFECTIONS </vt:lpstr>
      <vt:lpstr>       COMMON ORAL DISEASES CAUSED BY BACTERIA</vt:lpstr>
      <vt:lpstr>                       PERIODONTAL DISEASES</vt:lpstr>
      <vt:lpstr>ACUTE NECROTIZING ULCERATIVE GINGIVITIS</vt:lpstr>
      <vt:lpstr>NECROTIZING ULCERATIVE PERIODONTITIS</vt:lpstr>
      <vt:lpstr>         VARIOUS SYSTEMIC DISEASES SHOWING ORAL MANIFESTATIONS CAUSED BY BACTERIA </vt:lpstr>
      <vt:lpstr>                               SCARLET FEVER</vt:lpstr>
      <vt:lpstr>Clinical features</vt:lpstr>
      <vt:lpstr>PowerPoint Presentation</vt:lpstr>
      <vt:lpstr>ORAL MANIFESTATIONS</vt:lpstr>
      <vt:lpstr>“RASPBERRY TONGUE”</vt:lpstr>
      <vt:lpstr>TETANUS   (lock jaw)</vt:lpstr>
      <vt:lpstr>Clinical features</vt:lpstr>
      <vt:lpstr>PowerPoint Presentation</vt:lpstr>
      <vt:lpstr>Treatment </vt:lpstr>
      <vt:lpstr>                          DIPHTHERIA</vt:lpstr>
      <vt:lpstr>PowerPoint Presentation</vt:lpstr>
      <vt:lpstr>ORAL MANIFESTATIONS</vt:lpstr>
      <vt:lpstr>PowerPoint Presentation</vt:lpstr>
      <vt:lpstr>TUBERCULOSIS   (Koch's disease)</vt:lpstr>
      <vt:lpstr>Types of tuberculosis</vt:lpstr>
      <vt:lpstr>Pathogenesis of Primary tuberculosis</vt:lpstr>
      <vt:lpstr>CLINICAL FEATURES</vt:lpstr>
      <vt:lpstr>ORAL MANIFESTATION</vt:lpstr>
      <vt:lpstr>PowerPoint Presentation</vt:lpstr>
      <vt:lpstr>TUBECULOUS   ULCER</vt:lpstr>
      <vt:lpstr>PowerPoint Presentation</vt:lpstr>
      <vt:lpstr>TREATMENT </vt:lpstr>
      <vt:lpstr>  LEPROSY (Hansen's Disease)</vt:lpstr>
      <vt:lpstr>PowerPoint Presentation</vt:lpstr>
      <vt:lpstr>PowerPoint Presentation</vt:lpstr>
      <vt:lpstr>PowerPoint Presentation</vt:lpstr>
      <vt:lpstr>ORAL MANIFESTATIONS</vt:lpstr>
      <vt:lpstr>PowerPoint Presentation</vt:lpstr>
      <vt:lpstr>Treatment </vt:lpstr>
      <vt:lpstr>NOMA (Cancrum Oris, Gangrenous Stomatitis) </vt:lpstr>
      <vt:lpstr>PowerPoint Presentation</vt:lpstr>
      <vt:lpstr>PowerPoint Presentation</vt:lpstr>
      <vt:lpstr>Treatment </vt:lpstr>
      <vt:lpstr>Actinomycosis </vt:lpstr>
      <vt:lpstr>Classification</vt:lpstr>
      <vt:lpstr>CLINICAL FEATURES</vt:lpstr>
      <vt:lpstr>PowerPoint Presentation</vt:lpstr>
      <vt:lpstr>PowerPoint Presentation</vt:lpstr>
      <vt:lpstr>Treatment </vt:lpstr>
      <vt:lpstr>SYPHILIS (Lues)</vt:lpstr>
      <vt:lpstr>ETIOLOGY</vt:lpstr>
      <vt:lpstr>  CLASSIFICATION </vt:lpstr>
      <vt:lpstr>   ACQUIRED SYPHILIS</vt:lpstr>
      <vt:lpstr>PowerPoint Presentation</vt:lpstr>
      <vt:lpstr>Primary Syphilis </vt:lpstr>
      <vt:lpstr>PowerPoint Presentation</vt:lpstr>
      <vt:lpstr>ORAL MANIFESTATIONS</vt:lpstr>
      <vt:lpstr>Chancre </vt:lpstr>
      <vt:lpstr>SECONDARY SYPHILIS</vt:lpstr>
      <vt:lpstr>PowerPoint Presentation</vt:lpstr>
      <vt:lpstr>Secondary Syphilis</vt:lpstr>
      <vt:lpstr> ORAL MANIFESTATIONS</vt:lpstr>
      <vt:lpstr>PowerPoint Presentation</vt:lpstr>
      <vt:lpstr>LATENT SYPHILIS</vt:lpstr>
      <vt:lpstr>Tertiary (Late) Syphilis </vt:lpstr>
      <vt:lpstr>NODULAR GUMMA</vt:lpstr>
      <vt:lpstr>TERTIARY SYPHILIS :ORAL MANIFESTATIONS</vt:lpstr>
      <vt:lpstr>Gumma perforating palate</vt:lpstr>
      <vt:lpstr>PowerPoint Presentation</vt:lpstr>
      <vt:lpstr>Congenital Syphilis</vt:lpstr>
      <vt:lpstr>PowerPoint Presentation</vt:lpstr>
      <vt:lpstr>Clinical Manifestations of Early Congenital syphilis </vt:lpstr>
      <vt:lpstr>Clinical Manifestations of Late Congenital syphilis </vt:lpstr>
      <vt:lpstr>Hutchinson's triad </vt:lpstr>
      <vt:lpstr> Hutchinson's teeth</vt:lpstr>
      <vt:lpstr>PowerPoint Presentation</vt:lpstr>
      <vt:lpstr>TREATMENT </vt:lpstr>
      <vt:lpstr>MANAGEMENT OF BACTERIAL INFECTIONS </vt:lpstr>
      <vt:lpstr>CONCLUSION </vt:lpstr>
      <vt:lpstr>REFERENCES </vt:lpstr>
      <vt:lpstr>PowerPoint Presentation</vt:lpstr>
      <vt:lpstr>PowerPoint Presentation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satish</dc:creator>
  <cp:lastModifiedBy>Lakshmi sasi</cp:lastModifiedBy>
  <cp:revision>380</cp:revision>
  <dcterms:created xsi:type="dcterms:W3CDTF">2006-08-16T00:00:00Z</dcterms:created>
  <dcterms:modified xsi:type="dcterms:W3CDTF">2025-05-15T07:46:49Z</dcterms:modified>
</cp:coreProperties>
</file>