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9" r:id="rId3"/>
    <p:sldId id="258" r:id="rId4"/>
    <p:sldId id="334" r:id="rId5"/>
    <p:sldId id="257" r:id="rId6"/>
    <p:sldId id="259" r:id="rId7"/>
    <p:sldId id="260" r:id="rId8"/>
    <p:sldId id="263" r:id="rId9"/>
    <p:sldId id="322" r:id="rId10"/>
    <p:sldId id="264" r:id="rId11"/>
    <p:sldId id="265" r:id="rId12"/>
    <p:sldId id="266" r:id="rId13"/>
    <p:sldId id="267" r:id="rId14"/>
    <p:sldId id="268" r:id="rId15"/>
    <p:sldId id="269" r:id="rId16"/>
    <p:sldId id="270" r:id="rId17"/>
    <p:sldId id="336" r:id="rId18"/>
    <p:sldId id="271" r:id="rId19"/>
    <p:sldId id="272" r:id="rId20"/>
    <p:sldId id="337" r:id="rId21"/>
    <p:sldId id="273" r:id="rId22"/>
    <p:sldId id="323" r:id="rId23"/>
    <p:sldId id="338" r:id="rId24"/>
    <p:sldId id="339" r:id="rId25"/>
    <p:sldId id="274" r:id="rId26"/>
    <p:sldId id="275" r:id="rId27"/>
    <p:sldId id="324" r:id="rId28"/>
    <p:sldId id="340" r:id="rId29"/>
    <p:sldId id="341" r:id="rId30"/>
    <p:sldId id="325" r:id="rId31"/>
    <p:sldId id="342" r:id="rId32"/>
    <p:sldId id="277" r:id="rId33"/>
    <p:sldId id="278" r:id="rId34"/>
    <p:sldId id="279" r:id="rId35"/>
    <p:sldId id="343" r:id="rId36"/>
    <p:sldId id="280" r:id="rId37"/>
    <p:sldId id="326" r:id="rId38"/>
    <p:sldId id="281" r:id="rId39"/>
    <p:sldId id="327" r:id="rId40"/>
    <p:sldId id="282" r:id="rId41"/>
    <p:sldId id="329" r:id="rId42"/>
    <p:sldId id="283" r:id="rId43"/>
    <p:sldId id="330" r:id="rId44"/>
    <p:sldId id="284" r:id="rId45"/>
    <p:sldId id="331" r:id="rId46"/>
    <p:sldId id="332" r:id="rId47"/>
    <p:sldId id="285" r:id="rId48"/>
    <p:sldId id="286" r:id="rId49"/>
    <p:sldId id="346" r:id="rId50"/>
    <p:sldId id="347" r:id="rId51"/>
    <p:sldId id="348" r:id="rId52"/>
    <p:sldId id="288" r:id="rId53"/>
    <p:sldId id="357" r:id="rId54"/>
    <p:sldId id="294" r:id="rId55"/>
    <p:sldId id="295" r:id="rId56"/>
    <p:sldId id="344" r:id="rId57"/>
    <p:sldId id="296" r:id="rId58"/>
    <p:sldId id="345" r:id="rId59"/>
    <p:sldId id="297" r:id="rId60"/>
    <p:sldId id="298" r:id="rId61"/>
    <p:sldId id="299" r:id="rId62"/>
    <p:sldId id="300" r:id="rId63"/>
    <p:sldId id="301" r:id="rId64"/>
    <p:sldId id="349" r:id="rId65"/>
    <p:sldId id="302" r:id="rId66"/>
    <p:sldId id="303" r:id="rId67"/>
    <p:sldId id="306" r:id="rId68"/>
    <p:sldId id="309" r:id="rId69"/>
    <p:sldId id="350" r:id="rId70"/>
    <p:sldId id="358" r:id="rId71"/>
    <p:sldId id="310" r:id="rId72"/>
    <p:sldId id="311" r:id="rId73"/>
    <p:sldId id="351" r:id="rId74"/>
    <p:sldId id="352" r:id="rId75"/>
    <p:sldId id="353" r:id="rId76"/>
    <p:sldId id="354" r:id="rId77"/>
    <p:sldId id="316" r:id="rId78"/>
    <p:sldId id="355" r:id="rId79"/>
    <p:sldId id="317" r:id="rId80"/>
    <p:sldId id="318" r:id="rId81"/>
    <p:sldId id="360" r:id="rId82"/>
    <p:sldId id="366" r:id="rId83"/>
    <p:sldId id="361" r:id="rId84"/>
    <p:sldId id="365" r:id="rId85"/>
    <p:sldId id="362" r:id="rId86"/>
    <p:sldId id="356" r:id="rId87"/>
    <p:sldId id="367" r:id="rId88"/>
    <p:sldId id="378" r:id="rId89"/>
    <p:sldId id="379" r:id="rId90"/>
    <p:sldId id="375" r:id="rId91"/>
    <p:sldId id="374" r:id="rId92"/>
    <p:sldId id="373" r:id="rId93"/>
    <p:sldId id="369" r:id="rId94"/>
    <p:sldId id="370" r:id="rId95"/>
    <p:sldId id="371" r:id="rId96"/>
    <p:sldId id="319" r:id="rId97"/>
    <p:sldId id="376" r:id="rId98"/>
    <p:sldId id="377"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6666FF"/>
    <a:srgbClr val="FF9900"/>
    <a:srgbClr val="996633"/>
    <a:srgbClr val="18021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94569" autoAdjust="0"/>
  </p:normalViewPr>
  <p:slideViewPr>
    <p:cSldViewPr>
      <p:cViewPr varScale="1">
        <p:scale>
          <a:sx n="66" d="100"/>
          <a:sy n="66" d="100"/>
        </p:scale>
        <p:origin x="-948" y="-96"/>
      </p:cViewPr>
      <p:guideLst>
        <p:guide orient="horz" pos="2160"/>
        <p:guide pos="2880"/>
      </p:guideLst>
    </p:cSldViewPr>
  </p:slideViewPr>
  <p:outlineViewPr>
    <p:cViewPr>
      <p:scale>
        <a:sx n="33" d="100"/>
        <a:sy n="33" d="100"/>
      </p:scale>
      <p:origin x="0" y="984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E160A32-77EE-4FC2-988C-C0E00151AB6B}" type="datetimeFigureOut">
              <a:rPr lang="en-US" smtClean="0"/>
              <a:pPr/>
              <a:t>3/11/2020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E160A32-77EE-4FC2-988C-C0E00151AB6B}" type="datetimeFigureOut">
              <a:rPr lang="en-US" smtClean="0"/>
              <a:pPr/>
              <a:t>3/11/2020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160A32-77EE-4FC2-988C-C0E00151AB6B}" type="datetimeFigureOut">
              <a:rPr lang="en-US" smtClean="0"/>
              <a:pPr/>
              <a:t>3/11/2020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E160A32-77EE-4FC2-988C-C0E00151AB6B}" type="datetimeFigureOut">
              <a:rPr lang="en-US" smtClean="0"/>
              <a:pPr/>
              <a:t>3/11/2020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E160A32-77EE-4FC2-988C-C0E00151AB6B}" type="datetimeFigureOut">
              <a:rPr lang="en-US" smtClean="0"/>
              <a:pPr/>
              <a:t>3/11/2020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E160A32-77EE-4FC2-988C-C0E00151AB6B}" type="datetimeFigureOut">
              <a:rPr lang="en-US" smtClean="0"/>
              <a:pPr/>
              <a:t>3/11/2020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160A32-77EE-4FC2-988C-C0E00151AB6B}" type="datetimeFigureOut">
              <a:rPr lang="en-US" smtClean="0"/>
              <a:pPr/>
              <a:t>3/11/2020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160A32-77EE-4FC2-988C-C0E00151AB6B}" type="datetimeFigureOut">
              <a:rPr lang="en-US" smtClean="0"/>
              <a:pPr/>
              <a:t>3/11/2020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160A32-77EE-4FC2-988C-C0E00151AB6B}" type="datetimeFigureOut">
              <a:rPr lang="en-US" smtClean="0"/>
              <a:pPr/>
              <a:t>3/11/2020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E160A32-77EE-4FC2-988C-C0E00151AB6B}" type="datetimeFigureOut">
              <a:rPr lang="en-US" smtClean="0"/>
              <a:pPr/>
              <a:t>3/11/2020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E160A32-77EE-4FC2-988C-C0E00151AB6B}" type="datetimeFigureOut">
              <a:rPr lang="en-US" smtClean="0"/>
              <a:pPr/>
              <a:t>3/11/2020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9E295E-0448-4C74-85D8-605BA4DD0E47}"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160A32-77EE-4FC2-988C-C0E00151AB6B}" type="datetimeFigureOut">
              <a:rPr lang="en-US" smtClean="0"/>
              <a:pPr/>
              <a:t>3/11/2020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E295E-0448-4C74-85D8-605BA4DD0E47}"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8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5.gi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IN" sz="240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IN"/>
          </a:p>
        </p:txBody>
      </p:sp>
      <p:pic>
        <p:nvPicPr>
          <p:cNvPr id="79874" name="Picture 2" descr="Image result for how large ships are stopped with anchor"/>
          <p:cNvPicPr>
            <a:picLocks noChangeAspect="1" noChangeArrowheads="1"/>
          </p:cNvPicPr>
          <p:nvPr/>
        </p:nvPicPr>
        <p:blipFill>
          <a:blip r:embed="rId2"/>
          <a:srcRect/>
          <a:stretch>
            <a:fillRect/>
          </a:stretch>
        </p:blipFill>
        <p:spPr bwMode="auto">
          <a:xfrm>
            <a:off x="0" y="0"/>
            <a:ext cx="9144000" cy="6949440"/>
          </a:xfrm>
          <a:prstGeom prst="rect">
            <a:avLst/>
          </a:prstGeom>
          <a:noFill/>
          <a:ln>
            <a:noFill/>
          </a:ln>
        </p:spPr>
      </p:pic>
      <p:pic>
        <p:nvPicPr>
          <p:cNvPr id="79876" name="Picture 4" descr="Related image"/>
          <p:cNvPicPr>
            <a:picLocks noChangeAspect="1" noChangeArrowheads="1"/>
          </p:cNvPicPr>
          <p:nvPr/>
        </p:nvPicPr>
        <p:blipFill>
          <a:blip r:embed="rId3"/>
          <a:srcRect/>
          <a:stretch>
            <a:fillRect/>
          </a:stretch>
        </p:blipFill>
        <p:spPr bwMode="auto">
          <a:xfrm>
            <a:off x="1588272" y="4191000"/>
            <a:ext cx="1840728" cy="2743200"/>
          </a:xfrm>
          <a:prstGeom prst="rect">
            <a:avLst/>
          </a:prstGeom>
          <a:noFill/>
        </p:spPr>
      </p:pic>
      <p:sp>
        <p:nvSpPr>
          <p:cNvPr id="6" name="Rectangle 5"/>
          <p:cNvSpPr/>
          <p:nvPr/>
        </p:nvSpPr>
        <p:spPr>
          <a:xfrm>
            <a:off x="2400347" y="2967335"/>
            <a:ext cx="4343305" cy="923330"/>
          </a:xfrm>
          <a:prstGeom prst="rect">
            <a:avLst/>
          </a:prstGeom>
          <a:noFill/>
        </p:spPr>
        <p:txBody>
          <a:bodyPr wrap="none" lIns="91440" tIns="45720" rIns="91440" bIns="45720">
            <a:prstTxWarp prst="textArchDown">
              <a:avLst/>
            </a:prstTxWarp>
            <a:spAutoFit/>
          </a:bodyPr>
          <a:lstStyle/>
          <a:p>
            <a:pPr algn="ctr"/>
            <a:endParaRPr lang="en-US" sz="5400" dirty="0"/>
          </a:p>
        </p:txBody>
      </p:sp>
      <p:sp>
        <p:nvSpPr>
          <p:cNvPr id="7" name="Rectangle 6"/>
          <p:cNvSpPr/>
          <p:nvPr/>
        </p:nvSpPr>
        <p:spPr>
          <a:xfrm>
            <a:off x="5683822" y="-76200"/>
            <a:ext cx="184730"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en-US" sz="4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oudy Stout" pitchFamily="18" charset="0"/>
            </a:endParaRPr>
          </a:p>
        </p:txBody>
      </p:sp>
      <p:sp>
        <p:nvSpPr>
          <p:cNvPr id="8" name="Rectangle 7"/>
          <p:cNvSpPr/>
          <p:nvPr/>
        </p:nvSpPr>
        <p:spPr>
          <a:xfrm>
            <a:off x="5715000" y="0"/>
            <a:ext cx="896399" cy="6186309"/>
          </a:xfrm>
          <a:prstGeom prst="rect">
            <a:avLst/>
          </a:prstGeom>
          <a:effectLst>
            <a:glow rad="228600">
              <a:schemeClr val="accent2">
                <a:satMod val="175000"/>
                <a:alpha val="40000"/>
              </a:schemeClr>
            </a:glow>
          </a:effectLst>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A</a:t>
            </a:r>
          </a:p>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N</a:t>
            </a:r>
          </a:p>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C</a:t>
            </a:r>
          </a:p>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H</a:t>
            </a:r>
          </a:p>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O</a:t>
            </a:r>
          </a:p>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R</a:t>
            </a:r>
          </a:p>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A</a:t>
            </a:r>
          </a:p>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G</a:t>
            </a:r>
          </a:p>
          <a:p>
            <a:pPr algn="ctr"/>
            <a:r>
              <a:rPr lang="en-US" sz="3600" dirty="0" smtClean="0">
                <a:ln w="11430">
                  <a:solidFill>
                    <a:schemeClr val="bg1"/>
                  </a:solidFill>
                </a:ln>
                <a:effectLst>
                  <a:outerShdw blurRad="50800" dist="39000" dir="5460000" algn="tl">
                    <a:srgbClr val="000000">
                      <a:alpha val="38000"/>
                    </a:srgbClr>
                  </a:outerShdw>
                </a:effectLst>
                <a:latin typeface="Goudy Stout" pitchFamily="18" charset="0"/>
              </a:rPr>
              <a:t>E</a:t>
            </a:r>
          </a:p>
          <a:p>
            <a:pPr algn="ctr"/>
            <a:r>
              <a:rPr lang="en-US" sz="3600" dirty="0" smtClean="0">
                <a:ln w="11430">
                  <a:solidFill>
                    <a:srgbClr val="FF0000"/>
                  </a:solidFill>
                </a:ln>
                <a:solidFill>
                  <a:srgbClr val="FFFF00"/>
                </a:solidFill>
                <a:effectLst>
                  <a:outerShdw blurRad="50800" dist="39000" dir="5460000" algn="tl">
                    <a:srgbClr val="000000">
                      <a:alpha val="38000"/>
                    </a:srgbClr>
                  </a:outerShdw>
                </a:effectLst>
                <a:latin typeface="Goudy Stout" pitchFamily="18" charset="0"/>
              </a:rPr>
              <a:t>I</a:t>
            </a:r>
          </a:p>
          <a:p>
            <a:pPr algn="ctr"/>
            <a:r>
              <a:rPr lang="en-US" sz="3600" dirty="0" smtClean="0">
                <a:ln w="11430">
                  <a:solidFill>
                    <a:srgbClr val="FF0000"/>
                  </a:solidFill>
                </a:ln>
                <a:solidFill>
                  <a:srgbClr val="FFFF00"/>
                </a:solidFill>
                <a:effectLst>
                  <a:outerShdw blurRad="50800" dist="39000" dir="5460000" algn="tl">
                    <a:srgbClr val="000000">
                      <a:alpha val="38000"/>
                    </a:srgbClr>
                  </a:outerShdw>
                </a:effectLst>
                <a:latin typeface="Goudy Stout" pitchFamily="18" charset="0"/>
              </a:rPr>
              <a:t>N</a:t>
            </a:r>
            <a:endParaRPr lang="en-US" sz="3600" dirty="0">
              <a:ln w="11430">
                <a:solidFill>
                  <a:srgbClr val="FF0000"/>
                </a:solidFill>
              </a:ln>
              <a:solidFill>
                <a:srgbClr val="FFFF00"/>
              </a:solidFill>
              <a:effectLst>
                <a:outerShdw blurRad="50800" dist="39000" dir="5460000" algn="tl">
                  <a:srgbClr val="000000">
                    <a:alpha val="38000"/>
                  </a:srgbClr>
                </a:outerShdw>
              </a:effectLst>
              <a:latin typeface="Goudy Stout" pitchFamily="18" charset="0"/>
            </a:endParaRPr>
          </a:p>
        </p:txBody>
      </p:sp>
      <p:sp>
        <p:nvSpPr>
          <p:cNvPr id="12" name="Rectangle 11"/>
          <p:cNvSpPr/>
          <p:nvPr/>
        </p:nvSpPr>
        <p:spPr>
          <a:xfrm>
            <a:off x="4038600" y="5934670"/>
            <a:ext cx="4398641" cy="923330"/>
          </a:xfrm>
          <a:prstGeom prst="rect">
            <a:avLst/>
          </a:prstGeom>
          <a:noFill/>
          <a:ln>
            <a:noFill/>
          </a:ln>
        </p:spPr>
        <p:txBody>
          <a:bodyPr wrap="none" lIns="91440" tIns="45720" rIns="91440" bIns="45720">
            <a:prstTxWarp prst="textTriangleInverted">
              <a:avLst>
                <a:gd name="adj" fmla="val 10701"/>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w="34925">
                  <a:solidFill>
                    <a:srgbClr val="FF0066"/>
                  </a:solidFill>
                  <a:prstDash val="sysDot"/>
                </a:ln>
                <a:solidFill>
                  <a:schemeClr val="bg1"/>
                </a:solidFill>
                <a:effectLst>
                  <a:glow rad="228600">
                    <a:schemeClr val="accent4">
                      <a:satMod val="175000"/>
                      <a:alpha val="40000"/>
                    </a:schemeClr>
                  </a:glow>
                  <a:outerShdw blurRad="88000" dist="50800" dir="5040000" algn="tl">
                    <a:schemeClr val="accent4">
                      <a:tint val="80000"/>
                      <a:satMod val="250000"/>
                      <a:alpha val="45000"/>
                    </a:schemeClr>
                  </a:outerShdw>
                </a:effectLst>
              </a:rPr>
              <a:t>ORTHODONTICS</a:t>
            </a:r>
            <a:endParaRPr lang="en-US" sz="5400" b="1" dirty="0">
              <a:ln w="34925">
                <a:solidFill>
                  <a:srgbClr val="FF0066"/>
                </a:solidFill>
                <a:prstDash val="sysDot"/>
              </a:ln>
              <a:solidFill>
                <a:schemeClr val="bg1"/>
              </a:solidFill>
              <a:effectLst>
                <a:glow rad="228600">
                  <a:schemeClr val="accent4">
                    <a:satMod val="175000"/>
                    <a:alpha val="40000"/>
                  </a:schemeClr>
                </a:glow>
                <a:outerShdw blurRad="88000" dist="50800" dir="5040000" algn="tl">
                  <a:schemeClr val="accent4">
                    <a:tint val="80000"/>
                    <a:satMod val="250000"/>
                    <a:alpha val="45000"/>
                  </a:scheme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Contents</a:t>
            </a:r>
            <a:endParaRPr lang="en-IN" dirty="0"/>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Introduction </a:t>
            </a:r>
          </a:p>
          <a:p>
            <a:r>
              <a:rPr lang="en-US" dirty="0" smtClean="0">
                <a:latin typeface="Times New Roman" pitchFamily="18" charset="0"/>
                <a:cs typeface="Times New Roman" pitchFamily="18" charset="0"/>
              </a:rPr>
              <a:t>Definitions </a:t>
            </a:r>
          </a:p>
          <a:p>
            <a:r>
              <a:rPr lang="en-US" dirty="0" smtClean="0">
                <a:latin typeface="Times New Roman" pitchFamily="18" charset="0"/>
                <a:cs typeface="Times New Roman" pitchFamily="18" charset="0"/>
              </a:rPr>
              <a:t>Classifications</a:t>
            </a:r>
          </a:p>
          <a:p>
            <a:r>
              <a:rPr lang="en-US" dirty="0" smtClean="0">
                <a:latin typeface="Times New Roman" pitchFamily="18" charset="0"/>
                <a:cs typeface="Times New Roman" pitchFamily="18" charset="0"/>
              </a:rPr>
              <a:t>Source of anchorage</a:t>
            </a:r>
          </a:p>
          <a:p>
            <a:r>
              <a:rPr lang="en-US" dirty="0" smtClean="0">
                <a:latin typeface="Times New Roman" pitchFamily="18" charset="0"/>
                <a:cs typeface="Times New Roman" pitchFamily="18" charset="0"/>
              </a:rPr>
              <a:t>Methods to save anchorage </a:t>
            </a:r>
          </a:p>
          <a:p>
            <a:r>
              <a:rPr lang="en-US" dirty="0" smtClean="0">
                <a:latin typeface="Times New Roman" pitchFamily="18" charset="0"/>
                <a:cs typeface="Times New Roman" pitchFamily="18" charset="0"/>
              </a:rPr>
              <a:t>Anchorage planning </a:t>
            </a:r>
          </a:p>
          <a:p>
            <a:r>
              <a:rPr lang="en-US" dirty="0" smtClean="0">
                <a:latin typeface="Times New Roman" pitchFamily="18" charset="0"/>
                <a:cs typeface="Times New Roman" pitchFamily="18" charset="0"/>
              </a:rPr>
              <a:t>Anchorage loss </a:t>
            </a:r>
          </a:p>
          <a:p>
            <a:r>
              <a:rPr lang="en-US" dirty="0" smtClean="0">
                <a:latin typeface="Times New Roman" pitchFamily="18" charset="0"/>
                <a:cs typeface="Times New Roman" pitchFamily="18" charset="0"/>
              </a:rPr>
              <a:t>Anchorage in different appliance systems </a:t>
            </a:r>
          </a:p>
          <a:p>
            <a:r>
              <a:rPr lang="en-US" dirty="0" smtClean="0">
                <a:latin typeface="Times New Roman" pitchFamily="18" charset="0"/>
                <a:cs typeface="Times New Roman" pitchFamily="18" charset="0"/>
              </a:rPr>
              <a:t>Conclusion </a:t>
            </a:r>
          </a:p>
          <a:p>
            <a:r>
              <a:rPr lang="en-US" dirty="0" smtClean="0">
                <a:latin typeface="Times New Roman" pitchFamily="18" charset="0"/>
                <a:cs typeface="Times New Roman" pitchFamily="18" charset="0"/>
              </a:rPr>
              <a:t>Reference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smtClean="0">
                <a:latin typeface="Times New Roman" pitchFamily="18" charset="0"/>
                <a:cs typeface="Times New Roman" pitchFamily="18" charset="0"/>
              </a:rPr>
              <a:t>INTRODUCTION</a:t>
            </a:r>
            <a:br>
              <a:rPr lang="en-IN" sz="2400" b="1"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buNone/>
            </a:pPr>
            <a:r>
              <a:rPr lang="en-US" sz="2400" dirty="0" smtClean="0">
                <a:latin typeface="Times New Roman" pitchFamily="18" charset="0"/>
                <a:cs typeface="Times New Roman" pitchFamily="18" charset="0"/>
              </a:rPr>
              <a:t>Anchorage </a:t>
            </a:r>
            <a:r>
              <a:rPr lang="en-US" sz="2400" dirty="0">
                <a:latin typeface="Times New Roman" pitchFamily="18" charset="0"/>
                <a:cs typeface="Times New Roman" pitchFamily="18" charset="0"/>
              </a:rPr>
              <a:t>is the word used in orthodontics to </a:t>
            </a:r>
            <a:r>
              <a:rPr lang="en-US" sz="2400" dirty="0" smtClean="0">
                <a:latin typeface="Times New Roman" pitchFamily="18" charset="0"/>
                <a:cs typeface="Times New Roman" pitchFamily="18" charset="0"/>
              </a:rPr>
              <a:t>mean resistance </a:t>
            </a:r>
            <a:r>
              <a:rPr lang="en-US" sz="2400" dirty="0">
                <a:latin typeface="Times New Roman" pitchFamily="18" charset="0"/>
                <a:cs typeface="Times New Roman" pitchFamily="18" charset="0"/>
              </a:rPr>
              <a:t>to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displacement</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p:txBody>
      </p:sp>
      <p:pic>
        <p:nvPicPr>
          <p:cNvPr id="5" name="Picture 4" descr="2a33a94a41c295d42d48bd58f1558a41514a09e7r1-489-573v2_00.jpg"/>
          <p:cNvPicPr>
            <a:picLocks noChangeAspect="1"/>
          </p:cNvPicPr>
          <p:nvPr/>
        </p:nvPicPr>
        <p:blipFill>
          <a:blip r:embed="rId2"/>
          <a:stretch>
            <a:fillRect/>
          </a:stretch>
        </p:blipFill>
        <p:spPr>
          <a:xfrm rot="749548">
            <a:off x="210776" y="2901858"/>
            <a:ext cx="2491740" cy="2926080"/>
          </a:xfrm>
          <a:prstGeom prst="rect">
            <a:avLst/>
          </a:prstGeom>
        </p:spPr>
      </p:pic>
      <p:pic>
        <p:nvPicPr>
          <p:cNvPr id="6" name="Picture 5" descr="child-dentistry-tooth-pathology-teeth-health-creative-diagram.jpg"/>
          <p:cNvPicPr>
            <a:picLocks noChangeAspect="1"/>
          </p:cNvPicPr>
          <p:nvPr/>
        </p:nvPicPr>
        <p:blipFill>
          <a:blip r:embed="rId3"/>
          <a:srcRect l="51600" t="16400" r="5200" b="13200"/>
          <a:stretch>
            <a:fillRect/>
          </a:stretch>
        </p:blipFill>
        <p:spPr>
          <a:xfrm>
            <a:off x="3276600" y="2558049"/>
            <a:ext cx="2057400" cy="3352800"/>
          </a:xfrm>
          <a:prstGeom prst="rect">
            <a:avLst/>
          </a:prstGeom>
        </p:spPr>
      </p:pic>
      <p:pic>
        <p:nvPicPr>
          <p:cNvPr id="8" name="Picture 7" descr="spider_man_PNG8.png"/>
          <p:cNvPicPr>
            <a:picLocks noChangeAspect="1"/>
          </p:cNvPicPr>
          <p:nvPr/>
        </p:nvPicPr>
        <p:blipFill>
          <a:blip r:embed="rId4"/>
          <a:stretch>
            <a:fillRect/>
          </a:stretch>
        </p:blipFill>
        <p:spPr>
          <a:xfrm rot="14548638" flipH="1">
            <a:off x="6304170" y="1413351"/>
            <a:ext cx="2297477" cy="3065930"/>
          </a:xfrm>
          <a:prstGeom prst="rect">
            <a:avLst/>
          </a:prstGeom>
        </p:spPr>
      </p:pic>
      <p:sp>
        <p:nvSpPr>
          <p:cNvPr id="10" name="Freeform 9"/>
          <p:cNvSpPr/>
          <p:nvPr/>
        </p:nvSpPr>
        <p:spPr>
          <a:xfrm>
            <a:off x="2362200" y="2971800"/>
            <a:ext cx="4648200" cy="1371600"/>
          </a:xfrm>
          <a:custGeom>
            <a:avLst/>
            <a:gdLst>
              <a:gd name="connsiteX0" fmla="*/ 524933 w 3306839"/>
              <a:gd name="connsiteY0" fmla="*/ 902305 h 986972"/>
              <a:gd name="connsiteX1" fmla="*/ 3282648 w 3306839"/>
              <a:gd name="connsiteY1" fmla="*/ 133048 h 986972"/>
              <a:gd name="connsiteX2" fmla="*/ 670076 w 3306839"/>
              <a:gd name="connsiteY2" fmla="*/ 104019 h 986972"/>
              <a:gd name="connsiteX3" fmla="*/ 133048 w 3306839"/>
              <a:gd name="connsiteY3" fmla="*/ 641048 h 986972"/>
              <a:gd name="connsiteX4" fmla="*/ 524933 w 3306839"/>
              <a:gd name="connsiteY4" fmla="*/ 902305 h 986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839" h="986972">
                <a:moveTo>
                  <a:pt x="524933" y="902305"/>
                </a:moveTo>
                <a:cubicBezTo>
                  <a:pt x="1049866" y="817638"/>
                  <a:pt x="3258458" y="266096"/>
                  <a:pt x="3282648" y="133048"/>
                </a:cubicBezTo>
                <a:cubicBezTo>
                  <a:pt x="3306839" y="0"/>
                  <a:pt x="1195009" y="19352"/>
                  <a:pt x="670076" y="104019"/>
                </a:cubicBezTo>
                <a:cubicBezTo>
                  <a:pt x="145143" y="188686"/>
                  <a:pt x="159657" y="500743"/>
                  <a:pt x="133048" y="641048"/>
                </a:cubicBezTo>
                <a:cubicBezTo>
                  <a:pt x="106439" y="781353"/>
                  <a:pt x="0" y="986972"/>
                  <a:pt x="524933" y="902305"/>
                </a:cubicBezTo>
                <a:close/>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n>
                <a:solidFill>
                  <a:srgbClr val="FF0066"/>
                </a:solidFill>
              </a:ln>
              <a:no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35" presetClass="path" presetSubtype="0" accel="50000" decel="50000" fill="hold" nodeType="withEffect">
                                  <p:stCondLst>
                                    <p:cond delay="0"/>
                                  </p:stCondLst>
                                  <p:childTnLst>
                                    <p:animMotion origin="layout" path="M 0.03541 -0.00625 L -0.08334 2.60116E-6 " pathEditMode="relative" rAng="0" ptsTypes="AA">
                                      <p:cBhvr>
                                        <p:cTn id="34" dur="2000" fill="hold"/>
                                        <p:tgtEl>
                                          <p:spTgt spid="6"/>
                                        </p:tgtEl>
                                        <p:attrNameLst>
                                          <p:attrName>ppt_x</p:attrName>
                                          <p:attrName>ppt_y</p:attrName>
                                        </p:attrNameLst>
                                      </p:cBhvr>
                                      <p:rCtr x="-59" y="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 Every orthodontic appliance consists of two elements an  active </a:t>
            </a:r>
          </a:p>
          <a:p>
            <a:pPr algn="just">
              <a:buNone/>
            </a:pPr>
            <a:r>
              <a:rPr lang="en-US" sz="2400" dirty="0" smtClean="0">
                <a:latin typeface="Times New Roman" pitchFamily="18" charset="0"/>
                <a:cs typeface="Times New Roman" pitchFamily="18" charset="0"/>
              </a:rPr>
              <a:t>element and a resistance element. </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The active parts of the orthodontic appliance are concerned with </a:t>
            </a:r>
          </a:p>
          <a:p>
            <a:pPr algn="just">
              <a:buNone/>
            </a:pPr>
            <a:r>
              <a:rPr lang="en-US" sz="2400" dirty="0" smtClean="0">
                <a:latin typeface="Times New Roman" pitchFamily="18" charset="0"/>
                <a:cs typeface="Times New Roman" pitchFamily="18" charset="0"/>
              </a:rPr>
              <a:t>tooth movements. </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The resistance units provide resistance (anchorage) that makes </a:t>
            </a:r>
          </a:p>
          <a:p>
            <a:pPr algn="just">
              <a:buNone/>
            </a:pPr>
            <a:r>
              <a:rPr lang="en-US" sz="2400" dirty="0" smtClean="0">
                <a:latin typeface="Times New Roman" pitchFamily="18" charset="0"/>
                <a:cs typeface="Times New Roman" pitchFamily="18" charset="0"/>
              </a:rPr>
              <a:t>tooth movements possible. </a:t>
            </a:r>
            <a:endParaRPr lang="en-IN" sz="2400" dirty="0"/>
          </a:p>
        </p:txBody>
      </p:sp>
      <p:pic>
        <p:nvPicPr>
          <p:cNvPr id="82946" name="Picture 2" descr="Image result for coil spring for retraction  canine gif"/>
          <p:cNvPicPr>
            <a:picLocks noChangeAspect="1" noChangeArrowheads="1"/>
          </p:cNvPicPr>
          <p:nvPr/>
        </p:nvPicPr>
        <p:blipFill>
          <a:blip r:embed="rId2"/>
          <a:srcRect/>
          <a:stretch>
            <a:fillRect/>
          </a:stretch>
        </p:blipFill>
        <p:spPr bwMode="auto">
          <a:xfrm>
            <a:off x="4876802" y="4785360"/>
            <a:ext cx="2913185" cy="192024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buNone/>
            </a:pPr>
            <a:r>
              <a:rPr lang="en-US" sz="2400" dirty="0" smtClean="0">
                <a:latin typeface="Times New Roman" pitchFamily="18" charset="0"/>
                <a:cs typeface="Times New Roman" pitchFamily="18" charset="0"/>
              </a:rPr>
              <a:t>According to Newton’s third law there is equal and opposite </a:t>
            </a:r>
          </a:p>
          <a:p>
            <a:pPr algn="just">
              <a:buNone/>
            </a:pPr>
            <a:r>
              <a:rPr lang="en-US" sz="2400" dirty="0" smtClean="0">
                <a:latin typeface="Times New Roman" pitchFamily="18" charset="0"/>
                <a:cs typeface="Times New Roman" pitchFamily="18" charset="0"/>
              </a:rPr>
              <a:t>reaction to every action. </a:t>
            </a: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Therefore in orthodontics, all anchorage is relative and all </a:t>
            </a:r>
          </a:p>
          <a:p>
            <a:pPr algn="just">
              <a:buNone/>
            </a:pPr>
            <a:r>
              <a:rPr lang="en-US" sz="2400" dirty="0" smtClean="0">
                <a:latin typeface="Times New Roman" pitchFamily="18" charset="0"/>
                <a:cs typeface="Times New Roman" pitchFamily="18" charset="0"/>
              </a:rPr>
              <a:t>resistance is comparative</a:t>
            </a:r>
          </a:p>
          <a:p>
            <a:pPr algn="just">
              <a:buNone/>
            </a:pPr>
            <a:endParaRPr lang="en-US" sz="2400" dirty="0">
              <a:latin typeface="Times New Roman" pitchFamily="18" charset="0"/>
              <a:cs typeface="Times New Roman" pitchFamily="18" charset="0"/>
            </a:endParaRPr>
          </a:p>
        </p:txBody>
      </p:sp>
      <p:pic>
        <p:nvPicPr>
          <p:cNvPr id="81922" name="Picture 2" descr="Image result for newtons third law of motion"/>
          <p:cNvPicPr>
            <a:picLocks noChangeAspect="1" noChangeArrowheads="1"/>
          </p:cNvPicPr>
          <p:nvPr/>
        </p:nvPicPr>
        <p:blipFill>
          <a:blip r:embed="rId2"/>
          <a:srcRect/>
          <a:stretch>
            <a:fillRect/>
          </a:stretch>
        </p:blipFill>
        <p:spPr bwMode="auto">
          <a:xfrm>
            <a:off x="647700" y="2438400"/>
            <a:ext cx="2857500" cy="2667000"/>
          </a:xfrm>
          <a:prstGeom prst="rect">
            <a:avLst/>
          </a:prstGeom>
          <a:noFill/>
        </p:spPr>
      </p:pic>
      <p:pic>
        <p:nvPicPr>
          <p:cNvPr id="81924" name="Picture 4" descr="Image result for intrusion of teeth animation"/>
          <p:cNvPicPr>
            <a:picLocks noChangeAspect="1" noChangeArrowheads="1"/>
          </p:cNvPicPr>
          <p:nvPr/>
        </p:nvPicPr>
        <p:blipFill>
          <a:blip r:embed="rId3"/>
          <a:srcRect/>
          <a:stretch>
            <a:fillRect/>
          </a:stretch>
        </p:blipFill>
        <p:spPr bwMode="auto">
          <a:xfrm>
            <a:off x="4114800" y="2514600"/>
            <a:ext cx="3601805" cy="256032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To avoid unwanted Tooth movements and maintain treatment </a:t>
            </a:r>
          </a:p>
          <a:p>
            <a:pPr algn="just">
              <a:buNone/>
            </a:pPr>
            <a:r>
              <a:rPr lang="en-US" sz="2400" dirty="0" smtClean="0">
                <a:latin typeface="Times New Roman" pitchFamily="18" charset="0"/>
                <a:cs typeface="Times New Roman" pitchFamily="18" charset="0"/>
              </a:rPr>
              <a:t>success, these reciprocal forces must be diverted or resisted.</a:t>
            </a:r>
          </a:p>
          <a:p>
            <a:pPr algn="just">
              <a:buNone/>
            </a:pPr>
            <a:r>
              <a:rPr lang="en-US" sz="24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The</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orthodontist must decide where the resistance to the forces is </a:t>
            </a:r>
          </a:p>
          <a:p>
            <a:pPr algn="just">
              <a:buNone/>
            </a:pPr>
            <a:r>
              <a:rPr lang="en-US" sz="2400" dirty="0" smtClean="0">
                <a:latin typeface="Times New Roman" pitchFamily="18" charset="0"/>
                <a:cs typeface="Times New Roman" pitchFamily="18" charset="0"/>
              </a:rPr>
              <a:t>needed to produce the desired tooth movement. </a:t>
            </a:r>
          </a:p>
          <a:p>
            <a:pPr algn="just">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During orthodontic treatment the teeth are exposed to forces and </a:t>
            </a:r>
          </a:p>
          <a:p>
            <a:pPr>
              <a:buNone/>
            </a:pPr>
            <a:r>
              <a:rPr lang="en-US" sz="2400" dirty="0" smtClean="0">
                <a:latin typeface="Times New Roman" pitchFamily="18" charset="0"/>
                <a:cs typeface="Times New Roman" pitchFamily="18" charset="0"/>
              </a:rPr>
              <a:t>moments, and these acting forces always  generate reciprocal </a:t>
            </a:r>
          </a:p>
          <a:p>
            <a:pPr>
              <a:buNone/>
            </a:pPr>
            <a:r>
              <a:rPr lang="en-US" sz="2400" dirty="0" smtClean="0">
                <a:latin typeface="Times New Roman" pitchFamily="18" charset="0"/>
                <a:cs typeface="Times New Roman" pitchFamily="18" charset="0"/>
              </a:rPr>
              <a:t>forces of the same magnitude but opposite in direction. </a:t>
            </a:r>
            <a:endParaRPr lang="en-IN" sz="2400" dirty="0" smtClean="0">
              <a:latin typeface="Times New Roman" pitchFamily="18" charset="0"/>
              <a:cs typeface="Times New Roman" pitchFamily="18" charset="0"/>
            </a:endParaRPr>
          </a:p>
          <a:p>
            <a:endParaRPr lang="en-IN" sz="2400" dirty="0" smtClean="0"/>
          </a:p>
          <a:p>
            <a:pPr algn="just">
              <a:buNone/>
            </a:pPr>
            <a:endParaRPr lang="en-US" sz="2400" dirty="0" smtClean="0">
              <a:latin typeface="Times New Roman" pitchFamily="18" charset="0"/>
              <a:cs typeface="Times New Roman" pitchFamily="18" charset="0"/>
            </a:endParaRPr>
          </a:p>
          <a:p>
            <a:pPr algn="just">
              <a:buNone/>
            </a:pPr>
            <a:endParaRPr lang="en-US" sz="2400" dirty="0">
              <a:latin typeface="Times New Roman" pitchFamily="18" charset="0"/>
              <a:cs typeface="Times New Roman" pitchFamily="18" charset="0"/>
            </a:endParaRPr>
          </a:p>
          <a:p>
            <a:pPr algn="just">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Utilization of the resistance of dental units should be the first </a:t>
            </a:r>
          </a:p>
          <a:p>
            <a:pPr algn="just">
              <a:buNone/>
            </a:pPr>
            <a:r>
              <a:rPr lang="en-US" sz="2400" dirty="0" smtClean="0">
                <a:latin typeface="Times New Roman" pitchFamily="18" charset="0"/>
                <a:cs typeface="Times New Roman" pitchFamily="18" charset="0"/>
              </a:rPr>
              <a:t>consideration. </a:t>
            </a:r>
          </a:p>
          <a:p>
            <a:pPr algn="just">
              <a:buNone/>
            </a:pPr>
            <a:r>
              <a:rPr lang="en-US" sz="2400" dirty="0" smtClean="0">
                <a:latin typeface="Times New Roman" pitchFamily="18" charset="0"/>
                <a:cs typeface="Times New Roman" pitchFamily="18" charset="0"/>
              </a:rPr>
              <a:t>If this proves to be inadequate, it must be supplemented by other </a:t>
            </a:r>
          </a:p>
          <a:p>
            <a:pPr algn="just">
              <a:buNone/>
            </a:pPr>
            <a:r>
              <a:rPr lang="en-US" sz="2400" smtClean="0">
                <a:latin typeface="Times New Roman" pitchFamily="18" charset="0"/>
                <a:cs typeface="Times New Roman" pitchFamily="18" charset="0"/>
              </a:rPr>
              <a:t>anchorage </a:t>
            </a:r>
            <a:r>
              <a:rPr lang="en-US" sz="2400" dirty="0" smtClean="0">
                <a:latin typeface="Times New Roman" pitchFamily="18" charset="0"/>
                <a:cs typeface="Times New Roman" pitchFamily="18" charset="0"/>
              </a:rPr>
              <a:t>sources, either </a:t>
            </a:r>
            <a:r>
              <a:rPr lang="en-US" sz="2400" smtClean="0">
                <a:latin typeface="Times New Roman" pitchFamily="18" charset="0"/>
                <a:cs typeface="Times New Roman" pitchFamily="18" charset="0"/>
              </a:rPr>
              <a:t>Intraoral extra </a:t>
            </a:r>
            <a:r>
              <a:rPr lang="en-US" sz="2400" dirty="0" smtClean="0">
                <a:latin typeface="Times New Roman" pitchFamily="18" charset="0"/>
                <a:cs typeface="Times New Roman" pitchFamily="18" charset="0"/>
              </a:rPr>
              <a:t>oral, or both.</a:t>
            </a:r>
            <a:endParaRPr lang="en-IN" sz="2400" dirty="0" smtClean="0">
              <a:latin typeface="Times New Roman" pitchFamily="18" charset="0"/>
              <a:cs typeface="Times New Roman" pitchFamily="18" charset="0"/>
            </a:endParaRPr>
          </a:p>
          <a:p>
            <a:pPr algn="just">
              <a:buNone/>
            </a:pPr>
            <a:endParaRPr lang="en-IN" sz="2400" dirty="0">
              <a:latin typeface="Times New Roman" pitchFamily="18" charset="0"/>
              <a:cs typeface="Times New Roman" pitchFamily="18" charset="0"/>
            </a:endParaRPr>
          </a:p>
        </p:txBody>
      </p:sp>
      <p:pic>
        <p:nvPicPr>
          <p:cNvPr id="4" name="Picture 2" descr="http://headgearbraces.net/wp-content/uploads/2015/10/orthodontic-headgear-types-high-pull-cervical-reverse.jpg"/>
          <p:cNvPicPr>
            <a:picLocks noChangeAspect="1" noChangeArrowheads="1"/>
          </p:cNvPicPr>
          <p:nvPr/>
        </p:nvPicPr>
        <p:blipFill>
          <a:blip r:embed="rId2"/>
          <a:srcRect l="65894" b="8696"/>
          <a:stretch>
            <a:fillRect/>
          </a:stretch>
        </p:blipFill>
        <p:spPr bwMode="auto">
          <a:xfrm>
            <a:off x="4105275" y="3505200"/>
            <a:ext cx="2524125" cy="3200400"/>
          </a:xfrm>
          <a:prstGeom prst="rect">
            <a:avLst/>
          </a:prstGeom>
          <a:noFill/>
        </p:spPr>
      </p:pic>
      <p:pic>
        <p:nvPicPr>
          <p:cNvPr id="5" name="Picture 20"/>
          <p:cNvPicPr>
            <a:picLocks noChangeAspect="1" noChangeArrowheads="1"/>
          </p:cNvPicPr>
          <p:nvPr/>
        </p:nvPicPr>
        <p:blipFill>
          <a:blip r:embed="rId3"/>
          <a:srcRect/>
          <a:stretch>
            <a:fillRect/>
          </a:stretch>
        </p:blipFill>
        <p:spPr bwMode="auto">
          <a:xfrm>
            <a:off x="1619250" y="4048125"/>
            <a:ext cx="1581150" cy="23526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latin typeface="Times New Roman" pitchFamily="18" charset="0"/>
                <a:cs typeface="Times New Roman" pitchFamily="18" charset="0"/>
              </a:rPr>
              <a:t>DEFINITIONS</a:t>
            </a:r>
            <a:br>
              <a:rPr lang="en-IN" sz="2800" dirty="0" smtClean="0">
                <a:latin typeface="Times New Roman" pitchFamily="18" charset="0"/>
                <a:cs typeface="Times New Roman" pitchFamily="18" charset="0"/>
              </a:rPr>
            </a:br>
            <a:endParaRPr lang="en-IN"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2400" b="1" dirty="0" smtClean="0">
                <a:latin typeface="Times New Roman" pitchFamily="18" charset="0"/>
                <a:cs typeface="Times New Roman" pitchFamily="18" charset="0"/>
              </a:rPr>
              <a:t>Moyers</a:t>
            </a: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   “ </a:t>
            </a:r>
            <a:r>
              <a:rPr lang="en-US" sz="2400" dirty="0">
                <a:latin typeface="Times New Roman" pitchFamily="18" charset="0"/>
                <a:cs typeface="Times New Roman" pitchFamily="18" charset="0"/>
              </a:rPr>
              <a:t>Resistance </a:t>
            </a:r>
            <a:r>
              <a:rPr lang="en-US" sz="2400" dirty="0" smtClean="0">
                <a:latin typeface="Times New Roman" pitchFamily="18" charset="0"/>
                <a:cs typeface="Times New Roman" pitchFamily="18" charset="0"/>
              </a:rPr>
              <a:t>to </a:t>
            </a:r>
            <a:r>
              <a:rPr lang="en-IN" sz="2400" dirty="0" smtClean="0">
                <a:latin typeface="Times New Roman" pitchFamily="18" charset="0"/>
                <a:cs typeface="Times New Roman" pitchFamily="18" charset="0"/>
              </a:rPr>
              <a:t>displacement.”</a:t>
            </a:r>
          </a:p>
          <a:p>
            <a:pPr>
              <a:buNone/>
            </a:pPr>
            <a:endParaRPr lang="en-IN" sz="2400" dirty="0">
              <a:latin typeface="Times New Roman" pitchFamily="18" charset="0"/>
              <a:cs typeface="Times New Roman" pitchFamily="18" charset="0"/>
            </a:endParaRPr>
          </a:p>
          <a:p>
            <a:pPr>
              <a:buNone/>
            </a:pPr>
            <a:r>
              <a:rPr lang="en-US" sz="2400" b="1" dirty="0">
                <a:latin typeface="Times New Roman" pitchFamily="18" charset="0"/>
                <a:cs typeface="Times New Roman" pitchFamily="18" charset="0"/>
              </a:rPr>
              <a:t>T.M. </a:t>
            </a:r>
            <a:r>
              <a:rPr lang="en-US" sz="2400" b="1" dirty="0" smtClean="0">
                <a:latin typeface="Times New Roman" pitchFamily="18" charset="0"/>
                <a:cs typeface="Times New Roman" pitchFamily="18" charset="0"/>
              </a:rPr>
              <a:t>Graber </a:t>
            </a:r>
          </a:p>
          <a:p>
            <a:pPr>
              <a:buNone/>
            </a:pPr>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Nature and degree of </a:t>
            </a:r>
            <a:r>
              <a:rPr lang="en-US" sz="2400" dirty="0">
                <a:latin typeface="Times New Roman" pitchFamily="18" charset="0"/>
                <a:cs typeface="Times New Roman" pitchFamily="18" charset="0"/>
              </a:rPr>
              <a:t>resistance to displacement offered by an anatomic </a:t>
            </a:r>
            <a:r>
              <a:rPr lang="en-US" sz="2400" dirty="0" smtClean="0">
                <a:latin typeface="Times New Roman" pitchFamily="18" charset="0"/>
                <a:cs typeface="Times New Roman" pitchFamily="18" charset="0"/>
              </a:rPr>
              <a:t>unit when </a:t>
            </a:r>
            <a:r>
              <a:rPr lang="en-US" sz="2400" dirty="0">
                <a:latin typeface="Times New Roman" pitchFamily="18" charset="0"/>
                <a:cs typeface="Times New Roman" pitchFamily="18" charset="0"/>
              </a:rPr>
              <a:t>used for the purpose of effecting tooth movement</a:t>
            </a:r>
            <a:r>
              <a:rPr lang="en-US" sz="2400" dirty="0" smtClean="0">
                <a:latin typeface="Times New Roman" pitchFamily="18" charset="0"/>
                <a:cs typeface="Times New Roman" pitchFamily="18" charset="0"/>
              </a:rPr>
              <a:t>.”</a:t>
            </a:r>
          </a:p>
          <a:p>
            <a:pPr algn="just">
              <a:buNone/>
            </a:pPr>
            <a:r>
              <a:rPr lang="en-US" sz="2400" b="1" dirty="0" smtClean="0">
                <a:latin typeface="Times New Roman" pitchFamily="18" charset="0"/>
                <a:cs typeface="Times New Roman" pitchFamily="18" charset="0"/>
              </a:rPr>
              <a:t>Stoner</a:t>
            </a:r>
            <a:r>
              <a:rPr lang="en-US" sz="2400" dirty="0" smtClean="0">
                <a:latin typeface="Times New Roman" pitchFamily="18" charset="0"/>
                <a:cs typeface="Times New Roman" pitchFamily="18" charset="0"/>
              </a:rPr>
              <a:t> : </a:t>
            </a:r>
          </a:p>
          <a:p>
            <a:pPr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“source which can resist the </a:t>
            </a:r>
            <a:r>
              <a:rPr lang="en-IN" sz="2400" dirty="0" smtClean="0">
                <a:latin typeface="Times New Roman" pitchFamily="18" charset="0"/>
                <a:cs typeface="Times New Roman" pitchFamily="18" charset="0"/>
              </a:rPr>
              <a:t>reactions of orthodontic forces.</a:t>
            </a: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par>
                                <p:cTn id="13" presetID="18" presetClass="entr" presetSubtype="12"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strips(downLeft)">
                                      <p:cBhvr>
                                        <p:cTn id="15" dur="500"/>
                                        <p:tgtEl>
                                          <p:spTgt spid="3">
                                            <p:txEl>
                                              <p:pRg st="1" end="1"/>
                                            </p:txEl>
                                          </p:spTgt>
                                        </p:tgtEl>
                                      </p:cBhvr>
                                    </p:animEffect>
                                  </p:childTnLst>
                                </p:cTn>
                              </p:par>
                              <p:par>
                                <p:cTn id="16" presetID="18" presetClass="entr" presetSubtype="12"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strips(downLeft)">
                                      <p:cBhvr>
                                        <p:cTn id="18" dur="500"/>
                                        <p:tgtEl>
                                          <p:spTgt spid="3">
                                            <p:txEl>
                                              <p:pRg st="3" end="3"/>
                                            </p:txEl>
                                          </p:spTgt>
                                        </p:tgtEl>
                                      </p:cBhvr>
                                    </p:animEffect>
                                  </p:childTnLst>
                                </p:cTn>
                              </p:par>
                              <p:par>
                                <p:cTn id="19" presetID="18" presetClass="entr" presetSubtype="12"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strips(downLeft)">
                                      <p:cBhvr>
                                        <p:cTn id="21" dur="500"/>
                                        <p:tgtEl>
                                          <p:spTgt spid="3">
                                            <p:txEl>
                                              <p:pRg st="4" end="4"/>
                                            </p:txEl>
                                          </p:spTgt>
                                        </p:tgtEl>
                                      </p:cBhvr>
                                    </p:animEffect>
                                  </p:childTnLst>
                                </p:cTn>
                              </p:par>
                              <p:par>
                                <p:cTn id="22" presetID="18" presetClass="entr" presetSubtype="12"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strips(downLeft)">
                                      <p:cBhvr>
                                        <p:cTn id="24" dur="500"/>
                                        <p:tgtEl>
                                          <p:spTgt spid="3">
                                            <p:txEl>
                                              <p:pRg st="5" end="5"/>
                                            </p:txEl>
                                          </p:spTgt>
                                        </p:tgtEl>
                                      </p:cBhvr>
                                    </p:animEffect>
                                  </p:childTnLst>
                                </p:cTn>
                              </p:par>
                              <p:par>
                                <p:cTn id="25" presetID="18" presetClass="entr" presetSubtype="12"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trips(down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b="1" dirty="0" smtClean="0">
                <a:latin typeface="Times New Roman" pitchFamily="18" charset="0"/>
                <a:cs typeface="Times New Roman" pitchFamily="18" charset="0"/>
              </a:rPr>
              <a:t>Nanda</a:t>
            </a:r>
            <a:r>
              <a:rPr lang="en-US" sz="2400" dirty="0" smtClean="0">
                <a:latin typeface="Times New Roman" pitchFamily="18" charset="0"/>
                <a:cs typeface="Times New Roman" pitchFamily="18" charset="0"/>
              </a:rPr>
              <a:t>  : </a:t>
            </a:r>
          </a:p>
          <a:p>
            <a:pPr>
              <a:buNone/>
            </a:pPr>
            <a:r>
              <a:rPr lang="en-US" sz="2400" dirty="0" smtClean="0">
                <a:latin typeface="Times New Roman" pitchFamily="18" charset="0"/>
                <a:cs typeface="Times New Roman" pitchFamily="18" charset="0"/>
              </a:rPr>
              <a:t>“Amount of movement of posterior teeth (molars, premolars) to </a:t>
            </a:r>
          </a:p>
          <a:p>
            <a:pPr>
              <a:buNone/>
            </a:pPr>
            <a:r>
              <a:rPr lang="en-US" sz="2400" dirty="0" smtClean="0">
                <a:latin typeface="Times New Roman" pitchFamily="18" charset="0"/>
                <a:cs typeface="Times New Roman" pitchFamily="18" charset="0"/>
              </a:rPr>
              <a:t>close the extraction space in order to achieve selected treatment </a:t>
            </a:r>
          </a:p>
          <a:p>
            <a:pPr>
              <a:buNone/>
            </a:pPr>
            <a:r>
              <a:rPr lang="en-US" sz="2400" dirty="0" smtClean="0">
                <a:latin typeface="Times New Roman" pitchFamily="18" charset="0"/>
                <a:cs typeface="Times New Roman" pitchFamily="18" charset="0"/>
              </a:rPr>
              <a:t>goals.”</a:t>
            </a:r>
          </a:p>
          <a:p>
            <a:pPr>
              <a:buNone/>
            </a:pPr>
            <a:endParaRPr lang="en-US" sz="2400"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Louis </a:t>
            </a:r>
            <a:r>
              <a:rPr lang="en-US" sz="2400" b="1" dirty="0" err="1" smtClean="0">
                <a:latin typeface="Times New Roman" pitchFamily="18" charset="0"/>
                <a:cs typeface="Times New Roman" pitchFamily="18" charset="0"/>
              </a:rPr>
              <a:t>Ottofy</a:t>
            </a:r>
            <a:r>
              <a:rPr lang="en-US" sz="2400" dirty="0" smtClean="0">
                <a:latin typeface="Times New Roman" pitchFamily="18" charset="0"/>
                <a:cs typeface="Times New Roman" pitchFamily="18" charset="0"/>
              </a:rPr>
              <a:t> : </a:t>
            </a:r>
          </a:p>
          <a:p>
            <a:pPr>
              <a:buNone/>
            </a:pPr>
            <a:r>
              <a:rPr lang="en-US" sz="2400" dirty="0" smtClean="0">
                <a:latin typeface="Times New Roman" pitchFamily="18" charset="0"/>
                <a:cs typeface="Times New Roman" pitchFamily="18" charset="0"/>
              </a:rPr>
              <a:t> “ Base against which orthodontic force or reaction of orthodontic </a:t>
            </a:r>
          </a:p>
          <a:p>
            <a:pPr>
              <a:buNone/>
            </a:pPr>
            <a:r>
              <a:rPr lang="en-US" sz="2400" dirty="0" smtClean="0">
                <a:latin typeface="Times New Roman" pitchFamily="18" charset="0"/>
                <a:cs typeface="Times New Roman" pitchFamily="18" charset="0"/>
              </a:rPr>
              <a:t>    force is </a:t>
            </a:r>
            <a:r>
              <a:rPr lang="en-IN" sz="2400" dirty="0" smtClean="0">
                <a:latin typeface="Times New Roman" pitchFamily="18" charset="0"/>
                <a:cs typeface="Times New Roman" pitchFamily="18" charset="0"/>
              </a:rPr>
              <a:t>applied”</a:t>
            </a:r>
          </a:p>
          <a:p>
            <a:pPr>
              <a:buNone/>
            </a:pPr>
            <a:endParaRPr lang="en-IN" sz="2400" dirty="0" smtClean="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to="" calcmode="lin" valueType="num">
                                      <p:cBhvr>
                                        <p:cTn id="10" dur="1" fill="hold"/>
                                        <p:tgtEl>
                                          <p:spTgt spid="3">
                                            <p:txEl>
                                              <p:pRg st="1" end="1"/>
                                            </p:txEl>
                                          </p:spTgt>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to="" calcmode="lin" valueType="num">
                                      <p:cBhvr>
                                        <p:cTn id="13" dur="1" fill="hold"/>
                                        <p:tgtEl>
                                          <p:spTgt spid="3">
                                            <p:txEl>
                                              <p:pRg st="2" end="2"/>
                                            </p:txEl>
                                          </p:spTgt>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 to="" calcmode="lin" valueType="num">
                                      <p:cBhvr>
                                        <p:cTn id="16" dur="1" fill="hold"/>
                                        <p:tgtEl>
                                          <p:spTgt spid="3">
                                            <p:txEl>
                                              <p:pRg st="3" end="3"/>
                                            </p:txEl>
                                          </p:spTgt>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to="" calcmode="lin" valueType="num">
                                      <p:cBhvr>
                                        <p:cTn id="19" dur="1" fill="hold"/>
                                        <p:tgtEl>
                                          <p:spTgt spid="3">
                                            <p:txEl>
                                              <p:pRg st="5" end="5"/>
                                            </p:txEl>
                                          </p:spTgt>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to="" calcmode="lin" valueType="num">
                                      <p:cBhvr>
                                        <p:cTn id="22" dur="1" fill="hold"/>
                                        <p:tgtEl>
                                          <p:spTgt spid="3">
                                            <p:txEl>
                                              <p:pRg st="6" end="6"/>
                                            </p:txEl>
                                          </p:spTgt>
                                        </p:tgtEl>
                                        <p:attrNameLst>
                                          <p:attrName/>
                                        </p:attrNameLst>
                                      </p:cBhvr>
                                    </p:anim>
                                  </p:childTnLst>
                                </p:cTn>
                              </p:par>
                              <p:par>
                                <p:cTn id="23" presetID="24"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to="" calcmode="lin" valueType="num">
                                      <p:cBhvr>
                                        <p:cTn id="25" dur="1" fill="hold"/>
                                        <p:tgtEl>
                                          <p:spTgt spid="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endParaRPr lang="en-US" sz="2400" dirty="0" smtClean="0">
              <a:latin typeface="Times New Roman" pitchFamily="18" charset="0"/>
              <a:cs typeface="Times New Roman" pitchFamily="18" charset="0"/>
            </a:endParaRPr>
          </a:p>
          <a:p>
            <a:pPr algn="just">
              <a:buNone/>
            </a:pPr>
            <a:r>
              <a:rPr lang="en-US" sz="2400" b="1" dirty="0" smtClean="0">
                <a:latin typeface="Times New Roman" pitchFamily="18" charset="0"/>
                <a:cs typeface="Times New Roman" pitchFamily="18" charset="0"/>
              </a:rPr>
              <a:t>According to </a:t>
            </a:r>
            <a:r>
              <a:rPr lang="en-US" sz="2400" b="1" dirty="0" err="1" smtClean="0">
                <a:latin typeface="Times New Roman" pitchFamily="18" charset="0"/>
                <a:cs typeface="Times New Roman" pitchFamily="18" charset="0"/>
              </a:rPr>
              <a:t>Proffit</a:t>
            </a:r>
            <a:r>
              <a:rPr lang="en-US" sz="2400" dirty="0" smtClean="0">
                <a:latin typeface="Times New Roman" pitchFamily="18" charset="0"/>
                <a:cs typeface="Times New Roman" pitchFamily="18" charset="0"/>
              </a:rPr>
              <a:t>: </a:t>
            </a:r>
          </a:p>
          <a:p>
            <a:pPr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“Resistance to unwanted tooth movement.</a:t>
            </a:r>
          </a:p>
          <a:p>
            <a:pPr algn="just">
              <a:buNone/>
            </a:pPr>
            <a:r>
              <a:rPr lang="en-US" sz="24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     Resistance to reaction forces that is provided (usually) by other teeth, or (sometimes) by the Palate, head or neck (via extra oral force), or implants </a:t>
            </a:r>
            <a:r>
              <a:rPr lang="en-IN" sz="2400" dirty="0" smtClean="0">
                <a:latin typeface="Times New Roman" pitchFamily="18" charset="0"/>
                <a:cs typeface="Times New Roman" pitchFamily="18" charset="0"/>
              </a:rPr>
              <a:t>in bone.”</a:t>
            </a:r>
          </a:p>
          <a:p>
            <a:pPr algn="just">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400" b="1" dirty="0" smtClean="0">
                <a:latin typeface="Times New Roman" pitchFamily="18" charset="0"/>
                <a:cs typeface="Times New Roman" pitchFamily="18" charset="0"/>
              </a:rPr>
              <a:t>CLASSIFICATION OF ANCHORAGE</a:t>
            </a:r>
            <a:r>
              <a:rPr lang="en-IN" sz="2400" dirty="0" smtClean="0">
                <a:latin typeface="Times New Roman" pitchFamily="18" charset="0"/>
                <a:cs typeface="Times New Roman" pitchFamily="18" charset="0"/>
              </a:rPr>
              <a:t/>
            </a:r>
            <a:br>
              <a:rPr lang="en-IN" sz="2400"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smtClean="0">
                <a:solidFill>
                  <a:srgbClr val="FF0000"/>
                </a:solidFill>
                <a:latin typeface="Times New Roman" pitchFamily="18" charset="0"/>
                <a:cs typeface="Times New Roman" pitchFamily="18" charset="0"/>
              </a:rPr>
              <a:t>PULLEN CLASSIFICATION</a:t>
            </a:r>
            <a:r>
              <a:rPr lang="en-IN" sz="2400" b="1" dirty="0" smtClean="0">
                <a:latin typeface="Times New Roman" pitchFamily="18" charset="0"/>
                <a:cs typeface="Times New Roman" pitchFamily="18" charset="0"/>
              </a:rPr>
              <a:t>:</a:t>
            </a:r>
            <a:endParaRPr lang="en-IN" sz="2400" b="1" dirty="0">
              <a:latin typeface="Times New Roman" pitchFamily="18" charset="0"/>
              <a:cs typeface="Times New Roman" pitchFamily="18" charset="0"/>
            </a:endParaRPr>
          </a:p>
          <a:p>
            <a:pPr>
              <a:buNone/>
            </a:pPr>
            <a:r>
              <a:rPr lang="en-IN" sz="2400" b="1" dirty="0">
                <a:latin typeface="Times New Roman" pitchFamily="18" charset="0"/>
                <a:cs typeface="Times New Roman" pitchFamily="18" charset="0"/>
              </a:rPr>
              <a:t>Based on Form </a:t>
            </a:r>
            <a:r>
              <a:rPr lang="en-IN" sz="2400" b="1" dirty="0" smtClean="0">
                <a:latin typeface="Times New Roman" pitchFamily="18" charset="0"/>
                <a:cs typeface="Times New Roman" pitchFamily="18" charset="0"/>
              </a:rPr>
              <a:t>of attachment</a:t>
            </a:r>
            <a:endParaRPr lang="en-IN" sz="2400" b="1" dirty="0">
              <a:latin typeface="Times New Roman" pitchFamily="18" charset="0"/>
              <a:cs typeface="Times New Roman" pitchFamily="18" charset="0"/>
            </a:endParaRPr>
          </a:p>
          <a:p>
            <a:pPr>
              <a:buNone/>
            </a:pPr>
            <a:r>
              <a:rPr lang="en-IN" sz="2400" dirty="0" smtClean="0">
                <a:latin typeface="Times New Roman" pitchFamily="18" charset="0"/>
                <a:cs typeface="Times New Roman" pitchFamily="18" charset="0"/>
              </a:rPr>
              <a:t>a</a:t>
            </a:r>
            <a:r>
              <a:rPr lang="en-IN" sz="2400" dirty="0">
                <a:latin typeface="Times New Roman" pitchFamily="18" charset="0"/>
                <a:cs typeface="Times New Roman" pitchFamily="18" charset="0"/>
              </a:rPr>
              <a:t>. Pivotal</a:t>
            </a:r>
          </a:p>
          <a:p>
            <a:pPr>
              <a:buNone/>
            </a:pPr>
            <a:r>
              <a:rPr lang="en-IN" sz="2400" dirty="0">
                <a:latin typeface="Times New Roman" pitchFamily="18" charset="0"/>
                <a:cs typeface="Times New Roman" pitchFamily="18" charset="0"/>
              </a:rPr>
              <a:t>b. Reinforced</a:t>
            </a:r>
          </a:p>
          <a:p>
            <a:pPr>
              <a:buNone/>
            </a:pPr>
            <a:r>
              <a:rPr lang="en-IN" sz="2400" dirty="0">
                <a:latin typeface="Times New Roman" pitchFamily="18" charset="0"/>
                <a:cs typeface="Times New Roman" pitchFamily="18" charset="0"/>
              </a:rPr>
              <a:t>c. </a:t>
            </a:r>
            <a:r>
              <a:rPr lang="en-IN" sz="2400" dirty="0" smtClean="0">
                <a:latin typeface="Times New Roman" pitchFamily="18" charset="0"/>
                <a:cs typeface="Times New Roman" pitchFamily="18" charset="0"/>
              </a:rPr>
              <a:t>Stationary</a:t>
            </a:r>
          </a:p>
        </p:txBody>
      </p:sp>
      <p:sp>
        <p:nvSpPr>
          <p:cNvPr id="5" name="Rectangle 4"/>
          <p:cNvSpPr/>
          <p:nvPr/>
        </p:nvSpPr>
        <p:spPr>
          <a:xfrm>
            <a:off x="533400" y="4572000"/>
            <a:ext cx="4572000" cy="1569660"/>
          </a:xfrm>
          <a:prstGeom prst="rect">
            <a:avLst/>
          </a:prstGeom>
        </p:spPr>
        <p:txBody>
          <a:bodyPr>
            <a:spAutoFit/>
          </a:bodyPr>
          <a:lstStyle/>
          <a:p>
            <a:pPr>
              <a:buNone/>
            </a:pPr>
            <a:r>
              <a:rPr lang="en-IN" sz="2400" b="1" dirty="0" smtClean="0">
                <a:latin typeface="Times New Roman" pitchFamily="18" charset="0"/>
                <a:cs typeface="Times New Roman" pitchFamily="18" charset="0"/>
              </a:rPr>
              <a:t>Based on source of resistance</a:t>
            </a:r>
            <a:endParaRPr lang="en-IN" sz="2400" dirty="0" smtClean="0">
              <a:latin typeface="Times New Roman" pitchFamily="18" charset="0"/>
              <a:cs typeface="Times New Roman" pitchFamily="18" charset="0"/>
            </a:endParaRPr>
          </a:p>
          <a:p>
            <a:pPr>
              <a:buNone/>
            </a:pPr>
            <a:r>
              <a:rPr lang="en-IN" sz="2400" dirty="0" smtClean="0">
                <a:latin typeface="Times New Roman" pitchFamily="18" charset="0"/>
                <a:cs typeface="Times New Roman" pitchFamily="18" charset="0"/>
              </a:rPr>
              <a:t>a. Inter maxillary</a:t>
            </a:r>
          </a:p>
          <a:p>
            <a:pPr>
              <a:buNone/>
            </a:pPr>
            <a:r>
              <a:rPr lang="en-IN" sz="2400" dirty="0" smtClean="0">
                <a:latin typeface="Times New Roman" pitchFamily="18" charset="0"/>
                <a:cs typeface="Times New Roman" pitchFamily="18" charset="0"/>
              </a:rPr>
              <a:t>b. Occipital</a:t>
            </a:r>
          </a:p>
          <a:p>
            <a:pPr>
              <a:buNone/>
            </a:pPr>
            <a:r>
              <a:rPr lang="en-IN" sz="2400" dirty="0" smtClean="0">
                <a:latin typeface="Times New Roman" pitchFamily="18" charset="0"/>
                <a:cs typeface="Times New Roman" pitchFamily="18" charset="0"/>
              </a:rPr>
              <a:t>c. Cervical</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latin typeface="Times New Roman" pitchFamily="18" charset="0"/>
                <a:cs typeface="Times New Roman" pitchFamily="18" charset="0"/>
              </a:rPr>
              <a:t>MOYERS CLASSIFICATION:</a:t>
            </a:r>
            <a:br>
              <a:rPr lang="en-IN" sz="2400"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According </a:t>
            </a:r>
            <a:r>
              <a:rPr lang="en-US" sz="2400" dirty="0">
                <a:latin typeface="Times New Roman" pitchFamily="18" charset="0"/>
                <a:cs typeface="Times New Roman" pitchFamily="18" charset="0"/>
              </a:rPr>
              <a:t>to the </a:t>
            </a:r>
            <a:r>
              <a:rPr lang="en-US" sz="2400" b="1" dirty="0">
                <a:latin typeface="Times New Roman" pitchFamily="18" charset="0"/>
                <a:cs typeface="Times New Roman" pitchFamily="18" charset="0"/>
              </a:rPr>
              <a:t>manner of force application</a:t>
            </a:r>
          </a:p>
          <a:p>
            <a:pPr>
              <a:buNone/>
            </a:pPr>
            <a:r>
              <a:rPr lang="en-US" sz="2400" dirty="0" smtClean="0">
                <a:latin typeface="Times New Roman" pitchFamily="18" charset="0"/>
                <a:cs typeface="Times New Roman" pitchFamily="18" charset="0"/>
              </a:rPr>
              <a:t>   a</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Simple</a:t>
            </a:r>
            <a:r>
              <a:rPr lang="en-US" sz="2400" dirty="0">
                <a:latin typeface="Times New Roman" pitchFamily="18" charset="0"/>
                <a:cs typeface="Times New Roman" pitchFamily="18" charset="0"/>
              </a:rPr>
              <a:t> anchorage : Resistance to tipping.</a:t>
            </a:r>
          </a:p>
          <a:p>
            <a:pPr>
              <a:buNone/>
            </a:pPr>
            <a:r>
              <a:rPr lang="en-US" sz="2400" dirty="0" smtClean="0">
                <a:latin typeface="Times New Roman" pitchFamily="18" charset="0"/>
                <a:cs typeface="Times New Roman" pitchFamily="18" charset="0"/>
              </a:rPr>
              <a:t>   b</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Stationary</a:t>
            </a:r>
            <a:r>
              <a:rPr lang="en-US" sz="2400" dirty="0">
                <a:latin typeface="Times New Roman" pitchFamily="18" charset="0"/>
                <a:cs typeface="Times New Roman" pitchFamily="18" charset="0"/>
              </a:rPr>
              <a:t> anchorage : Resistance to </a:t>
            </a:r>
            <a:r>
              <a:rPr lang="en-US" sz="2400" dirty="0" smtClean="0">
                <a:latin typeface="Times New Roman" pitchFamily="18" charset="0"/>
                <a:cs typeface="Times New Roman" pitchFamily="18" charset="0"/>
              </a:rPr>
              <a:t>bodily </a:t>
            </a:r>
            <a:r>
              <a:rPr lang="en-IN" sz="2400" dirty="0" smtClean="0">
                <a:latin typeface="Times New Roman" pitchFamily="18" charset="0"/>
                <a:cs typeface="Times New Roman" pitchFamily="18" charset="0"/>
              </a:rPr>
              <a:t>movement</a:t>
            </a:r>
            <a:r>
              <a:rPr lang="en-IN" sz="2400" dirty="0">
                <a:latin typeface="Times New Roman" pitchFamily="18" charset="0"/>
                <a:cs typeface="Times New Roman" pitchFamily="18" charset="0"/>
              </a:rPr>
              <a:t>.</a:t>
            </a:r>
          </a:p>
          <a:p>
            <a:pPr>
              <a:buNone/>
            </a:pPr>
            <a:r>
              <a:rPr lang="en-US" sz="2400" dirty="0" smtClean="0">
                <a:latin typeface="Times New Roman" pitchFamily="18" charset="0"/>
                <a:cs typeface="Times New Roman" pitchFamily="18" charset="0"/>
              </a:rPr>
              <a:t>   c</a:t>
            </a:r>
            <a:r>
              <a:rPr lang="en-US" sz="2400" b="1" dirty="0">
                <a:latin typeface="Times New Roman" pitchFamily="18" charset="0"/>
                <a:cs typeface="Times New Roman" pitchFamily="18" charset="0"/>
              </a:rPr>
              <a:t>. Reciprocal </a:t>
            </a:r>
            <a:r>
              <a:rPr lang="en-US" sz="2400" dirty="0">
                <a:latin typeface="Times New Roman" pitchFamily="18" charset="0"/>
                <a:cs typeface="Times New Roman" pitchFamily="18" charset="0"/>
              </a:rPr>
              <a:t>anchorage : Two or more </a:t>
            </a:r>
            <a:r>
              <a:rPr lang="en-US" sz="2400" dirty="0" smtClean="0">
                <a:latin typeface="Times New Roman" pitchFamily="18" charset="0"/>
                <a:cs typeface="Times New Roman" pitchFamily="18" charset="0"/>
              </a:rPr>
              <a:t>teeth moving in    </a:t>
            </a:r>
          </a:p>
          <a:p>
            <a:pPr>
              <a:buNone/>
            </a:pPr>
            <a:r>
              <a:rPr lang="en-US" sz="2400" dirty="0" smtClean="0">
                <a:latin typeface="Times New Roman" pitchFamily="18" charset="0"/>
                <a:cs typeface="Times New Roman" pitchFamily="18" charset="0"/>
              </a:rPr>
              <a:t>       opposite directions and pitted against each other by the </a:t>
            </a:r>
          </a:p>
          <a:p>
            <a:pPr>
              <a:buNone/>
            </a:pPr>
            <a:r>
              <a:rPr lang="en-US" sz="2400" dirty="0" smtClean="0">
                <a:latin typeface="Times New Roman" pitchFamily="18" charset="0"/>
                <a:cs typeface="Times New Roman" pitchFamily="18" charset="0"/>
              </a:rPr>
              <a:t>       appliance</a:t>
            </a:r>
            <a:r>
              <a:rPr lang="en-US" sz="2400" dirty="0">
                <a:latin typeface="Times New Roman" pitchFamily="18" charset="0"/>
                <a:cs typeface="Times New Roman" pitchFamily="18" charset="0"/>
              </a:rPr>
              <a:t>.</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a:latin typeface="Times New Roman" pitchFamily="18" charset="0"/>
                <a:cs typeface="Times New Roman" pitchFamily="18" charset="0"/>
              </a:rPr>
              <a:t>Simple Anchorage</a:t>
            </a:r>
            <a:r>
              <a:rPr lang="en-IN" sz="2400" b="1" i="1" dirty="0" smtClean="0">
                <a:latin typeface="Times New Roman" pitchFamily="18" charset="0"/>
                <a:cs typeface="Times New Roman" pitchFamily="18" charset="0"/>
              </a:rPr>
              <a:t>:</a:t>
            </a:r>
          </a:p>
          <a:p>
            <a:pPr>
              <a:buNone/>
            </a:pPr>
            <a:r>
              <a:rPr lang="en-US" sz="2400" dirty="0" smtClean="0">
                <a:latin typeface="Times New Roman" pitchFamily="18" charset="0"/>
                <a:cs typeface="Times New Roman" pitchFamily="18" charset="0"/>
              </a:rPr>
              <a:t>Resistance of </a:t>
            </a:r>
            <a:r>
              <a:rPr lang="en-US" sz="2400" dirty="0">
                <a:latin typeface="Times New Roman" pitchFamily="18" charset="0"/>
                <a:cs typeface="Times New Roman" pitchFamily="18" charset="0"/>
              </a:rPr>
              <a:t>anchorage unit to tipping is utilized to move</a:t>
            </a:r>
          </a:p>
          <a:p>
            <a:pPr>
              <a:buNone/>
            </a:pPr>
            <a:r>
              <a:rPr lang="en-IN" sz="2400" dirty="0">
                <a:latin typeface="Times New Roman" pitchFamily="18" charset="0"/>
                <a:cs typeface="Times New Roman" pitchFamily="18" charset="0"/>
              </a:rPr>
              <a:t>another tooth or teeth</a:t>
            </a:r>
            <a:r>
              <a:rPr lang="en-IN" sz="2400" dirty="0" smtClean="0">
                <a:latin typeface="Times New Roman" pitchFamily="18" charset="0"/>
                <a:cs typeface="Times New Roman" pitchFamily="18" charset="0"/>
              </a:rPr>
              <a:t>.</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Stationary anchorage:</a:t>
            </a:r>
          </a:p>
          <a:p>
            <a:pPr>
              <a:buNone/>
            </a:pPr>
            <a:r>
              <a:rPr lang="en-US" sz="2400" dirty="0" smtClean="0">
                <a:latin typeface="Times New Roman" pitchFamily="18" charset="0"/>
                <a:cs typeface="Times New Roman" pitchFamily="18" charset="0"/>
              </a:rPr>
              <a:t>Dental anchorage in which the manner and application of</a:t>
            </a:r>
          </a:p>
          <a:p>
            <a:pPr>
              <a:buNone/>
            </a:pPr>
            <a:r>
              <a:rPr lang="en-US" sz="2400" dirty="0" smtClean="0">
                <a:latin typeface="Times New Roman" pitchFamily="18" charset="0"/>
                <a:cs typeface="Times New Roman" pitchFamily="18" charset="0"/>
              </a:rPr>
              <a:t>force tend to displace the anchorage unit bodily in the plane of </a:t>
            </a:r>
          </a:p>
          <a:p>
            <a:pPr>
              <a:buNone/>
            </a:pPr>
            <a:r>
              <a:rPr lang="en-US" sz="2400" dirty="0" smtClean="0">
                <a:latin typeface="Times New Roman" pitchFamily="18" charset="0"/>
                <a:cs typeface="Times New Roman" pitchFamily="18" charset="0"/>
              </a:rPr>
              <a:t>space in which the force is being applied is </a:t>
            </a:r>
            <a:r>
              <a:rPr lang="en-IN" sz="2400" dirty="0" smtClean="0">
                <a:latin typeface="Times New Roman" pitchFamily="18" charset="0"/>
                <a:cs typeface="Times New Roman" pitchFamily="18" charset="0"/>
              </a:rPr>
              <a:t>termed stationary </a:t>
            </a:r>
          </a:p>
          <a:p>
            <a:pPr>
              <a:buNone/>
            </a:pPr>
            <a:r>
              <a:rPr lang="en-IN" sz="2400" dirty="0" smtClean="0">
                <a:latin typeface="Times New Roman" pitchFamily="18" charset="0"/>
                <a:cs typeface="Times New Roman" pitchFamily="18" charset="0"/>
              </a:rPr>
              <a:t>anchorage (Graber).</a:t>
            </a:r>
          </a:p>
          <a:p>
            <a:pPr>
              <a:buNone/>
            </a:pPr>
            <a:endParaRPr lang="en-IN" sz="2400" dirty="0">
              <a:latin typeface="Times New Roman" pitchFamily="18" charset="0"/>
              <a:cs typeface="Times New Roman" pitchFamily="18" charset="0"/>
            </a:endParaRPr>
          </a:p>
        </p:txBody>
      </p:sp>
      <p:pic>
        <p:nvPicPr>
          <p:cNvPr id="67586" name="Picture 2" descr="Image result for stationary anchorage"/>
          <p:cNvPicPr>
            <a:picLocks noChangeAspect="1" noChangeArrowheads="1"/>
          </p:cNvPicPr>
          <p:nvPr/>
        </p:nvPicPr>
        <p:blipFill>
          <a:blip r:embed="rId2"/>
          <a:srcRect l="25078" t="60125" r="28527"/>
          <a:stretch>
            <a:fillRect/>
          </a:stretch>
        </p:blipFill>
        <p:spPr bwMode="auto">
          <a:xfrm>
            <a:off x="3048000" y="4267200"/>
            <a:ext cx="2819400" cy="18192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dissolve">
                                      <p:cBhvr>
                                        <p:cTn id="7"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Reciprocal Anchorage:</a:t>
            </a:r>
          </a:p>
          <a:p>
            <a:pPr>
              <a:buNone/>
            </a:pPr>
            <a:r>
              <a:rPr lang="en-US" sz="2400" dirty="0" smtClean="0">
                <a:latin typeface="Times New Roman" pitchFamily="18" charset="0"/>
                <a:cs typeface="Times New Roman" pitchFamily="18" charset="0"/>
              </a:rPr>
              <a:t>It involves pitting of two teeth or two groups of teeth of equal </a:t>
            </a:r>
          </a:p>
          <a:p>
            <a:pPr>
              <a:buNone/>
            </a:pPr>
            <a:r>
              <a:rPr lang="en-US" sz="2400" dirty="0" smtClean="0">
                <a:latin typeface="Times New Roman" pitchFamily="18" charset="0"/>
                <a:cs typeface="Times New Roman" pitchFamily="18" charset="0"/>
              </a:rPr>
              <a:t>anchorage value against each other to produce reciprocal tooth </a:t>
            </a:r>
          </a:p>
          <a:p>
            <a:pPr>
              <a:buNone/>
            </a:pPr>
            <a:r>
              <a:rPr lang="en-US" sz="2400" dirty="0" smtClean="0">
                <a:latin typeface="Times New Roman" pitchFamily="18" charset="0"/>
                <a:cs typeface="Times New Roman" pitchFamily="18" charset="0"/>
              </a:rPr>
              <a:t>movement </a:t>
            </a:r>
          </a:p>
          <a:p>
            <a:pPr>
              <a:buNone/>
            </a:pPr>
            <a:r>
              <a:rPr lang="en-US" sz="2400" dirty="0" err="1" smtClean="0">
                <a:latin typeface="Times New Roman" pitchFamily="18" charset="0"/>
                <a:cs typeface="Times New Roman" pitchFamily="18" charset="0"/>
              </a:rPr>
              <a:t>eg</a:t>
            </a:r>
            <a:r>
              <a:rPr lang="en-US" sz="2400" dirty="0" smtClean="0">
                <a:latin typeface="Times New Roman" pitchFamily="18" charset="0"/>
                <a:cs typeface="Times New Roman" pitchFamily="18" charset="0"/>
              </a:rPr>
              <a:t>: Closing </a:t>
            </a:r>
            <a:r>
              <a:rPr lang="en-US" sz="2400" dirty="0" err="1" smtClean="0">
                <a:latin typeface="Times New Roman" pitchFamily="18" charset="0"/>
                <a:cs typeface="Times New Roman" pitchFamily="18" charset="0"/>
              </a:rPr>
              <a:t>diastema</a:t>
            </a:r>
            <a:r>
              <a:rPr lang="en-US" sz="2400" dirty="0" smtClean="0">
                <a:latin typeface="Times New Roman" pitchFamily="18" charset="0"/>
                <a:cs typeface="Times New Roman" pitchFamily="18" charset="0"/>
              </a:rPr>
              <a:t>, two central incisors are pitted  against </a:t>
            </a:r>
          </a:p>
          <a:p>
            <a:pPr>
              <a:buNone/>
            </a:pPr>
            <a:r>
              <a:rPr lang="en-US" sz="2400" dirty="0" smtClean="0">
                <a:latin typeface="Times New Roman" pitchFamily="18" charset="0"/>
                <a:cs typeface="Times New Roman" pitchFamily="18" charset="0"/>
              </a:rPr>
              <a:t>      each other.</a:t>
            </a:r>
          </a:p>
        </p:txBody>
      </p:sp>
      <p:pic>
        <p:nvPicPr>
          <p:cNvPr id="4" name="Picture 10" descr="Image result for midline diastema correction"/>
          <p:cNvPicPr>
            <a:picLocks noChangeAspect="1" noChangeArrowheads="1"/>
          </p:cNvPicPr>
          <p:nvPr/>
        </p:nvPicPr>
        <p:blipFill>
          <a:blip r:embed="rId2"/>
          <a:srcRect r="46667" b="22807"/>
          <a:stretch>
            <a:fillRect/>
          </a:stretch>
        </p:blipFill>
        <p:spPr bwMode="auto">
          <a:xfrm>
            <a:off x="2708561" y="4114800"/>
            <a:ext cx="4073239" cy="25603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Reinforced anchorage:</a:t>
            </a:r>
          </a:p>
          <a:p>
            <a:pPr>
              <a:buNone/>
            </a:pPr>
            <a:r>
              <a:rPr lang="en-US" sz="2400" dirty="0" smtClean="0">
                <a:latin typeface="Times New Roman" pitchFamily="18" charset="0"/>
                <a:cs typeface="Times New Roman" pitchFamily="18" charset="0"/>
              </a:rPr>
              <a:t>It involves reinforcing the anchorage or resistance area either by </a:t>
            </a:r>
          </a:p>
          <a:p>
            <a:pPr>
              <a:buNone/>
            </a:pPr>
            <a:r>
              <a:rPr lang="en-US" sz="2400" dirty="0" smtClean="0">
                <a:latin typeface="Times New Roman" pitchFamily="18" charset="0"/>
                <a:cs typeface="Times New Roman" pitchFamily="18" charset="0"/>
              </a:rPr>
              <a:t>adding more resistance units or by the use of  various adjuncts. </a:t>
            </a:r>
          </a:p>
          <a:p>
            <a:pPr>
              <a:buNone/>
            </a:pPr>
            <a:r>
              <a:rPr lang="en-US" sz="2400" dirty="0" smtClean="0">
                <a:latin typeface="Times New Roman" pitchFamily="18" charset="0"/>
                <a:cs typeface="Times New Roman" pitchFamily="18" charset="0"/>
              </a:rPr>
              <a:t>A simple way of reinforcing anchorage is to band the second </a:t>
            </a:r>
          </a:p>
          <a:p>
            <a:pPr>
              <a:buNone/>
            </a:pPr>
            <a:r>
              <a:rPr lang="en-US" sz="2400" dirty="0" smtClean="0">
                <a:latin typeface="Times New Roman" pitchFamily="18" charset="0"/>
                <a:cs typeface="Times New Roman" pitchFamily="18" charset="0"/>
              </a:rPr>
              <a:t>molars. </a:t>
            </a:r>
          </a:p>
          <a:p>
            <a:pPr>
              <a:buNone/>
            </a:pPr>
            <a:endParaRPr lang="en-IN" sz="2400" dirty="0" smtClean="0">
              <a:latin typeface="Times New Roman" pitchFamily="18" charset="0"/>
              <a:cs typeface="Times New Roman" pitchFamily="18" charset="0"/>
            </a:endParaRPr>
          </a:p>
          <a:p>
            <a:pPr>
              <a:buNone/>
            </a:pPr>
            <a:endParaRPr lang="en-IN" sz="2400" dirty="0">
              <a:latin typeface="Times New Roman" pitchFamily="18" charset="0"/>
              <a:cs typeface="Times New Roman" pitchFamily="18" charset="0"/>
            </a:endParaRPr>
          </a:p>
        </p:txBody>
      </p:sp>
      <p:pic>
        <p:nvPicPr>
          <p:cNvPr id="65538" name="Picture 2" descr="Image result for second molar banding"/>
          <p:cNvPicPr>
            <a:picLocks noChangeAspect="1" noChangeArrowheads="1"/>
          </p:cNvPicPr>
          <p:nvPr/>
        </p:nvPicPr>
        <p:blipFill>
          <a:blip r:embed="rId2"/>
          <a:srcRect/>
          <a:stretch>
            <a:fillRect/>
          </a:stretch>
        </p:blipFill>
        <p:spPr bwMode="auto">
          <a:xfrm>
            <a:off x="457200" y="3867149"/>
            <a:ext cx="4314825" cy="2609851"/>
          </a:xfrm>
          <a:prstGeom prst="rect">
            <a:avLst/>
          </a:prstGeom>
          <a:noFill/>
        </p:spPr>
      </p:pic>
      <p:sp>
        <p:nvSpPr>
          <p:cNvPr id="65540" name="AutoShape 4" descr="Image result for second molar band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65542" name="AutoShape 6" descr="Image result for second molar band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65544" name="AutoShape 8" descr="Image result for second molar band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8" name="Picture 7" descr="download (15).jpg"/>
          <p:cNvPicPr>
            <a:picLocks noChangeAspect="1"/>
          </p:cNvPicPr>
          <p:nvPr/>
        </p:nvPicPr>
        <p:blipFill>
          <a:blip r:embed="rId3"/>
          <a:stretch>
            <a:fillRect/>
          </a:stretch>
        </p:blipFill>
        <p:spPr>
          <a:xfrm>
            <a:off x="4828307" y="4038600"/>
            <a:ext cx="4239493" cy="228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par>
                                <p:cTn id="8" presetID="8" presetClass="entr" presetSubtype="16" fill="hold" nodeType="withEffect">
                                  <p:stCondLst>
                                    <p:cond delay="0"/>
                                  </p:stCondLst>
                                  <p:childTnLst>
                                    <p:set>
                                      <p:cBhvr>
                                        <p:cTn id="9" dur="1" fill="hold">
                                          <p:stCondLst>
                                            <p:cond delay="0"/>
                                          </p:stCondLst>
                                        </p:cTn>
                                        <p:tgtEl>
                                          <p:spTgt spid="65538"/>
                                        </p:tgtEl>
                                        <p:attrNameLst>
                                          <p:attrName>style.visibility</p:attrName>
                                        </p:attrNameLst>
                                      </p:cBhvr>
                                      <p:to>
                                        <p:strVal val="visible"/>
                                      </p:to>
                                    </p:set>
                                    <p:animEffect transition="in" filter="diamond(in)">
                                      <p:cBhvr>
                                        <p:cTn id="10" dur="2000"/>
                                        <p:tgtEl>
                                          <p:spTgt spid="65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030" name="Picture 6" descr="Related image"/>
          <p:cNvPicPr>
            <a:picLocks noChangeAspect="1" noChangeArrowheads="1"/>
          </p:cNvPicPr>
          <p:nvPr/>
        </p:nvPicPr>
        <p:blipFill>
          <a:blip r:embed="rId2"/>
          <a:srcRect/>
          <a:stretch>
            <a:fillRect/>
          </a:stretch>
        </p:blipFill>
        <p:spPr bwMode="auto">
          <a:xfrm>
            <a:off x="609600" y="1524000"/>
            <a:ext cx="3810000" cy="2933701"/>
          </a:xfrm>
          <a:prstGeom prst="rect">
            <a:avLst/>
          </a:prstGeom>
          <a:noFill/>
        </p:spPr>
      </p:pic>
      <p:pic>
        <p:nvPicPr>
          <p:cNvPr id="1032" name="Picture 8" descr="Image result for tpa  in extraction of premolars"/>
          <p:cNvPicPr>
            <a:picLocks noChangeAspect="1" noChangeArrowheads="1"/>
          </p:cNvPicPr>
          <p:nvPr/>
        </p:nvPicPr>
        <p:blipFill>
          <a:blip r:embed="rId3"/>
          <a:srcRect l="49444"/>
          <a:stretch>
            <a:fillRect/>
          </a:stretch>
        </p:blipFill>
        <p:spPr bwMode="auto">
          <a:xfrm>
            <a:off x="4572000" y="1584960"/>
            <a:ext cx="4325998" cy="2834640"/>
          </a:xfrm>
          <a:prstGeom prst="rect">
            <a:avLst/>
          </a:prstGeom>
          <a:noFill/>
        </p:spPr>
      </p:pic>
      <p:pic>
        <p:nvPicPr>
          <p:cNvPr id="1034" name="Picture 10" descr="Image result for lip bumper"/>
          <p:cNvPicPr>
            <a:picLocks noChangeAspect="1" noChangeArrowheads="1"/>
          </p:cNvPicPr>
          <p:nvPr/>
        </p:nvPicPr>
        <p:blipFill>
          <a:blip r:embed="rId4" cstate="print"/>
          <a:srcRect/>
          <a:stretch>
            <a:fillRect/>
          </a:stretch>
        </p:blipFill>
        <p:spPr bwMode="auto">
          <a:xfrm>
            <a:off x="3200400" y="4572000"/>
            <a:ext cx="3293899" cy="21945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checkerboard(across)">
                                      <p:cBhvr>
                                        <p:cTn id="7" dur="500"/>
                                        <p:tgtEl>
                                          <p:spTgt spid="1030"/>
                                        </p:tgtEl>
                                      </p:cBhvr>
                                    </p:animEffect>
                                  </p:childTnLst>
                                </p:cTn>
                              </p:par>
                              <p:par>
                                <p:cTn id="8" presetID="5" presetClass="entr" presetSubtype="10" fill="hold" nodeType="withEffect">
                                  <p:stCondLst>
                                    <p:cond delay="0"/>
                                  </p:stCondLst>
                                  <p:childTnLst>
                                    <p:set>
                                      <p:cBhvr>
                                        <p:cTn id="9" dur="1" fill="hold">
                                          <p:stCondLst>
                                            <p:cond delay="0"/>
                                          </p:stCondLst>
                                        </p:cTn>
                                        <p:tgtEl>
                                          <p:spTgt spid="1032"/>
                                        </p:tgtEl>
                                        <p:attrNameLst>
                                          <p:attrName>style.visibility</p:attrName>
                                        </p:attrNameLst>
                                      </p:cBhvr>
                                      <p:to>
                                        <p:strVal val="visible"/>
                                      </p:to>
                                    </p:set>
                                    <p:animEffect transition="in" filter="checkerboard(across)">
                                      <p:cBhvr>
                                        <p:cTn id="10" dur="500"/>
                                        <p:tgtEl>
                                          <p:spTgt spid="1032"/>
                                        </p:tgtEl>
                                      </p:cBhvr>
                                    </p:animEffect>
                                  </p:childTnLst>
                                </p:cTn>
                              </p:par>
                              <p:par>
                                <p:cTn id="11" presetID="5" presetClass="entr" presetSubtype="10" fill="hold" nodeType="withEffect">
                                  <p:stCondLst>
                                    <p:cond delay="0"/>
                                  </p:stCondLst>
                                  <p:childTnLst>
                                    <p:set>
                                      <p:cBhvr>
                                        <p:cTn id="12" dur="1" fill="hold">
                                          <p:stCondLst>
                                            <p:cond delay="0"/>
                                          </p:stCondLst>
                                        </p:cTn>
                                        <p:tgtEl>
                                          <p:spTgt spid="1034"/>
                                        </p:tgtEl>
                                        <p:attrNameLst>
                                          <p:attrName>style.visibility</p:attrName>
                                        </p:attrNameLst>
                                      </p:cBhvr>
                                      <p:to>
                                        <p:strVal val="visible"/>
                                      </p:to>
                                    </p:set>
                                    <p:animEffect transition="in" filter="checkerboard(across)">
                                      <p:cBhvr>
                                        <p:cTn id="13"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a:latin typeface="Times New Roman" pitchFamily="18" charset="0"/>
                <a:cs typeface="Times New Roman" pitchFamily="18" charset="0"/>
              </a:rPr>
              <a:t>According to the jaws involved:</a:t>
            </a:r>
          </a:p>
          <a:p>
            <a:pPr>
              <a:buNone/>
            </a:pPr>
            <a:r>
              <a:rPr lang="en-US" sz="2400" dirty="0">
                <a:latin typeface="Times New Roman" pitchFamily="18" charset="0"/>
                <a:cs typeface="Times New Roman" pitchFamily="18" charset="0"/>
              </a:rPr>
              <a:t>1. Intra maxillary: Anchorage established in </a:t>
            </a:r>
            <a:r>
              <a:rPr lang="en-US" sz="2400" dirty="0" smtClean="0">
                <a:latin typeface="Times New Roman" pitchFamily="18" charset="0"/>
                <a:cs typeface="Times New Roman" pitchFamily="18" charset="0"/>
              </a:rPr>
              <a:t>the </a:t>
            </a:r>
            <a:r>
              <a:rPr lang="en-IN" sz="2400" dirty="0" smtClean="0">
                <a:latin typeface="Times New Roman" pitchFamily="18" charset="0"/>
                <a:cs typeface="Times New Roman" pitchFamily="18" charset="0"/>
              </a:rPr>
              <a:t>same </a:t>
            </a:r>
            <a:r>
              <a:rPr lang="en-IN" sz="2400" dirty="0">
                <a:latin typeface="Times New Roman" pitchFamily="18" charset="0"/>
                <a:cs typeface="Times New Roman" pitchFamily="18" charset="0"/>
              </a:rPr>
              <a:t>jaw.</a:t>
            </a:r>
          </a:p>
          <a:p>
            <a:pPr>
              <a:buNone/>
            </a:pPr>
            <a:r>
              <a:rPr lang="en-US" sz="2400" dirty="0">
                <a:latin typeface="Times New Roman" pitchFamily="18" charset="0"/>
                <a:cs typeface="Times New Roman" pitchFamily="18" charset="0"/>
              </a:rPr>
              <a:t>2. Inter maxillary</a:t>
            </a:r>
            <a:r>
              <a:rPr lang="en-US" sz="2400" dirty="0" smtClean="0">
                <a:latin typeface="Times New Roman" pitchFamily="18" charset="0"/>
                <a:cs typeface="Times New Roman" pitchFamily="18" charset="0"/>
              </a:rPr>
              <a:t>: Anchorage </a:t>
            </a:r>
            <a:r>
              <a:rPr lang="en-US" sz="2400" dirty="0">
                <a:latin typeface="Times New Roman" pitchFamily="18" charset="0"/>
                <a:cs typeface="Times New Roman" pitchFamily="18" charset="0"/>
              </a:rPr>
              <a:t>distributed to </a:t>
            </a:r>
            <a:r>
              <a:rPr lang="en-US" sz="2400" dirty="0" smtClean="0">
                <a:latin typeface="Times New Roman" pitchFamily="18" charset="0"/>
                <a:cs typeface="Times New Roman" pitchFamily="18" charset="0"/>
              </a:rPr>
              <a:t>both </a:t>
            </a:r>
            <a:r>
              <a:rPr lang="en-IN" sz="2400" dirty="0" err="1" smtClean="0">
                <a:latin typeface="Times New Roman" pitchFamily="18" charset="0"/>
                <a:cs typeface="Times New Roman" pitchFamily="18" charset="0"/>
              </a:rPr>
              <a:t>jaws.Baker’s</a:t>
            </a:r>
            <a:r>
              <a:rPr lang="en-IN" sz="2400" dirty="0" smtClean="0">
                <a:latin typeface="Times New Roman" pitchFamily="18" charset="0"/>
                <a:cs typeface="Times New Roman" pitchFamily="18" charset="0"/>
              </a:rPr>
              <a:t> </a:t>
            </a:r>
            <a:r>
              <a:rPr lang="en-IN" sz="2400" dirty="0">
                <a:latin typeface="Times New Roman" pitchFamily="18" charset="0"/>
                <a:cs typeface="Times New Roman" pitchFamily="18" charset="0"/>
              </a:rPr>
              <a:t>anchorage (1904</a:t>
            </a:r>
            <a:r>
              <a:rPr lang="en-IN" sz="2400" dirty="0" smtClean="0">
                <a:latin typeface="Times New Roman" pitchFamily="18" charset="0"/>
                <a:cs typeface="Times New Roman" pitchFamily="18" charset="0"/>
              </a:rPr>
              <a:t>)</a:t>
            </a:r>
          </a:p>
          <a:p>
            <a:pPr>
              <a:buNone/>
            </a:pPr>
            <a:endParaRPr lang="en-IN" sz="2400" dirty="0">
              <a:latin typeface="Times New Roman" pitchFamily="18" charset="0"/>
              <a:cs typeface="Times New Roman" pitchFamily="18" charset="0"/>
            </a:endParaRPr>
          </a:p>
          <a:p>
            <a:pPr>
              <a:buNone/>
            </a:pPr>
            <a:endParaRPr lang="en-IN" sz="2400" dirty="0">
              <a:latin typeface="Times New Roman" pitchFamily="18" charset="0"/>
              <a:cs typeface="Times New Roman" pitchFamily="18" charset="0"/>
            </a:endParaRPr>
          </a:p>
        </p:txBody>
      </p:sp>
      <p:pic>
        <p:nvPicPr>
          <p:cNvPr id="63490" name="Picture 2" descr="Related image"/>
          <p:cNvPicPr>
            <a:picLocks noChangeAspect="1" noChangeArrowheads="1"/>
          </p:cNvPicPr>
          <p:nvPr/>
        </p:nvPicPr>
        <p:blipFill>
          <a:blip r:embed="rId2"/>
          <a:srcRect/>
          <a:stretch>
            <a:fillRect/>
          </a:stretch>
        </p:blipFill>
        <p:spPr bwMode="auto">
          <a:xfrm>
            <a:off x="5257801" y="3124200"/>
            <a:ext cx="2438399" cy="1828800"/>
          </a:xfrm>
          <a:prstGeom prst="rect">
            <a:avLst/>
          </a:prstGeom>
          <a:noFill/>
        </p:spPr>
      </p:pic>
      <p:pic>
        <p:nvPicPr>
          <p:cNvPr id="63492" name="Picture 4" descr="Related image"/>
          <p:cNvPicPr>
            <a:picLocks noChangeAspect="1" noChangeArrowheads="1"/>
          </p:cNvPicPr>
          <p:nvPr/>
        </p:nvPicPr>
        <p:blipFill>
          <a:blip r:embed="rId3"/>
          <a:srcRect/>
          <a:stretch>
            <a:fillRect/>
          </a:stretch>
        </p:blipFill>
        <p:spPr bwMode="auto">
          <a:xfrm>
            <a:off x="762000" y="3276600"/>
            <a:ext cx="2191311" cy="1645920"/>
          </a:xfrm>
          <a:prstGeom prst="rect">
            <a:avLst/>
          </a:prstGeom>
          <a:noFill/>
        </p:spPr>
      </p:pic>
      <p:pic>
        <p:nvPicPr>
          <p:cNvPr id="6" name="Picture 12" descr="Image result for intramaxillary anchorage"/>
          <p:cNvPicPr>
            <a:picLocks noChangeAspect="1" noChangeArrowheads="1"/>
          </p:cNvPicPr>
          <p:nvPr/>
        </p:nvPicPr>
        <p:blipFill>
          <a:blip r:embed="rId4"/>
          <a:srcRect/>
          <a:stretch>
            <a:fillRect/>
          </a:stretch>
        </p:blipFill>
        <p:spPr bwMode="auto">
          <a:xfrm>
            <a:off x="1447800" y="5029200"/>
            <a:ext cx="5643793" cy="1828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3492"/>
                                        </p:tgtEl>
                                        <p:attrNameLst>
                                          <p:attrName>style.visibility</p:attrName>
                                        </p:attrNameLst>
                                      </p:cBhvr>
                                      <p:to>
                                        <p:strVal val="visible"/>
                                      </p:to>
                                    </p:set>
                                    <p:animEffect transition="in" filter="dissolve">
                                      <p:cBhvr>
                                        <p:cTn id="7" dur="500"/>
                                        <p:tgtEl>
                                          <p:spTgt spid="63492"/>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63490"/>
                                        </p:tgtEl>
                                        <p:attrNameLst>
                                          <p:attrName>style.visibility</p:attrName>
                                        </p:attrNameLst>
                                      </p:cBhvr>
                                      <p:to>
                                        <p:strVal val="visible"/>
                                      </p:to>
                                    </p:set>
                                    <p:animEffect transition="in" filter="dissolve">
                                      <p:cBhvr>
                                        <p:cTn id="13" dur="500"/>
                                        <p:tgtEl>
                                          <p:spTgt spid="63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2400" dirty="0">
                <a:latin typeface="Times New Roman" pitchFamily="18" charset="0"/>
                <a:cs typeface="Times New Roman" pitchFamily="18" charset="0"/>
              </a:rPr>
              <a:t>According to the </a:t>
            </a:r>
            <a:r>
              <a:rPr lang="en-US" sz="2400" b="1" dirty="0">
                <a:latin typeface="Times New Roman" pitchFamily="18" charset="0"/>
                <a:cs typeface="Times New Roman" pitchFamily="18" charset="0"/>
              </a:rPr>
              <a:t>site of anchorage</a:t>
            </a:r>
            <a:r>
              <a:rPr lang="en-US"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1. </a:t>
            </a:r>
            <a:r>
              <a:rPr lang="en-US" sz="2400" b="1" dirty="0">
                <a:latin typeface="Times New Roman" pitchFamily="18" charset="0"/>
                <a:cs typeface="Times New Roman" pitchFamily="18" charset="0"/>
              </a:rPr>
              <a:t>Intra oral </a:t>
            </a:r>
            <a:r>
              <a:rPr lang="en-US" sz="2400" dirty="0">
                <a:latin typeface="Times New Roman" pitchFamily="18" charset="0"/>
                <a:cs typeface="Times New Roman" pitchFamily="18" charset="0"/>
              </a:rPr>
              <a:t>: Anchorage established within </a:t>
            </a:r>
            <a:r>
              <a:rPr lang="en-US" sz="2400" dirty="0" smtClean="0">
                <a:latin typeface="Times New Roman" pitchFamily="18" charset="0"/>
                <a:cs typeface="Times New Roman" pitchFamily="18" charset="0"/>
              </a:rPr>
              <a:t>the </a:t>
            </a:r>
            <a:r>
              <a:rPr lang="en-IN" sz="2400" dirty="0" smtClean="0">
                <a:latin typeface="Times New Roman" pitchFamily="18" charset="0"/>
                <a:cs typeface="Times New Roman" pitchFamily="18" charset="0"/>
              </a:rPr>
              <a:t>mouth</a:t>
            </a:r>
            <a:r>
              <a:rPr lang="en-IN"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2. </a:t>
            </a:r>
            <a:r>
              <a:rPr lang="en-US" sz="2400" b="1" dirty="0">
                <a:latin typeface="Times New Roman" pitchFamily="18" charset="0"/>
                <a:cs typeface="Times New Roman" pitchFamily="18" charset="0"/>
              </a:rPr>
              <a:t>Extra oral </a:t>
            </a:r>
            <a:r>
              <a:rPr lang="en-US" sz="2400" dirty="0">
                <a:latin typeface="Times New Roman" pitchFamily="18" charset="0"/>
                <a:cs typeface="Times New Roman" pitchFamily="18" charset="0"/>
              </a:rPr>
              <a:t>: Anchorage obtained outside </a:t>
            </a:r>
            <a:r>
              <a:rPr lang="en-US" sz="2400" dirty="0" smtClean="0">
                <a:latin typeface="Times New Roman" pitchFamily="18" charset="0"/>
                <a:cs typeface="Times New Roman" pitchFamily="18" charset="0"/>
              </a:rPr>
              <a:t>the </a:t>
            </a:r>
            <a:r>
              <a:rPr lang="en-IN" sz="2400" dirty="0" smtClean="0">
                <a:latin typeface="Times New Roman" pitchFamily="18" charset="0"/>
                <a:cs typeface="Times New Roman" pitchFamily="18" charset="0"/>
              </a:rPr>
              <a:t>oral cavity</a:t>
            </a:r>
          </a:p>
        </p:txBody>
      </p:sp>
      <p:pic>
        <p:nvPicPr>
          <p:cNvPr id="62466" name="Picture 2" descr="Image result for types of headgear orthodontics"/>
          <p:cNvPicPr>
            <a:picLocks noChangeAspect="1" noChangeArrowheads="1"/>
          </p:cNvPicPr>
          <p:nvPr/>
        </p:nvPicPr>
        <p:blipFill>
          <a:blip r:embed="rId2"/>
          <a:srcRect b="11111"/>
          <a:stretch>
            <a:fillRect/>
          </a:stretch>
        </p:blipFill>
        <p:spPr bwMode="auto">
          <a:xfrm>
            <a:off x="151575" y="3429000"/>
            <a:ext cx="5792025" cy="2438400"/>
          </a:xfrm>
          <a:prstGeom prst="rect">
            <a:avLst/>
          </a:prstGeom>
          <a:noFill/>
        </p:spPr>
      </p:pic>
      <p:pic>
        <p:nvPicPr>
          <p:cNvPr id="62468" name="Picture 4" descr="Related image"/>
          <p:cNvPicPr>
            <a:picLocks noChangeAspect="1" noChangeArrowheads="1"/>
          </p:cNvPicPr>
          <p:nvPr/>
        </p:nvPicPr>
        <p:blipFill>
          <a:blip r:embed="rId3"/>
          <a:srcRect l="50781"/>
          <a:stretch>
            <a:fillRect/>
          </a:stretch>
        </p:blipFill>
        <p:spPr bwMode="auto">
          <a:xfrm>
            <a:off x="6000750" y="3489960"/>
            <a:ext cx="2080260" cy="23774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strips(downLeft)">
                                      <p:cBhvr>
                                        <p:cTn id="7" dur="500"/>
                                        <p:tgtEl>
                                          <p:spTgt spid="62466"/>
                                        </p:tgtEl>
                                      </p:cBhvr>
                                    </p:animEffect>
                                  </p:childTnLst>
                                </p:cTn>
                              </p:par>
                              <p:par>
                                <p:cTn id="8" presetID="18" presetClass="entr" presetSubtype="12" fill="hold" nodeType="withEffect">
                                  <p:stCondLst>
                                    <p:cond delay="0"/>
                                  </p:stCondLst>
                                  <p:childTnLst>
                                    <p:set>
                                      <p:cBhvr>
                                        <p:cTn id="9" dur="1" fill="hold">
                                          <p:stCondLst>
                                            <p:cond delay="0"/>
                                          </p:stCondLst>
                                        </p:cTn>
                                        <p:tgtEl>
                                          <p:spTgt spid="62468"/>
                                        </p:tgtEl>
                                        <p:attrNameLst>
                                          <p:attrName>style.visibility</p:attrName>
                                        </p:attrNameLst>
                                      </p:cBhvr>
                                      <p:to>
                                        <p:strVal val="visible"/>
                                      </p:to>
                                    </p:set>
                                    <p:animEffect transition="in" filter="strips(downLeft)">
                                      <p:cBhvr>
                                        <p:cTn id="10" dur="500"/>
                                        <p:tgtEl>
                                          <p:spTgt spid="62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3</a:t>
            </a:r>
            <a:r>
              <a:rPr lang="en-US" sz="2400" b="1" dirty="0" smtClean="0">
                <a:latin typeface="Times New Roman" pitchFamily="18" charset="0"/>
                <a:cs typeface="Times New Roman" pitchFamily="18" charset="0"/>
              </a:rPr>
              <a:t>. Muscular</a:t>
            </a:r>
            <a:r>
              <a:rPr lang="en-US" sz="2400" dirty="0" smtClean="0">
                <a:latin typeface="Times New Roman" pitchFamily="18" charset="0"/>
                <a:cs typeface="Times New Roman" pitchFamily="18" charset="0"/>
              </a:rPr>
              <a:t>: Anchorage derived from action of </a:t>
            </a:r>
            <a:r>
              <a:rPr lang="en-IN" sz="2400" dirty="0" smtClean="0">
                <a:latin typeface="Times New Roman" pitchFamily="18" charset="0"/>
                <a:cs typeface="Times New Roman" pitchFamily="18" charset="0"/>
              </a:rPr>
              <a:t>muscles. e.g. </a:t>
            </a:r>
          </a:p>
          <a:p>
            <a:pPr>
              <a:buNone/>
            </a:pPr>
            <a:r>
              <a:rPr lang="en-IN" sz="2400" dirty="0" smtClean="0">
                <a:latin typeface="Times New Roman" pitchFamily="18" charset="0"/>
                <a:cs typeface="Times New Roman" pitchFamily="18" charset="0"/>
              </a:rPr>
              <a:t>    Vestibular shields.</a:t>
            </a:r>
          </a:p>
          <a:p>
            <a:endParaRPr lang="en-IN" sz="2400" dirty="0"/>
          </a:p>
        </p:txBody>
      </p:sp>
      <p:pic>
        <p:nvPicPr>
          <p:cNvPr id="94210" name="Picture 2" descr="Image result for vestibular shields in franle"/>
          <p:cNvPicPr>
            <a:picLocks noChangeAspect="1" noChangeArrowheads="1"/>
          </p:cNvPicPr>
          <p:nvPr/>
        </p:nvPicPr>
        <p:blipFill>
          <a:blip r:embed="rId2"/>
          <a:srcRect/>
          <a:stretch>
            <a:fillRect/>
          </a:stretch>
        </p:blipFill>
        <p:spPr bwMode="auto">
          <a:xfrm>
            <a:off x="1600200" y="2590800"/>
            <a:ext cx="5715000" cy="3505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wheel(4)">
                                      <p:cBhvr>
                                        <p:cTn id="7" dur="2000"/>
                                        <p:tgtEl>
                                          <p:spTgt spid="94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4525963"/>
          </a:xfrm>
        </p:spPr>
        <p:txBody>
          <a:bodyPr>
            <a:noAutofit/>
          </a:bodyPr>
          <a:lstStyle/>
          <a:p>
            <a:pPr>
              <a:buNone/>
            </a:pPr>
            <a:r>
              <a:rPr lang="en-US" sz="2400" b="1" dirty="0" smtClean="0">
                <a:latin typeface="Times New Roman" pitchFamily="18" charset="0"/>
                <a:cs typeface="Times New Roman" pitchFamily="18" charset="0"/>
              </a:rPr>
              <a:t>According to the number of anchorage units:</a:t>
            </a:r>
          </a:p>
          <a:p>
            <a:pPr>
              <a:buNone/>
            </a:pPr>
            <a:r>
              <a:rPr lang="en-US" sz="2400" dirty="0" smtClean="0">
                <a:latin typeface="Times New Roman" pitchFamily="18" charset="0"/>
                <a:cs typeface="Times New Roman" pitchFamily="18" charset="0"/>
              </a:rPr>
              <a:t>1. Single or primary anchorage</a:t>
            </a:r>
          </a:p>
          <a:p>
            <a:pPr>
              <a:buNone/>
            </a:pPr>
            <a:r>
              <a:rPr lang="en-US" sz="2400" dirty="0" smtClean="0">
                <a:latin typeface="Times New Roman" pitchFamily="18" charset="0"/>
                <a:cs typeface="Times New Roman" pitchFamily="18" charset="0"/>
              </a:rPr>
              <a:t>                     Anchorage involving only </a:t>
            </a:r>
            <a:r>
              <a:rPr lang="en-US" sz="2400" b="1" dirty="0" smtClean="0">
                <a:latin typeface="Times New Roman" pitchFamily="18" charset="0"/>
                <a:cs typeface="Times New Roman" pitchFamily="18" charset="0"/>
              </a:rPr>
              <a:t>one</a:t>
            </a:r>
            <a:r>
              <a:rPr lang="en-US" sz="2400" dirty="0" smtClean="0">
                <a:latin typeface="Times New Roman" pitchFamily="18" charset="0"/>
                <a:cs typeface="Times New Roman" pitchFamily="18" charset="0"/>
              </a:rPr>
              <a:t> tooth.</a:t>
            </a:r>
          </a:p>
          <a:p>
            <a:pPr>
              <a:buNone/>
            </a:pPr>
            <a:r>
              <a:rPr lang="en-IN" sz="2400" dirty="0" smtClean="0">
                <a:latin typeface="Times New Roman" pitchFamily="18" charset="0"/>
                <a:cs typeface="Times New Roman" pitchFamily="18" charset="0"/>
              </a:rPr>
              <a:t>2. Compound anchorage :</a:t>
            </a:r>
          </a:p>
          <a:p>
            <a:pPr>
              <a:buNone/>
            </a:pPr>
            <a:r>
              <a:rPr lang="en-US" sz="2400" dirty="0" smtClean="0">
                <a:latin typeface="Times New Roman" pitchFamily="18" charset="0"/>
                <a:cs typeface="Times New Roman" pitchFamily="18" charset="0"/>
              </a:rPr>
              <a:t>                     Anchorage involving </a:t>
            </a:r>
            <a:r>
              <a:rPr lang="en-US" sz="2400" b="1" dirty="0" smtClean="0">
                <a:latin typeface="Times New Roman" pitchFamily="18" charset="0"/>
                <a:cs typeface="Times New Roman" pitchFamily="18" charset="0"/>
              </a:rPr>
              <a:t>two or more teeth</a:t>
            </a:r>
            <a:r>
              <a:rPr lang="en-US" sz="2400" dirty="0" smtClean="0">
                <a:latin typeface="Times New Roman" pitchFamily="18" charset="0"/>
                <a:cs typeface="Times New Roman" pitchFamily="18" charset="0"/>
              </a:rPr>
              <a:t>.</a:t>
            </a:r>
          </a:p>
          <a:p>
            <a:pPr>
              <a:buNone/>
            </a:pPr>
            <a:r>
              <a:rPr lang="en-IN" sz="2400" dirty="0" smtClean="0">
                <a:latin typeface="Times New Roman" pitchFamily="18" charset="0"/>
                <a:cs typeface="Times New Roman" pitchFamily="18" charset="0"/>
              </a:rPr>
              <a:t>3. Reinforced anchorage :</a:t>
            </a:r>
          </a:p>
          <a:p>
            <a:pPr>
              <a:buNone/>
            </a:pPr>
            <a:r>
              <a:rPr lang="en-US" sz="2400" dirty="0" smtClean="0">
                <a:latin typeface="Times New Roman" pitchFamily="18" charset="0"/>
                <a:cs typeface="Times New Roman" pitchFamily="18" charset="0"/>
              </a:rPr>
              <a:t>                     Addition of non-dental anchorage Sites.</a:t>
            </a:r>
          </a:p>
          <a:p>
            <a:pPr>
              <a:buNone/>
            </a:pPr>
            <a:r>
              <a:rPr lang="en-IN" sz="2400" dirty="0" smtClean="0">
                <a:latin typeface="Times New Roman" pitchFamily="18" charset="0"/>
                <a:cs typeface="Times New Roman" pitchFamily="18" charset="0"/>
              </a:rPr>
              <a:t>                     e.g. Mucosa, muscle, head, etc.</a:t>
            </a:r>
          </a:p>
          <a:p>
            <a:pPr>
              <a:buNone/>
            </a:pPr>
            <a:endParaRPr lang="en-IN" sz="2400" dirty="0">
              <a:latin typeface="Times New Roman" pitchFamily="18" charset="0"/>
              <a:cs typeface="Times New Roman" pitchFamily="18" charset="0"/>
            </a:endParaRPr>
          </a:p>
        </p:txBody>
      </p:sp>
      <p:pic>
        <p:nvPicPr>
          <p:cNvPr id="61442" name="Picture 2" descr="Image result for molar mesialization with headgear"/>
          <p:cNvPicPr>
            <a:picLocks noChangeAspect="1" noChangeArrowheads="1"/>
          </p:cNvPicPr>
          <p:nvPr/>
        </p:nvPicPr>
        <p:blipFill>
          <a:blip r:embed="rId2"/>
          <a:srcRect/>
          <a:stretch>
            <a:fillRect/>
          </a:stretch>
        </p:blipFill>
        <p:spPr bwMode="auto">
          <a:xfrm>
            <a:off x="567971" y="4191000"/>
            <a:ext cx="4689829" cy="2194560"/>
          </a:xfrm>
          <a:prstGeom prst="rect">
            <a:avLst/>
          </a:prstGeom>
          <a:noFill/>
        </p:spPr>
      </p:pic>
      <p:pic>
        <p:nvPicPr>
          <p:cNvPr id="61444" name="Picture 4" descr="Image result for anchorage involving more than two teeth"/>
          <p:cNvPicPr>
            <a:picLocks noChangeAspect="1" noChangeArrowheads="1"/>
          </p:cNvPicPr>
          <p:nvPr/>
        </p:nvPicPr>
        <p:blipFill>
          <a:blip r:embed="rId3"/>
          <a:srcRect t="28000" b="21333"/>
          <a:stretch>
            <a:fillRect/>
          </a:stretch>
        </p:blipFill>
        <p:spPr bwMode="auto">
          <a:xfrm>
            <a:off x="5410200" y="4419600"/>
            <a:ext cx="3429001" cy="173736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800" dirty="0" smtClean="0">
                <a:latin typeface="Times New Roman" pitchFamily="18" charset="0"/>
                <a:cs typeface="Times New Roman" pitchFamily="18" charset="0"/>
              </a:rPr>
              <a:t>Nanda classified anchorage as </a:t>
            </a:r>
            <a:br>
              <a:rPr lang="en-IN" sz="2800" dirty="0" smtClean="0">
                <a:latin typeface="Times New Roman" pitchFamily="18" charset="0"/>
                <a:cs typeface="Times New Roman" pitchFamily="18" charset="0"/>
              </a:rPr>
            </a:br>
            <a:endParaRPr lang="en-IN" sz="2800" dirty="0"/>
          </a:p>
        </p:txBody>
      </p:sp>
      <p:sp>
        <p:nvSpPr>
          <p:cNvPr id="3" name="Content Placeholder 2"/>
          <p:cNvSpPr>
            <a:spLocks noGrp="1"/>
          </p:cNvSpPr>
          <p:nvPr>
            <p:ph idx="1"/>
          </p:nvPr>
        </p:nvSpPr>
        <p:spPr>
          <a:xfrm>
            <a:off x="457200" y="1600200"/>
            <a:ext cx="8686800" cy="4525963"/>
          </a:xfrm>
        </p:spPr>
        <p:txBody>
          <a:bodyPr>
            <a:noAutofit/>
          </a:bodyPr>
          <a:lstStyle/>
          <a:p>
            <a:pPr marL="457200" indent="-457200">
              <a:buAutoNum type="arabicPeriod"/>
            </a:pPr>
            <a:r>
              <a:rPr lang="it-IT" sz="2400" b="1" dirty="0" smtClean="0">
                <a:latin typeface="Times New Roman" pitchFamily="18" charset="0"/>
                <a:cs typeface="Times New Roman" pitchFamily="18" charset="0"/>
              </a:rPr>
              <a:t>A anchorage: critical / severe </a:t>
            </a:r>
          </a:p>
          <a:p>
            <a:pPr marL="457200" indent="-457200">
              <a:buNone/>
            </a:pPr>
            <a:r>
              <a:rPr lang="it-IT" sz="2400" dirty="0">
                <a:latin typeface="Times New Roman" pitchFamily="18" charset="0"/>
                <a:cs typeface="Times New Roman" pitchFamily="18" charset="0"/>
              </a:rPr>
              <a:t> </a:t>
            </a:r>
            <a:r>
              <a:rPr lang="it-I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75% or more of the extraction space is needed </a:t>
            </a:r>
            <a:r>
              <a:rPr lang="en-IN" sz="2400" dirty="0" smtClean="0">
                <a:latin typeface="Times New Roman" pitchFamily="18" charset="0"/>
                <a:cs typeface="Times New Roman" pitchFamily="18" charset="0"/>
              </a:rPr>
              <a:t>for anterior retraction.</a:t>
            </a:r>
          </a:p>
        </p:txBody>
      </p:sp>
      <p:pic>
        <p:nvPicPr>
          <p:cNvPr id="5" name="Picture 2" descr="GROUP A ANCHORAGE&#10;&#10;Maximum (A, Critical) anchorage situation&#10;Critical maintenance of pos. teeth position&#10;75% or more space..."/>
          <p:cNvPicPr>
            <a:picLocks noChangeAspect="1" noChangeArrowheads="1"/>
          </p:cNvPicPr>
          <p:nvPr/>
        </p:nvPicPr>
        <p:blipFill>
          <a:blip r:embed="rId2"/>
          <a:srcRect t="27419" b="26882"/>
          <a:stretch>
            <a:fillRect/>
          </a:stretch>
        </p:blipFill>
        <p:spPr bwMode="auto">
          <a:xfrm>
            <a:off x="838200" y="3429000"/>
            <a:ext cx="7559040" cy="25908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IN" sz="2400" dirty="0" smtClean="0">
                <a:latin typeface="Times New Roman" pitchFamily="18" charset="0"/>
                <a:cs typeface="Times New Roman" pitchFamily="18" charset="0"/>
              </a:rPr>
              <a:t>2.  </a:t>
            </a:r>
            <a:r>
              <a:rPr lang="en-IN" sz="2400" b="1" dirty="0" smtClean="0">
                <a:latin typeface="Times New Roman" pitchFamily="18" charset="0"/>
                <a:cs typeface="Times New Roman" pitchFamily="18" charset="0"/>
              </a:rPr>
              <a:t>B anchorage: moderate</a:t>
            </a:r>
          </a:p>
          <a:p>
            <a:pPr>
              <a:buNone/>
            </a:pPr>
            <a:r>
              <a:rPr lang="en-I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Relatively symmetric space closure(50%)</a:t>
            </a:r>
          </a:p>
          <a:p>
            <a:pPr>
              <a:buNone/>
            </a:pPr>
            <a:endParaRPr lang="en-IN" sz="2400" dirty="0"/>
          </a:p>
        </p:txBody>
      </p:sp>
      <p:pic>
        <p:nvPicPr>
          <p:cNvPr id="5" name="Picture 2" descr="Image result for type B anchorage"/>
          <p:cNvPicPr>
            <a:picLocks noChangeAspect="1" noChangeArrowheads="1"/>
          </p:cNvPicPr>
          <p:nvPr/>
        </p:nvPicPr>
        <p:blipFill>
          <a:blip r:embed="rId2"/>
          <a:srcRect t="30063" b="24843"/>
          <a:stretch>
            <a:fillRect/>
          </a:stretch>
        </p:blipFill>
        <p:spPr bwMode="auto">
          <a:xfrm>
            <a:off x="1295399" y="3429000"/>
            <a:ext cx="6482080" cy="219456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it-IT" sz="2400" dirty="0" smtClean="0">
                <a:latin typeface="Times New Roman" pitchFamily="18" charset="0"/>
                <a:cs typeface="Times New Roman" pitchFamily="18" charset="0"/>
              </a:rPr>
              <a:t>3. </a:t>
            </a:r>
            <a:r>
              <a:rPr lang="it-IT" sz="2400" b="1" dirty="0" smtClean="0">
                <a:latin typeface="Times New Roman" pitchFamily="18" charset="0"/>
                <a:cs typeface="Times New Roman" pitchFamily="18" charset="0"/>
              </a:rPr>
              <a:t>C anchorage: mild / non critical </a:t>
            </a:r>
          </a:p>
          <a:p>
            <a:pPr>
              <a:buNone/>
            </a:pPr>
            <a:r>
              <a:rPr lang="it-I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75% or more of space closure by </a:t>
            </a:r>
            <a:r>
              <a:rPr lang="en-US" sz="2400" dirty="0" err="1" smtClean="0">
                <a:latin typeface="Times New Roman" pitchFamily="18" charset="0"/>
                <a:cs typeface="Times New Roman" pitchFamily="18" charset="0"/>
              </a:rPr>
              <a:t>mesial</a:t>
            </a:r>
            <a:r>
              <a:rPr lang="en-US"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movement of posterior teeth</a:t>
            </a:r>
          </a:p>
          <a:p>
            <a:endParaRPr lang="en-IN" sz="2400" dirty="0" smtClean="0"/>
          </a:p>
          <a:p>
            <a:endParaRPr lang="en-IN" sz="2400" dirty="0"/>
          </a:p>
        </p:txBody>
      </p:sp>
      <p:pic>
        <p:nvPicPr>
          <p:cNvPr id="96258" name="Picture 2" descr="GROUP C ANCHORAGE&#10;&#10;Minimum (C, Noncritical) anchorage situation&#10;75% or more space closure- by mesial&#10;movement of pos. teet..."/>
          <p:cNvPicPr>
            <a:picLocks noChangeAspect="1" noChangeArrowheads="1"/>
          </p:cNvPicPr>
          <p:nvPr/>
        </p:nvPicPr>
        <p:blipFill>
          <a:blip r:embed="rId2"/>
          <a:srcRect t="26722" b="24843"/>
          <a:stretch>
            <a:fillRect/>
          </a:stretch>
        </p:blipFill>
        <p:spPr bwMode="auto">
          <a:xfrm>
            <a:off x="1447800" y="3429000"/>
            <a:ext cx="6076950" cy="22098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latin typeface="Times New Roman" pitchFamily="18" charset="0"/>
                <a:cs typeface="Times New Roman" pitchFamily="18" charset="0"/>
              </a:rPr>
              <a:t>MARCOTTE’S CLASSIFICATION (1990):</a:t>
            </a:r>
            <a:br>
              <a:rPr lang="en-IN" sz="2800" dirty="0" smtClean="0">
                <a:latin typeface="Times New Roman" pitchFamily="18" charset="0"/>
                <a:cs typeface="Times New Roman" pitchFamily="18" charset="0"/>
              </a:rPr>
            </a:br>
            <a:endParaRPr lang="en-IN"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382000" cy="4525963"/>
          </a:xfrm>
        </p:spPr>
        <p:txBody>
          <a:bodyPr>
            <a:normAutofit/>
          </a:bodyPr>
          <a:lstStyle/>
          <a:p>
            <a:pPr>
              <a:buNone/>
            </a:pPr>
            <a:r>
              <a:rPr lang="en-US" sz="2400" b="1" dirty="0" smtClean="0">
                <a:latin typeface="Times New Roman" pitchFamily="18" charset="0"/>
                <a:cs typeface="Times New Roman" pitchFamily="18" charset="0"/>
              </a:rPr>
              <a:t>Group </a:t>
            </a:r>
            <a:r>
              <a:rPr lang="en-US" sz="2400" b="1" dirty="0">
                <a:latin typeface="Times New Roman" pitchFamily="18" charset="0"/>
                <a:cs typeface="Times New Roman" pitchFamily="18" charset="0"/>
              </a:rPr>
              <a:t>A </a:t>
            </a:r>
            <a:r>
              <a:rPr lang="en-US" sz="2400" b="1" dirty="0" smtClean="0">
                <a:latin typeface="Times New Roman" pitchFamily="18" charset="0"/>
                <a:cs typeface="Times New Roman" pitchFamily="18" charset="0"/>
              </a:rPr>
              <a:t> Anchorage</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Also refers to maximum posterior</a:t>
            </a:r>
          </a:p>
          <a:p>
            <a:pPr>
              <a:buNone/>
            </a:pPr>
            <a:r>
              <a:rPr lang="en-US" sz="2400" dirty="0">
                <a:latin typeface="Times New Roman" pitchFamily="18" charset="0"/>
                <a:cs typeface="Times New Roman" pitchFamily="18" charset="0"/>
              </a:rPr>
              <a:t>anchorage. </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75</a:t>
            </a:r>
            <a:r>
              <a:rPr lang="en-US" sz="2400" dirty="0">
                <a:latin typeface="Times New Roman" pitchFamily="18" charset="0"/>
                <a:cs typeface="Times New Roman" pitchFamily="18" charset="0"/>
              </a:rPr>
              <a:t>% or more space required for </a:t>
            </a:r>
            <a:r>
              <a:rPr lang="en-US" sz="2400" dirty="0" smtClean="0">
                <a:latin typeface="Times New Roman" pitchFamily="18" charset="0"/>
                <a:cs typeface="Times New Roman" pitchFamily="18" charset="0"/>
              </a:rPr>
              <a:t>anterior retraction</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biomechanical paradigm is to </a:t>
            </a:r>
            <a:r>
              <a:rPr lang="en-US" sz="2400" dirty="0" smtClean="0">
                <a:latin typeface="Times New Roman" pitchFamily="18" charset="0"/>
                <a:cs typeface="Times New Roman" pitchFamily="18" charset="0"/>
              </a:rPr>
              <a:t>increase posterior </a:t>
            </a:r>
            <a:r>
              <a:rPr lang="en-US" sz="2400" dirty="0">
                <a:latin typeface="Times New Roman" pitchFamily="18" charset="0"/>
                <a:cs typeface="Times New Roman" pitchFamily="18" charset="0"/>
              </a:rPr>
              <a:t>M/F ratio </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beta M/F ratio) relative to the </a:t>
            </a:r>
            <a:r>
              <a:rPr lang="en-US" sz="2400" dirty="0" smtClean="0">
                <a:latin typeface="Times New Roman" pitchFamily="18" charset="0"/>
                <a:cs typeface="Times New Roman" pitchFamily="18" charset="0"/>
              </a:rPr>
              <a:t>anterior </a:t>
            </a:r>
            <a:r>
              <a:rPr lang="en-IN" sz="2400" dirty="0" smtClean="0">
                <a:latin typeface="Times New Roman" pitchFamily="18" charset="0"/>
                <a:cs typeface="Times New Roman" pitchFamily="18" charset="0"/>
              </a:rPr>
              <a:t>M/F </a:t>
            </a:r>
            <a:r>
              <a:rPr lang="en-IN" sz="2400" dirty="0">
                <a:latin typeface="Times New Roman" pitchFamily="18" charset="0"/>
                <a:cs typeface="Times New Roman" pitchFamily="18" charset="0"/>
              </a:rPr>
              <a:t>ratio (Alfa M/F ratio).</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686800" cy="4525963"/>
          </a:xfrm>
        </p:spPr>
        <p:txBody>
          <a:bodyPr>
            <a:normAutofit/>
          </a:bodyPr>
          <a:lstStyle/>
          <a:p>
            <a:pPr>
              <a:buNone/>
            </a:pPr>
            <a:r>
              <a:rPr lang="en-US" sz="2400" b="1" dirty="0">
                <a:latin typeface="Times New Roman" pitchFamily="18" charset="0"/>
                <a:cs typeface="Times New Roman" pitchFamily="18" charset="0"/>
              </a:rPr>
              <a:t>Group B Anchorage</a:t>
            </a:r>
            <a:r>
              <a:rPr lang="en-US" sz="2400" b="1" i="1" dirty="0">
                <a:latin typeface="Times New Roman" pitchFamily="18" charset="0"/>
                <a:cs typeface="Times New Roman" pitchFamily="18" charset="0"/>
              </a:rPr>
              <a:t>: </a:t>
            </a:r>
            <a:r>
              <a:rPr lang="en-US" sz="2400" dirty="0">
                <a:latin typeface="Times New Roman" pitchFamily="18" charset="0"/>
                <a:cs typeface="Times New Roman" pitchFamily="18" charset="0"/>
              </a:rPr>
              <a:t>Simplest form of space closure</a:t>
            </a:r>
            <a:r>
              <a:rPr lang="en-US" sz="2400" b="1" i="1" dirty="0" smtClean="0">
                <a:latin typeface="Times New Roman" pitchFamily="18" charset="0"/>
                <a:cs typeface="Times New Roman" pitchFamily="18" charset="0"/>
              </a:rPr>
              <a:t>.</a:t>
            </a:r>
          </a:p>
          <a:p>
            <a:pPr>
              <a:buNone/>
            </a:pPr>
            <a:endParaRPr lang="en-US" sz="2400" b="1" i="1" dirty="0">
              <a:latin typeface="Times New Roman" pitchFamily="18" charset="0"/>
              <a:cs typeface="Times New Roman" pitchFamily="18" charset="0"/>
            </a:endParaRPr>
          </a:p>
          <a:p>
            <a:pPr>
              <a:buNone/>
            </a:pPr>
            <a:r>
              <a:rPr lang="en-US" sz="2400" dirty="0">
                <a:latin typeface="Times New Roman" pitchFamily="18" charset="0"/>
                <a:cs typeface="Times New Roman" pitchFamily="18" charset="0"/>
              </a:rPr>
              <a:t>The requirement includes equal translation of the </a:t>
            </a:r>
            <a:r>
              <a:rPr lang="en-US" sz="2400" dirty="0" smtClean="0">
                <a:latin typeface="Times New Roman" pitchFamily="18" charset="0"/>
                <a:cs typeface="Times New Roman" pitchFamily="18" charset="0"/>
              </a:rPr>
              <a:t>anterior and </a:t>
            </a:r>
          </a:p>
          <a:p>
            <a:pPr>
              <a:buNone/>
            </a:pPr>
            <a:r>
              <a:rPr lang="en-US" sz="2400" dirty="0" smtClean="0">
                <a:latin typeface="Times New Roman" pitchFamily="18" charset="0"/>
                <a:cs typeface="Times New Roman" pitchFamily="18" charset="0"/>
              </a:rPr>
              <a:t>posterior </a:t>
            </a:r>
            <a:r>
              <a:rPr lang="en-US" sz="2400" dirty="0">
                <a:latin typeface="Times New Roman" pitchFamily="18" charset="0"/>
                <a:cs typeface="Times New Roman" pitchFamily="18" charset="0"/>
              </a:rPr>
              <a:t>segments into the extraction space. </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Equal and </a:t>
            </a:r>
            <a:r>
              <a:rPr lang="en-US" sz="2400" dirty="0">
                <a:latin typeface="Times New Roman" pitchFamily="18" charset="0"/>
                <a:cs typeface="Times New Roman" pitchFamily="18" charset="0"/>
              </a:rPr>
              <a:t>opposite moments and forces are indicated</a:t>
            </a:r>
            <a:r>
              <a:rPr lang="en-US" sz="2400" dirty="0" smtClean="0">
                <a:latin typeface="Times New Roman" pitchFamily="18" charset="0"/>
                <a:cs typeface="Times New Roman" pitchFamily="18" charset="0"/>
              </a:rPr>
              <a:t>.</a:t>
            </a:r>
          </a:p>
          <a:p>
            <a:pPr>
              <a:buNone/>
            </a:pPr>
            <a:endParaRPr lang="en-US" sz="2400" dirty="0">
              <a:latin typeface="Times New Roman" pitchFamily="18" charset="0"/>
              <a:cs typeface="Times New Roman" pitchFamily="18" charset="0"/>
            </a:endParaRPr>
          </a:p>
          <a:p>
            <a:pPr>
              <a:buNone/>
            </a:pPr>
            <a:r>
              <a:rPr lang="en-US" sz="2400" b="1" dirty="0">
                <a:latin typeface="Times New Roman" pitchFamily="18" charset="0"/>
                <a:cs typeface="Times New Roman" pitchFamily="18" charset="0"/>
              </a:rPr>
              <a:t>Group C Anchorage</a:t>
            </a:r>
            <a:r>
              <a:rPr lang="en-US" sz="2400" b="1" i="1" dirty="0">
                <a:latin typeface="Times New Roman" pitchFamily="18" charset="0"/>
                <a:cs typeface="Times New Roman" pitchFamily="18" charset="0"/>
              </a:rPr>
              <a:t>: </a:t>
            </a:r>
            <a:endParaRPr lang="en-US" sz="2400" b="1" i="1"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Also </a:t>
            </a:r>
            <a:r>
              <a:rPr lang="en-US" sz="2400" dirty="0">
                <a:latin typeface="Times New Roman" pitchFamily="18" charset="0"/>
                <a:cs typeface="Times New Roman" pitchFamily="18" charset="0"/>
              </a:rPr>
              <a:t>refers to maximum </a:t>
            </a:r>
            <a:r>
              <a:rPr lang="en-US" sz="2400" dirty="0" smtClean="0">
                <a:latin typeface="Times New Roman" pitchFamily="18" charset="0"/>
                <a:cs typeface="Times New Roman" pitchFamily="18" charset="0"/>
              </a:rPr>
              <a:t>anterior anchorage</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75</a:t>
            </a:r>
            <a:r>
              <a:rPr lang="en-US" sz="2400" dirty="0">
                <a:latin typeface="Times New Roman" pitchFamily="18" charset="0"/>
                <a:cs typeface="Times New Roman" pitchFamily="18" charset="0"/>
              </a:rPr>
              <a:t>% of space closure </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achieved through </a:t>
            </a:r>
            <a:r>
              <a:rPr lang="en-US" sz="2400" dirty="0" err="1" smtClean="0">
                <a:latin typeface="Times New Roman" pitchFamily="18" charset="0"/>
                <a:cs typeface="Times New Roman" pitchFamily="18" charset="0"/>
              </a:rPr>
              <a:t>mesial</a:t>
            </a:r>
            <a:r>
              <a:rPr lang="en-US" sz="2400" dirty="0" smtClean="0">
                <a:latin typeface="Times New Roman" pitchFamily="18" charset="0"/>
                <a:cs typeface="Times New Roman" pitchFamily="18" charset="0"/>
              </a:rPr>
              <a:t>  movement </a:t>
            </a:r>
            <a:r>
              <a:rPr lang="en-US" sz="2400" dirty="0">
                <a:latin typeface="Times New Roman" pitchFamily="18" charset="0"/>
                <a:cs typeface="Times New Roman" pitchFamily="18" charset="0"/>
              </a:rPr>
              <a:t>of </a:t>
            </a:r>
            <a:r>
              <a:rPr lang="en-US" sz="2400" dirty="0" smtClean="0">
                <a:latin typeface="Times New Roman" pitchFamily="18" charset="0"/>
                <a:cs typeface="Times New Roman" pitchFamily="18" charset="0"/>
              </a:rPr>
              <a:t>posterior  </a:t>
            </a:r>
            <a:r>
              <a:rPr lang="en-US" sz="2400" dirty="0">
                <a:latin typeface="Times New Roman" pitchFamily="18" charset="0"/>
                <a:cs typeface="Times New Roman" pitchFamily="18" charset="0"/>
              </a:rPr>
              <a:t>teeth. </a:t>
            </a: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800" b="1" dirty="0" smtClean="0">
                <a:latin typeface="Times New Roman" pitchFamily="18" charset="0"/>
                <a:cs typeface="Times New Roman" pitchFamily="18" charset="0"/>
              </a:rPr>
              <a:t>SOURCES OF ANCHORAGE </a:t>
            </a:r>
            <a:br>
              <a:rPr lang="en-IN" sz="2800" b="1" dirty="0" smtClean="0">
                <a:latin typeface="Times New Roman" pitchFamily="18" charset="0"/>
                <a:cs typeface="Times New Roman" pitchFamily="18" charset="0"/>
              </a:rPr>
            </a:br>
            <a:endParaRPr lang="en-IN" sz="2800" dirty="0"/>
          </a:p>
        </p:txBody>
      </p:sp>
      <p:sp>
        <p:nvSpPr>
          <p:cNvPr id="3" name="Content Placeholder 2"/>
          <p:cNvSpPr>
            <a:spLocks noGrp="1"/>
          </p:cNvSpPr>
          <p:nvPr>
            <p:ph idx="1"/>
          </p:nvPr>
        </p:nvSpPr>
        <p:spPr/>
        <p:txBody>
          <a:bodyPr>
            <a:noAutofit/>
          </a:bodyPr>
          <a:lstStyle/>
          <a:p>
            <a:pPr>
              <a:buNone/>
            </a:pPr>
            <a:r>
              <a:rPr lang="en-IN" sz="2800" dirty="0" smtClean="0">
                <a:latin typeface="Times New Roman" pitchFamily="18" charset="0"/>
                <a:cs typeface="Times New Roman" pitchFamily="18" charset="0"/>
              </a:rPr>
              <a:t>INTRAORAL SOURCES</a:t>
            </a:r>
          </a:p>
          <a:p>
            <a:pPr>
              <a:buNone/>
            </a:pPr>
            <a:endParaRPr lang="en-IN" sz="2800" dirty="0" smtClean="0">
              <a:latin typeface="Times New Roman" pitchFamily="18" charset="0"/>
              <a:cs typeface="Times New Roman" pitchFamily="18" charset="0"/>
            </a:endParaRPr>
          </a:p>
          <a:p>
            <a:pPr>
              <a:buNone/>
            </a:pPr>
            <a:r>
              <a:rPr lang="en-IN" sz="2400" dirty="0" smtClean="0">
                <a:latin typeface="Times New Roman" pitchFamily="18" charset="0"/>
                <a:cs typeface="Times New Roman" pitchFamily="18" charset="0"/>
              </a:rPr>
              <a:t>I .Alveolar bone</a:t>
            </a:r>
          </a:p>
          <a:p>
            <a:pPr>
              <a:buNone/>
            </a:pPr>
            <a:endParaRPr lang="en-IN" sz="2400" dirty="0"/>
          </a:p>
        </p:txBody>
      </p:sp>
      <p:sp>
        <p:nvSpPr>
          <p:cNvPr id="59394" name="AutoShape 2" descr="Image result for alveolar bone as anchor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59396" name="AutoShape 4" descr="Image result for alveolar bone as anchor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6" name="Picture 5" descr="download.jpg"/>
          <p:cNvPicPr>
            <a:picLocks noChangeAspect="1"/>
          </p:cNvPicPr>
          <p:nvPr/>
        </p:nvPicPr>
        <p:blipFill>
          <a:blip r:embed="rId2"/>
          <a:stretch>
            <a:fillRect/>
          </a:stretch>
        </p:blipFill>
        <p:spPr>
          <a:xfrm>
            <a:off x="2895600" y="3505200"/>
            <a:ext cx="3239589" cy="26517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dirty="0" err="1" smtClean="0">
                <a:latin typeface="Times New Roman" pitchFamily="18" charset="0"/>
                <a:cs typeface="Times New Roman" pitchFamily="18" charset="0"/>
              </a:rPr>
              <a:t>II.Teeth</a:t>
            </a:r>
            <a:endParaRPr lang="en-IN" sz="2400" b="1"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Roots form, Size of the roots, Number of roots, Position of tooth, </a:t>
            </a:r>
          </a:p>
          <a:p>
            <a:pPr algn="just">
              <a:buNone/>
            </a:pPr>
            <a:r>
              <a:rPr lang="en-US" sz="2400" dirty="0" smtClean="0">
                <a:latin typeface="Times New Roman" pitchFamily="18" charset="0"/>
                <a:cs typeface="Times New Roman" pitchFamily="18" charset="0"/>
              </a:rPr>
              <a:t>Axial inclination of the teeth, Root formation., Contact points and </a:t>
            </a:r>
          </a:p>
          <a:p>
            <a:pPr algn="just">
              <a:buNone/>
            </a:pPr>
            <a:r>
              <a:rPr lang="en-US" sz="2400" dirty="0" err="1" smtClean="0">
                <a:latin typeface="Times New Roman" pitchFamily="18" charset="0"/>
                <a:cs typeface="Times New Roman" pitchFamily="18" charset="0"/>
              </a:rPr>
              <a:t>Intercuspation</a:t>
            </a:r>
            <a:r>
              <a:rPr lang="en-US" sz="2400" dirty="0" smtClean="0">
                <a:latin typeface="Times New Roman" pitchFamily="18" charset="0"/>
                <a:cs typeface="Times New Roman" pitchFamily="18" charset="0"/>
              </a:rPr>
              <a:t> are the factors which decide anchor value of a </a:t>
            </a:r>
          </a:p>
          <a:p>
            <a:pPr algn="just">
              <a:buNone/>
            </a:pPr>
            <a:r>
              <a:rPr lang="en-US" sz="2400" dirty="0" smtClean="0">
                <a:latin typeface="Times New Roman" pitchFamily="18" charset="0"/>
                <a:cs typeface="Times New Roman" pitchFamily="18" charset="0"/>
              </a:rPr>
              <a:t>tooth .</a:t>
            </a:r>
          </a:p>
        </p:txBody>
      </p:sp>
      <p:sp>
        <p:nvSpPr>
          <p:cNvPr id="58370" name="AutoShape 2" descr="Image result for shape and form of root of teet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5" name="Picture 4" descr="download (1).jpg"/>
          <p:cNvPicPr>
            <a:picLocks noChangeAspect="1"/>
          </p:cNvPicPr>
          <p:nvPr/>
        </p:nvPicPr>
        <p:blipFill>
          <a:blip r:embed="rId2"/>
          <a:stretch>
            <a:fillRect/>
          </a:stretch>
        </p:blipFill>
        <p:spPr>
          <a:xfrm>
            <a:off x="762000" y="4114800"/>
            <a:ext cx="2609850" cy="1752600"/>
          </a:xfrm>
          <a:prstGeom prst="rect">
            <a:avLst/>
          </a:prstGeom>
        </p:spPr>
      </p:pic>
      <p:sp>
        <p:nvSpPr>
          <p:cNvPr id="7" name="Flowchart: Extract 6"/>
          <p:cNvSpPr/>
          <p:nvPr/>
        </p:nvSpPr>
        <p:spPr>
          <a:xfrm>
            <a:off x="4267200" y="3962400"/>
            <a:ext cx="1066800" cy="99060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5867400" y="4038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p:cNvSpPr/>
          <p:nvPr/>
        </p:nvSpPr>
        <p:spPr>
          <a:xfrm>
            <a:off x="7391400" y="4038600"/>
            <a:ext cx="3810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dirty="0" err="1" smtClean="0">
                <a:latin typeface="Times New Roman" pitchFamily="18" charset="0"/>
                <a:cs typeface="Times New Roman" pitchFamily="18" charset="0"/>
              </a:rPr>
              <a:t>III.Basal</a:t>
            </a:r>
            <a:r>
              <a:rPr lang="en-IN" sz="2400" b="1" dirty="0" smtClean="0">
                <a:latin typeface="Times New Roman" pitchFamily="18" charset="0"/>
                <a:cs typeface="Times New Roman" pitchFamily="18" charset="0"/>
              </a:rPr>
              <a:t> bone</a:t>
            </a:r>
          </a:p>
          <a:p>
            <a:pPr algn="just">
              <a:buNone/>
            </a:pPr>
            <a:r>
              <a:rPr lang="en-US" sz="2400" dirty="0" smtClean="0">
                <a:latin typeface="Times New Roman" pitchFamily="18" charset="0"/>
                <a:cs typeface="Times New Roman" pitchFamily="18" charset="0"/>
              </a:rPr>
              <a:t>Certain areas of the basal bones like the hard palate and the </a:t>
            </a:r>
          </a:p>
          <a:p>
            <a:pPr algn="just">
              <a:buNone/>
            </a:pPr>
            <a:r>
              <a:rPr lang="en-US" sz="2400" dirty="0" smtClean="0">
                <a:latin typeface="Times New Roman" pitchFamily="18" charset="0"/>
                <a:cs typeface="Times New Roman" pitchFamily="18" charset="0"/>
              </a:rPr>
              <a:t>lingual surfaces of the mandible in the anterior regions can be </a:t>
            </a:r>
          </a:p>
          <a:p>
            <a:pPr algn="just">
              <a:buNone/>
            </a:pPr>
            <a:r>
              <a:rPr lang="en-US" sz="2400" dirty="0" smtClean="0">
                <a:latin typeface="Times New Roman" pitchFamily="18" charset="0"/>
                <a:cs typeface="Times New Roman" pitchFamily="18" charset="0"/>
              </a:rPr>
              <a:t>used to augment the anchorage</a:t>
            </a:r>
          </a:p>
          <a:p>
            <a:pPr algn="just"/>
            <a:endParaRPr lang="en-IN" sz="2400" dirty="0" smtClean="0"/>
          </a:p>
          <a:p>
            <a:pPr algn="just"/>
            <a:endParaRPr lang="en-IN" sz="2400" dirty="0"/>
          </a:p>
        </p:txBody>
      </p:sp>
      <p:pic>
        <p:nvPicPr>
          <p:cNvPr id="57346" name="Picture 2" descr="Image result for nance arch"/>
          <p:cNvPicPr>
            <a:picLocks noChangeAspect="1" noChangeArrowheads="1"/>
          </p:cNvPicPr>
          <p:nvPr/>
        </p:nvPicPr>
        <p:blipFill>
          <a:blip r:embed="rId2"/>
          <a:srcRect l="7995" t="11905" b="9524"/>
          <a:stretch>
            <a:fillRect/>
          </a:stretch>
        </p:blipFill>
        <p:spPr bwMode="auto">
          <a:xfrm>
            <a:off x="2362200" y="3810000"/>
            <a:ext cx="4038600" cy="2514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checkerboard(across)">
                                      <p:cBhvr>
                                        <p:cTn id="7" dur="5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buNone/>
            </a:pPr>
            <a:r>
              <a:rPr lang="en-IN" sz="2400" b="1" dirty="0" err="1" smtClean="0">
                <a:latin typeface="Times New Roman" pitchFamily="18" charset="0"/>
                <a:cs typeface="Times New Roman" pitchFamily="18" charset="0"/>
              </a:rPr>
              <a:t>IV.Cortical</a:t>
            </a:r>
            <a:r>
              <a:rPr lang="en-IN" sz="2400" b="1" dirty="0" smtClean="0">
                <a:latin typeface="Times New Roman" pitchFamily="18" charset="0"/>
                <a:cs typeface="Times New Roman" pitchFamily="18" charset="0"/>
              </a:rPr>
              <a:t> bone</a:t>
            </a:r>
          </a:p>
          <a:p>
            <a:pPr>
              <a:buNone/>
            </a:pPr>
            <a:r>
              <a:rPr lang="en-US" sz="2400" dirty="0" smtClean="0">
                <a:latin typeface="Times New Roman" pitchFamily="18" charset="0"/>
                <a:cs typeface="Times New Roman" pitchFamily="18" charset="0"/>
              </a:rPr>
              <a:t>Ricketts floated the idea of using cortical bone for anchorage. </a:t>
            </a:r>
          </a:p>
          <a:p>
            <a:pPr>
              <a:buNone/>
            </a:pPr>
            <a:r>
              <a:rPr lang="en-US" sz="2400" dirty="0" smtClean="0">
                <a:latin typeface="Times New Roman" pitchFamily="18" charset="0"/>
                <a:cs typeface="Times New Roman" pitchFamily="18" charset="0"/>
              </a:rPr>
              <a:t>The contention being that the cortical bone is denser with </a:t>
            </a:r>
          </a:p>
          <a:p>
            <a:pPr>
              <a:buNone/>
            </a:pPr>
            <a:r>
              <a:rPr lang="en-US" sz="2400" dirty="0" smtClean="0">
                <a:latin typeface="Times New Roman" pitchFamily="18" charset="0"/>
                <a:cs typeface="Times New Roman" pitchFamily="18" charset="0"/>
              </a:rPr>
              <a:t>decreased blood supplies and the bone turnover. </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Hence, if certain tooth </a:t>
            </a:r>
            <a:r>
              <a:rPr lang="en-US" sz="2400" dirty="0" err="1" smtClean="0">
                <a:latin typeface="Times New Roman" pitchFamily="18" charset="0"/>
                <a:cs typeface="Times New Roman" pitchFamily="18" charset="0"/>
              </a:rPr>
              <a:t>torqued</a:t>
            </a:r>
            <a:r>
              <a:rPr lang="en-US" sz="2400" dirty="0" smtClean="0">
                <a:latin typeface="Times New Roman" pitchFamily="18" charset="0"/>
                <a:cs typeface="Times New Roman" pitchFamily="18" charset="0"/>
              </a:rPr>
              <a:t> to come</a:t>
            </a:r>
          </a:p>
          <a:p>
            <a:pPr>
              <a:buNone/>
            </a:pPr>
            <a:r>
              <a:rPr lang="en-US" sz="2400" dirty="0" smtClean="0">
                <a:latin typeface="Times New Roman" pitchFamily="18" charset="0"/>
                <a:cs typeface="Times New Roman" pitchFamily="18" charset="0"/>
              </a:rPr>
              <a:t> in contact with the cortical bone they </a:t>
            </a:r>
          </a:p>
          <a:p>
            <a:pPr>
              <a:buNone/>
            </a:pPr>
            <a:r>
              <a:rPr lang="en-US" sz="2400" dirty="0" smtClean="0">
                <a:latin typeface="Times New Roman" pitchFamily="18" charset="0"/>
                <a:cs typeface="Times New Roman" pitchFamily="18" charset="0"/>
              </a:rPr>
              <a:t>would have a greater </a:t>
            </a:r>
            <a:r>
              <a:rPr lang="en-IN" sz="2400" dirty="0" smtClean="0">
                <a:latin typeface="Times New Roman" pitchFamily="18" charset="0"/>
                <a:cs typeface="Times New Roman" pitchFamily="18" charset="0"/>
              </a:rPr>
              <a:t>anchorage potential.</a:t>
            </a:r>
          </a:p>
          <a:p>
            <a:endParaRPr lang="en-IN" sz="2400" dirty="0"/>
          </a:p>
        </p:txBody>
      </p:sp>
      <p:pic>
        <p:nvPicPr>
          <p:cNvPr id="56322" name="Picture 2" descr="Related image"/>
          <p:cNvPicPr>
            <a:picLocks noChangeAspect="1" noChangeArrowheads="1"/>
          </p:cNvPicPr>
          <p:nvPr/>
        </p:nvPicPr>
        <p:blipFill>
          <a:blip r:embed="rId2"/>
          <a:srcRect/>
          <a:stretch>
            <a:fillRect/>
          </a:stretch>
        </p:blipFill>
        <p:spPr bwMode="auto">
          <a:xfrm>
            <a:off x="5705505" y="3657600"/>
            <a:ext cx="3438495" cy="20116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322"/>
                                        </p:tgtEl>
                                        <p:attrNameLst>
                                          <p:attrName>style.visibility</p:attrName>
                                        </p:attrNameLst>
                                      </p:cBhvr>
                                      <p:to>
                                        <p:strVal val="visible"/>
                                      </p:to>
                                    </p:set>
                                    <p:anim calcmode="lin" valueType="num">
                                      <p:cBhvr additive="base">
                                        <p:cTn id="7" dur="500" fill="hold"/>
                                        <p:tgtEl>
                                          <p:spTgt spid="56322"/>
                                        </p:tgtEl>
                                        <p:attrNameLst>
                                          <p:attrName>ppt_x</p:attrName>
                                        </p:attrNameLst>
                                      </p:cBhvr>
                                      <p:tavLst>
                                        <p:tav tm="0">
                                          <p:val>
                                            <p:strVal val="#ppt_x"/>
                                          </p:val>
                                        </p:tav>
                                        <p:tav tm="100000">
                                          <p:val>
                                            <p:strVal val="#ppt_x"/>
                                          </p:val>
                                        </p:tav>
                                      </p:tavLst>
                                    </p:anim>
                                    <p:anim calcmode="lin" valueType="num">
                                      <p:cBhvr additive="base">
                                        <p:cTn id="8" dur="500" fill="hold"/>
                                        <p:tgtEl>
                                          <p:spTgt spid="563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V. Musculature</a:t>
            </a:r>
          </a:p>
          <a:p>
            <a:pPr>
              <a:buNone/>
            </a:pPr>
            <a:r>
              <a:rPr lang="en-US" sz="2400" dirty="0" err="1" smtClean="0">
                <a:latin typeface="Times New Roman" pitchFamily="18" charset="0"/>
                <a:cs typeface="Times New Roman" pitchFamily="18" charset="0"/>
              </a:rPr>
              <a:t>Hypertoncity</a:t>
            </a:r>
            <a:r>
              <a:rPr lang="en-US" sz="2400" dirty="0" smtClean="0">
                <a:latin typeface="Times New Roman" pitchFamily="18" charset="0"/>
                <a:cs typeface="Times New Roman" pitchFamily="18" charset="0"/>
              </a:rPr>
              <a:t> of the </a:t>
            </a:r>
            <a:r>
              <a:rPr lang="en-US" sz="2400" dirty="0" err="1" smtClean="0">
                <a:latin typeface="Times New Roman" pitchFamily="18" charset="0"/>
                <a:cs typeface="Times New Roman" pitchFamily="18" charset="0"/>
              </a:rPr>
              <a:t>perioral</a:t>
            </a:r>
            <a:r>
              <a:rPr lang="en-US" sz="2400" dirty="0" smtClean="0">
                <a:latin typeface="Times New Roman" pitchFamily="18" charset="0"/>
                <a:cs typeface="Times New Roman" pitchFamily="18" charset="0"/>
              </a:rPr>
              <a:t> musculature and enhances the</a:t>
            </a:r>
          </a:p>
          <a:p>
            <a:pPr>
              <a:buNone/>
            </a:pPr>
            <a:r>
              <a:rPr lang="en-US" sz="2400" dirty="0" smtClean="0">
                <a:latin typeface="Times New Roman" pitchFamily="18" charset="0"/>
                <a:cs typeface="Times New Roman" pitchFamily="18" charset="0"/>
              </a:rPr>
              <a:t>anchorage potential of the </a:t>
            </a:r>
            <a:r>
              <a:rPr lang="en-US" sz="2400" dirty="0" err="1" smtClean="0">
                <a:latin typeface="Times New Roman" pitchFamily="18" charset="0"/>
                <a:cs typeface="Times New Roman" pitchFamily="18" charset="0"/>
              </a:rPr>
              <a:t>mandibular</a:t>
            </a:r>
            <a:r>
              <a:rPr lang="en-US" sz="2400" dirty="0" smtClean="0">
                <a:latin typeface="Times New Roman" pitchFamily="18" charset="0"/>
                <a:cs typeface="Times New Roman" pitchFamily="18" charset="0"/>
              </a:rPr>
              <a:t> molars preventing</a:t>
            </a:r>
          </a:p>
          <a:p>
            <a:pPr>
              <a:buNone/>
            </a:pPr>
            <a:r>
              <a:rPr lang="en-IN" sz="2400" dirty="0" smtClean="0">
                <a:latin typeface="Times New Roman" pitchFamily="18" charset="0"/>
                <a:cs typeface="Times New Roman" pitchFamily="18" charset="0"/>
              </a:rPr>
              <a:t>their </a:t>
            </a:r>
            <a:r>
              <a:rPr lang="en-IN" sz="2400" dirty="0" err="1" smtClean="0">
                <a:latin typeface="Times New Roman" pitchFamily="18" charset="0"/>
                <a:cs typeface="Times New Roman" pitchFamily="18" charset="0"/>
              </a:rPr>
              <a:t>mesial</a:t>
            </a:r>
            <a:r>
              <a:rPr lang="en-IN" sz="2400" dirty="0" smtClean="0">
                <a:latin typeface="Times New Roman" pitchFamily="18" charset="0"/>
                <a:cs typeface="Times New Roman" pitchFamily="18" charset="0"/>
              </a:rPr>
              <a:t> movement.</a:t>
            </a:r>
          </a:p>
          <a:p>
            <a:endParaRPr lang="en-IN" sz="2400" dirty="0"/>
          </a:p>
        </p:txBody>
      </p:sp>
      <p:pic>
        <p:nvPicPr>
          <p:cNvPr id="55298" name="Picture 2" descr="Image result for lip bumper"/>
          <p:cNvPicPr>
            <a:picLocks noChangeAspect="1" noChangeArrowheads="1"/>
          </p:cNvPicPr>
          <p:nvPr/>
        </p:nvPicPr>
        <p:blipFill>
          <a:blip r:embed="rId2"/>
          <a:srcRect/>
          <a:stretch>
            <a:fillRect/>
          </a:stretch>
        </p:blipFill>
        <p:spPr bwMode="auto">
          <a:xfrm>
            <a:off x="2458917" y="3886199"/>
            <a:ext cx="3637083" cy="24688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55298"/>
                                        </p:tgtEl>
                                        <p:attrNameLst>
                                          <p:attrName>style.visibility</p:attrName>
                                        </p:attrNameLst>
                                      </p:cBhvr>
                                      <p:to>
                                        <p:strVal val="visible"/>
                                      </p:to>
                                    </p:set>
                                    <p:anim calcmode="lin" valueType="num">
                                      <p:cBhvr additive="base">
                                        <p:cTn id="7" dur="5000" fill="hold"/>
                                        <p:tgtEl>
                                          <p:spTgt spid="55298"/>
                                        </p:tgtEl>
                                        <p:attrNameLst>
                                          <p:attrName>ppt_x</p:attrName>
                                        </p:attrNameLst>
                                      </p:cBhvr>
                                      <p:tavLst>
                                        <p:tav tm="0">
                                          <p:val>
                                            <p:strVal val="#ppt_x"/>
                                          </p:val>
                                        </p:tav>
                                        <p:tav tm="100000">
                                          <p:val>
                                            <p:strVal val="#ppt_x"/>
                                          </p:val>
                                        </p:tav>
                                      </p:tavLst>
                                    </p:anim>
                                    <p:anim calcmode="lin" valueType="num">
                                      <p:cBhvr additive="base">
                                        <p:cTn id="8" dur="5000" fill="hold"/>
                                        <p:tgtEl>
                                          <p:spTgt spid="552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smtClean="0">
                <a:latin typeface="Times New Roman" pitchFamily="18" charset="0"/>
                <a:cs typeface="Times New Roman" pitchFamily="18" charset="0"/>
              </a:rPr>
              <a:t>Methods to save anchorage</a:t>
            </a:r>
            <a:br>
              <a:rPr lang="en-IN" sz="2800" b="1" dirty="0" smtClean="0">
                <a:latin typeface="Times New Roman" pitchFamily="18" charset="0"/>
                <a:cs typeface="Times New Roman" pitchFamily="18" charset="0"/>
              </a:rPr>
            </a:br>
            <a:endParaRPr lang="en-IN"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IN" sz="2400" b="1" dirty="0" smtClean="0">
                <a:latin typeface="Times New Roman" pitchFamily="18" charset="0"/>
                <a:cs typeface="Times New Roman" pitchFamily="18" charset="0"/>
              </a:rPr>
              <a:t>1</a:t>
            </a:r>
            <a:r>
              <a:rPr lang="en-IN" sz="2400" b="1" dirty="0">
                <a:latin typeface="Times New Roman" pitchFamily="18" charset="0"/>
                <a:cs typeface="Times New Roman" pitchFamily="18" charset="0"/>
              </a:rPr>
              <a:t>. </a:t>
            </a:r>
            <a:r>
              <a:rPr lang="en-IN" sz="2400" b="1" dirty="0" smtClean="0">
                <a:latin typeface="Times New Roman" pitchFamily="18" charset="0"/>
                <a:cs typeface="Times New Roman" pitchFamily="18" charset="0"/>
              </a:rPr>
              <a:t>Reinforcement of anchorage</a:t>
            </a:r>
            <a:endParaRPr lang="en-IN" sz="2400" b="1" dirty="0">
              <a:latin typeface="Times New Roman" pitchFamily="18" charset="0"/>
              <a:cs typeface="Times New Roman" pitchFamily="18" charset="0"/>
            </a:endParaRPr>
          </a:p>
          <a:p>
            <a:pPr algn="just">
              <a:buNone/>
            </a:pPr>
            <a:r>
              <a:rPr lang="en-US" sz="2400" dirty="0">
                <a:latin typeface="Times New Roman" pitchFamily="18" charset="0"/>
                <a:cs typeface="Times New Roman" pitchFamily="18" charset="0"/>
              </a:rPr>
              <a:t>Anchorage can be reinforced by including </a:t>
            </a:r>
            <a:r>
              <a:rPr lang="en-US" sz="2400" dirty="0" smtClean="0">
                <a:latin typeface="Times New Roman" pitchFamily="18" charset="0"/>
                <a:cs typeface="Times New Roman" pitchFamily="18" charset="0"/>
              </a:rPr>
              <a:t>as many </a:t>
            </a:r>
            <a:r>
              <a:rPr lang="en-US" sz="2400" dirty="0">
                <a:latin typeface="Times New Roman" pitchFamily="18" charset="0"/>
                <a:cs typeface="Times New Roman" pitchFamily="18" charset="0"/>
              </a:rPr>
              <a:t>teeth as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possible </a:t>
            </a:r>
            <a:r>
              <a:rPr lang="en-US" sz="2400" dirty="0">
                <a:latin typeface="Times New Roman" pitchFamily="18" charset="0"/>
                <a:cs typeface="Times New Roman" pitchFamily="18" charset="0"/>
              </a:rPr>
              <a:t>in the anchorage unit. </a:t>
            </a: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ratio </a:t>
            </a:r>
            <a:r>
              <a:rPr lang="en-US" sz="2400" dirty="0" smtClean="0">
                <a:latin typeface="Times New Roman" pitchFamily="18" charset="0"/>
                <a:cs typeface="Times New Roman" pitchFamily="18" charset="0"/>
              </a:rPr>
              <a:t>of PDL </a:t>
            </a:r>
            <a:r>
              <a:rPr lang="en-US" sz="2400" dirty="0">
                <a:latin typeface="Times New Roman" pitchFamily="18" charset="0"/>
                <a:cs typeface="Times New Roman" pitchFamily="18" charset="0"/>
              </a:rPr>
              <a:t>area of anchorage unit to PDL area of tooth</a:t>
            </a:r>
          </a:p>
          <a:p>
            <a:pPr algn="just">
              <a:buNone/>
            </a:pPr>
            <a:r>
              <a:rPr lang="en-US" sz="2400" dirty="0">
                <a:latin typeface="Times New Roman" pitchFamily="18" charset="0"/>
                <a:cs typeface="Times New Roman" pitchFamily="18" charset="0"/>
              </a:rPr>
              <a:t>movement unit should be 2:1 without friction and 4:1 with</a:t>
            </a:r>
          </a:p>
          <a:p>
            <a:pPr algn="just">
              <a:buNone/>
            </a:pPr>
            <a:r>
              <a:rPr lang="en-US" sz="2400" dirty="0">
                <a:latin typeface="Times New Roman" pitchFamily="18" charset="0"/>
                <a:cs typeface="Times New Roman" pitchFamily="18" charset="0"/>
              </a:rPr>
              <a:t>friction. </a:t>
            </a: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400" b="1" dirty="0" smtClean="0">
                <a:latin typeface="Times New Roman" pitchFamily="18" charset="0"/>
                <a:cs typeface="Times New Roman" pitchFamily="18" charset="0"/>
              </a:rPr>
              <a:t>2. Subdivision of desired tooth movement</a:t>
            </a:r>
          </a:p>
          <a:p>
            <a:pPr algn="just">
              <a:buNone/>
            </a:pPr>
            <a:r>
              <a:rPr lang="en-US" sz="2400" dirty="0" smtClean="0">
                <a:latin typeface="Times New Roman" pitchFamily="18" charset="0"/>
                <a:cs typeface="Times New Roman" pitchFamily="18" charset="0"/>
              </a:rPr>
              <a:t>To pit the  resistance of a group of teeth against the movement of </a:t>
            </a:r>
          </a:p>
          <a:p>
            <a:pPr algn="just">
              <a:buNone/>
            </a:pPr>
            <a:r>
              <a:rPr lang="en-US" sz="2400" dirty="0" smtClean="0">
                <a:latin typeface="Times New Roman" pitchFamily="18" charset="0"/>
                <a:cs typeface="Times New Roman" pitchFamily="18" charset="0"/>
              </a:rPr>
              <a:t>a single tooth rather than dividing the arch into or less equal </a:t>
            </a:r>
          </a:p>
          <a:p>
            <a:pPr algn="just">
              <a:buNone/>
            </a:pPr>
            <a:r>
              <a:rPr lang="en-US" sz="2400" dirty="0" smtClean="0">
                <a:latin typeface="Times New Roman" pitchFamily="18" charset="0"/>
                <a:cs typeface="Times New Roman" pitchFamily="18" charset="0"/>
              </a:rPr>
              <a:t>segments .</a:t>
            </a:r>
          </a:p>
          <a:p>
            <a:pPr algn="just">
              <a:buNone/>
            </a:pPr>
            <a:r>
              <a:rPr lang="en-US" sz="2400" dirty="0" smtClean="0">
                <a:latin typeface="Times New Roman" pitchFamily="18" charset="0"/>
                <a:cs typeface="Times New Roman" pitchFamily="18" charset="0"/>
              </a:rPr>
              <a:t>e.g. to reduce strain on posterior anchorage – retraction of canine    </a:t>
            </a:r>
          </a:p>
          <a:p>
            <a:pPr algn="just">
              <a:buNone/>
            </a:pPr>
            <a:r>
              <a:rPr lang="en-US" sz="2400" dirty="0" smtClean="0">
                <a:latin typeface="Times New Roman" pitchFamily="18" charset="0"/>
                <a:cs typeface="Times New Roman" pitchFamily="18" charset="0"/>
              </a:rPr>
              <a:t>       individually.</a:t>
            </a:r>
          </a:p>
          <a:p>
            <a:pPr algn="just">
              <a:buNone/>
            </a:pPr>
            <a:endParaRPr lang="en-US" sz="2400" b="1" dirty="0" smtClean="0">
              <a:latin typeface="Times New Roman" pitchFamily="18" charset="0"/>
              <a:cs typeface="Times New Roman" pitchFamily="18" charset="0"/>
            </a:endParaRPr>
          </a:p>
          <a:p>
            <a:pPr algn="just">
              <a:buNone/>
            </a:pPr>
            <a:r>
              <a:rPr lang="en-IN" sz="2400" b="1" dirty="0" smtClean="0">
                <a:latin typeface="Times New Roman" pitchFamily="18" charset="0"/>
                <a:cs typeface="Times New Roman" pitchFamily="18" charset="0"/>
              </a:rPr>
              <a:t>3. Tipping /</a:t>
            </a:r>
            <a:r>
              <a:rPr lang="en-IN" sz="2400" b="1" dirty="0" err="1" smtClean="0">
                <a:latin typeface="Times New Roman" pitchFamily="18" charset="0"/>
                <a:cs typeface="Times New Roman" pitchFamily="18" charset="0"/>
              </a:rPr>
              <a:t>uprighting</a:t>
            </a:r>
            <a:endParaRPr lang="en-IN" sz="2400" b="1"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Another possible strategy for Anchorage control is to tip the teeth </a:t>
            </a:r>
          </a:p>
          <a:p>
            <a:pPr algn="just">
              <a:buNone/>
            </a:pPr>
            <a:r>
              <a:rPr lang="en-US" sz="2400" dirty="0" smtClean="0">
                <a:latin typeface="Times New Roman" pitchFamily="18" charset="0"/>
                <a:cs typeface="Times New Roman" pitchFamily="18" charset="0"/>
              </a:rPr>
              <a:t>and then upright them rather than moving </a:t>
            </a:r>
            <a:r>
              <a:rPr lang="en-IN" sz="2400" dirty="0" smtClean="0">
                <a:latin typeface="Times New Roman" pitchFamily="18" charset="0"/>
                <a:cs typeface="Times New Roman" pitchFamily="18" charset="0"/>
              </a:rPr>
              <a:t>them bodily.</a:t>
            </a:r>
          </a:p>
          <a:p>
            <a:pPr algn="just">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b="1" dirty="0" smtClean="0">
                <a:latin typeface="Times New Roman" pitchFamily="18" charset="0"/>
                <a:cs typeface="Times New Roman" pitchFamily="18" charset="0"/>
              </a:rPr>
              <a:t>4. Friction and anchorage control </a:t>
            </a:r>
            <a:r>
              <a:rPr lang="en-IN" sz="2400" b="1" dirty="0" smtClean="0">
                <a:latin typeface="Times New Roman" pitchFamily="18" charset="0"/>
                <a:cs typeface="Times New Roman" pitchFamily="18" charset="0"/>
              </a:rPr>
              <a:t>Strategies</a:t>
            </a:r>
          </a:p>
          <a:p>
            <a:pPr>
              <a:buNone/>
            </a:pPr>
            <a:r>
              <a:rPr lang="en-US" sz="2400" dirty="0" smtClean="0">
                <a:latin typeface="Times New Roman" pitchFamily="18" charset="0"/>
                <a:cs typeface="Times New Roman" pitchFamily="18" charset="0"/>
              </a:rPr>
              <a:t>In a typical extraction case it is desired to close the extraction </a:t>
            </a:r>
          </a:p>
          <a:p>
            <a:pPr>
              <a:buNone/>
            </a:pPr>
            <a:r>
              <a:rPr lang="en-US" sz="2400" dirty="0" smtClean="0">
                <a:latin typeface="Times New Roman" pitchFamily="18" charset="0"/>
                <a:cs typeface="Times New Roman" pitchFamily="18" charset="0"/>
              </a:rPr>
              <a:t>space 60% by retraction of anterior teeth and 40% by forward </a:t>
            </a:r>
          </a:p>
          <a:p>
            <a:pPr>
              <a:buNone/>
            </a:pPr>
            <a:r>
              <a:rPr lang="en-US" sz="2400" dirty="0" smtClean="0">
                <a:latin typeface="Times New Roman" pitchFamily="18" charset="0"/>
                <a:cs typeface="Times New Roman" pitchFamily="18" charset="0"/>
              </a:rPr>
              <a:t>movement of posterior segments. </a:t>
            </a:r>
            <a:endParaRPr lang="en-I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This can be obtained by 3  approaches:</a:t>
            </a:r>
          </a:p>
          <a:p>
            <a:pPr>
              <a:buNone/>
            </a:pPr>
            <a:r>
              <a:rPr lang="en-US" sz="2400" dirty="0" smtClean="0">
                <a:latin typeface="Times New Roman" pitchFamily="18" charset="0"/>
                <a:cs typeface="Times New Roman" pitchFamily="18" charset="0"/>
              </a:rPr>
              <a:t>• One step space closure with a friction less </a:t>
            </a:r>
            <a:r>
              <a:rPr lang="en-IN" sz="2400" dirty="0" smtClean="0">
                <a:latin typeface="Times New Roman" pitchFamily="18" charset="0"/>
                <a:cs typeface="Times New Roman" pitchFamily="18" charset="0"/>
              </a:rPr>
              <a:t>appliance.</a:t>
            </a:r>
          </a:p>
          <a:p>
            <a:pPr>
              <a:buNone/>
            </a:pPr>
            <a:r>
              <a:rPr lang="en-US" sz="2400" dirty="0" smtClean="0">
                <a:latin typeface="Times New Roman" pitchFamily="18" charset="0"/>
                <a:cs typeface="Times New Roman" pitchFamily="18" charset="0"/>
              </a:rPr>
              <a:t>• Two step procedure by sliding the canine, then retracting the </a:t>
            </a:r>
          </a:p>
          <a:p>
            <a:pPr>
              <a:buNone/>
            </a:pPr>
            <a:r>
              <a:rPr lang="en-US" sz="2400" dirty="0" smtClean="0">
                <a:latin typeface="Times New Roman" pitchFamily="18" charset="0"/>
                <a:cs typeface="Times New Roman" pitchFamily="18" charset="0"/>
              </a:rPr>
              <a:t>   incisors.( tweed technique )</a:t>
            </a:r>
          </a:p>
          <a:p>
            <a:pPr>
              <a:buNone/>
            </a:pPr>
            <a:r>
              <a:rPr lang="en-US" sz="2400" dirty="0" smtClean="0">
                <a:latin typeface="Times New Roman" pitchFamily="18" charset="0"/>
                <a:cs typeface="Times New Roman" pitchFamily="18" charset="0"/>
              </a:rPr>
              <a:t>• Two step closure by tipping the anterior segment with some </a:t>
            </a:r>
          </a:p>
          <a:p>
            <a:pPr>
              <a:buNone/>
            </a:pPr>
            <a:r>
              <a:rPr lang="en-US" sz="2400" dirty="0" smtClean="0">
                <a:latin typeface="Times New Roman" pitchFamily="18" charset="0"/>
                <a:cs typeface="Times New Roman" pitchFamily="18" charset="0"/>
              </a:rPr>
              <a:t>  friction and then up righting the tipped </a:t>
            </a:r>
            <a:r>
              <a:rPr lang="en-IN" sz="2400" dirty="0" smtClean="0">
                <a:latin typeface="Times New Roman" pitchFamily="18" charset="0"/>
                <a:cs typeface="Times New Roman" pitchFamily="18" charset="0"/>
              </a:rPr>
              <a:t>teeth.</a:t>
            </a:r>
          </a:p>
          <a:p>
            <a:endParaRPr lang="en-IN"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5. Cortical anchorage </a:t>
            </a:r>
          </a:p>
          <a:p>
            <a:pPr>
              <a:buNone/>
            </a:pPr>
            <a:r>
              <a:rPr lang="en-US" sz="2400" dirty="0" smtClean="0">
                <a:latin typeface="Times New Roman" pitchFamily="18" charset="0"/>
                <a:cs typeface="Times New Roman" pitchFamily="18" charset="0"/>
              </a:rPr>
              <a:t>Cortical bone is more resistant to </a:t>
            </a:r>
            <a:r>
              <a:rPr lang="en-US" sz="2400" dirty="0" err="1" smtClean="0">
                <a:latin typeface="Times New Roman" pitchFamily="18" charset="0"/>
                <a:cs typeface="Times New Roman" pitchFamily="18" charset="0"/>
              </a:rPr>
              <a:t>resorption</a:t>
            </a:r>
            <a:r>
              <a:rPr lang="en-US" sz="2400" dirty="0" smtClean="0">
                <a:latin typeface="Times New Roman" pitchFamily="18" charset="0"/>
                <a:cs typeface="Times New Roman" pitchFamily="18" charset="0"/>
              </a:rPr>
              <a:t>; tooth movement is </a:t>
            </a:r>
          </a:p>
          <a:p>
            <a:pPr>
              <a:buNone/>
            </a:pPr>
            <a:r>
              <a:rPr lang="en-US" sz="2400" dirty="0" smtClean="0">
                <a:latin typeface="Times New Roman" pitchFamily="18" charset="0"/>
                <a:cs typeface="Times New Roman" pitchFamily="18" charset="0"/>
              </a:rPr>
              <a:t>slowed when root contacts it. </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By </a:t>
            </a:r>
            <a:r>
              <a:rPr lang="en-US" sz="2400" dirty="0" err="1" smtClean="0">
                <a:latin typeface="Times New Roman" pitchFamily="18" charset="0"/>
                <a:cs typeface="Times New Roman" pitchFamily="18" charset="0"/>
              </a:rPr>
              <a:t>torquing</a:t>
            </a:r>
            <a:r>
              <a:rPr lang="en-US" sz="2400" dirty="0" smtClean="0">
                <a:latin typeface="Times New Roman" pitchFamily="18" charset="0"/>
                <a:cs typeface="Times New Roman" pitchFamily="18" charset="0"/>
              </a:rPr>
              <a:t> the roots of posterior teeth outward against the </a:t>
            </a:r>
          </a:p>
          <a:p>
            <a:pPr>
              <a:buNone/>
            </a:pPr>
            <a:r>
              <a:rPr lang="en-US" sz="2400" dirty="0" smtClean="0">
                <a:latin typeface="Times New Roman" pitchFamily="18" charset="0"/>
                <a:cs typeface="Times New Roman" pitchFamily="18" charset="0"/>
              </a:rPr>
              <a:t>cortical plate it inhibits the </a:t>
            </a:r>
            <a:r>
              <a:rPr lang="en-US" sz="2400" dirty="0" err="1" smtClean="0">
                <a:latin typeface="Times New Roman" pitchFamily="18" charset="0"/>
                <a:cs typeface="Times New Roman" pitchFamily="18" charset="0"/>
              </a:rPr>
              <a:t>mesial</a:t>
            </a:r>
            <a:r>
              <a:rPr lang="en-US" sz="2400" dirty="0" smtClean="0">
                <a:latin typeface="Times New Roman" pitchFamily="18" charset="0"/>
                <a:cs typeface="Times New Roman" pitchFamily="18" charset="0"/>
              </a:rPr>
              <a:t> movement when extraction </a:t>
            </a:r>
          </a:p>
          <a:p>
            <a:pPr>
              <a:buNone/>
            </a:pPr>
            <a:r>
              <a:rPr lang="en-US" sz="2400" dirty="0" smtClean="0">
                <a:latin typeface="Times New Roman" pitchFamily="18" charset="0"/>
                <a:cs typeface="Times New Roman" pitchFamily="18" charset="0"/>
              </a:rPr>
              <a:t>spaces are </a:t>
            </a:r>
            <a:r>
              <a:rPr lang="en-IN" sz="2400" dirty="0" smtClean="0">
                <a:latin typeface="Times New Roman" pitchFamily="18" charset="0"/>
                <a:cs typeface="Times New Roman" pitchFamily="18" charset="0"/>
              </a:rPr>
              <a:t>to be closed.</a:t>
            </a:r>
          </a:p>
          <a:p>
            <a:pPr>
              <a:buNone/>
            </a:pPr>
            <a:endParaRPr lang="en-IN" sz="2400" dirty="0" smtClean="0">
              <a:latin typeface="Times New Roman" pitchFamily="18" charset="0"/>
              <a:cs typeface="Times New Roman" pitchFamily="18" charset="0"/>
            </a:endParaRPr>
          </a:p>
          <a:p>
            <a:pPr>
              <a:buNone/>
            </a:pPr>
            <a:endParaRPr lang="en-IN" sz="2400" dirty="0" smtClean="0">
              <a:latin typeface="Times New Roman" pitchFamily="18" charset="0"/>
              <a:cs typeface="Times New Roman" pitchFamily="18" charset="0"/>
            </a:endParaRPr>
          </a:p>
          <a:p>
            <a:pPr>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6. </a:t>
            </a:r>
            <a:r>
              <a:rPr lang="en-IN" sz="2400" b="1" dirty="0" err="1" smtClean="0">
                <a:latin typeface="Times New Roman" pitchFamily="18" charset="0"/>
                <a:cs typeface="Times New Roman" pitchFamily="18" charset="0"/>
              </a:rPr>
              <a:t>Transpalatal</a:t>
            </a:r>
            <a:r>
              <a:rPr lang="en-IN" sz="2400" b="1" dirty="0" smtClean="0">
                <a:latin typeface="Times New Roman" pitchFamily="18" charset="0"/>
                <a:cs typeface="Times New Roman" pitchFamily="18" charset="0"/>
              </a:rPr>
              <a:t> arch</a:t>
            </a:r>
          </a:p>
          <a:p>
            <a:pPr>
              <a:buNone/>
            </a:pPr>
            <a:r>
              <a:rPr lang="en-US" sz="2400" dirty="0" smtClean="0">
                <a:latin typeface="Times New Roman" pitchFamily="18" charset="0"/>
                <a:cs typeface="Times New Roman" pitchFamily="18" charset="0"/>
              </a:rPr>
              <a:t>The purpose of these arches is to maintain arch width and molar </a:t>
            </a:r>
          </a:p>
          <a:p>
            <a:pPr>
              <a:buNone/>
            </a:pPr>
            <a:r>
              <a:rPr lang="en-US" sz="2400" dirty="0" smtClean="0">
                <a:latin typeface="Times New Roman" pitchFamily="18" charset="0"/>
                <a:cs typeface="Times New Roman" pitchFamily="18" charset="0"/>
              </a:rPr>
              <a:t>position after </a:t>
            </a:r>
            <a:r>
              <a:rPr lang="en-US" sz="2400" dirty="0" err="1" smtClean="0">
                <a:latin typeface="Times New Roman" pitchFamily="18" charset="0"/>
                <a:cs typeface="Times New Roman" pitchFamily="18" charset="0"/>
              </a:rPr>
              <a:t>buccal</a:t>
            </a:r>
            <a:r>
              <a:rPr lang="en-US" sz="2400" dirty="0" smtClean="0">
                <a:latin typeface="Times New Roman" pitchFamily="18" charset="0"/>
                <a:cs typeface="Times New Roman" pitchFamily="18" charset="0"/>
              </a:rPr>
              <a:t> expansion of the maxillary arch and to keep </a:t>
            </a:r>
          </a:p>
          <a:p>
            <a:pPr>
              <a:buNone/>
            </a:pPr>
            <a:r>
              <a:rPr lang="en-US" sz="2400" dirty="0" smtClean="0">
                <a:latin typeface="Times New Roman" pitchFamily="18" charset="0"/>
                <a:cs typeface="Times New Roman" pitchFamily="18" charset="0"/>
              </a:rPr>
              <a:t>molars from tipping </a:t>
            </a:r>
            <a:r>
              <a:rPr lang="en-US" sz="2400" dirty="0" err="1" smtClean="0">
                <a:latin typeface="Times New Roman" pitchFamily="18" charset="0"/>
                <a:cs typeface="Times New Roman" pitchFamily="18" charset="0"/>
              </a:rPr>
              <a:t>buccally</a:t>
            </a:r>
            <a:r>
              <a:rPr lang="en-US" sz="2400" dirty="0" smtClean="0">
                <a:latin typeface="Times New Roman" pitchFamily="18" charset="0"/>
                <a:cs typeface="Times New Roman" pitchFamily="18" charset="0"/>
              </a:rPr>
              <a:t> in response to forces </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The TPA offers the option of expansion, rotation, contraction, and </a:t>
            </a:r>
          </a:p>
          <a:p>
            <a:pPr>
              <a:buNone/>
            </a:pPr>
            <a:r>
              <a:rPr lang="en-US" sz="2400" dirty="0" smtClean="0">
                <a:latin typeface="Times New Roman" pitchFamily="18" charset="0"/>
                <a:cs typeface="Times New Roman" pitchFamily="18" charset="0"/>
              </a:rPr>
              <a:t>torque of the molars due to an omega loop in the center of the </a:t>
            </a:r>
          </a:p>
          <a:p>
            <a:pPr>
              <a:buNone/>
            </a:pPr>
            <a:r>
              <a:rPr lang="en-US" sz="2400" dirty="0" smtClean="0">
                <a:latin typeface="Times New Roman" pitchFamily="18" charset="0"/>
                <a:cs typeface="Times New Roman" pitchFamily="18" charset="0"/>
              </a:rPr>
              <a:t>vault. The central loop is oriented either </a:t>
            </a:r>
            <a:r>
              <a:rPr lang="en-US" sz="2400" dirty="0" err="1" smtClean="0">
                <a:latin typeface="Times New Roman" pitchFamily="18" charset="0"/>
                <a:cs typeface="Times New Roman" pitchFamily="18" charset="0"/>
              </a:rPr>
              <a:t>mesially</a:t>
            </a:r>
            <a:r>
              <a:rPr lang="en-US" sz="2400" dirty="0" smtClean="0">
                <a:latin typeface="Times New Roman" pitchFamily="18" charset="0"/>
                <a:cs typeface="Times New Roman" pitchFamily="18" charset="0"/>
              </a:rPr>
              <a:t> or distally.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382000" cy="4525963"/>
          </a:xfrm>
        </p:spPr>
        <p:txBody>
          <a:bodyPr>
            <a:normAutofit/>
          </a:bodyPr>
          <a:lstStyle/>
          <a:p>
            <a:pPr algn="just">
              <a:buNone/>
            </a:pPr>
            <a:r>
              <a:rPr lang="en-IN" sz="2400" b="1" dirty="0">
                <a:latin typeface="Times New Roman" pitchFamily="18" charset="0"/>
                <a:cs typeface="Times New Roman" pitchFamily="18" charset="0"/>
              </a:rPr>
              <a:t>7. </a:t>
            </a:r>
            <a:r>
              <a:rPr lang="en-IN" sz="2400" b="1" dirty="0" smtClean="0">
                <a:latin typeface="Times New Roman" pitchFamily="18" charset="0"/>
                <a:cs typeface="Times New Roman" pitchFamily="18" charset="0"/>
              </a:rPr>
              <a:t>Nance holding arch</a:t>
            </a:r>
            <a:endParaRPr lang="en-IN" sz="2400" b="1" dirty="0">
              <a:latin typeface="Times New Roman" pitchFamily="18" charset="0"/>
              <a:cs typeface="Times New Roman" pitchFamily="18" charset="0"/>
            </a:endParaRPr>
          </a:p>
          <a:p>
            <a:pPr algn="just">
              <a:buNone/>
            </a:pPr>
            <a:r>
              <a:rPr lang="en-US" sz="2400" dirty="0">
                <a:latin typeface="Times New Roman" pitchFamily="18" charset="0"/>
                <a:cs typeface="Times New Roman" pitchFamily="18" charset="0"/>
              </a:rPr>
              <a:t>It can be used to maintain maxillary arch length. </a:t>
            </a:r>
            <a:r>
              <a:rPr lang="en-US" sz="2400" dirty="0" smtClean="0">
                <a:latin typeface="Times New Roman" pitchFamily="18" charset="0"/>
                <a:cs typeface="Times New Roman" pitchFamily="18" charset="0"/>
              </a:rPr>
              <a:t>The arch consists </a:t>
            </a:r>
          </a:p>
          <a:p>
            <a:pPr algn="just">
              <a:buNone/>
            </a:pPr>
            <a:r>
              <a:rPr lang="en-US" sz="2400" dirty="0" smtClean="0">
                <a:latin typeface="Times New Roman" pitchFamily="18" charset="0"/>
                <a:cs typeface="Times New Roman" pitchFamily="18" charset="0"/>
              </a:rPr>
              <a:t>of </a:t>
            </a:r>
            <a:r>
              <a:rPr lang="en-US" sz="2400" dirty="0">
                <a:latin typeface="Times New Roman" pitchFamily="18" charset="0"/>
                <a:cs typeface="Times New Roman" pitchFamily="18" charset="0"/>
              </a:rPr>
              <a:t>a wire embedded in an acrylic button </a:t>
            </a:r>
            <a:r>
              <a:rPr lang="en-US" sz="2400" dirty="0" smtClean="0">
                <a:latin typeface="Times New Roman" pitchFamily="18" charset="0"/>
                <a:cs typeface="Times New Roman" pitchFamily="18" charset="0"/>
              </a:rPr>
              <a:t>on the </a:t>
            </a:r>
            <a:r>
              <a:rPr lang="en-US" sz="2400" dirty="0">
                <a:latin typeface="Times New Roman" pitchFamily="18" charset="0"/>
                <a:cs typeface="Times New Roman" pitchFamily="18" charset="0"/>
              </a:rPr>
              <a:t>anterior </a:t>
            </a:r>
            <a:r>
              <a:rPr lang="en-US" sz="2400" dirty="0" smtClean="0">
                <a:latin typeface="Times New Roman" pitchFamily="18" charset="0"/>
                <a:cs typeface="Times New Roman" pitchFamily="18" charset="0"/>
              </a:rPr>
              <a:t>palate </a:t>
            </a:r>
            <a:r>
              <a:rPr lang="en-US" sz="2400" dirty="0">
                <a:latin typeface="Times New Roman" pitchFamily="18" charset="0"/>
                <a:cs typeface="Times New Roman" pitchFamily="18" charset="0"/>
              </a:rPr>
              <a:t>and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soldered </a:t>
            </a:r>
            <a:r>
              <a:rPr lang="en-US" sz="2400" dirty="0">
                <a:latin typeface="Times New Roman" pitchFamily="18" charset="0"/>
                <a:cs typeface="Times New Roman" pitchFamily="18" charset="0"/>
              </a:rPr>
              <a:t>to bands on the </a:t>
            </a:r>
            <a:r>
              <a:rPr lang="en-US" sz="2400" dirty="0" smtClean="0">
                <a:latin typeface="Times New Roman" pitchFamily="18" charset="0"/>
                <a:cs typeface="Times New Roman" pitchFamily="18" charset="0"/>
              </a:rPr>
              <a:t>maxillary first </a:t>
            </a:r>
            <a:r>
              <a:rPr lang="en-US" sz="2400" dirty="0">
                <a:latin typeface="Times New Roman" pitchFamily="18" charset="0"/>
                <a:cs typeface="Times New Roman" pitchFamily="18" charset="0"/>
              </a:rPr>
              <a:t>permanent </a:t>
            </a:r>
            <a:r>
              <a:rPr lang="en-US" sz="2400" dirty="0" smtClean="0">
                <a:latin typeface="Times New Roman" pitchFamily="18" charset="0"/>
                <a:cs typeface="Times New Roman" pitchFamily="18" charset="0"/>
              </a:rPr>
              <a:t>molars</a:t>
            </a:r>
            <a:r>
              <a:rPr lang="en-US" sz="2400" dirty="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8</a:t>
            </a:r>
            <a:r>
              <a:rPr lang="en-IN" b="1" dirty="0" smtClean="0">
                <a:latin typeface="Times New Roman" pitchFamily="18" charset="0"/>
                <a:cs typeface="Times New Roman" pitchFamily="18" charset="0"/>
              </a:rPr>
              <a:t>. </a:t>
            </a:r>
            <a:r>
              <a:rPr lang="en-IN" sz="2400" b="1" dirty="0" smtClean="0">
                <a:latin typeface="Times New Roman" pitchFamily="18" charset="0"/>
                <a:cs typeface="Times New Roman" pitchFamily="18" charset="0"/>
              </a:rPr>
              <a:t>Lingual arch</a:t>
            </a:r>
            <a:endParaRPr lang="en-IN" b="1"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When excess crowding present in the permanent dentition and </a:t>
            </a:r>
          </a:p>
          <a:p>
            <a:pPr algn="just">
              <a:buNone/>
            </a:pPr>
            <a:r>
              <a:rPr lang="en-US" sz="2400" dirty="0" smtClean="0">
                <a:latin typeface="Times New Roman" pitchFamily="18" charset="0"/>
                <a:cs typeface="Times New Roman" pitchFamily="18" charset="0"/>
              </a:rPr>
              <a:t>extractions are required, the application of a lingual arch can </a:t>
            </a:r>
          </a:p>
          <a:p>
            <a:pPr algn="just">
              <a:buNone/>
            </a:pPr>
            <a:r>
              <a:rPr lang="en-US" sz="2400" dirty="0" smtClean="0">
                <a:latin typeface="Times New Roman" pitchFamily="18" charset="0"/>
                <a:cs typeface="Times New Roman" pitchFamily="18" charset="0"/>
              </a:rPr>
              <a:t>allow spontaneous alignment of labial segment while preventing </a:t>
            </a:r>
          </a:p>
          <a:p>
            <a:pPr algn="just">
              <a:buNone/>
            </a:pPr>
            <a:r>
              <a:rPr lang="en-US" sz="2400" dirty="0" smtClean="0">
                <a:latin typeface="Times New Roman" pitchFamily="18" charset="0"/>
                <a:cs typeface="Times New Roman" pitchFamily="18" charset="0"/>
              </a:rPr>
              <a:t>the </a:t>
            </a:r>
            <a:r>
              <a:rPr lang="en-US" sz="2400" dirty="0" err="1" smtClean="0">
                <a:latin typeface="Times New Roman" pitchFamily="18" charset="0"/>
                <a:cs typeface="Times New Roman" pitchFamily="18" charset="0"/>
              </a:rPr>
              <a:t>mesial</a:t>
            </a:r>
            <a:r>
              <a:rPr lang="en-US" sz="2400" dirty="0" smtClean="0">
                <a:latin typeface="Times New Roman" pitchFamily="18" charset="0"/>
                <a:cs typeface="Times New Roman" pitchFamily="18" charset="0"/>
              </a:rPr>
              <a:t> movement of distal teeth. </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The fixed holding arch is most commonly used to maintain arch</a:t>
            </a:r>
          </a:p>
          <a:p>
            <a:pPr algn="just">
              <a:buNone/>
            </a:pPr>
            <a:r>
              <a:rPr lang="en-US" sz="2400" dirty="0" smtClean="0">
                <a:latin typeface="Times New Roman" pitchFamily="18" charset="0"/>
                <a:cs typeface="Times New Roman" pitchFamily="18" charset="0"/>
              </a:rPr>
              <a:t>width and arch length. </a:t>
            </a:r>
            <a:endParaRPr lang="en-IN"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400" b="1" dirty="0">
                <a:latin typeface="Times New Roman" pitchFamily="18" charset="0"/>
                <a:cs typeface="Times New Roman" pitchFamily="18" charset="0"/>
              </a:rPr>
              <a:t>9. </a:t>
            </a:r>
            <a:r>
              <a:rPr lang="en-US" sz="2400" b="1" dirty="0" smtClean="0">
                <a:latin typeface="Times New Roman" pitchFamily="18" charset="0"/>
                <a:cs typeface="Times New Roman" pitchFamily="18" charset="0"/>
              </a:rPr>
              <a:t>Class II elastics (</a:t>
            </a:r>
            <a:r>
              <a:rPr lang="en-US" sz="2400" b="1" dirty="0" err="1" smtClean="0">
                <a:latin typeface="Times New Roman" pitchFamily="18" charset="0"/>
                <a:cs typeface="Times New Roman" pitchFamily="18" charset="0"/>
              </a:rPr>
              <a:t>intermaxillary</a:t>
            </a:r>
            <a:r>
              <a:rPr lang="en-US" sz="2400" b="1" dirty="0" smtClean="0">
                <a:latin typeface="Times New Roman" pitchFamily="18" charset="0"/>
                <a:cs typeface="Times New Roman" pitchFamily="18" charset="0"/>
              </a:rPr>
              <a:t> anchorage)</a:t>
            </a:r>
            <a:endParaRPr lang="en-US" sz="2400" b="1" dirty="0">
              <a:latin typeface="Times New Roman" pitchFamily="18" charset="0"/>
              <a:cs typeface="Times New Roman" pitchFamily="18" charset="0"/>
            </a:endParaRPr>
          </a:p>
          <a:p>
            <a:pPr algn="just">
              <a:buNone/>
            </a:pPr>
            <a:r>
              <a:rPr lang="en-US" sz="2400" dirty="0">
                <a:latin typeface="Times New Roman" pitchFamily="18" charset="0"/>
                <a:cs typeface="Times New Roman" pitchFamily="18" charset="0"/>
              </a:rPr>
              <a:t>In 1898 Calvin case advocated the use of </a:t>
            </a:r>
            <a:r>
              <a:rPr lang="en-US" sz="2400" dirty="0" smtClean="0">
                <a:latin typeface="Times New Roman" pitchFamily="18" charset="0"/>
                <a:cs typeface="Times New Roman" pitchFamily="18" charset="0"/>
              </a:rPr>
              <a:t>reciprocal elastics </a:t>
            </a:r>
            <a:r>
              <a:rPr lang="en-US" sz="2400" dirty="0">
                <a:latin typeface="Times New Roman" pitchFamily="18" charset="0"/>
                <a:cs typeface="Times New Roman" pitchFamily="18" charset="0"/>
              </a:rPr>
              <a:t>to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effect </a:t>
            </a:r>
            <a:r>
              <a:rPr lang="en-US" sz="2400" dirty="0">
                <a:latin typeface="Times New Roman" pitchFamily="18" charset="0"/>
                <a:cs typeface="Times New Roman" pitchFamily="18" charset="0"/>
              </a:rPr>
              <a:t>movement between individual teeth </a:t>
            </a:r>
            <a:r>
              <a:rPr lang="en-US" sz="2400" dirty="0" smtClean="0">
                <a:latin typeface="Times New Roman" pitchFamily="18" charset="0"/>
                <a:cs typeface="Times New Roman" pitchFamily="18" charset="0"/>
              </a:rPr>
              <a:t>in opposite arches.</a:t>
            </a:r>
          </a:p>
          <a:p>
            <a:pPr algn="just">
              <a:buNone/>
            </a:pPr>
            <a:r>
              <a:rPr lang="en-US" sz="24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However </a:t>
            </a:r>
            <a:r>
              <a:rPr lang="en-US" sz="2400" dirty="0">
                <a:latin typeface="Times New Roman" pitchFamily="18" charset="0"/>
                <a:cs typeface="Times New Roman" pitchFamily="18" charset="0"/>
              </a:rPr>
              <a:t>it remained for Baker, with </a:t>
            </a:r>
            <a:r>
              <a:rPr lang="en-US" sz="2400" dirty="0" smtClean="0">
                <a:latin typeface="Times New Roman" pitchFamily="18" charset="0"/>
                <a:cs typeface="Times New Roman" pitchFamily="18" charset="0"/>
              </a:rPr>
              <a:t>the use </a:t>
            </a:r>
            <a:r>
              <a:rPr lang="en-US" sz="2400" dirty="0">
                <a:latin typeface="Times New Roman" pitchFamily="18" charset="0"/>
                <a:cs typeface="Times New Roman" pitchFamily="18" charset="0"/>
              </a:rPr>
              <a:t>of Angles E arch, to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apply </a:t>
            </a:r>
            <a:r>
              <a:rPr lang="en-US" sz="2400" dirty="0">
                <a:latin typeface="Times New Roman" pitchFamily="18" charset="0"/>
                <a:cs typeface="Times New Roman" pitchFamily="18" charset="0"/>
              </a:rPr>
              <a:t>those elastics in </a:t>
            </a:r>
            <a:r>
              <a:rPr lang="en-US" sz="2400" dirty="0" smtClean="0">
                <a:latin typeface="Times New Roman" pitchFamily="18" charset="0"/>
                <a:cs typeface="Times New Roman" pitchFamily="18" charset="0"/>
              </a:rPr>
              <a:t>correction of </a:t>
            </a:r>
            <a:r>
              <a:rPr lang="en-US" sz="2400" dirty="0">
                <a:latin typeface="Times New Roman" pitchFamily="18" charset="0"/>
                <a:cs typeface="Times New Roman" pitchFamily="18" charset="0"/>
              </a:rPr>
              <a:t>class II irregularities </a:t>
            </a:r>
            <a:r>
              <a:rPr lang="en-US" sz="2400" dirty="0" smtClean="0">
                <a:latin typeface="Times New Roman" pitchFamily="18" charset="0"/>
                <a:cs typeface="Times New Roman" pitchFamily="18" charset="0"/>
              </a:rPr>
              <a:t>.</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Alternatively class III elastic hooks from the lower anterior teeth </a:t>
            </a:r>
          </a:p>
          <a:p>
            <a:pPr algn="just">
              <a:buNone/>
            </a:pPr>
            <a:r>
              <a:rPr lang="en-US" sz="2400" dirty="0" smtClean="0">
                <a:latin typeface="Times New Roman" pitchFamily="18" charset="0"/>
                <a:cs typeface="Times New Roman" pitchFamily="18" charset="0"/>
              </a:rPr>
              <a:t>to the upper posterior teeth creates a force for lower anterior </a:t>
            </a:r>
          </a:p>
          <a:p>
            <a:pPr algn="just">
              <a:buNone/>
            </a:pPr>
            <a:r>
              <a:rPr lang="en-US" sz="2400" dirty="0" smtClean="0">
                <a:latin typeface="Times New Roman" pitchFamily="18" charset="0"/>
                <a:cs typeface="Times New Roman" pitchFamily="18" charset="0"/>
              </a:rPr>
              <a:t>retraction and upper protraction for the resolution of a class III </a:t>
            </a:r>
          </a:p>
          <a:p>
            <a:pPr algn="just">
              <a:buNone/>
            </a:pPr>
            <a:r>
              <a:rPr lang="en-US" sz="2400" dirty="0" smtClean="0">
                <a:latin typeface="Times New Roman" pitchFamily="18" charset="0"/>
                <a:cs typeface="Times New Roman" pitchFamily="18" charset="0"/>
              </a:rPr>
              <a:t>occlusion.</a:t>
            </a:r>
          </a:p>
          <a:p>
            <a:pPr algn="just">
              <a:buNone/>
            </a:pPr>
            <a:r>
              <a:rPr lang="en-US" sz="2400" dirty="0" smtClean="0">
                <a:latin typeface="Times New Roman" pitchFamily="18" charset="0"/>
                <a:cs typeface="Times New Roman" pitchFamily="18" charset="0"/>
              </a:rPr>
              <a:t>The major limitation of elastics as an anchorage </a:t>
            </a:r>
            <a:r>
              <a:rPr lang="en-IN" sz="2400" dirty="0" smtClean="0">
                <a:latin typeface="Times New Roman" pitchFamily="18" charset="0"/>
                <a:cs typeface="Times New Roman" pitchFamily="18" charset="0"/>
              </a:rPr>
              <a:t>technique is their </a:t>
            </a:r>
          </a:p>
          <a:p>
            <a:pPr algn="just">
              <a:buNone/>
            </a:pPr>
            <a:r>
              <a:rPr lang="en-IN" sz="2400" dirty="0" smtClean="0">
                <a:latin typeface="Times New Roman" pitchFamily="18" charset="0"/>
                <a:cs typeface="Times New Roman" pitchFamily="18" charset="0"/>
              </a:rPr>
              <a:t>dependence on patient compliance.</a:t>
            </a:r>
          </a:p>
          <a:p>
            <a:pPr algn="just"/>
            <a:endParaRPr lang="en-IN" sz="2400" dirty="0" smtClean="0"/>
          </a:p>
          <a:p>
            <a:pPr algn="just"/>
            <a:endParaRPr lang="en-IN"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buNone/>
            </a:pPr>
            <a:r>
              <a:rPr lang="en-IN" sz="2400" b="1" dirty="0" smtClean="0">
                <a:latin typeface="Times New Roman" pitchFamily="18" charset="0"/>
                <a:cs typeface="Times New Roman" pitchFamily="18" charset="0"/>
              </a:rPr>
              <a:t>10. Lip bumper</a:t>
            </a:r>
          </a:p>
          <a:p>
            <a:pPr algn="just">
              <a:buNone/>
            </a:pPr>
            <a:r>
              <a:rPr lang="en-US" sz="2400" dirty="0" smtClean="0">
                <a:latin typeface="Times New Roman" pitchFamily="18" charset="0"/>
                <a:cs typeface="Times New Roman" pitchFamily="18" charset="0"/>
              </a:rPr>
              <a:t>It exerts distal force on molars from muscle pressure of lower lip. </a:t>
            </a:r>
          </a:p>
          <a:p>
            <a:pPr algn="just">
              <a:buNone/>
            </a:pPr>
            <a:r>
              <a:rPr lang="en-US" sz="2400" dirty="0" smtClean="0">
                <a:latin typeface="Times New Roman" pitchFamily="18" charset="0"/>
                <a:cs typeface="Times New Roman" pitchFamily="18" charset="0"/>
              </a:rPr>
              <a:t>it maintains arch length and anchorage potential of  lower molars </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The lower incisors may be </a:t>
            </a:r>
            <a:r>
              <a:rPr lang="en-US" sz="2400" dirty="0" err="1" smtClean="0">
                <a:latin typeface="Times New Roman" pitchFamily="18" charset="0"/>
                <a:cs typeface="Times New Roman" pitchFamily="18" charset="0"/>
              </a:rPr>
              <a:t>proclined</a:t>
            </a:r>
            <a:r>
              <a:rPr lang="en-US" sz="2400" dirty="0" smtClean="0">
                <a:latin typeface="Times New Roman" pitchFamily="18" charset="0"/>
                <a:cs typeface="Times New Roman" pitchFamily="18" charset="0"/>
              </a:rPr>
              <a:t> as a result of lower lip being </a:t>
            </a:r>
          </a:p>
          <a:p>
            <a:pPr algn="just">
              <a:buNone/>
            </a:pPr>
            <a:r>
              <a:rPr lang="en-US" sz="2400" dirty="0" smtClean="0">
                <a:latin typeface="Times New Roman" pitchFamily="18" charset="0"/>
                <a:cs typeface="Times New Roman" pitchFamily="18" charset="0"/>
              </a:rPr>
              <a:t>held out </a:t>
            </a:r>
            <a:r>
              <a:rPr lang="en-US" sz="2400" dirty="0" err="1" smtClean="0">
                <a:latin typeface="Times New Roman" pitchFamily="18" charset="0"/>
                <a:cs typeface="Times New Roman" pitchFamily="18" charset="0"/>
              </a:rPr>
              <a:t>ofcontact</a:t>
            </a:r>
            <a:r>
              <a:rPr lang="en-US" sz="2400" dirty="0" smtClean="0">
                <a:latin typeface="Times New Roman" pitchFamily="18" charset="0"/>
                <a:cs typeface="Times New Roman" pitchFamily="18" charset="0"/>
              </a:rPr>
              <a:t> with labial surface of the lower incisors ,which </a:t>
            </a:r>
          </a:p>
          <a:p>
            <a:pPr algn="just">
              <a:buNone/>
            </a:pPr>
            <a:r>
              <a:rPr lang="en-US" sz="2400" dirty="0" smtClean="0">
                <a:latin typeface="Times New Roman" pitchFamily="18" charset="0"/>
                <a:cs typeface="Times New Roman" pitchFamily="18" charset="0"/>
              </a:rPr>
              <a:t>is desirable in some  situations .the patient is generally asked to </a:t>
            </a:r>
          </a:p>
          <a:p>
            <a:pPr algn="just">
              <a:buNone/>
            </a:pPr>
            <a:r>
              <a:rPr lang="en-US" sz="2400" dirty="0" smtClean="0">
                <a:latin typeface="Times New Roman" pitchFamily="18" charset="0"/>
                <a:cs typeface="Times New Roman" pitchFamily="18" charset="0"/>
              </a:rPr>
              <a:t>wear it full time.</a:t>
            </a:r>
          </a:p>
        </p:txBody>
      </p:sp>
      <p:pic>
        <p:nvPicPr>
          <p:cNvPr id="4" name="Picture 10" descr="Image result for lip bumper"/>
          <p:cNvPicPr>
            <a:picLocks noChangeAspect="1" noChangeArrowheads="1"/>
          </p:cNvPicPr>
          <p:nvPr/>
        </p:nvPicPr>
        <p:blipFill>
          <a:blip r:embed="rId2" cstate="print"/>
          <a:srcRect/>
          <a:stretch>
            <a:fillRect/>
          </a:stretch>
        </p:blipFill>
        <p:spPr bwMode="auto">
          <a:xfrm>
            <a:off x="6109869" y="304800"/>
            <a:ext cx="2195931" cy="146304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382000" cy="4525963"/>
          </a:xfrm>
        </p:spPr>
        <p:txBody>
          <a:bodyPr>
            <a:noAutofit/>
          </a:bodyPr>
          <a:lstStyle/>
          <a:p>
            <a:pPr>
              <a:buNone/>
            </a:pPr>
            <a:r>
              <a:rPr lang="en-US" sz="2400" b="1" dirty="0" smtClean="0">
                <a:latin typeface="Times New Roman" pitchFamily="18" charset="0"/>
                <a:cs typeface="Times New Roman" pitchFamily="18" charset="0"/>
              </a:rPr>
              <a:t>11. Differential force (tip edge concept)</a:t>
            </a:r>
          </a:p>
          <a:p>
            <a:pPr>
              <a:buNone/>
            </a:pPr>
            <a:r>
              <a:rPr lang="en-US" sz="2400" dirty="0" smtClean="0">
                <a:latin typeface="Times New Roman" pitchFamily="18" charset="0"/>
                <a:cs typeface="Times New Roman" pitchFamily="18" charset="0"/>
              </a:rPr>
              <a:t>This technique allows initial tipping followed by root </a:t>
            </a:r>
            <a:r>
              <a:rPr lang="en-US" sz="2400" dirty="0" err="1" smtClean="0">
                <a:latin typeface="Times New Roman" pitchFamily="18" charset="0"/>
                <a:cs typeface="Times New Roman" pitchFamily="18" charset="0"/>
              </a:rPr>
              <a:t>uprighting</a:t>
            </a: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Simple tipping free tipping requires far less anchorage than </a:t>
            </a:r>
          </a:p>
          <a:p>
            <a:pPr>
              <a:buNone/>
            </a:pPr>
            <a:r>
              <a:rPr lang="en-US" sz="2400" dirty="0" smtClean="0">
                <a:latin typeface="Times New Roman" pitchFamily="18" charset="0"/>
                <a:cs typeface="Times New Roman" pitchFamily="18" charset="0"/>
              </a:rPr>
              <a:t>moving the same teeth bodily.</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Tipping constitutes only half the treatment and the root </a:t>
            </a:r>
            <a:r>
              <a:rPr lang="en-US" sz="2400" dirty="0" err="1" smtClean="0">
                <a:latin typeface="Times New Roman" pitchFamily="18" charset="0"/>
                <a:cs typeface="Times New Roman" pitchFamily="18" charset="0"/>
              </a:rPr>
              <a:t>uprighting</a:t>
            </a: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necessary to produce finishing root angulations may occupy latter </a:t>
            </a:r>
          </a:p>
          <a:p>
            <a:pPr>
              <a:buNone/>
            </a:pPr>
            <a:r>
              <a:rPr lang="en-US" sz="2400" dirty="0" smtClean="0">
                <a:latin typeface="Times New Roman" pitchFamily="18" charset="0"/>
                <a:cs typeface="Times New Roman" pitchFamily="18" charset="0"/>
              </a:rPr>
              <a:t>half of the treatment time. </a:t>
            </a:r>
            <a:endParaRPr lang="en-IN" sz="24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IN" sz="2400" b="1" dirty="0" smtClean="0">
                <a:latin typeface="Times New Roman" pitchFamily="18" charset="0"/>
                <a:cs typeface="Times New Roman" pitchFamily="18" charset="0"/>
              </a:rPr>
              <a:t>12. Segmental mechanics</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Controlled distribution of forces between the anterior and  </a:t>
            </a:r>
          </a:p>
          <a:p>
            <a:pPr>
              <a:buNone/>
            </a:pPr>
            <a:r>
              <a:rPr lang="en-US" sz="2400" dirty="0" smtClean="0">
                <a:latin typeface="Times New Roman" pitchFamily="18" charset="0"/>
                <a:cs typeface="Times New Roman" pitchFamily="18" charset="0"/>
              </a:rPr>
              <a:t>posterior parts of a fixed appliance can only be accomplished by  </a:t>
            </a:r>
          </a:p>
          <a:p>
            <a:pPr>
              <a:buNone/>
            </a:pPr>
            <a:r>
              <a:rPr lang="en-US" sz="2400" dirty="0" smtClean="0">
                <a:latin typeface="Times New Roman" pitchFamily="18" charset="0"/>
                <a:cs typeface="Times New Roman" pitchFamily="18" charset="0"/>
              </a:rPr>
              <a:t>dividing the arch into segments.</a:t>
            </a:r>
          </a:p>
          <a:p>
            <a:pPr>
              <a:buNone/>
            </a:pP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Each segment is consolidated into a rigid unit by a section of </a:t>
            </a:r>
          </a:p>
          <a:p>
            <a:pPr>
              <a:buNone/>
            </a:pPr>
            <a:r>
              <a:rPr lang="en-US" sz="2400" dirty="0" smtClean="0">
                <a:latin typeface="Times New Roman" pitchFamily="18" charset="0"/>
                <a:cs typeface="Times New Roman" pitchFamily="18" charset="0"/>
              </a:rPr>
              <a:t>heavy rectangular wire, with little or no play between wire </a:t>
            </a:r>
            <a:r>
              <a:rPr lang="en-IN" sz="2400" dirty="0" smtClean="0">
                <a:latin typeface="Times New Roman" pitchFamily="18" charset="0"/>
                <a:cs typeface="Times New Roman" pitchFamily="18" charset="0"/>
              </a:rPr>
              <a:t>and </a:t>
            </a:r>
          </a:p>
          <a:p>
            <a:pPr>
              <a:buNone/>
            </a:pPr>
            <a:r>
              <a:rPr lang="en-IN" sz="2400" dirty="0" smtClean="0">
                <a:latin typeface="Times New Roman" pitchFamily="18" charset="0"/>
                <a:cs typeface="Times New Roman" pitchFamily="18" charset="0"/>
              </a:rPr>
              <a:t>bracket slot.</a:t>
            </a:r>
          </a:p>
          <a:p>
            <a:pPr>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buNone/>
            </a:pPr>
            <a:r>
              <a:rPr lang="en-US" sz="2400" dirty="0" smtClean="0">
                <a:latin typeface="Times New Roman" pitchFamily="18" charset="0"/>
                <a:cs typeface="Times New Roman" pitchFamily="18" charset="0"/>
              </a:rPr>
              <a:t>The anterior segment, usually including the four incisors and </a:t>
            </a:r>
          </a:p>
          <a:p>
            <a:pPr>
              <a:buNone/>
            </a:pPr>
            <a:r>
              <a:rPr lang="en-US" sz="2400" dirty="0" smtClean="0">
                <a:latin typeface="Times New Roman" pitchFamily="18" charset="0"/>
                <a:cs typeface="Times New Roman" pitchFamily="18" charset="0"/>
              </a:rPr>
              <a:t>possibly the canines, forms the active </a:t>
            </a:r>
            <a:r>
              <a:rPr lang="en-US" sz="2400" dirty="0" err="1" smtClean="0">
                <a:latin typeface="Times New Roman" pitchFamily="18" charset="0"/>
                <a:cs typeface="Times New Roman" pitchFamily="18" charset="0"/>
              </a:rPr>
              <a:t>unit,and</a:t>
            </a:r>
            <a:r>
              <a:rPr lang="en-US" sz="2400" dirty="0" smtClean="0">
                <a:latin typeface="Times New Roman" pitchFamily="18" charset="0"/>
                <a:cs typeface="Times New Roman" pitchFamily="18" charset="0"/>
              </a:rPr>
              <a:t> the two posterior </a:t>
            </a:r>
          </a:p>
          <a:p>
            <a:pPr>
              <a:buNone/>
            </a:pPr>
            <a:r>
              <a:rPr lang="en-US" sz="2400" dirty="0" smtClean="0">
                <a:latin typeface="Times New Roman" pitchFamily="18" charset="0"/>
                <a:cs typeface="Times New Roman" pitchFamily="18" charset="0"/>
              </a:rPr>
              <a:t>segments, including the premolars and molars, are the reactive </a:t>
            </a:r>
          </a:p>
          <a:p>
            <a:pPr>
              <a:buNone/>
            </a:pPr>
            <a:r>
              <a:rPr lang="en-US" sz="2400" dirty="0" smtClean="0">
                <a:latin typeface="Times New Roman" pitchFamily="18" charset="0"/>
                <a:cs typeface="Times New Roman" pitchFamily="18" charset="0"/>
              </a:rPr>
              <a:t>units. When necessary, the reactive units are connected by a </a:t>
            </a:r>
          </a:p>
          <a:p>
            <a:pPr>
              <a:buNone/>
            </a:pPr>
            <a:r>
              <a:rPr lang="en-US" sz="2400" dirty="0" err="1" smtClean="0">
                <a:latin typeface="Times New Roman" pitchFamily="18" charset="0"/>
                <a:cs typeface="Times New Roman" pitchFamily="18" charset="0"/>
              </a:rPr>
              <a:t>transpalatal</a:t>
            </a:r>
            <a:r>
              <a:rPr lang="en-US" sz="2400" dirty="0" smtClean="0">
                <a:latin typeface="Times New Roman" pitchFamily="18" charset="0"/>
                <a:cs typeface="Times New Roman" pitchFamily="18" charset="0"/>
              </a:rPr>
              <a:t> bar to form </a:t>
            </a:r>
            <a:r>
              <a:rPr lang="en-IN" sz="2400" dirty="0" smtClean="0">
                <a:latin typeface="Times New Roman" pitchFamily="18" charset="0"/>
                <a:cs typeface="Times New Roman" pitchFamily="18" charset="0"/>
              </a:rPr>
              <a:t>a single rigid, </a:t>
            </a:r>
            <a:r>
              <a:rPr lang="en-IN" sz="2400" dirty="0" err="1" smtClean="0">
                <a:latin typeface="Times New Roman" pitchFamily="18" charset="0"/>
                <a:cs typeface="Times New Roman" pitchFamily="18" charset="0"/>
              </a:rPr>
              <a:t>multirooted</a:t>
            </a:r>
            <a:r>
              <a:rPr lang="en-IN" sz="2400" dirty="0" smtClean="0">
                <a:latin typeface="Times New Roman" pitchFamily="18" charset="0"/>
                <a:cs typeface="Times New Roman" pitchFamily="18" charset="0"/>
              </a:rPr>
              <a:t> entity.</a:t>
            </a:r>
          </a:p>
        </p:txBody>
      </p:sp>
      <p:pic>
        <p:nvPicPr>
          <p:cNvPr id="4" name="Picture 2" descr="Image result for molar mesialization with headgear"/>
          <p:cNvPicPr>
            <a:picLocks noChangeAspect="1" noChangeArrowheads="1"/>
          </p:cNvPicPr>
          <p:nvPr/>
        </p:nvPicPr>
        <p:blipFill>
          <a:blip r:embed="rId2"/>
          <a:srcRect r="36633"/>
          <a:stretch>
            <a:fillRect/>
          </a:stretch>
        </p:blipFill>
        <p:spPr bwMode="auto">
          <a:xfrm>
            <a:off x="2590800" y="4191000"/>
            <a:ext cx="2971800" cy="21945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13. Skeletal anchorage</a:t>
            </a:r>
          </a:p>
          <a:p>
            <a:pPr algn="just">
              <a:buNone/>
            </a:pPr>
            <a:r>
              <a:rPr lang="en-US" sz="2400" dirty="0" smtClean="0">
                <a:latin typeface="Times New Roman" pitchFamily="18" charset="0"/>
                <a:cs typeface="Times New Roman" pitchFamily="18" charset="0"/>
              </a:rPr>
              <a:t>Skeletal anchorage is applied to orthodontic tooth movement </a:t>
            </a:r>
          </a:p>
          <a:p>
            <a:pPr algn="just">
              <a:buNone/>
            </a:pPr>
            <a:r>
              <a:rPr lang="en-US" sz="2400" dirty="0" smtClean="0">
                <a:latin typeface="Times New Roman" pitchFamily="18" charset="0"/>
                <a:cs typeface="Times New Roman" pitchFamily="18" charset="0"/>
              </a:rPr>
              <a:t>when ‘Absolute anchorage’ is necessary ,various skeletal fixtures </a:t>
            </a:r>
          </a:p>
          <a:p>
            <a:pPr algn="just">
              <a:buNone/>
            </a:pPr>
            <a:r>
              <a:rPr lang="en-US" sz="2400" dirty="0" smtClean="0">
                <a:latin typeface="Times New Roman" pitchFamily="18" charset="0"/>
                <a:cs typeface="Times New Roman" pitchFamily="18" charset="0"/>
              </a:rPr>
              <a:t>forces might be applied to produce tooth movement in any </a:t>
            </a:r>
          </a:p>
          <a:p>
            <a:pPr algn="just">
              <a:buNone/>
            </a:pPr>
            <a:r>
              <a:rPr lang="en-US" sz="2400" dirty="0" smtClean="0">
                <a:latin typeface="Times New Roman" pitchFamily="18" charset="0"/>
                <a:cs typeface="Times New Roman" pitchFamily="18" charset="0"/>
              </a:rPr>
              <a:t>direction without detrimental </a:t>
            </a:r>
            <a:r>
              <a:rPr lang="en-IN" sz="2400" dirty="0" smtClean="0">
                <a:latin typeface="Times New Roman" pitchFamily="18" charset="0"/>
                <a:cs typeface="Times New Roman" pitchFamily="18" charset="0"/>
              </a:rPr>
              <a:t>reciprocal forces</a:t>
            </a:r>
          </a:p>
          <a:p>
            <a:endParaRPr lang="en-IN" sz="2400" dirty="0" smtClean="0">
              <a:latin typeface="Times New Roman" pitchFamily="18" charset="0"/>
              <a:cs typeface="Times New Roman" pitchFamily="18" charset="0"/>
            </a:endParaRPr>
          </a:p>
          <a:p>
            <a:pPr>
              <a:buNone/>
            </a:pPr>
            <a:endParaRPr lang="en-IN" sz="2400" dirty="0" smtClean="0"/>
          </a:p>
          <a:p>
            <a:pPr>
              <a:buNone/>
            </a:pPr>
            <a:endParaRPr lang="en-IN" sz="2400" dirty="0"/>
          </a:p>
        </p:txBody>
      </p:sp>
      <p:pic>
        <p:nvPicPr>
          <p:cNvPr id="4" name="Picture 19"/>
          <p:cNvPicPr>
            <a:picLocks noChangeAspect="1" noChangeArrowheads="1"/>
          </p:cNvPicPr>
          <p:nvPr/>
        </p:nvPicPr>
        <p:blipFill>
          <a:blip r:embed="rId2"/>
          <a:srcRect/>
          <a:stretch>
            <a:fillRect/>
          </a:stretch>
        </p:blipFill>
        <p:spPr bwMode="auto">
          <a:xfrm rot="16200000">
            <a:off x="1793391" y="4191000"/>
            <a:ext cx="1581150" cy="23526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None/>
            </a:pPr>
            <a:r>
              <a:rPr lang="en-US" sz="2400" b="1" dirty="0" smtClean="0">
                <a:latin typeface="Times New Roman" pitchFamily="18" charset="0"/>
                <a:cs typeface="Times New Roman" pitchFamily="18" charset="0"/>
              </a:rPr>
              <a:t>METHODS </a:t>
            </a:r>
            <a:r>
              <a:rPr lang="en-US" sz="2400" b="1" dirty="0">
                <a:latin typeface="Times New Roman" pitchFamily="18" charset="0"/>
                <a:cs typeface="Times New Roman" pitchFamily="18" charset="0"/>
              </a:rPr>
              <a:t>OF OBTAINING SKELETAL ANCHORAGE</a:t>
            </a:r>
          </a:p>
          <a:p>
            <a:pPr>
              <a:buNone/>
            </a:pPr>
            <a:r>
              <a:rPr lang="en-IN" sz="2400" dirty="0">
                <a:latin typeface="Times New Roman" pitchFamily="18" charset="0"/>
                <a:cs typeface="Times New Roman" pitchFamily="18" charset="0"/>
              </a:rPr>
              <a:t>1. Conventional Dental Implants</a:t>
            </a:r>
          </a:p>
          <a:p>
            <a:pPr>
              <a:buNone/>
            </a:pPr>
            <a:r>
              <a:rPr lang="en-IN" sz="2400" dirty="0">
                <a:latin typeface="Times New Roman" pitchFamily="18" charset="0"/>
                <a:cs typeface="Times New Roman" pitchFamily="18" charset="0"/>
              </a:rPr>
              <a:t>2. Palatal </a:t>
            </a:r>
            <a:r>
              <a:rPr lang="en-IN" sz="2400" dirty="0" err="1">
                <a:latin typeface="Times New Roman" pitchFamily="18" charset="0"/>
                <a:cs typeface="Times New Roman" pitchFamily="18" charset="0"/>
              </a:rPr>
              <a:t>Endosseous</a:t>
            </a:r>
            <a:r>
              <a:rPr lang="en-IN" sz="2400" dirty="0">
                <a:latin typeface="Times New Roman" pitchFamily="18" charset="0"/>
                <a:cs typeface="Times New Roman" pitchFamily="18" charset="0"/>
              </a:rPr>
              <a:t> Implants</a:t>
            </a:r>
          </a:p>
          <a:p>
            <a:pPr>
              <a:buNone/>
            </a:pPr>
            <a:r>
              <a:rPr lang="en-IN" sz="2400" dirty="0">
                <a:latin typeface="Times New Roman" pitchFamily="18" charset="0"/>
                <a:cs typeface="Times New Roman" pitchFamily="18" charset="0"/>
              </a:rPr>
              <a:t>3. </a:t>
            </a:r>
            <a:r>
              <a:rPr lang="en-IN" sz="2400" dirty="0" err="1">
                <a:latin typeface="Times New Roman" pitchFamily="18" charset="0"/>
                <a:cs typeface="Times New Roman" pitchFamily="18" charset="0"/>
              </a:rPr>
              <a:t>Onplant</a:t>
            </a:r>
            <a:endParaRPr lang="en-IN" sz="2400" dirty="0">
              <a:latin typeface="Times New Roman" pitchFamily="18" charset="0"/>
              <a:cs typeface="Times New Roman" pitchFamily="18" charset="0"/>
            </a:endParaRPr>
          </a:p>
          <a:p>
            <a:pPr>
              <a:buNone/>
            </a:pPr>
            <a:r>
              <a:rPr lang="en-IN" sz="2400" dirty="0">
                <a:latin typeface="Times New Roman" pitchFamily="18" charset="0"/>
                <a:cs typeface="Times New Roman" pitchFamily="18" charset="0"/>
              </a:rPr>
              <a:t>4. Mini implant</a:t>
            </a:r>
          </a:p>
          <a:p>
            <a:pPr>
              <a:buNone/>
            </a:pPr>
            <a:r>
              <a:rPr lang="en-IN" sz="2400" dirty="0">
                <a:latin typeface="Times New Roman" pitchFamily="18" charset="0"/>
                <a:cs typeface="Times New Roman" pitchFamily="18" charset="0"/>
              </a:rPr>
              <a:t>5. Spider Screw</a:t>
            </a:r>
          </a:p>
          <a:p>
            <a:pPr>
              <a:buNone/>
            </a:pPr>
            <a:r>
              <a:rPr lang="en-IN" sz="2400" dirty="0">
                <a:latin typeface="Times New Roman" pitchFamily="18" charset="0"/>
                <a:cs typeface="Times New Roman" pitchFamily="18" charset="0"/>
              </a:rPr>
              <a:t>6. Micro implant</a:t>
            </a:r>
          </a:p>
          <a:p>
            <a:pPr>
              <a:buNone/>
            </a:pPr>
            <a:r>
              <a:rPr lang="en-IN" sz="2400" dirty="0">
                <a:latin typeface="Times New Roman" pitchFamily="18" charset="0"/>
                <a:cs typeface="Times New Roman" pitchFamily="18" charset="0"/>
              </a:rPr>
              <a:t>7. C-orthodontic Micro implant</a:t>
            </a:r>
          </a:p>
          <a:p>
            <a:pPr>
              <a:buNone/>
            </a:pPr>
            <a:r>
              <a:rPr lang="en-IN" sz="2400" dirty="0">
                <a:latin typeface="Times New Roman" pitchFamily="18" charset="0"/>
                <a:cs typeface="Times New Roman" pitchFamily="18" charset="0"/>
              </a:rPr>
              <a:t>8. Impacted Titanium Post</a:t>
            </a:r>
          </a:p>
          <a:p>
            <a:pPr>
              <a:buNone/>
            </a:pPr>
            <a:r>
              <a:rPr lang="en-IN" sz="2400" dirty="0">
                <a:latin typeface="Times New Roman" pitchFamily="18" charset="0"/>
                <a:cs typeface="Times New Roman" pitchFamily="18" charset="0"/>
              </a:rPr>
              <a:t>9. Transitional Implants</a:t>
            </a:r>
          </a:p>
          <a:p>
            <a:pPr>
              <a:buNone/>
            </a:pPr>
            <a:r>
              <a:rPr lang="en-IN" sz="2400" dirty="0">
                <a:latin typeface="Times New Roman" pitchFamily="18" charset="0"/>
                <a:cs typeface="Times New Roman" pitchFamily="18" charset="0"/>
              </a:rPr>
              <a:t>10. Mini Plate</a:t>
            </a:r>
          </a:p>
          <a:p>
            <a:pPr>
              <a:buNone/>
            </a:pPr>
            <a:r>
              <a:rPr lang="en-IN" sz="2400" dirty="0">
                <a:latin typeface="Times New Roman" pitchFamily="18" charset="0"/>
                <a:cs typeface="Times New Roman" pitchFamily="18" charset="0"/>
              </a:rPr>
              <a:t>11. </a:t>
            </a:r>
            <a:r>
              <a:rPr lang="en-IN" sz="2400" dirty="0" err="1">
                <a:latin typeface="Times New Roman" pitchFamily="18" charset="0"/>
                <a:cs typeface="Times New Roman" pitchFamily="18" charset="0"/>
              </a:rPr>
              <a:t>Zygoma</a:t>
            </a:r>
            <a:r>
              <a:rPr lang="en-IN" sz="2400" dirty="0">
                <a:latin typeface="Times New Roman" pitchFamily="18" charset="0"/>
                <a:cs typeface="Times New Roman" pitchFamily="18" charset="0"/>
              </a:rPr>
              <a:t> Anchorage System</a:t>
            </a:r>
          </a:p>
          <a:p>
            <a:pPr>
              <a:buNone/>
            </a:pPr>
            <a:r>
              <a:rPr lang="en-IN" sz="2400" dirty="0">
                <a:latin typeface="Times New Roman" pitchFamily="18" charset="0"/>
                <a:cs typeface="Times New Roman" pitchFamily="18" charset="0"/>
              </a:rPr>
              <a:t>12. </a:t>
            </a:r>
            <a:r>
              <a:rPr lang="en-IN" sz="2400" dirty="0" err="1">
                <a:latin typeface="Times New Roman" pitchFamily="18" charset="0"/>
                <a:cs typeface="Times New Roman" pitchFamily="18" charset="0"/>
              </a:rPr>
              <a:t>Zygomatic</a:t>
            </a:r>
            <a:r>
              <a:rPr lang="en-IN" sz="2400" dirty="0">
                <a:latin typeface="Times New Roman" pitchFamily="18" charset="0"/>
                <a:cs typeface="Times New Roman" pitchFamily="18" charset="0"/>
              </a:rPr>
              <a:t> Ligatures</a:t>
            </a:r>
          </a:p>
        </p:txBody>
      </p:sp>
      <p:pic>
        <p:nvPicPr>
          <p:cNvPr id="37890" name="Picture 2" descr="Image result for onplant"/>
          <p:cNvPicPr>
            <a:picLocks noChangeAspect="1" noChangeArrowheads="1"/>
          </p:cNvPicPr>
          <p:nvPr/>
        </p:nvPicPr>
        <p:blipFill>
          <a:blip r:embed="rId2"/>
          <a:srcRect/>
          <a:stretch>
            <a:fillRect/>
          </a:stretch>
        </p:blipFill>
        <p:spPr bwMode="auto">
          <a:xfrm>
            <a:off x="5236273" y="1981200"/>
            <a:ext cx="3069527" cy="1280160"/>
          </a:xfrm>
          <a:prstGeom prst="rect">
            <a:avLst/>
          </a:prstGeom>
          <a:noFill/>
        </p:spPr>
      </p:pic>
      <p:pic>
        <p:nvPicPr>
          <p:cNvPr id="37892" name="Picture 4" descr="Image result for spider screw"/>
          <p:cNvPicPr>
            <a:picLocks noChangeAspect="1" noChangeArrowheads="1"/>
          </p:cNvPicPr>
          <p:nvPr/>
        </p:nvPicPr>
        <p:blipFill>
          <a:blip r:embed="rId3" cstate="print"/>
          <a:srcRect/>
          <a:stretch>
            <a:fillRect/>
          </a:stretch>
        </p:blipFill>
        <p:spPr bwMode="auto">
          <a:xfrm>
            <a:off x="4968240" y="3352800"/>
            <a:ext cx="1280160" cy="1280160"/>
          </a:xfrm>
          <a:prstGeom prst="rect">
            <a:avLst/>
          </a:prstGeom>
          <a:noFill/>
        </p:spPr>
      </p:pic>
      <p:pic>
        <p:nvPicPr>
          <p:cNvPr id="37894" name="Picture 6" descr="Image result for zygomatic implants in orthodontics"/>
          <p:cNvPicPr>
            <a:picLocks noChangeAspect="1" noChangeArrowheads="1"/>
          </p:cNvPicPr>
          <p:nvPr/>
        </p:nvPicPr>
        <p:blipFill>
          <a:blip r:embed="rId4"/>
          <a:srcRect/>
          <a:stretch>
            <a:fillRect/>
          </a:stretch>
        </p:blipFill>
        <p:spPr bwMode="auto">
          <a:xfrm>
            <a:off x="6612487" y="3352800"/>
            <a:ext cx="2226713" cy="1463040"/>
          </a:xfrm>
          <a:prstGeom prst="rect">
            <a:avLst/>
          </a:prstGeom>
          <a:noFill/>
        </p:spPr>
      </p:pic>
      <p:pic>
        <p:nvPicPr>
          <p:cNvPr id="37896" name="Picture 8" descr="Image result for zygoma ligature"/>
          <p:cNvPicPr>
            <a:picLocks noChangeAspect="1" noChangeArrowheads="1"/>
          </p:cNvPicPr>
          <p:nvPr/>
        </p:nvPicPr>
        <p:blipFill>
          <a:blip r:embed="rId5"/>
          <a:srcRect/>
          <a:stretch>
            <a:fillRect/>
          </a:stretch>
        </p:blipFill>
        <p:spPr bwMode="auto">
          <a:xfrm>
            <a:off x="6705600" y="4953000"/>
            <a:ext cx="2131253" cy="1828800"/>
          </a:xfrm>
          <a:prstGeom prst="rect">
            <a:avLst/>
          </a:prstGeom>
          <a:noFill/>
        </p:spPr>
      </p:pic>
      <p:pic>
        <p:nvPicPr>
          <p:cNvPr id="37898" name="Picture 10" descr="www.indiandentalacademy.com&#10; "/>
          <p:cNvPicPr>
            <a:picLocks noChangeAspect="1" noChangeArrowheads="1"/>
          </p:cNvPicPr>
          <p:nvPr/>
        </p:nvPicPr>
        <p:blipFill>
          <a:blip r:embed="rId6" cstate="print"/>
          <a:srcRect l="55436" t="5735" r="2376" b="7589"/>
          <a:stretch>
            <a:fillRect/>
          </a:stretch>
        </p:blipFill>
        <p:spPr bwMode="auto">
          <a:xfrm>
            <a:off x="5218670" y="4953000"/>
            <a:ext cx="1334530" cy="1828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 to="" calcmode="lin" valueType="num">
                                      <p:cBhvr>
                                        <p:cTn id="7" dur="1" fill="hold"/>
                                        <p:tgtEl>
                                          <p:spTgt spid="37890"/>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37892"/>
                                        </p:tgtEl>
                                        <p:attrNameLst>
                                          <p:attrName>style.visibility</p:attrName>
                                        </p:attrNameLst>
                                      </p:cBhvr>
                                      <p:to>
                                        <p:strVal val="visible"/>
                                      </p:to>
                                    </p:set>
                                    <p:anim to="" calcmode="lin" valueType="num">
                                      <p:cBhvr>
                                        <p:cTn id="10" dur="1" fill="hold"/>
                                        <p:tgtEl>
                                          <p:spTgt spid="37892"/>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37894"/>
                                        </p:tgtEl>
                                        <p:attrNameLst>
                                          <p:attrName>style.visibility</p:attrName>
                                        </p:attrNameLst>
                                      </p:cBhvr>
                                      <p:to>
                                        <p:strVal val="visible"/>
                                      </p:to>
                                    </p:set>
                                    <p:anim to="" calcmode="lin" valueType="num">
                                      <p:cBhvr>
                                        <p:cTn id="13" dur="1" fill="hold"/>
                                        <p:tgtEl>
                                          <p:spTgt spid="37894"/>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37896"/>
                                        </p:tgtEl>
                                        <p:attrNameLst>
                                          <p:attrName>style.visibility</p:attrName>
                                        </p:attrNameLst>
                                      </p:cBhvr>
                                      <p:to>
                                        <p:strVal val="visible"/>
                                      </p:to>
                                    </p:set>
                                    <p:anim to="" calcmode="lin" valueType="num">
                                      <p:cBhvr>
                                        <p:cTn id="16" dur="1" fill="hold"/>
                                        <p:tgtEl>
                                          <p:spTgt spid="37896"/>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37898"/>
                                        </p:tgtEl>
                                        <p:attrNameLst>
                                          <p:attrName>style.visibility</p:attrName>
                                        </p:attrNameLst>
                                      </p:cBhvr>
                                      <p:to>
                                        <p:strVal val="visible"/>
                                      </p:to>
                                    </p:set>
                                    <p:anim to="" calcmode="lin" valueType="num">
                                      <p:cBhvr>
                                        <p:cTn id="19" dur="1" fill="hold"/>
                                        <p:tgtEl>
                                          <p:spTgt spid="3789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EXTRA ORAL METHOD OF ANCHORAGE</a:t>
            </a:r>
            <a:br>
              <a:rPr lang="en-US" sz="2400" b="1"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458200" cy="4525963"/>
          </a:xfrm>
        </p:spPr>
        <p:txBody>
          <a:bodyPr>
            <a:normAutofit lnSpcReduction="10000"/>
          </a:bodyPr>
          <a:lstStyle/>
          <a:p>
            <a:pPr algn="just">
              <a:buNone/>
            </a:pPr>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the treatment of many types of </a:t>
            </a:r>
            <a:r>
              <a:rPr lang="en-US" sz="2400" dirty="0" err="1" smtClean="0">
                <a:latin typeface="Times New Roman" pitchFamily="18" charset="0"/>
                <a:cs typeface="Times New Roman" pitchFamily="18" charset="0"/>
              </a:rPr>
              <a:t>malocclusion,intra</a:t>
            </a:r>
            <a:r>
              <a:rPr lang="en-US" sz="2400" dirty="0" smtClean="0">
                <a:latin typeface="Times New Roman" pitchFamily="18" charset="0"/>
                <a:cs typeface="Times New Roman" pitchFamily="18" charset="0"/>
              </a:rPr>
              <a:t> oral anchorage </a:t>
            </a:r>
          </a:p>
          <a:p>
            <a:pPr algn="just">
              <a:buNone/>
            </a:pPr>
            <a:r>
              <a:rPr lang="en-US" sz="2400" dirty="0" smtClean="0">
                <a:latin typeface="Times New Roman" pitchFamily="18" charset="0"/>
                <a:cs typeface="Times New Roman" pitchFamily="18" charset="0"/>
              </a:rPr>
              <a:t>is  insufficient </a:t>
            </a:r>
            <a:r>
              <a:rPr lang="en-US" sz="2400" dirty="0">
                <a:latin typeface="Times New Roman" pitchFamily="18" charset="0"/>
                <a:cs typeface="Times New Roman" pitchFamily="18" charset="0"/>
              </a:rPr>
              <a:t>to achieve the required </a:t>
            </a:r>
            <a:r>
              <a:rPr lang="en-US" sz="2400" dirty="0" smtClean="0">
                <a:latin typeface="Times New Roman" pitchFamily="18" charset="0"/>
                <a:cs typeface="Times New Roman" pitchFamily="18" charset="0"/>
              </a:rPr>
              <a:t>tooth movements.</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overcome this </a:t>
            </a:r>
            <a:r>
              <a:rPr lang="en-US" sz="2400" dirty="0" smtClean="0">
                <a:latin typeface="Times New Roman" pitchFamily="18" charset="0"/>
                <a:cs typeface="Times New Roman" pitchFamily="18" charset="0"/>
              </a:rPr>
              <a:t>problem </a:t>
            </a:r>
            <a:r>
              <a:rPr lang="en-US" sz="2400" dirty="0">
                <a:latin typeface="Times New Roman" pitchFamily="18" charset="0"/>
                <a:cs typeface="Times New Roman" pitchFamily="18" charset="0"/>
              </a:rPr>
              <a:t>,extra </a:t>
            </a:r>
            <a:r>
              <a:rPr lang="en-US" sz="2400" dirty="0" smtClean="0">
                <a:latin typeface="Times New Roman" pitchFamily="18" charset="0"/>
                <a:cs typeface="Times New Roman" pitchFamily="18" charset="0"/>
              </a:rPr>
              <a:t>oral anchorage </a:t>
            </a:r>
            <a:r>
              <a:rPr lang="en-US" sz="2400" dirty="0">
                <a:latin typeface="Times New Roman" pitchFamily="18" charset="0"/>
                <a:cs typeface="Times New Roman" pitchFamily="18" charset="0"/>
              </a:rPr>
              <a:t>used to supplement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the intraoral anchorage</a:t>
            </a:r>
          </a:p>
          <a:p>
            <a:pPr algn="just">
              <a:buNone/>
            </a:pPr>
            <a:endParaRPr lang="en-US" sz="2400" dirty="0">
              <a:latin typeface="Times New Roman" pitchFamily="18" charset="0"/>
              <a:cs typeface="Times New Roman" pitchFamily="18" charset="0"/>
            </a:endParaRPr>
          </a:p>
          <a:p>
            <a:pPr algn="just">
              <a:buNone/>
            </a:pPr>
            <a:r>
              <a:rPr lang="en-US" sz="2400" dirty="0">
                <a:latin typeface="Times New Roman" pitchFamily="18" charset="0"/>
                <a:cs typeface="Times New Roman" pitchFamily="18" charset="0"/>
              </a:rPr>
              <a:t>Head gear they are again classified according to the </a:t>
            </a:r>
            <a:r>
              <a:rPr lang="en-US" sz="2400" dirty="0" smtClean="0">
                <a:latin typeface="Times New Roman" pitchFamily="18" charset="0"/>
                <a:cs typeface="Times New Roman" pitchFamily="18" charset="0"/>
              </a:rPr>
              <a:t>point of </a:t>
            </a:r>
            <a:r>
              <a:rPr lang="en-US" sz="2400" dirty="0">
                <a:latin typeface="Times New Roman" pitchFamily="18" charset="0"/>
                <a:cs typeface="Times New Roman" pitchFamily="18" charset="0"/>
              </a:rPr>
              <a:t>origin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of </a:t>
            </a:r>
            <a:r>
              <a:rPr lang="en-US" sz="2400" dirty="0">
                <a:latin typeface="Times New Roman" pitchFamily="18" charset="0"/>
                <a:cs typeface="Times New Roman" pitchFamily="18" charset="0"/>
              </a:rPr>
              <a:t>force as follows:</a:t>
            </a:r>
          </a:p>
          <a:p>
            <a:pPr algn="just">
              <a:buNone/>
            </a:pPr>
            <a:r>
              <a:rPr lang="en-US" sz="2400" dirty="0">
                <a:latin typeface="Times New Roman" pitchFamily="18" charset="0"/>
                <a:cs typeface="Times New Roman" pitchFamily="18" charset="0"/>
              </a:rPr>
              <a:t>1. Cervical-Anchorage derived from the nape </a:t>
            </a:r>
            <a:r>
              <a:rPr lang="en-US" sz="2400" dirty="0" smtClean="0">
                <a:latin typeface="Times New Roman" pitchFamily="18" charset="0"/>
                <a:cs typeface="Times New Roman" pitchFamily="18" charset="0"/>
              </a:rPr>
              <a:t>of </a:t>
            </a:r>
            <a:r>
              <a:rPr lang="en-IN" sz="2400" dirty="0" smtClean="0">
                <a:latin typeface="Times New Roman" pitchFamily="18" charset="0"/>
                <a:cs typeface="Times New Roman" pitchFamily="18" charset="0"/>
              </a:rPr>
              <a:t>neck</a:t>
            </a:r>
            <a:r>
              <a:rPr lang="en-IN" sz="2400" dirty="0">
                <a:latin typeface="Times New Roman" pitchFamily="18" charset="0"/>
                <a:cs typeface="Times New Roman" pitchFamily="18" charset="0"/>
              </a:rPr>
              <a:t>.</a:t>
            </a:r>
          </a:p>
          <a:p>
            <a:pPr algn="just">
              <a:buNone/>
            </a:pPr>
            <a:r>
              <a:rPr lang="en-US" sz="2400" dirty="0">
                <a:latin typeface="Times New Roman" pitchFamily="18" charset="0"/>
                <a:cs typeface="Times New Roman" pitchFamily="18" charset="0"/>
              </a:rPr>
              <a:t>2. Occipital-Anchorage obtained from the back </a:t>
            </a:r>
            <a:r>
              <a:rPr lang="en-US" sz="2400" dirty="0" smtClean="0">
                <a:latin typeface="Times New Roman" pitchFamily="18" charset="0"/>
                <a:cs typeface="Times New Roman" pitchFamily="18" charset="0"/>
              </a:rPr>
              <a:t>of </a:t>
            </a:r>
            <a:r>
              <a:rPr lang="en-IN" sz="2400" dirty="0" smtClean="0">
                <a:latin typeface="Times New Roman" pitchFamily="18" charset="0"/>
                <a:cs typeface="Times New Roman" pitchFamily="18" charset="0"/>
              </a:rPr>
              <a:t>the </a:t>
            </a:r>
            <a:r>
              <a:rPr lang="en-IN" sz="2400" dirty="0">
                <a:latin typeface="Times New Roman" pitchFamily="18" charset="0"/>
                <a:cs typeface="Times New Roman" pitchFamily="18" charset="0"/>
              </a:rPr>
              <a:t>head.</a:t>
            </a:r>
          </a:p>
          <a:p>
            <a:pPr algn="just">
              <a:buNone/>
            </a:pPr>
            <a:r>
              <a:rPr lang="en-US" sz="2400" dirty="0">
                <a:latin typeface="Times New Roman" pitchFamily="18" charset="0"/>
                <a:cs typeface="Times New Roman" pitchFamily="18" charset="0"/>
              </a:rPr>
              <a:t>3. Parietal-Anchorage obtained from the upper </a:t>
            </a:r>
            <a:r>
              <a:rPr lang="en-US" sz="2400" dirty="0" smtClean="0">
                <a:latin typeface="Times New Roman" pitchFamily="18" charset="0"/>
                <a:cs typeface="Times New Roman" pitchFamily="18" charset="0"/>
              </a:rPr>
              <a:t>part </a:t>
            </a:r>
            <a:r>
              <a:rPr lang="en-IN" sz="2400" dirty="0" smtClean="0">
                <a:latin typeface="Times New Roman" pitchFamily="18" charset="0"/>
                <a:cs typeface="Times New Roman" pitchFamily="18" charset="0"/>
              </a:rPr>
              <a:t>of </a:t>
            </a:r>
            <a:r>
              <a:rPr lang="en-IN" sz="2400" dirty="0">
                <a:latin typeface="Times New Roman" pitchFamily="18" charset="0"/>
                <a:cs typeface="Times New Roman" pitchFamily="18" charset="0"/>
              </a:rPr>
              <a:t>the head</a:t>
            </a:r>
            <a:r>
              <a:rPr lang="en-IN" sz="2400" dirty="0" smtClean="0">
                <a:latin typeface="Times New Roman" pitchFamily="18" charset="0"/>
                <a:cs typeface="Times New Roman" pitchFamily="18" charset="0"/>
              </a:rPr>
              <a:t>’</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headgear-29-638.jpg"/>
          <p:cNvPicPr>
            <a:picLocks noGrp="1" noChangeAspect="1"/>
          </p:cNvPicPr>
          <p:nvPr>
            <p:ph idx="1"/>
          </p:nvPr>
        </p:nvPicPr>
        <p:blipFill>
          <a:blip r:embed="rId2"/>
          <a:stretch>
            <a:fillRect/>
          </a:stretch>
        </p:blipFill>
        <p:spPr>
          <a:xfrm>
            <a:off x="998233" y="914400"/>
            <a:ext cx="7307567" cy="54864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headgear-30-638.jpg"/>
          <p:cNvPicPr>
            <a:picLocks noGrp="1" noChangeAspect="1"/>
          </p:cNvPicPr>
          <p:nvPr>
            <p:ph idx="1"/>
          </p:nvPr>
        </p:nvPicPr>
        <p:blipFill>
          <a:blip r:embed="rId2"/>
          <a:stretch>
            <a:fillRect/>
          </a:stretch>
        </p:blipFill>
        <p:spPr>
          <a:xfrm>
            <a:off x="1287412" y="990600"/>
            <a:ext cx="6942188" cy="521208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headgear-31-638.jpg"/>
          <p:cNvPicPr>
            <a:picLocks noGrp="1" noChangeAspect="1"/>
          </p:cNvPicPr>
          <p:nvPr>
            <p:ph idx="1"/>
          </p:nvPr>
        </p:nvPicPr>
        <p:blipFill>
          <a:blip r:embed="rId2"/>
          <a:stretch>
            <a:fillRect/>
          </a:stretch>
        </p:blipFill>
        <p:spPr>
          <a:xfrm>
            <a:off x="1219200" y="990600"/>
            <a:ext cx="6942188" cy="521208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center of resistance of </a:t>
            </a:r>
            <a:r>
              <a:rPr lang="en-US" sz="2400" dirty="0" smtClean="0">
                <a:latin typeface="Times New Roman" pitchFamily="18" charset="0"/>
                <a:cs typeface="Times New Roman" pitchFamily="18" charset="0"/>
              </a:rPr>
              <a:t>the maxilla </a:t>
            </a:r>
            <a:r>
              <a:rPr lang="en-US" sz="2400" dirty="0">
                <a:latin typeface="Times New Roman" pitchFamily="18" charset="0"/>
                <a:cs typeface="Times New Roman" pitchFamily="18" charset="0"/>
              </a:rPr>
              <a:t>is in the area of </a:t>
            </a:r>
            <a:r>
              <a:rPr lang="en-US" sz="2400" dirty="0" err="1" smtClean="0">
                <a:latin typeface="Times New Roman" pitchFamily="18" charset="0"/>
                <a:cs typeface="Times New Roman" pitchFamily="18" charset="0"/>
              </a:rPr>
              <a:t>postero</a:t>
            </a:r>
            <a:r>
              <a:rPr lang="en-US" sz="2400" dirty="0" smtClean="0">
                <a:latin typeface="Times New Roman" pitchFamily="18" charset="0"/>
                <a:cs typeface="Times New Roman" pitchFamily="18" charset="0"/>
              </a:rPr>
              <a:t>-</a:t>
            </a:r>
          </a:p>
          <a:p>
            <a:pPr algn="just">
              <a:buNone/>
            </a:pPr>
            <a:r>
              <a:rPr lang="en-US" sz="2400" dirty="0" smtClean="0">
                <a:latin typeface="Times New Roman" pitchFamily="18" charset="0"/>
                <a:cs typeface="Times New Roman" pitchFamily="18" charset="0"/>
              </a:rPr>
              <a:t>superior </a:t>
            </a:r>
            <a:r>
              <a:rPr lang="en-US" sz="2400" dirty="0">
                <a:latin typeface="Times New Roman" pitchFamily="18" charset="0"/>
                <a:cs typeface="Times New Roman" pitchFamily="18" charset="0"/>
              </a:rPr>
              <a:t>aspect </a:t>
            </a:r>
            <a:r>
              <a:rPr lang="en-US" sz="2400" dirty="0" smtClean="0">
                <a:latin typeface="Times New Roman" pitchFamily="18" charset="0"/>
                <a:cs typeface="Times New Roman" pitchFamily="18" charset="0"/>
              </a:rPr>
              <a:t>of </a:t>
            </a:r>
            <a:r>
              <a:rPr lang="en-US" sz="2400" dirty="0" err="1" smtClean="0">
                <a:latin typeface="Times New Roman" pitchFamily="18" charset="0"/>
                <a:cs typeface="Times New Roman" pitchFamily="18" charset="0"/>
              </a:rPr>
              <a:t>zygomatico</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maxillary suture</a:t>
            </a:r>
            <a:r>
              <a:rPr lang="en-US" sz="2400" dirty="0" smtClean="0">
                <a:latin typeface="Times New Roman" pitchFamily="18" charset="0"/>
                <a:cs typeface="Times New Roman" pitchFamily="18" charset="0"/>
              </a:rPr>
              <a:t>.</a:t>
            </a:r>
          </a:p>
          <a:p>
            <a:pPr algn="just">
              <a:buNone/>
            </a:pPr>
            <a:r>
              <a:rPr lang="en-US" sz="24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center of </a:t>
            </a:r>
            <a:r>
              <a:rPr lang="en-US" sz="2400" dirty="0" smtClean="0">
                <a:latin typeface="Times New Roman" pitchFamily="18" charset="0"/>
                <a:cs typeface="Times New Roman" pitchFamily="18" charset="0"/>
              </a:rPr>
              <a:t> resistance of the </a:t>
            </a:r>
            <a:r>
              <a:rPr lang="en-US" sz="2400" dirty="0">
                <a:latin typeface="Times New Roman" pitchFamily="18" charset="0"/>
                <a:cs typeface="Times New Roman" pitchFamily="18" charset="0"/>
              </a:rPr>
              <a:t>maxillary dentition is situated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between </a:t>
            </a:r>
            <a:r>
              <a:rPr lang="en-US" sz="2400" dirty="0">
                <a:latin typeface="Times New Roman" pitchFamily="18" charset="0"/>
                <a:cs typeface="Times New Roman" pitchFamily="18" charset="0"/>
              </a:rPr>
              <a:t>the roots </a:t>
            </a:r>
            <a:r>
              <a:rPr lang="en-US" sz="2400" dirty="0" smtClean="0">
                <a:latin typeface="Times New Roman" pitchFamily="18" charset="0"/>
                <a:cs typeface="Times New Roman" pitchFamily="18" charset="0"/>
              </a:rPr>
              <a:t>of the premolars</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center of resistance of maxillary molar is </a:t>
            </a:r>
            <a:r>
              <a:rPr lang="en-US" sz="2400" dirty="0" smtClean="0">
                <a:latin typeface="Times New Roman" pitchFamily="18" charset="0"/>
                <a:cs typeface="Times New Roman" pitchFamily="18" charset="0"/>
              </a:rPr>
              <a:t>in </a:t>
            </a:r>
            <a:r>
              <a:rPr lang="en-IN" sz="2400" dirty="0" smtClean="0">
                <a:latin typeface="Times New Roman" pitchFamily="18" charset="0"/>
                <a:cs typeface="Times New Roman" pitchFamily="18" charset="0"/>
              </a:rPr>
              <a:t>the </a:t>
            </a:r>
            <a:r>
              <a:rPr lang="en-IN" sz="2400" dirty="0">
                <a:latin typeface="Times New Roman" pitchFamily="18" charset="0"/>
                <a:cs typeface="Times New Roman" pitchFamily="18" charset="0"/>
              </a:rPr>
              <a:t>trifurcation </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area.</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98306" name="Picture 2" descr="Image result for center of resistance of maxilla"/>
          <p:cNvPicPr>
            <a:picLocks noChangeAspect="1" noChangeArrowheads="1"/>
          </p:cNvPicPr>
          <p:nvPr/>
        </p:nvPicPr>
        <p:blipFill>
          <a:blip r:embed="rId2"/>
          <a:srcRect l="5956" t="19833" r="47649" b="11691"/>
          <a:stretch>
            <a:fillRect/>
          </a:stretch>
        </p:blipFill>
        <p:spPr bwMode="auto">
          <a:xfrm>
            <a:off x="838200" y="2286000"/>
            <a:ext cx="2819400" cy="3124200"/>
          </a:xfrm>
          <a:prstGeom prst="rect">
            <a:avLst/>
          </a:prstGeom>
          <a:noFill/>
        </p:spPr>
      </p:pic>
      <p:pic>
        <p:nvPicPr>
          <p:cNvPr id="5" name="Picture 2" descr="Image result for trifurcation of root"/>
          <p:cNvPicPr>
            <a:picLocks noChangeAspect="1" noChangeArrowheads="1"/>
          </p:cNvPicPr>
          <p:nvPr/>
        </p:nvPicPr>
        <p:blipFill>
          <a:blip r:embed="rId3"/>
          <a:srcRect l="52800" r="4000"/>
          <a:stretch>
            <a:fillRect/>
          </a:stretch>
        </p:blipFill>
        <p:spPr bwMode="auto">
          <a:xfrm>
            <a:off x="5369724" y="2407920"/>
            <a:ext cx="2859876" cy="292608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smtClean="0">
                <a:latin typeface="Times New Roman" pitchFamily="18" charset="0"/>
                <a:cs typeface="Times New Roman" pitchFamily="18" charset="0"/>
              </a:rPr>
              <a:t>ANCHORAGE PLANNING</a:t>
            </a:r>
            <a:br>
              <a:rPr lang="en-IN" sz="2400" b="1"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anchorage requirement depends upon</a:t>
            </a:r>
          </a:p>
          <a:p>
            <a:pPr>
              <a:buNone/>
            </a:pPr>
            <a:r>
              <a:rPr lang="en-US" sz="2400" dirty="0">
                <a:latin typeface="Times New Roman" pitchFamily="18" charset="0"/>
                <a:cs typeface="Times New Roman" pitchFamily="18" charset="0"/>
              </a:rPr>
              <a:t>1. </a:t>
            </a:r>
            <a:r>
              <a:rPr lang="en-US" sz="2400" b="1" dirty="0">
                <a:latin typeface="Times New Roman" pitchFamily="18" charset="0"/>
                <a:cs typeface="Times New Roman" pitchFamily="18" charset="0"/>
              </a:rPr>
              <a:t>The number of teeth to be moved</a:t>
            </a:r>
          </a:p>
          <a:p>
            <a:pPr>
              <a:buNone/>
            </a:pPr>
            <a:r>
              <a:rPr lang="en-US" sz="2400" dirty="0">
                <a:latin typeface="Times New Roman" pitchFamily="18" charset="0"/>
                <a:cs typeface="Times New Roman" pitchFamily="18" charset="0"/>
              </a:rPr>
              <a:t>2. </a:t>
            </a:r>
            <a:r>
              <a:rPr lang="en-US" sz="2400" b="1" dirty="0">
                <a:latin typeface="Times New Roman" pitchFamily="18" charset="0"/>
                <a:cs typeface="Times New Roman" pitchFamily="18" charset="0"/>
              </a:rPr>
              <a:t>The type of </a:t>
            </a:r>
            <a:r>
              <a:rPr lang="en-US" sz="2400" b="1" dirty="0" smtClean="0">
                <a:latin typeface="Times New Roman" pitchFamily="18" charset="0"/>
                <a:cs typeface="Times New Roman" pitchFamily="18" charset="0"/>
              </a:rPr>
              <a:t>teeth being </a:t>
            </a:r>
            <a:r>
              <a:rPr lang="en-US" sz="2400" b="1" dirty="0">
                <a:latin typeface="Times New Roman" pitchFamily="18" charset="0"/>
                <a:cs typeface="Times New Roman" pitchFamily="18" charset="0"/>
              </a:rPr>
              <a:t>moved</a:t>
            </a:r>
          </a:p>
          <a:p>
            <a:pPr>
              <a:buNone/>
            </a:pPr>
            <a:r>
              <a:rPr lang="en-US" sz="2400" dirty="0">
                <a:latin typeface="Times New Roman" pitchFamily="18" charset="0"/>
                <a:cs typeface="Times New Roman" pitchFamily="18" charset="0"/>
              </a:rPr>
              <a:t>3. </a:t>
            </a:r>
            <a:r>
              <a:rPr lang="en-US" sz="2400" b="1" dirty="0">
                <a:latin typeface="Times New Roman" pitchFamily="18" charset="0"/>
                <a:cs typeface="Times New Roman" pitchFamily="18" charset="0"/>
              </a:rPr>
              <a:t>Type of tooth movement</a:t>
            </a:r>
          </a:p>
          <a:p>
            <a:pPr>
              <a:buNone/>
            </a:pPr>
            <a:r>
              <a:rPr lang="en-IN" sz="2400" dirty="0">
                <a:latin typeface="Times New Roman" pitchFamily="18" charset="0"/>
                <a:cs typeface="Times New Roman" pitchFamily="18" charset="0"/>
              </a:rPr>
              <a:t>4. </a:t>
            </a:r>
            <a:r>
              <a:rPr lang="en-IN" sz="2400" b="1" dirty="0">
                <a:latin typeface="Times New Roman" pitchFamily="18" charset="0"/>
                <a:cs typeface="Times New Roman" pitchFamily="18" charset="0"/>
              </a:rPr>
              <a:t>Periodontal condition</a:t>
            </a:r>
          </a:p>
          <a:p>
            <a:pPr>
              <a:buNone/>
            </a:pPr>
            <a:r>
              <a:rPr lang="en-US" sz="2400" dirty="0">
                <a:latin typeface="Times New Roman" pitchFamily="18" charset="0"/>
                <a:cs typeface="Times New Roman" pitchFamily="18" charset="0"/>
              </a:rPr>
              <a:t>5. </a:t>
            </a:r>
            <a:r>
              <a:rPr lang="en-US" sz="2400" b="1" dirty="0">
                <a:latin typeface="Times New Roman" pitchFamily="18" charset="0"/>
                <a:cs typeface="Times New Roman" pitchFamily="18" charset="0"/>
              </a:rPr>
              <a:t>Duration of tooth movement</a:t>
            </a:r>
          </a:p>
          <a:p>
            <a:pPr>
              <a:buNone/>
            </a:pPr>
            <a:r>
              <a:rPr lang="en-US" sz="2400" dirty="0">
                <a:latin typeface="Times New Roman" pitchFamily="18" charset="0"/>
                <a:cs typeface="Times New Roman" pitchFamily="18" charset="0"/>
              </a:rPr>
              <a:t>6. </a:t>
            </a:r>
            <a:r>
              <a:rPr lang="en-US" sz="2400" b="1" dirty="0">
                <a:latin typeface="Times New Roman" pitchFamily="18" charset="0"/>
                <a:cs typeface="Times New Roman" pitchFamily="18" charset="0"/>
              </a:rPr>
              <a:t>Anchorage value -Anchorage value of any </a:t>
            </a:r>
            <a:r>
              <a:rPr lang="en-US" sz="2400" b="1" dirty="0" smtClean="0">
                <a:latin typeface="Times New Roman" pitchFamily="18" charset="0"/>
                <a:cs typeface="Times New Roman" pitchFamily="18" charset="0"/>
              </a:rPr>
              <a:t>tooth</a:t>
            </a:r>
            <a:endParaRPr 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smtClean="0">
                <a:latin typeface="Times New Roman" pitchFamily="18" charset="0"/>
                <a:cs typeface="Times New Roman" pitchFamily="18" charset="0"/>
              </a:rPr>
              <a:t>ANCHORAGE IN DIFFERENT APPLIANCE SYSTEMS</a:t>
            </a:r>
            <a:br>
              <a:rPr lang="en-IN" sz="2400" b="1"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b="1" dirty="0" smtClean="0">
                <a:latin typeface="Times New Roman" pitchFamily="18" charset="0"/>
                <a:cs typeface="Times New Roman" pitchFamily="18" charset="0"/>
              </a:rPr>
              <a:t>ANCHORAGE </a:t>
            </a:r>
            <a:r>
              <a:rPr lang="en-IN" sz="2400" b="1" dirty="0">
                <a:latin typeface="Times New Roman" pitchFamily="18" charset="0"/>
                <a:cs typeface="Times New Roman" pitchFamily="18" charset="0"/>
              </a:rPr>
              <a:t>IN REMOVABLE </a:t>
            </a:r>
            <a:r>
              <a:rPr lang="en-IN" sz="2400" b="1" dirty="0" smtClean="0">
                <a:latin typeface="Times New Roman" pitchFamily="18" charset="0"/>
                <a:cs typeface="Times New Roman" pitchFamily="18" charset="0"/>
              </a:rPr>
              <a:t>APPLIANCES</a:t>
            </a:r>
            <a:endParaRPr lang="en-IN" sz="2400" b="1" dirty="0">
              <a:latin typeface="Times New Roman" pitchFamily="18" charset="0"/>
              <a:cs typeface="Times New Roman" pitchFamily="18" charset="0"/>
            </a:endParaRPr>
          </a:p>
          <a:p>
            <a:pPr>
              <a:buNone/>
            </a:pPr>
            <a:r>
              <a:rPr lang="en-US" sz="2400" dirty="0">
                <a:latin typeface="Times New Roman" pitchFamily="18" charset="0"/>
                <a:cs typeface="Times New Roman" pitchFamily="18" charset="0"/>
              </a:rPr>
              <a:t>Removable appliances mainly obtained anchorage from</a:t>
            </a:r>
          </a:p>
          <a:p>
            <a:pPr>
              <a:buNone/>
            </a:pPr>
            <a:r>
              <a:rPr lang="en-IN" sz="2400" dirty="0">
                <a:latin typeface="Times New Roman" pitchFamily="18" charset="0"/>
                <a:cs typeface="Times New Roman" pitchFamily="18" charset="0"/>
              </a:rPr>
              <a:t>base plate.</a:t>
            </a:r>
          </a:p>
          <a:p>
            <a:endParaRPr lang="en-US" sz="2400" dirty="0">
              <a:latin typeface="Times New Roman" pitchFamily="18" charset="0"/>
              <a:cs typeface="Times New Roman" pitchFamily="18" charset="0"/>
            </a:endParaRPr>
          </a:p>
        </p:txBody>
      </p:sp>
      <p:pic>
        <p:nvPicPr>
          <p:cNvPr id="29698" name="Picture 2" descr="Image result for hawleys appliance"/>
          <p:cNvPicPr>
            <a:picLocks noChangeAspect="1" noChangeArrowheads="1"/>
          </p:cNvPicPr>
          <p:nvPr/>
        </p:nvPicPr>
        <p:blipFill>
          <a:blip r:embed="rId2"/>
          <a:srcRect l="10417" t="8333" r="6250" b="10417"/>
          <a:stretch>
            <a:fillRect/>
          </a:stretch>
        </p:blipFill>
        <p:spPr bwMode="auto">
          <a:xfrm>
            <a:off x="2971800" y="3124200"/>
            <a:ext cx="3048000" cy="29718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latin typeface="Times New Roman" pitchFamily="18" charset="0"/>
                <a:cs typeface="Times New Roman" pitchFamily="18" charset="0"/>
              </a:rPr>
              <a:t>In removable functional appliance: Tooth borne </a:t>
            </a:r>
            <a:r>
              <a:rPr lang="en-IN" sz="2800" b="1" dirty="0" smtClean="0">
                <a:latin typeface="Times New Roman" pitchFamily="18" charset="0"/>
                <a:cs typeface="Times New Roman" pitchFamily="18" charset="0"/>
              </a:rPr>
              <a:t>appliances</a:t>
            </a:r>
            <a:br>
              <a:rPr lang="en-IN" sz="2800" b="1" dirty="0" smtClean="0">
                <a:latin typeface="Times New Roman" pitchFamily="18" charset="0"/>
                <a:cs typeface="Times New Roman" pitchFamily="18" charset="0"/>
              </a:rPr>
            </a:br>
            <a:endParaRPr lang="en-IN" sz="2800" dirty="0"/>
          </a:p>
        </p:txBody>
      </p:sp>
      <p:sp>
        <p:nvSpPr>
          <p:cNvPr id="3" name="Content Placeholder 2"/>
          <p:cNvSpPr>
            <a:spLocks noGrp="1"/>
          </p:cNvSpPr>
          <p:nvPr>
            <p:ph idx="1"/>
          </p:nvPr>
        </p:nvSpPr>
        <p:spPr/>
        <p:txBody>
          <a:bodyPr>
            <a:noAutofit/>
          </a:bodyPr>
          <a:lstStyle/>
          <a:p>
            <a:pPr>
              <a:buNone/>
            </a:pPr>
            <a:r>
              <a:rPr lang="en-US" sz="2400" dirty="0" smtClean="0">
                <a:latin typeface="Times New Roman" pitchFamily="18" charset="0"/>
                <a:cs typeface="Times New Roman" pitchFamily="18" charset="0"/>
              </a:rPr>
              <a:t>Activator </a:t>
            </a:r>
            <a:r>
              <a:rPr lang="en-US" sz="2400" dirty="0" err="1" smtClean="0">
                <a:latin typeface="Times New Roman" pitchFamily="18" charset="0"/>
                <a:cs typeface="Times New Roman" pitchFamily="18" charset="0"/>
              </a:rPr>
              <a:t>Bionator</a:t>
            </a:r>
            <a:r>
              <a:rPr lang="en-US" sz="2400" dirty="0" smtClean="0">
                <a:latin typeface="Times New Roman" pitchFamily="18" charset="0"/>
                <a:cs typeface="Times New Roman" pitchFamily="18" charset="0"/>
              </a:rPr>
              <a:t> and Twin block</a:t>
            </a:r>
          </a:p>
          <a:p>
            <a:pPr marL="514350" indent="-514350">
              <a:buNone/>
            </a:pPr>
            <a:r>
              <a:rPr lang="en-US" sz="2400" dirty="0" smtClean="0">
                <a:latin typeface="Times New Roman" pitchFamily="18" charset="0"/>
                <a:cs typeface="Times New Roman" pitchFamily="18" charset="0"/>
              </a:rPr>
              <a:t>1.Capping of </a:t>
            </a:r>
            <a:r>
              <a:rPr lang="en-US" sz="2400" dirty="0" err="1" smtClean="0">
                <a:latin typeface="Times New Roman" pitchFamily="18" charset="0"/>
                <a:cs typeface="Times New Roman" pitchFamily="18" charset="0"/>
              </a:rPr>
              <a:t>incisal</a:t>
            </a:r>
            <a:r>
              <a:rPr lang="en-US" sz="2400" dirty="0" smtClean="0">
                <a:latin typeface="Times New Roman" pitchFamily="18" charset="0"/>
                <a:cs typeface="Times New Roman" pitchFamily="18" charset="0"/>
              </a:rPr>
              <a:t> margins of lower incisors and proper fit of </a:t>
            </a:r>
          </a:p>
          <a:p>
            <a:pPr marL="514350" indent="-514350">
              <a:buNone/>
            </a:pPr>
            <a:r>
              <a:rPr lang="en-US" sz="2400" dirty="0" smtClean="0">
                <a:latin typeface="Times New Roman" pitchFamily="18" charset="0"/>
                <a:cs typeface="Times New Roman" pitchFamily="18" charset="0"/>
              </a:rPr>
              <a:t>    cups of teeth into acrylic.</a:t>
            </a:r>
          </a:p>
          <a:p>
            <a:pPr>
              <a:buNone/>
            </a:pPr>
            <a:r>
              <a:rPr lang="en-US" sz="2400" dirty="0" smtClean="0">
                <a:latin typeface="Times New Roman" pitchFamily="18" charset="0"/>
                <a:cs typeface="Times New Roman" pitchFamily="18" charset="0"/>
              </a:rPr>
              <a:t>2. If deciduous molars are present, it is used as  </a:t>
            </a:r>
            <a:r>
              <a:rPr lang="en-IN" sz="2400" dirty="0" smtClean="0">
                <a:latin typeface="Times New Roman" pitchFamily="18" charset="0"/>
                <a:cs typeface="Times New Roman" pitchFamily="18" charset="0"/>
              </a:rPr>
              <a:t>anchor teeth.</a:t>
            </a:r>
          </a:p>
          <a:p>
            <a:pPr>
              <a:buNone/>
            </a:pPr>
            <a:r>
              <a:rPr lang="en-US" sz="2400" dirty="0" smtClean="0">
                <a:latin typeface="Times New Roman" pitchFamily="18" charset="0"/>
                <a:cs typeface="Times New Roman" pitchFamily="18" charset="0"/>
              </a:rPr>
              <a:t>3. Edentulous areas after loss of deciduous molars.</a:t>
            </a:r>
          </a:p>
          <a:p>
            <a:pPr>
              <a:buNone/>
            </a:pPr>
            <a:r>
              <a:rPr lang="en-US" sz="2400" dirty="0" smtClean="0">
                <a:latin typeface="Times New Roman" pitchFamily="18" charset="0"/>
                <a:cs typeface="Times New Roman" pitchFamily="18" charset="0"/>
              </a:rPr>
              <a:t>4. Labial bow prevents anterior flaring and posterior </a:t>
            </a:r>
            <a:r>
              <a:rPr lang="en-IN" sz="2400" dirty="0" smtClean="0">
                <a:latin typeface="Times New Roman" pitchFamily="18" charset="0"/>
                <a:cs typeface="Times New Roman" pitchFamily="18" charset="0"/>
              </a:rPr>
              <a:t>displacement of the appliance.</a:t>
            </a:r>
          </a:p>
          <a:p>
            <a:pPr>
              <a:buNone/>
            </a:pPr>
            <a:r>
              <a:rPr lang="en-IN" sz="2400" dirty="0" smtClean="0">
                <a:latin typeface="Times New Roman" pitchFamily="18" charset="0"/>
                <a:cs typeface="Times New Roman" pitchFamily="18" charset="0"/>
              </a:rPr>
              <a:t> Base plate</a:t>
            </a:r>
          </a:p>
          <a:p>
            <a:pPr>
              <a:buNone/>
            </a:pPr>
            <a:r>
              <a:rPr lang="en-IN" sz="2400" dirty="0" smtClean="0">
                <a:latin typeface="Times New Roman" pitchFamily="18" charset="0"/>
                <a:cs typeface="Times New Roman" pitchFamily="18" charset="0"/>
              </a:rPr>
              <a:t>Labial bow</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smtClean="0">
                <a:latin typeface="Times New Roman" pitchFamily="18" charset="0"/>
                <a:cs typeface="Times New Roman" pitchFamily="18" charset="0"/>
              </a:rPr>
              <a:t>ANCHORAGE IN FUNCTIONAL APPLIANCES</a:t>
            </a:r>
            <a:br>
              <a:rPr lang="en-IN" sz="2400" b="1"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IN" sz="2400" b="1" dirty="0" smtClean="0">
                <a:latin typeface="Times New Roman" pitchFamily="18" charset="0"/>
                <a:cs typeface="Times New Roman" pitchFamily="18" charset="0"/>
              </a:rPr>
              <a:t>Tissue borne appliances</a:t>
            </a:r>
          </a:p>
          <a:p>
            <a:pPr algn="just">
              <a:buNone/>
            </a:pPr>
            <a:r>
              <a:rPr lang="en-US" sz="2400" dirty="0" smtClean="0">
                <a:latin typeface="Times New Roman" pitchFamily="18" charset="0"/>
                <a:cs typeface="Times New Roman" pitchFamily="18" charset="0"/>
              </a:rPr>
              <a:t>Vestibular screen and </a:t>
            </a:r>
            <a:r>
              <a:rPr lang="en-US" sz="2400" dirty="0" err="1" smtClean="0">
                <a:latin typeface="Times New Roman" pitchFamily="18" charset="0"/>
                <a:cs typeface="Times New Roman" pitchFamily="18" charset="0"/>
              </a:rPr>
              <a:t>Frankels</a:t>
            </a:r>
            <a:r>
              <a:rPr lang="en-US" sz="2400" dirty="0" smtClean="0">
                <a:latin typeface="Times New Roman" pitchFamily="18" charset="0"/>
                <a:cs typeface="Times New Roman" pitchFamily="18" charset="0"/>
              </a:rPr>
              <a:t> functional regulator Gains </a:t>
            </a:r>
          </a:p>
          <a:p>
            <a:pPr algn="just">
              <a:buNone/>
            </a:pPr>
            <a:r>
              <a:rPr lang="en-US" sz="2400" dirty="0" smtClean="0">
                <a:latin typeface="Times New Roman" pitchFamily="18" charset="0"/>
                <a:cs typeface="Times New Roman" pitchFamily="18" charset="0"/>
              </a:rPr>
              <a:t>anchorage by extending acrylic into vestibule.</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Head gears can be used as adjuncts</a:t>
            </a:r>
          </a:p>
        </p:txBody>
      </p:sp>
      <p:pic>
        <p:nvPicPr>
          <p:cNvPr id="28674" name="Picture 2" descr="Image result for vestibular screen"/>
          <p:cNvPicPr>
            <a:picLocks noChangeAspect="1" noChangeArrowheads="1"/>
          </p:cNvPicPr>
          <p:nvPr/>
        </p:nvPicPr>
        <p:blipFill>
          <a:blip r:embed="rId2"/>
          <a:srcRect/>
          <a:stretch>
            <a:fillRect/>
          </a:stretch>
        </p:blipFill>
        <p:spPr bwMode="auto">
          <a:xfrm>
            <a:off x="1580772" y="4191000"/>
            <a:ext cx="5201028" cy="228600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800" b="1" dirty="0" smtClean="0">
                <a:latin typeface="Times New Roman" pitchFamily="18" charset="0"/>
                <a:cs typeface="Times New Roman" pitchFamily="18" charset="0"/>
              </a:rPr>
              <a:t>In fixed functional appliances</a:t>
            </a:r>
            <a:br>
              <a:rPr lang="en-IN" sz="2800" b="1" dirty="0" smtClean="0">
                <a:latin typeface="Times New Roman" pitchFamily="18" charset="0"/>
                <a:cs typeface="Times New Roman" pitchFamily="18" charset="0"/>
              </a:rPr>
            </a:br>
            <a:endParaRPr lang="en-IN" sz="2800"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Partial anchorage </a:t>
            </a:r>
          </a:p>
          <a:p>
            <a:r>
              <a:rPr lang="en-US" sz="2400" dirty="0" smtClean="0">
                <a:latin typeface="Times New Roman" pitchFamily="18" charset="0"/>
                <a:cs typeface="Times New Roman" pitchFamily="18" charset="0"/>
              </a:rPr>
              <a:t>Total anchorage </a:t>
            </a:r>
          </a:p>
          <a:p>
            <a:r>
              <a:rPr lang="en-US" sz="2400" dirty="0" err="1" smtClean="0">
                <a:latin typeface="Times New Roman" pitchFamily="18" charset="0"/>
                <a:cs typeface="Times New Roman" pitchFamily="18" charset="0"/>
              </a:rPr>
              <a:t>Pellot</a:t>
            </a:r>
            <a:r>
              <a:rPr lang="en-US" sz="2400" dirty="0" smtClean="0">
                <a:latin typeface="Times New Roman" pitchFamily="18" charset="0"/>
                <a:cs typeface="Times New Roman" pitchFamily="18" charset="0"/>
              </a:rPr>
              <a:t> anchorage </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ANCHOR MEASURES IN DIFFERENT APPLIANCES</a:t>
            </a:r>
            <a:br>
              <a:rPr lang="en-US" sz="2400" b="1"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EDGEWISE TECHNIQUE </a:t>
            </a:r>
          </a:p>
          <a:p>
            <a:r>
              <a:rPr lang="en-US" sz="2400" dirty="0" smtClean="0">
                <a:latin typeface="Times New Roman" pitchFamily="18" charset="0"/>
                <a:cs typeface="Times New Roman" pitchFamily="18" charset="0"/>
              </a:rPr>
              <a:t>Second order tip back bends </a:t>
            </a:r>
            <a:endParaRPr lang="en-US" sz="2400" dirty="0">
              <a:latin typeface="Times New Roman" pitchFamily="18" charset="0"/>
              <a:cs typeface="Times New Roman" pitchFamily="18" charset="0"/>
            </a:endParaRPr>
          </a:p>
        </p:txBody>
      </p:sp>
      <p:pic>
        <p:nvPicPr>
          <p:cNvPr id="27650" name="Picture 2" descr="Image result for second order tip back bends"/>
          <p:cNvPicPr>
            <a:picLocks noChangeAspect="1" noChangeArrowheads="1"/>
          </p:cNvPicPr>
          <p:nvPr/>
        </p:nvPicPr>
        <p:blipFill>
          <a:blip r:embed="rId2"/>
          <a:srcRect l="55173" t="6681" r="5956" b="16493"/>
          <a:stretch>
            <a:fillRect/>
          </a:stretch>
        </p:blipFill>
        <p:spPr bwMode="auto">
          <a:xfrm>
            <a:off x="3352800" y="2590800"/>
            <a:ext cx="2362200" cy="35052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4525963"/>
          </a:xfrm>
        </p:spPr>
        <p:txBody>
          <a:bodyPr>
            <a:normAutofit/>
          </a:bodyPr>
          <a:lstStyle/>
          <a:p>
            <a:pPr>
              <a:buNone/>
            </a:pP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BEGG APPLIANCE</a:t>
            </a:r>
          </a:p>
          <a:p>
            <a:pPr>
              <a:buNone/>
            </a:pPr>
            <a:r>
              <a:rPr lang="en-US" sz="2400" dirty="0" smtClean="0">
                <a:latin typeface="Times New Roman" pitchFamily="18" charset="0"/>
                <a:cs typeface="Times New Roman" pitchFamily="18" charset="0"/>
              </a:rPr>
              <a:t>The </a:t>
            </a:r>
            <a:r>
              <a:rPr lang="en-US" sz="2400" dirty="0" err="1" smtClean="0">
                <a:latin typeface="Times New Roman" pitchFamily="18" charset="0"/>
                <a:cs typeface="Times New Roman" pitchFamily="18" charset="0"/>
              </a:rPr>
              <a:t>Beggs</a:t>
            </a:r>
            <a:r>
              <a:rPr lang="en-US" sz="2400" dirty="0" smtClean="0">
                <a:latin typeface="Times New Roman" pitchFamily="18" charset="0"/>
                <a:cs typeface="Times New Roman" pitchFamily="18" charset="0"/>
              </a:rPr>
              <a:t> appliance offers an economy in the use of intra oral </a:t>
            </a:r>
          </a:p>
          <a:p>
            <a:pPr>
              <a:buNone/>
            </a:pPr>
            <a:r>
              <a:rPr lang="en-US" sz="2400" dirty="0" smtClean="0">
                <a:latin typeface="Times New Roman" pitchFamily="18" charset="0"/>
                <a:cs typeface="Times New Roman" pitchFamily="18" charset="0"/>
              </a:rPr>
              <a:t>anchorage. </a:t>
            </a:r>
          </a:p>
          <a:p>
            <a:pPr>
              <a:buNone/>
            </a:pPr>
            <a:r>
              <a:rPr lang="en-US" sz="2400" dirty="0" smtClean="0">
                <a:latin typeface="Times New Roman" pitchFamily="18" charset="0"/>
                <a:cs typeface="Times New Roman" pitchFamily="18" charset="0"/>
              </a:rPr>
              <a:t>This is brought about in the first place, through bodily control </a:t>
            </a:r>
          </a:p>
          <a:p>
            <a:pPr>
              <a:buNone/>
            </a:pPr>
            <a:r>
              <a:rPr lang="en-US" sz="2400" dirty="0" smtClean="0">
                <a:latin typeface="Times New Roman" pitchFamily="18" charset="0"/>
                <a:cs typeface="Times New Roman" pitchFamily="18" charset="0"/>
              </a:rPr>
              <a:t>given to anchor units with the help of anchor bend(tip-back bend) </a:t>
            </a:r>
          </a:p>
          <a:p>
            <a:pPr>
              <a:buNone/>
            </a:pPr>
            <a:r>
              <a:rPr lang="en-US" sz="2400" dirty="0" smtClean="0">
                <a:latin typeface="Times New Roman" pitchFamily="18" charset="0"/>
                <a:cs typeface="Times New Roman" pitchFamily="18" charset="0"/>
              </a:rPr>
              <a:t>and, the freedom to tilt offered to the units that  are to be moved </a:t>
            </a:r>
          </a:p>
          <a:p>
            <a:pPr>
              <a:buNone/>
            </a:pPr>
            <a:r>
              <a:rPr lang="en-US" sz="2400" dirty="0" smtClean="0">
                <a:latin typeface="Times New Roman" pitchFamily="18" charset="0"/>
                <a:cs typeface="Times New Roman" pitchFamily="18" charset="0"/>
              </a:rPr>
              <a:t>and the light </a:t>
            </a:r>
            <a:r>
              <a:rPr lang="en-IN" sz="2400" dirty="0" smtClean="0">
                <a:latin typeface="Times New Roman" pitchFamily="18" charset="0"/>
                <a:cs typeface="Times New Roman" pitchFamily="18" charset="0"/>
              </a:rPr>
              <a:t>Differential forces employed.</a:t>
            </a:r>
          </a:p>
          <a:p>
            <a:pPr>
              <a:buNone/>
            </a:pPr>
            <a:r>
              <a:rPr lang="de-DE" sz="2400" b="1" dirty="0" smtClean="0">
                <a:latin typeface="Times New Roman" pitchFamily="18" charset="0"/>
                <a:cs typeface="Times New Roman" pitchFamily="18" charset="0"/>
              </a:rPr>
              <a:t>Anchor bend in Begg Technique.</a:t>
            </a:r>
          </a:p>
        </p:txBody>
      </p:sp>
      <p:pic>
        <p:nvPicPr>
          <p:cNvPr id="4" name="Picture 3" descr="stages-in-beggs-technique-certified-fixed-orthodontic-courses-by-indian-dental-academy-40-638.jpg"/>
          <p:cNvPicPr>
            <a:picLocks noChangeAspect="1"/>
          </p:cNvPicPr>
          <p:nvPr/>
        </p:nvPicPr>
        <p:blipFill>
          <a:blip r:embed="rId2"/>
          <a:srcRect l="26176" t="24948" r="19906" b="19937"/>
          <a:stretch>
            <a:fillRect/>
          </a:stretch>
        </p:blipFill>
        <p:spPr>
          <a:xfrm>
            <a:off x="5562600" y="3810000"/>
            <a:ext cx="3276600" cy="2514600"/>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Anchorage for retraction</a:t>
            </a:r>
          </a:p>
          <a:p>
            <a:pPr>
              <a:buNone/>
            </a:pPr>
            <a:r>
              <a:rPr lang="en-US" sz="2400" dirty="0" smtClean="0">
                <a:latin typeface="Times New Roman" pitchFamily="18" charset="0"/>
                <a:cs typeface="Times New Roman" pitchFamily="18" charset="0"/>
              </a:rPr>
              <a:t>After arch wire attached Class II elastic between </a:t>
            </a:r>
            <a:r>
              <a:rPr lang="en-US" sz="2400" dirty="0" err="1" smtClean="0">
                <a:latin typeface="Times New Roman" pitchFamily="18" charset="0"/>
                <a:cs typeface="Times New Roman" pitchFamily="18" charset="0"/>
              </a:rPr>
              <a:t>intermaxillary</a:t>
            </a: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hook of upper arch wire and hook on </a:t>
            </a:r>
            <a:r>
              <a:rPr lang="en-US" sz="2400" dirty="0" err="1" smtClean="0">
                <a:latin typeface="Times New Roman" pitchFamily="18" charset="0"/>
                <a:cs typeface="Times New Roman" pitchFamily="18" charset="0"/>
              </a:rPr>
              <a:t>mesial</a:t>
            </a:r>
            <a:r>
              <a:rPr lang="en-US" sz="2400" dirty="0" smtClean="0">
                <a:latin typeface="Times New Roman" pitchFamily="18" charset="0"/>
                <a:cs typeface="Times New Roman" pitchFamily="18" charset="0"/>
              </a:rPr>
              <a:t> end of lower molar </a:t>
            </a:r>
          </a:p>
          <a:p>
            <a:pPr>
              <a:buNone/>
            </a:pPr>
            <a:r>
              <a:rPr lang="en-US" sz="2400" dirty="0" err="1" smtClean="0">
                <a:latin typeface="Times New Roman" pitchFamily="18" charset="0"/>
                <a:cs typeface="Times New Roman" pitchFamily="18" charset="0"/>
              </a:rPr>
              <a:t>tube.it</a:t>
            </a:r>
            <a:r>
              <a:rPr lang="en-US" sz="2400" dirty="0" smtClean="0">
                <a:latin typeface="Times New Roman" pitchFamily="18" charset="0"/>
                <a:cs typeface="Times New Roman" pitchFamily="18" charset="0"/>
              </a:rPr>
              <a:t> will tend to pull molar forward and retract </a:t>
            </a:r>
            <a:r>
              <a:rPr lang="en-US" sz="2400" dirty="0" err="1" smtClean="0">
                <a:latin typeface="Times New Roman" pitchFamily="18" charset="0"/>
                <a:cs typeface="Times New Roman" pitchFamily="18" charset="0"/>
              </a:rPr>
              <a:t>anteriors</a:t>
            </a: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Anchorage Bend counteracts </a:t>
            </a:r>
            <a:r>
              <a:rPr lang="en-US" sz="2400" dirty="0" err="1" smtClean="0">
                <a:latin typeface="Times New Roman" pitchFamily="18" charset="0"/>
                <a:cs typeface="Times New Roman" pitchFamily="18" charset="0"/>
              </a:rPr>
              <a:t>mesial</a:t>
            </a:r>
            <a:r>
              <a:rPr lang="en-US" sz="2400" dirty="0" smtClean="0">
                <a:latin typeface="Times New Roman" pitchFamily="18" charset="0"/>
                <a:cs typeface="Times New Roman" pitchFamily="18" charset="0"/>
              </a:rPr>
              <a:t> pull. </a:t>
            </a:r>
            <a:endParaRPr lang="en-I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400" b="1" dirty="0" smtClean="0">
                <a:latin typeface="Times New Roman" pitchFamily="18" charset="0"/>
                <a:cs typeface="Times New Roman" pitchFamily="18" charset="0"/>
              </a:rPr>
              <a:t>Anchorage Bend force in first stage and net distal </a:t>
            </a:r>
            <a:r>
              <a:rPr lang="en-IN" sz="2400" b="1" dirty="0" smtClean="0">
                <a:latin typeface="Times New Roman" pitchFamily="18" charset="0"/>
                <a:cs typeface="Times New Roman" pitchFamily="18" charset="0"/>
              </a:rPr>
              <a:t>movement </a:t>
            </a:r>
          </a:p>
          <a:p>
            <a:pPr algn="just">
              <a:buNone/>
            </a:pPr>
            <a:r>
              <a:rPr lang="en-IN" sz="2400" b="1" dirty="0" smtClean="0">
                <a:latin typeface="Times New Roman" pitchFamily="18" charset="0"/>
                <a:cs typeface="Times New Roman" pitchFamily="18" charset="0"/>
              </a:rPr>
              <a:t>of upper molar :</a:t>
            </a:r>
          </a:p>
          <a:p>
            <a:pPr algn="just">
              <a:buNone/>
            </a:pPr>
            <a:r>
              <a:rPr lang="en-US" sz="2400" dirty="0" smtClean="0">
                <a:latin typeface="Times New Roman" pitchFamily="18" charset="0"/>
                <a:cs typeface="Times New Roman" pitchFamily="18" charset="0"/>
              </a:rPr>
              <a:t>Anchorage Bend tends to tip the molar roots forward and crown </a:t>
            </a:r>
          </a:p>
          <a:p>
            <a:pPr algn="just">
              <a:buNone/>
            </a:pPr>
            <a:r>
              <a:rPr lang="en-US" sz="2400" dirty="0" smtClean="0">
                <a:latin typeface="Times New Roman" pitchFamily="18" charset="0"/>
                <a:cs typeface="Times New Roman" pitchFamily="18" charset="0"/>
              </a:rPr>
              <a:t>backward. </a:t>
            </a:r>
          </a:p>
          <a:p>
            <a:pPr algn="just">
              <a:buNone/>
            </a:pPr>
            <a:r>
              <a:rPr lang="en-US" sz="2400" dirty="0" smtClean="0">
                <a:latin typeface="Times New Roman" pitchFamily="18" charset="0"/>
                <a:cs typeface="Times New Roman" pitchFamily="18" charset="0"/>
              </a:rPr>
              <a:t>Net effect of widespread difference between the high resistance </a:t>
            </a:r>
          </a:p>
          <a:p>
            <a:pPr algn="just">
              <a:buNone/>
            </a:pPr>
            <a:r>
              <a:rPr lang="en-US" sz="2400" dirty="0" smtClean="0">
                <a:latin typeface="Times New Roman" pitchFamily="18" charset="0"/>
                <a:cs typeface="Times New Roman" pitchFamily="18" charset="0"/>
              </a:rPr>
              <a:t>root tipping and the low resistance crown tipping leads to more </a:t>
            </a:r>
          </a:p>
          <a:p>
            <a:pPr algn="just">
              <a:buNone/>
            </a:pPr>
            <a:r>
              <a:rPr lang="en-US" sz="2400" dirty="0" smtClean="0">
                <a:latin typeface="Times New Roman" pitchFamily="18" charset="0"/>
                <a:cs typeface="Times New Roman" pitchFamily="18" charset="0"/>
              </a:rPr>
              <a:t>crown movement.</a:t>
            </a:r>
          </a:p>
          <a:p>
            <a:pPr algn="just">
              <a:buNone/>
            </a:pPr>
            <a:endParaRPr lang="en-US"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400" b="1" dirty="0" smtClean="0">
                <a:latin typeface="Times New Roman" pitchFamily="18" charset="0"/>
                <a:cs typeface="Times New Roman" pitchFamily="18" charset="0"/>
              </a:rPr>
              <a:t>Anchorage Bend force in first stage with or without net distal </a:t>
            </a:r>
          </a:p>
          <a:p>
            <a:pPr algn="just">
              <a:buNone/>
            </a:pPr>
            <a:r>
              <a:rPr lang="en-US" sz="2400" b="1" dirty="0" smtClean="0">
                <a:latin typeface="Times New Roman" pitchFamily="18" charset="0"/>
                <a:cs typeface="Times New Roman" pitchFamily="18" charset="0"/>
              </a:rPr>
              <a:t>movement of lower molars</a:t>
            </a:r>
          </a:p>
          <a:p>
            <a:pPr algn="just">
              <a:buNone/>
            </a:pPr>
            <a:endParaRPr lang="en-US" sz="2400" b="1"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Lower molar crown also have tendency to tip back that can be </a:t>
            </a:r>
          </a:p>
          <a:p>
            <a:pPr algn="just">
              <a:buNone/>
            </a:pPr>
            <a:r>
              <a:rPr lang="en-US" sz="2400" dirty="0" smtClean="0">
                <a:latin typeface="Times New Roman" pitchFamily="18" charset="0"/>
                <a:cs typeface="Times New Roman" pitchFamily="18" charset="0"/>
              </a:rPr>
              <a:t>controlled by varying the force of class II elastics. 1</a:t>
            </a:r>
            <a:r>
              <a:rPr lang="en-US" sz="1800" dirty="0" smtClean="0">
                <a:latin typeface="Times New Roman" pitchFamily="18" charset="0"/>
                <a:cs typeface="Times New Roman" pitchFamily="18" charset="0"/>
              </a:rPr>
              <a:t>1/2</a:t>
            </a:r>
            <a:r>
              <a:rPr lang="en-US" sz="2400" dirty="0" smtClean="0">
                <a:latin typeface="Times New Roman" pitchFamily="18" charset="0"/>
                <a:cs typeface="Times New Roman" pitchFamily="18" charset="0"/>
              </a:rPr>
              <a:t>– 2</a:t>
            </a:r>
            <a:r>
              <a:rPr lang="en-US" sz="2000" dirty="0" smtClean="0">
                <a:latin typeface="Times New Roman" pitchFamily="18" charset="0"/>
                <a:cs typeface="Times New Roman" pitchFamily="18" charset="0"/>
              </a:rPr>
              <a:t>1/2</a:t>
            </a:r>
            <a:r>
              <a:rPr lang="en-US" sz="24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ounce (</a:t>
            </a:r>
            <a:r>
              <a:rPr lang="en-US" sz="2400" dirty="0" err="1" smtClean="0">
                <a:latin typeface="Times New Roman" pitchFamily="18" charset="0"/>
                <a:cs typeface="Times New Roman" pitchFamily="18" charset="0"/>
              </a:rPr>
              <a:t>nonext</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crown may tip back more and root tip forward </a:t>
            </a:r>
          </a:p>
          <a:p>
            <a:pPr algn="just">
              <a:buNone/>
            </a:pPr>
            <a:r>
              <a:rPr lang="en-US" sz="2400" dirty="0" smtClean="0">
                <a:latin typeface="Times New Roman" pitchFamily="18" charset="0"/>
                <a:cs typeface="Times New Roman" pitchFamily="18" charset="0"/>
              </a:rPr>
              <a:t>less.</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21/2 – 31/2 ounce (ext.) both crown and root may tip, up righting </a:t>
            </a:r>
          </a:p>
          <a:p>
            <a:pPr algn="just">
              <a:buNone/>
            </a:pPr>
            <a:r>
              <a:rPr lang="en-US" sz="2400" dirty="0" smtClean="0">
                <a:latin typeface="Times New Roman" pitchFamily="18" charset="0"/>
                <a:cs typeface="Times New Roman" pitchFamily="18" charset="0"/>
              </a:rPr>
              <a:t>the tooth but imparting little or </a:t>
            </a:r>
            <a:r>
              <a:rPr lang="en-IN" sz="2400" dirty="0" smtClean="0">
                <a:latin typeface="Times New Roman" pitchFamily="18" charset="0"/>
                <a:cs typeface="Times New Roman" pitchFamily="18" charset="0"/>
              </a:rPr>
              <a:t>no distal tipping .</a:t>
            </a:r>
          </a:p>
          <a:p>
            <a:pPr algn="just">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800" b="1" dirty="0" smtClean="0">
                <a:latin typeface="Times New Roman" pitchFamily="18" charset="0"/>
                <a:cs typeface="Times New Roman" pitchFamily="18" charset="0"/>
              </a:rPr>
              <a:t> ROTH PRESCRIPTION</a:t>
            </a:r>
            <a:br>
              <a:rPr lang="en-IN" sz="2800" b="1" dirty="0" smtClean="0">
                <a:latin typeface="Times New Roman" pitchFamily="18" charset="0"/>
                <a:cs typeface="Times New Roman" pitchFamily="18" charset="0"/>
              </a:rPr>
            </a:br>
            <a:endParaRPr lang="en-IN" sz="2800" dirty="0"/>
          </a:p>
        </p:txBody>
      </p:sp>
      <p:sp>
        <p:nvSpPr>
          <p:cNvPr id="3" name="Content Placeholder 2"/>
          <p:cNvSpPr>
            <a:spLocks noGrp="1"/>
          </p:cNvSpPr>
          <p:nvPr>
            <p:ph idx="1"/>
          </p:nvPr>
        </p:nvSpPr>
        <p:spPr>
          <a:xfrm>
            <a:off x="457200" y="1600200"/>
            <a:ext cx="8382000" cy="4525963"/>
          </a:xfrm>
        </p:spPr>
        <p:txBody>
          <a:bodyPr>
            <a:noAutofit/>
          </a:bodyPr>
          <a:lstStyle/>
          <a:p>
            <a:pPr algn="just">
              <a:buNone/>
            </a:pPr>
            <a:r>
              <a:rPr lang="en-US" sz="2400" dirty="0" smtClean="0">
                <a:latin typeface="Times New Roman" pitchFamily="18" charset="0"/>
                <a:cs typeface="Times New Roman" pitchFamily="18" charset="0"/>
              </a:rPr>
              <a:t>He Provides over-corrected tooth positions prior to the appliance </a:t>
            </a:r>
          </a:p>
          <a:p>
            <a:pPr algn="just">
              <a:buNone/>
            </a:pPr>
            <a:r>
              <a:rPr lang="en-US" sz="2400" dirty="0" smtClean="0">
                <a:latin typeface="Times New Roman" pitchFamily="18" charset="0"/>
                <a:cs typeface="Times New Roman" pitchFamily="18" charset="0"/>
              </a:rPr>
              <a:t>removal. The banding of second molars at the onset of treatment </a:t>
            </a:r>
          </a:p>
          <a:p>
            <a:pPr algn="just">
              <a:buNone/>
            </a:pPr>
            <a:r>
              <a:rPr lang="en-US" sz="2400" dirty="0" smtClean="0">
                <a:latin typeface="Times New Roman" pitchFamily="18" charset="0"/>
                <a:cs typeface="Times New Roman" pitchFamily="18" charset="0"/>
              </a:rPr>
              <a:t>can minimize the need for extra oral </a:t>
            </a:r>
            <a:r>
              <a:rPr lang="en-IN" sz="2400" dirty="0" smtClean="0">
                <a:latin typeface="Times New Roman" pitchFamily="18" charset="0"/>
                <a:cs typeface="Times New Roman" pitchFamily="18" charset="0"/>
              </a:rPr>
              <a:t>reinforcement of anchorage.</a:t>
            </a:r>
          </a:p>
          <a:p>
            <a:pPr algn="just">
              <a:buNone/>
            </a:pPr>
            <a:r>
              <a:rPr lang="en-IN" sz="2400" b="1" dirty="0" err="1" smtClean="0">
                <a:latin typeface="Times New Roman" pitchFamily="18" charset="0"/>
                <a:cs typeface="Times New Roman" pitchFamily="18" charset="0"/>
              </a:rPr>
              <a:t>Leveling</a:t>
            </a:r>
            <a:r>
              <a:rPr lang="en-IN" sz="2400" b="1" dirty="0" smtClean="0">
                <a:latin typeface="Times New Roman" pitchFamily="18" charset="0"/>
                <a:cs typeface="Times New Roman" pitchFamily="18" charset="0"/>
              </a:rPr>
              <a:t> and alignment:</a:t>
            </a:r>
          </a:p>
          <a:p>
            <a:pPr algn="just">
              <a:buNone/>
            </a:pPr>
            <a:r>
              <a:rPr lang="en-US" sz="2400" u="sng" dirty="0" smtClean="0">
                <a:latin typeface="Times New Roman" pitchFamily="18" charset="0"/>
                <a:cs typeface="Times New Roman" pitchFamily="18" charset="0"/>
              </a:rPr>
              <a:t>small flexible wire </a:t>
            </a:r>
            <a:r>
              <a:rPr lang="en-US" sz="2400" dirty="0" smtClean="0">
                <a:latin typeface="Times New Roman" pitchFamily="18" charset="0"/>
                <a:cs typeface="Times New Roman" pitchFamily="18" charset="0"/>
              </a:rPr>
              <a:t>helps conserve anchorage. </a:t>
            </a:r>
          </a:p>
          <a:p>
            <a:pPr>
              <a:buNone/>
            </a:pPr>
            <a:r>
              <a:rPr lang="en-IN" sz="2400" b="1" dirty="0" err="1" smtClean="0">
                <a:latin typeface="Times New Roman" pitchFamily="18" charset="0"/>
                <a:cs typeface="Times New Roman" pitchFamily="18" charset="0"/>
              </a:rPr>
              <a:t>Leveling</a:t>
            </a:r>
            <a:r>
              <a:rPr lang="en-IN" sz="2400" b="1" dirty="0" smtClean="0">
                <a:latin typeface="Times New Roman" pitchFamily="18" charset="0"/>
                <a:cs typeface="Times New Roman" pitchFamily="18" charset="0"/>
              </a:rPr>
              <a:t> the curve </a:t>
            </a:r>
            <a:r>
              <a:rPr lang="en-IN" sz="2400" b="1" dirty="0" err="1" smtClean="0">
                <a:latin typeface="Times New Roman" pitchFamily="18" charset="0"/>
                <a:cs typeface="Times New Roman" pitchFamily="18" charset="0"/>
              </a:rPr>
              <a:t>Spee</a:t>
            </a:r>
            <a:r>
              <a:rPr lang="en-IN" sz="2400" b="1" dirty="0" smtClean="0">
                <a:latin typeface="Times New Roman" pitchFamily="18" charset="0"/>
                <a:cs typeface="Times New Roman" pitchFamily="18" charset="0"/>
              </a:rPr>
              <a:t>:</a:t>
            </a:r>
          </a:p>
          <a:p>
            <a:pPr>
              <a:buNone/>
            </a:pPr>
            <a:r>
              <a:rPr lang="en-US" sz="2400" dirty="0" smtClean="0">
                <a:latin typeface="Times New Roman" pitchFamily="18" charset="0"/>
                <a:cs typeface="Times New Roman" pitchFamily="18" charset="0"/>
              </a:rPr>
              <a:t>Leveling with a </a:t>
            </a:r>
            <a:r>
              <a:rPr lang="en-US" sz="2400" u="sng" dirty="0" smtClean="0">
                <a:latin typeface="Times New Roman" pitchFamily="18" charset="0"/>
                <a:cs typeface="Times New Roman" pitchFamily="18" charset="0"/>
              </a:rPr>
              <a:t>continuous wire </a:t>
            </a:r>
            <a:r>
              <a:rPr lang="en-US" sz="2400" dirty="0" smtClean="0">
                <a:latin typeface="Times New Roman" pitchFamily="18" charset="0"/>
                <a:cs typeface="Times New Roman" pitchFamily="18" charset="0"/>
              </a:rPr>
              <a:t>will lead to slippage of anchorage </a:t>
            </a:r>
          </a:p>
          <a:p>
            <a:pPr>
              <a:buNone/>
            </a:pPr>
            <a:r>
              <a:rPr lang="en-US" sz="2400" dirty="0" smtClean="0">
                <a:latin typeface="Times New Roman" pitchFamily="18" charset="0"/>
                <a:cs typeface="Times New Roman" pitchFamily="18" charset="0"/>
              </a:rPr>
              <a:t>This can be avoided by assessing the incisor portion and if </a:t>
            </a:r>
          </a:p>
          <a:p>
            <a:pPr>
              <a:buNone/>
            </a:pPr>
            <a:r>
              <a:rPr lang="en-US" sz="2400" dirty="0" smtClean="0">
                <a:latin typeface="Times New Roman" pitchFamily="18" charset="0"/>
                <a:cs typeface="Times New Roman" pitchFamily="18" charset="0"/>
              </a:rPr>
              <a:t>permitted by </a:t>
            </a:r>
            <a:r>
              <a:rPr lang="en-US" sz="2400" b="1" dirty="0" smtClean="0">
                <a:latin typeface="Times New Roman" pitchFamily="18" charset="0"/>
                <a:cs typeface="Times New Roman" pitchFamily="18" charset="0"/>
              </a:rPr>
              <a:t>intruding</a:t>
            </a:r>
            <a:r>
              <a:rPr lang="en-US" sz="2400" dirty="0" smtClean="0">
                <a:latin typeface="Times New Roman" pitchFamily="18" charset="0"/>
                <a:cs typeface="Times New Roman" pitchFamily="18" charset="0"/>
              </a:rPr>
              <a:t> them.</a:t>
            </a:r>
          </a:p>
          <a:p>
            <a:pPr algn="just">
              <a:buNone/>
            </a:pPr>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sz="24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None/>
            </a:pPr>
            <a:r>
              <a:rPr lang="en-US" sz="2600" b="1" dirty="0" smtClean="0">
                <a:latin typeface="Times New Roman" pitchFamily="18" charset="0"/>
                <a:cs typeface="Times New Roman" pitchFamily="18" charset="0"/>
              </a:rPr>
              <a:t>Retraction </a:t>
            </a:r>
            <a:r>
              <a:rPr lang="en-US" sz="2600" b="1" dirty="0">
                <a:latin typeface="Times New Roman" pitchFamily="18" charset="0"/>
                <a:cs typeface="Times New Roman" pitchFamily="18" charset="0"/>
              </a:rPr>
              <a:t>of the canines and incisors</a:t>
            </a:r>
            <a:r>
              <a:rPr lang="en-US" sz="2600" b="1" dirty="0" smtClean="0">
                <a:latin typeface="Times New Roman" pitchFamily="18" charset="0"/>
                <a:cs typeface="Times New Roman" pitchFamily="18" charset="0"/>
              </a:rPr>
              <a:t>:</a:t>
            </a:r>
            <a:endParaRPr lang="en-US" sz="26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r>
              <a:rPr lang="en-US" sz="2600" dirty="0" smtClean="0">
                <a:latin typeface="Times New Roman" pitchFamily="18" charset="0"/>
                <a:cs typeface="Times New Roman" pitchFamily="18" charset="0"/>
              </a:rPr>
              <a:t>Retracting </a:t>
            </a:r>
            <a:r>
              <a:rPr lang="en-US" sz="2600" dirty="0">
                <a:latin typeface="Times New Roman" pitchFamily="18" charset="0"/>
                <a:cs typeface="Times New Roman" pitchFamily="18" charset="0"/>
              </a:rPr>
              <a:t>procumbent </a:t>
            </a:r>
            <a:r>
              <a:rPr lang="en-US" sz="2600" dirty="0" smtClean="0">
                <a:latin typeface="Times New Roman" pitchFamily="18" charset="0"/>
                <a:cs typeface="Times New Roman" pitchFamily="18" charset="0"/>
              </a:rPr>
              <a:t>incisors using </a:t>
            </a:r>
            <a:r>
              <a:rPr lang="en-US" sz="2600" dirty="0">
                <a:latin typeface="Times New Roman" pitchFamily="18" charset="0"/>
                <a:cs typeface="Times New Roman" pitchFamily="18" charset="0"/>
              </a:rPr>
              <a:t>reciprocal forces burn up </a:t>
            </a:r>
            <a:r>
              <a:rPr lang="en-US" sz="2600" dirty="0" smtClean="0">
                <a:latin typeface="Times New Roman" pitchFamily="18" charset="0"/>
                <a:cs typeface="Times New Roman" pitchFamily="18" charset="0"/>
              </a:rPr>
              <a:t> </a:t>
            </a:r>
          </a:p>
          <a:p>
            <a:pPr>
              <a:buNone/>
            </a:pPr>
            <a:r>
              <a:rPr lang="en-US" sz="2600" dirty="0" smtClean="0">
                <a:latin typeface="Times New Roman" pitchFamily="18" charset="0"/>
                <a:cs typeface="Times New Roman" pitchFamily="18" charset="0"/>
              </a:rPr>
              <a:t>more anchorage </a:t>
            </a:r>
            <a:r>
              <a:rPr lang="en-US" sz="2600" dirty="0">
                <a:latin typeface="Times New Roman" pitchFamily="18" charset="0"/>
                <a:cs typeface="Times New Roman" pitchFamily="18" charset="0"/>
              </a:rPr>
              <a:t>than </a:t>
            </a:r>
            <a:r>
              <a:rPr lang="en-US" sz="2600" dirty="0" smtClean="0">
                <a:latin typeface="Times New Roman" pitchFamily="18" charset="0"/>
                <a:cs typeface="Times New Roman" pitchFamily="18" charset="0"/>
              </a:rPr>
              <a:t>that which </a:t>
            </a:r>
            <a:r>
              <a:rPr lang="en-US" sz="2600" dirty="0">
                <a:latin typeface="Times New Roman" pitchFamily="18" charset="0"/>
                <a:cs typeface="Times New Roman" pitchFamily="18" charset="0"/>
              </a:rPr>
              <a:t>can be anticipated. </a:t>
            </a:r>
            <a:endParaRPr lang="en-US" sz="2600" dirty="0" smtClean="0">
              <a:latin typeface="Times New Roman" pitchFamily="18" charset="0"/>
              <a:cs typeface="Times New Roman" pitchFamily="18" charset="0"/>
            </a:endParaRPr>
          </a:p>
          <a:p>
            <a:pPr>
              <a:buNone/>
            </a:pPr>
            <a:endParaRPr lang="en-US" sz="2600" dirty="0" smtClean="0">
              <a:latin typeface="Times New Roman" pitchFamily="18" charset="0"/>
              <a:cs typeface="Times New Roman" pitchFamily="18" charset="0"/>
            </a:endParaRPr>
          </a:p>
          <a:p>
            <a:pPr>
              <a:buNone/>
            </a:pPr>
            <a:r>
              <a:rPr lang="en-US" sz="2600" dirty="0" smtClean="0">
                <a:latin typeface="Times New Roman" pitchFamily="18" charset="0"/>
                <a:cs typeface="Times New Roman" pitchFamily="18" charset="0"/>
              </a:rPr>
              <a:t>Upright the </a:t>
            </a:r>
            <a:r>
              <a:rPr lang="en-US" sz="2600" dirty="0" err="1" smtClean="0">
                <a:latin typeface="Times New Roman" pitchFamily="18" charset="0"/>
                <a:cs typeface="Times New Roman" pitchFamily="18" charset="0"/>
              </a:rPr>
              <a:t>anterior,using</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Ascher’s</a:t>
            </a:r>
            <a:r>
              <a:rPr lang="en-US" sz="2600" dirty="0" smtClean="0">
                <a:latin typeface="Times New Roman" pitchFamily="18" charset="0"/>
                <a:cs typeface="Times New Roman" pitchFamily="18" charset="0"/>
              </a:rPr>
              <a:t> face bow in both  the upper  </a:t>
            </a:r>
          </a:p>
          <a:p>
            <a:pPr>
              <a:buNone/>
            </a:pPr>
            <a:r>
              <a:rPr lang="en-US" sz="2600" dirty="0" smtClean="0">
                <a:latin typeface="Times New Roman" pitchFamily="18" charset="0"/>
                <a:cs typeface="Times New Roman" pitchFamily="18" charset="0"/>
              </a:rPr>
              <a:t>and lower arches, for upto6-8 weeks.</a:t>
            </a:r>
          </a:p>
          <a:p>
            <a:pPr>
              <a:buNone/>
            </a:pPr>
            <a:endParaRPr lang="en-US" sz="2600" dirty="0" smtClean="0">
              <a:latin typeface="Times New Roman" pitchFamily="18" charset="0"/>
              <a:cs typeface="Times New Roman" pitchFamily="18" charset="0"/>
            </a:endParaRPr>
          </a:p>
          <a:p>
            <a:pPr>
              <a:buNone/>
            </a:pPr>
            <a:r>
              <a:rPr lang="en-US" sz="2600" dirty="0" smtClean="0">
                <a:latin typeface="Times New Roman" pitchFamily="18" charset="0"/>
                <a:cs typeface="Times New Roman" pitchFamily="18" charset="0"/>
              </a:rPr>
              <a:t>Once incisors upright, they offer very little resistance as anchor  </a:t>
            </a:r>
          </a:p>
          <a:p>
            <a:pPr>
              <a:buNone/>
            </a:pPr>
            <a:r>
              <a:rPr lang="en-US" sz="2600" dirty="0" smtClean="0">
                <a:latin typeface="Times New Roman" pitchFamily="18" charset="0"/>
                <a:cs typeface="Times New Roman" pitchFamily="18" charset="0"/>
              </a:rPr>
              <a:t>unit and can be easily retracted.</a:t>
            </a:r>
          </a:p>
          <a:p>
            <a:pPr>
              <a:buNone/>
            </a:pPr>
            <a:endParaRPr lang="en-US" sz="2400" dirty="0" smtClean="0">
              <a:latin typeface="Times New Roman" pitchFamily="18" charset="0"/>
              <a:cs typeface="Times New Roman" pitchFamily="18" charset="0"/>
            </a:endParaRPr>
          </a:p>
        </p:txBody>
      </p:sp>
      <p:pic>
        <p:nvPicPr>
          <p:cNvPr id="20482" name="Picture 2" descr="Image result for ashers facebow"/>
          <p:cNvPicPr>
            <a:picLocks noChangeAspect="1" noChangeArrowheads="1"/>
          </p:cNvPicPr>
          <p:nvPr/>
        </p:nvPicPr>
        <p:blipFill>
          <a:blip r:embed="rId2"/>
          <a:srcRect/>
          <a:stretch>
            <a:fillRect/>
          </a:stretch>
        </p:blipFill>
        <p:spPr bwMode="auto">
          <a:xfrm>
            <a:off x="6019800" y="133350"/>
            <a:ext cx="2667000" cy="222885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IN" sz="2400" b="1" dirty="0" smtClean="0">
                <a:latin typeface="Times New Roman" pitchFamily="18" charset="0"/>
                <a:cs typeface="Times New Roman" pitchFamily="18" charset="0"/>
              </a:rPr>
              <a:t>Space </a:t>
            </a:r>
            <a:r>
              <a:rPr lang="en-IN" sz="2400" b="1" dirty="0">
                <a:latin typeface="Times New Roman" pitchFamily="18" charset="0"/>
                <a:cs typeface="Times New Roman" pitchFamily="18" charset="0"/>
              </a:rPr>
              <a:t>closure:</a:t>
            </a:r>
          </a:p>
          <a:p>
            <a:pPr algn="just">
              <a:buNone/>
            </a:pPr>
            <a:r>
              <a:rPr lang="en-US" sz="2400" dirty="0">
                <a:latin typeface="Times New Roman" pitchFamily="18" charset="0"/>
                <a:cs typeface="Times New Roman" pitchFamily="18" charset="0"/>
              </a:rPr>
              <a:t>If one attempts to close the space faster regardless of </a:t>
            </a:r>
            <a:r>
              <a:rPr lang="en-US" sz="2400" dirty="0" smtClean="0">
                <a:latin typeface="Times New Roman" pitchFamily="18" charset="0"/>
                <a:cs typeface="Times New Roman" pitchFamily="18" charset="0"/>
              </a:rPr>
              <a:t>wire size</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tipping </a:t>
            </a:r>
            <a:r>
              <a:rPr lang="en-US" sz="2400" dirty="0">
                <a:latin typeface="Times New Roman" pitchFamily="18" charset="0"/>
                <a:cs typeface="Times New Roman" pitchFamily="18" charset="0"/>
              </a:rPr>
              <a:t>will occur inevitably. </a:t>
            </a: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is possible to </a:t>
            </a:r>
            <a:r>
              <a:rPr lang="en-US" sz="2400" dirty="0" smtClean="0">
                <a:latin typeface="Times New Roman" pitchFamily="18" charset="0"/>
                <a:cs typeface="Times New Roman" pitchFamily="18" charset="0"/>
              </a:rPr>
              <a:t>close extraction spaces </a:t>
            </a:r>
            <a:r>
              <a:rPr lang="en-US" sz="2400" dirty="0">
                <a:latin typeface="Times New Roman" pitchFamily="18" charset="0"/>
                <a:cs typeface="Times New Roman" pitchFamily="18" charset="0"/>
              </a:rPr>
              <a:t>on an 0.016” round wire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at </a:t>
            </a:r>
            <a:r>
              <a:rPr lang="en-US" sz="2400" dirty="0">
                <a:latin typeface="Times New Roman" pitchFamily="18" charset="0"/>
                <a:cs typeface="Times New Roman" pitchFamily="18" charset="0"/>
              </a:rPr>
              <a:t>a </a:t>
            </a:r>
            <a:r>
              <a:rPr lang="en-US" sz="2400" dirty="0" smtClean="0">
                <a:latin typeface="Times New Roman" pitchFamily="18" charset="0"/>
                <a:cs typeface="Times New Roman" pitchFamily="18" charset="0"/>
              </a:rPr>
              <a:t>well modulated</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rate </a:t>
            </a:r>
            <a:r>
              <a:rPr lang="en-US" sz="2400" dirty="0">
                <a:latin typeface="Times New Roman" pitchFamily="18" charset="0"/>
                <a:cs typeface="Times New Roman" pitchFamily="18" charset="0"/>
              </a:rPr>
              <a:t>without </a:t>
            </a:r>
            <a:r>
              <a:rPr lang="en-US" sz="2400" dirty="0" smtClean="0">
                <a:latin typeface="Times New Roman" pitchFamily="18" charset="0"/>
                <a:cs typeface="Times New Roman" pitchFamily="18" charset="0"/>
              </a:rPr>
              <a:t>tipping </a:t>
            </a:r>
            <a:r>
              <a:rPr lang="en-US" sz="2400" dirty="0">
                <a:latin typeface="Times New Roman" pitchFamily="18" charset="0"/>
                <a:cs typeface="Times New Roman" pitchFamily="18" charset="0"/>
              </a:rPr>
              <a:t>whereas one can take </a:t>
            </a:r>
            <a:r>
              <a:rPr lang="en-US" sz="2400" dirty="0" smtClean="0">
                <a:latin typeface="Times New Roman" pitchFamily="18" charset="0"/>
                <a:cs typeface="Times New Roman" pitchFamily="18" charset="0"/>
              </a:rPr>
              <a:t>a </a:t>
            </a:r>
          </a:p>
          <a:p>
            <a:pPr algn="just">
              <a:buNone/>
            </a:pPr>
            <a:r>
              <a:rPr lang="en-US" sz="2400" dirty="0" smtClean="0">
                <a:latin typeface="Times New Roman" pitchFamily="18" charset="0"/>
                <a:cs typeface="Times New Roman" pitchFamily="18" charset="0"/>
              </a:rPr>
              <a:t>large </a:t>
            </a:r>
            <a:r>
              <a:rPr lang="en-US" sz="2400" dirty="0">
                <a:latin typeface="Times New Roman" pitchFamily="18" charset="0"/>
                <a:cs typeface="Times New Roman" pitchFamily="18" charset="0"/>
              </a:rPr>
              <a:t>rectangular wire with </a:t>
            </a:r>
            <a:r>
              <a:rPr lang="en-US" sz="2400" dirty="0" smtClean="0">
                <a:latin typeface="Times New Roman" pitchFamily="18" charset="0"/>
                <a:cs typeface="Times New Roman" pitchFamily="18" charset="0"/>
              </a:rPr>
              <a:t>closing </a:t>
            </a:r>
            <a:r>
              <a:rPr lang="en-US" sz="2400" dirty="0">
                <a:latin typeface="Times New Roman" pitchFamily="18" charset="0"/>
                <a:cs typeface="Times New Roman" pitchFamily="18" charset="0"/>
              </a:rPr>
              <a:t>loop mechanics </a:t>
            </a:r>
            <a:r>
              <a:rPr lang="en-US" sz="2400" dirty="0" smtClean="0">
                <a:latin typeface="Times New Roman" pitchFamily="18" charset="0"/>
                <a:cs typeface="Times New Roman" pitchFamily="18" charset="0"/>
              </a:rPr>
              <a:t>and end </a:t>
            </a:r>
            <a:r>
              <a:rPr lang="en-US" sz="2400" dirty="0">
                <a:latin typeface="Times New Roman" pitchFamily="18" charset="0"/>
                <a:cs typeface="Times New Roman" pitchFamily="18" charset="0"/>
              </a:rPr>
              <a:t>up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tipping </a:t>
            </a:r>
            <a:r>
              <a:rPr lang="en-US" sz="2400" dirty="0">
                <a:latin typeface="Times New Roman" pitchFamily="18" charset="0"/>
                <a:cs typeface="Times New Roman" pitchFamily="18" charset="0"/>
              </a:rPr>
              <a:t>if the activation of the </a:t>
            </a:r>
            <a:r>
              <a:rPr lang="en-US" sz="2400" dirty="0" smtClean="0">
                <a:latin typeface="Times New Roman" pitchFamily="18" charset="0"/>
                <a:cs typeface="Times New Roman" pitchFamily="18" charset="0"/>
              </a:rPr>
              <a:t>loop </a:t>
            </a:r>
            <a:r>
              <a:rPr lang="en-US" sz="2400" dirty="0">
                <a:latin typeface="Times New Roman" pitchFamily="18" charset="0"/>
                <a:cs typeface="Times New Roman" pitchFamily="18" charset="0"/>
              </a:rPr>
              <a:t>is done </a:t>
            </a:r>
            <a:r>
              <a:rPr lang="en-US" sz="2400" dirty="0" smtClean="0">
                <a:latin typeface="Times New Roman" pitchFamily="18" charset="0"/>
                <a:cs typeface="Times New Roman" pitchFamily="18" charset="0"/>
              </a:rPr>
              <a:t>too </a:t>
            </a:r>
            <a:r>
              <a:rPr lang="en-IN" sz="2400" dirty="0" smtClean="0">
                <a:latin typeface="Times New Roman" pitchFamily="18" charset="0"/>
                <a:cs typeface="Times New Roman" pitchFamily="18" charset="0"/>
              </a:rPr>
              <a:t>frequently.</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None/>
            </a:pPr>
            <a:r>
              <a:rPr lang="en-IN" sz="2400" b="1" dirty="0" smtClean="0">
                <a:latin typeface="Times New Roman" pitchFamily="18" charset="0"/>
                <a:cs typeface="Times New Roman" pitchFamily="18" charset="0"/>
              </a:rPr>
              <a:t>4. </a:t>
            </a:r>
            <a:r>
              <a:rPr lang="en-IN" sz="2400" b="1" dirty="0" err="1" smtClean="0">
                <a:latin typeface="Times New Roman" pitchFamily="18" charset="0"/>
                <a:cs typeface="Times New Roman" pitchFamily="18" charset="0"/>
              </a:rPr>
              <a:t>Varisimplex</a:t>
            </a:r>
            <a:r>
              <a:rPr lang="en-IN" sz="2400" b="1" dirty="0" smtClean="0">
                <a:latin typeface="Times New Roman" pitchFamily="18" charset="0"/>
                <a:cs typeface="Times New Roman" pitchFamily="18" charset="0"/>
              </a:rPr>
              <a:t> technique</a:t>
            </a:r>
          </a:p>
          <a:p>
            <a:pPr>
              <a:buNone/>
            </a:pPr>
            <a:r>
              <a:rPr lang="en-IN" sz="2400" dirty="0" smtClean="0">
                <a:latin typeface="Times New Roman" pitchFamily="18" charset="0"/>
                <a:cs typeface="Times New Roman" pitchFamily="18" charset="0"/>
              </a:rPr>
              <a:t>• Developed by Wick Alexander</a:t>
            </a:r>
          </a:p>
          <a:p>
            <a:pPr>
              <a:buNone/>
            </a:pPr>
            <a:r>
              <a:rPr lang="en-US" sz="2400" dirty="0" smtClean="0">
                <a:latin typeface="Times New Roman" pitchFamily="18" charset="0"/>
                <a:cs typeface="Times New Roman" pitchFamily="18" charset="0"/>
              </a:rPr>
              <a:t>• Used Single width brackets except u/incisors</a:t>
            </a:r>
          </a:p>
          <a:p>
            <a:pPr>
              <a:buNone/>
            </a:pPr>
            <a:r>
              <a:rPr lang="en-US" sz="2400" dirty="0" smtClean="0">
                <a:latin typeface="Times New Roman" pitchFamily="18" charset="0"/>
                <a:cs typeface="Times New Roman" pitchFamily="18" charset="0"/>
              </a:rPr>
              <a:t>• Increased </a:t>
            </a:r>
            <a:r>
              <a:rPr lang="en-US" sz="2400" dirty="0" err="1" smtClean="0">
                <a:latin typeface="Times New Roman" pitchFamily="18" charset="0"/>
                <a:cs typeface="Times New Roman" pitchFamily="18" charset="0"/>
              </a:rPr>
              <a:t>interbracket</a:t>
            </a:r>
            <a:r>
              <a:rPr lang="en-US" sz="2400" dirty="0" smtClean="0">
                <a:latin typeface="Times New Roman" pitchFamily="18" charset="0"/>
                <a:cs typeface="Times New Roman" pitchFamily="18" charset="0"/>
              </a:rPr>
              <a:t> distance leading to </a:t>
            </a:r>
            <a:r>
              <a:rPr lang="en-IN" sz="2400" dirty="0" smtClean="0">
                <a:latin typeface="Times New Roman" pitchFamily="18" charset="0"/>
                <a:cs typeface="Times New Roman" pitchFamily="18" charset="0"/>
              </a:rPr>
              <a:t>Lighter force delivery.</a:t>
            </a:r>
          </a:p>
          <a:p>
            <a:pPr>
              <a:buNone/>
            </a:pPr>
            <a:endParaRPr lang="en-IN" sz="2400" dirty="0" smtClean="0">
              <a:latin typeface="Times New Roman" pitchFamily="18" charset="0"/>
              <a:cs typeface="Times New Roman" pitchFamily="18" charset="0"/>
            </a:endParaRPr>
          </a:p>
          <a:p>
            <a:pPr>
              <a:buFont typeface="Wingdings" pitchFamily="2" charset="2"/>
              <a:buChar char="ü"/>
            </a:pPr>
            <a:r>
              <a:rPr lang="en-IN" sz="2400" b="1"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Driftodontics</a:t>
            </a:r>
            <a:endParaRPr lang="en-IN" sz="2400" dirty="0" smtClean="0">
              <a:latin typeface="Times New Roman" pitchFamily="18" charset="0"/>
              <a:cs typeface="Times New Roman" pitchFamily="18" charset="0"/>
            </a:endParaRPr>
          </a:p>
          <a:p>
            <a:pPr>
              <a:buFont typeface="Wingdings" pitchFamily="2" charset="2"/>
              <a:buChar char="ü"/>
            </a:pPr>
            <a:r>
              <a:rPr lang="en-IN" sz="2400" dirty="0" smtClean="0">
                <a:latin typeface="Times New Roman" pitchFamily="18" charset="0"/>
                <a:cs typeface="Times New Roman" pitchFamily="18" charset="0"/>
              </a:rPr>
              <a:t> Individual Canine Retraction.</a:t>
            </a:r>
          </a:p>
          <a:p>
            <a:pPr>
              <a:buFont typeface="Wingdings" pitchFamily="2" charset="2"/>
              <a:buChar char="ü"/>
            </a:pPr>
            <a:r>
              <a:rPr lang="en-IN" sz="2400" dirty="0" smtClean="0">
                <a:latin typeface="Times New Roman" pitchFamily="18" charset="0"/>
                <a:cs typeface="Times New Roman" pitchFamily="18" charset="0"/>
              </a:rPr>
              <a:t>Anchorage Conservation in Mandible(6 distal tip)</a:t>
            </a:r>
          </a:p>
          <a:p>
            <a:pPr>
              <a:buFont typeface="Wingdings" pitchFamily="2" charset="2"/>
              <a:buChar char="ü"/>
            </a:pPr>
            <a:r>
              <a:rPr lang="en-IN" sz="2400" dirty="0" smtClean="0">
                <a:latin typeface="Times New Roman" pitchFamily="18" charset="0"/>
                <a:cs typeface="Times New Roman" pitchFamily="18" charset="0"/>
              </a:rPr>
              <a:t>Anchorage Conservation in Maxilla(omega </a:t>
            </a:r>
            <a:r>
              <a:rPr lang="en-IN" sz="2400" dirty="0" err="1" smtClean="0">
                <a:latin typeface="Times New Roman" pitchFamily="18" charset="0"/>
                <a:cs typeface="Times New Roman" pitchFamily="18" charset="0"/>
              </a:rPr>
              <a:t>loop,bend</a:t>
            </a:r>
            <a:r>
              <a:rPr lang="en-IN" sz="2400" dirty="0" smtClean="0">
                <a:latin typeface="Times New Roman" pitchFamily="18" charset="0"/>
                <a:cs typeface="Times New Roman" pitchFamily="18" charset="0"/>
              </a:rPr>
              <a:t> back )</a:t>
            </a:r>
          </a:p>
          <a:p>
            <a:pPr>
              <a:buFont typeface="Wingdings" pitchFamily="2" charset="2"/>
              <a:buChar char="ü"/>
            </a:pPr>
            <a:r>
              <a:rPr lang="en-IN" sz="2400" dirty="0" smtClean="0">
                <a:latin typeface="Times New Roman" pitchFamily="18" charset="0"/>
                <a:cs typeface="Times New Roman" pitchFamily="18" charset="0"/>
              </a:rPr>
              <a:t> Headgear</a:t>
            </a:r>
          </a:p>
          <a:p>
            <a:pPr>
              <a:buFont typeface="Wingdings" pitchFamily="2" charset="2"/>
              <a:buChar char="ü"/>
            </a:pPr>
            <a:r>
              <a:rPr lang="en-IN" sz="2400" dirty="0" smtClean="0">
                <a:latin typeface="Times New Roman" pitchFamily="18" charset="0"/>
                <a:cs typeface="Times New Roman" pitchFamily="18" charset="0"/>
              </a:rPr>
              <a:t> Elastics</a:t>
            </a:r>
          </a:p>
          <a:p>
            <a:pPr>
              <a:buNone/>
            </a:pPr>
            <a:r>
              <a:rPr lang="en-IN" sz="2400" dirty="0" smtClean="0">
                <a:latin typeface="Times New Roman" pitchFamily="18" charset="0"/>
                <a:cs typeface="Times New Roman" pitchFamily="18" charset="0"/>
              </a:rPr>
              <a:t> .</a:t>
            </a:r>
          </a:p>
          <a:p>
            <a:pPr>
              <a:buNone/>
            </a:pPr>
            <a:endParaRPr lang="en-IN" sz="2400" dirty="0" smtClean="0">
              <a:latin typeface="Times New Roman" pitchFamily="18" charset="0"/>
              <a:cs typeface="Times New Roman" pitchFamily="18" charset="0"/>
            </a:endParaRPr>
          </a:p>
          <a:p>
            <a:pPr>
              <a:buNone/>
            </a:pPr>
            <a:endParaRPr lang="en-IN" sz="2400" dirty="0">
              <a:latin typeface="Times New Roman" pitchFamily="18" charset="0"/>
              <a:cs typeface="Times New Roman" pitchFamily="18" charset="0"/>
            </a:endParaRPr>
          </a:p>
        </p:txBody>
      </p:sp>
      <p:pic>
        <p:nvPicPr>
          <p:cNvPr id="18434" name="Picture 2" descr="Image result for wick alexander orthodontics"/>
          <p:cNvPicPr>
            <a:picLocks noChangeAspect="1" noChangeArrowheads="1"/>
          </p:cNvPicPr>
          <p:nvPr/>
        </p:nvPicPr>
        <p:blipFill>
          <a:blip r:embed="rId2"/>
          <a:srcRect/>
          <a:stretch>
            <a:fillRect/>
          </a:stretch>
        </p:blipFill>
        <p:spPr bwMode="auto">
          <a:xfrm>
            <a:off x="6858000" y="457200"/>
            <a:ext cx="1571625" cy="2095501"/>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a:latin typeface="Times New Roman" pitchFamily="18" charset="0"/>
                <a:cs typeface="Times New Roman" pitchFamily="18" charset="0"/>
              </a:rPr>
              <a:t>MBT </a:t>
            </a:r>
            <a:r>
              <a:rPr lang="en-IN" sz="2400" b="1" dirty="0" smtClean="0">
                <a:latin typeface="Times New Roman" pitchFamily="18" charset="0"/>
                <a:cs typeface="Times New Roman" pitchFamily="18" charset="0"/>
              </a:rPr>
              <a:t>TECHNIQUE</a:t>
            </a:r>
            <a:endParaRPr lang="en-IN" sz="2400" b="1" dirty="0">
              <a:latin typeface="Times New Roman" pitchFamily="18" charset="0"/>
              <a:cs typeface="Times New Roman" pitchFamily="18" charset="0"/>
            </a:endParaRPr>
          </a:p>
          <a:p>
            <a:r>
              <a:rPr lang="en-US" sz="2400" dirty="0">
                <a:latin typeface="Times New Roman" pitchFamily="18" charset="0"/>
                <a:cs typeface="Times New Roman" pitchFamily="18" charset="0"/>
              </a:rPr>
              <a:t>Anchorage control can be discussed in three </a:t>
            </a:r>
            <a:r>
              <a:rPr lang="en-US" sz="2400" dirty="0" smtClean="0">
                <a:latin typeface="Times New Roman" pitchFamily="18" charset="0"/>
                <a:cs typeface="Times New Roman" pitchFamily="18" charset="0"/>
              </a:rPr>
              <a:t>planes,</a:t>
            </a:r>
            <a:endParaRPr lang="en-US" sz="2400" dirty="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horizontal</a:t>
            </a:r>
            <a:r>
              <a:rPr lang="en-US" sz="2400" dirty="0">
                <a:latin typeface="Times New Roman" pitchFamily="18" charset="0"/>
                <a:cs typeface="Times New Roman" pitchFamily="18" charset="0"/>
              </a:rPr>
              <a:t>, vertical and lateral planes</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Anchorage control </a:t>
            </a:r>
            <a:r>
              <a:rPr lang="en-US" sz="2400" dirty="0" err="1" smtClean="0">
                <a:latin typeface="Times New Roman" pitchFamily="18" charset="0"/>
                <a:cs typeface="Times New Roman" pitchFamily="18" charset="0"/>
              </a:rPr>
              <a:t>inall</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three planes is inter-connected and </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failure </a:t>
            </a:r>
            <a:r>
              <a:rPr lang="en-US" sz="2400" dirty="0">
                <a:latin typeface="Times New Roman" pitchFamily="18" charset="0"/>
                <a:cs typeface="Times New Roman" pitchFamily="18" charset="0"/>
              </a:rPr>
              <a:t>to </a:t>
            </a:r>
            <a:r>
              <a:rPr lang="en-US" sz="2400" dirty="0" smtClean="0">
                <a:latin typeface="Times New Roman" pitchFamily="18" charset="0"/>
                <a:cs typeface="Times New Roman" pitchFamily="18" charset="0"/>
              </a:rPr>
              <a:t>control one </a:t>
            </a:r>
            <a:r>
              <a:rPr lang="en-US" sz="2400" dirty="0">
                <a:latin typeface="Times New Roman" pitchFamily="18" charset="0"/>
                <a:cs typeface="Times New Roman" pitchFamily="18" charset="0"/>
              </a:rPr>
              <a:t>plane can cause problems with another.</a:t>
            </a:r>
          </a:p>
          <a:p>
            <a:pPr>
              <a:buNone/>
            </a:pPr>
            <a:endParaRPr lang="en-IN" sz="2400" dirty="0">
              <a:latin typeface="Times New Roman" pitchFamily="18" charset="0"/>
              <a:cs typeface="Times New Roman" pitchFamily="18" charset="0"/>
            </a:endParaRPr>
          </a:p>
        </p:txBody>
      </p:sp>
      <p:pic>
        <p:nvPicPr>
          <p:cNvPr id="17410" name="Picture 2" descr="Image result for mbt IN ORTHODONTICS AAUTHORS"/>
          <p:cNvPicPr>
            <a:picLocks noChangeAspect="1" noChangeArrowheads="1"/>
          </p:cNvPicPr>
          <p:nvPr/>
        </p:nvPicPr>
        <p:blipFill>
          <a:blip r:embed="rId2"/>
          <a:srcRect l="43750" t="1389" r="4167" b="65278"/>
          <a:stretch>
            <a:fillRect/>
          </a:stretch>
        </p:blipFill>
        <p:spPr bwMode="auto">
          <a:xfrm>
            <a:off x="5257800" y="0"/>
            <a:ext cx="3810000" cy="182880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b="1" dirty="0" smtClean="0">
                <a:latin typeface="Times New Roman" pitchFamily="18" charset="0"/>
                <a:cs typeface="Times New Roman" pitchFamily="18" charset="0"/>
              </a:rPr>
              <a:t>Control of anchorage in horizontal plane</a:t>
            </a:r>
          </a:p>
          <a:p>
            <a:pPr>
              <a:buNone/>
            </a:pPr>
            <a:endParaRPr lang="en-IN"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1. Control of anterior segments</a:t>
            </a:r>
          </a:p>
          <a:p>
            <a:pPr>
              <a:buNone/>
            </a:pPr>
            <a:r>
              <a:rPr lang="en-US" sz="2400" dirty="0" smtClean="0">
                <a:latin typeface="Times New Roman" pitchFamily="18" charset="0"/>
                <a:cs typeface="Times New Roman" pitchFamily="18" charset="0"/>
              </a:rPr>
              <a:t>2. Control of the posterior segments in the upper  </a:t>
            </a:r>
            <a:r>
              <a:rPr lang="en-IN" sz="2400" dirty="0" smtClean="0">
                <a:latin typeface="Times New Roman" pitchFamily="18" charset="0"/>
                <a:cs typeface="Times New Roman" pitchFamily="18" charset="0"/>
              </a:rPr>
              <a:t>and lower arch.</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b="1" dirty="0" smtClean="0">
                <a:latin typeface="Times New Roman" pitchFamily="18" charset="0"/>
                <a:cs typeface="Times New Roman" pitchFamily="18" charset="0"/>
              </a:rPr>
              <a:t>Control of anchorage in anterior segments</a:t>
            </a:r>
          </a:p>
          <a:p>
            <a:pPr>
              <a:buNone/>
            </a:pPr>
            <a:r>
              <a:rPr lang="en-US" sz="2400" dirty="0" smtClean="0">
                <a:latin typeface="Times New Roman" pitchFamily="18" charset="0"/>
                <a:cs typeface="Times New Roman" pitchFamily="18" charset="0"/>
              </a:rPr>
              <a:t>• Lace backs and bends backs – to prevent </a:t>
            </a:r>
            <a:r>
              <a:rPr lang="en-US" sz="2400" dirty="0" err="1" smtClean="0">
                <a:latin typeface="Times New Roman" pitchFamily="18" charset="0"/>
                <a:cs typeface="Times New Roman" pitchFamily="18" charset="0"/>
              </a:rPr>
              <a:t>proclination</a:t>
            </a:r>
            <a:r>
              <a:rPr lang="en-US" sz="2400" dirty="0" smtClean="0">
                <a:latin typeface="Times New Roman" pitchFamily="18" charset="0"/>
                <a:cs typeface="Times New Roman" pitchFamily="18" charset="0"/>
              </a:rPr>
              <a:t> of anterior </a:t>
            </a:r>
          </a:p>
          <a:p>
            <a:pPr>
              <a:buNone/>
            </a:pPr>
            <a:r>
              <a:rPr lang="en-US" sz="2400" dirty="0" smtClean="0">
                <a:latin typeface="Times New Roman" pitchFamily="18" charset="0"/>
                <a:cs typeface="Times New Roman" pitchFamily="18" charset="0"/>
              </a:rPr>
              <a:t>  teeth during aligning and </a:t>
            </a:r>
            <a:r>
              <a:rPr lang="en-IN" sz="2400" dirty="0" err="1" smtClean="0">
                <a:latin typeface="Times New Roman" pitchFamily="18" charset="0"/>
                <a:cs typeface="Times New Roman" pitchFamily="18" charset="0"/>
              </a:rPr>
              <a:t>leveling</a:t>
            </a:r>
            <a:r>
              <a:rPr lang="en-IN" sz="2400" dirty="0" smtClean="0">
                <a:latin typeface="Times New Roman" pitchFamily="18" charset="0"/>
                <a:cs typeface="Times New Roman" pitchFamily="18" charset="0"/>
              </a:rPr>
              <a:t> phase.</a:t>
            </a:r>
          </a:p>
          <a:p>
            <a:pPr>
              <a:buNone/>
            </a:pPr>
            <a:r>
              <a:rPr lang="en-US" sz="2400" dirty="0" smtClean="0">
                <a:latin typeface="Times New Roman" pitchFamily="18" charset="0"/>
                <a:cs typeface="Times New Roman" pitchFamily="18" charset="0"/>
              </a:rPr>
              <a:t>• Reduce the anchorage needs during leveling and </a:t>
            </a:r>
            <a:r>
              <a:rPr lang="en-IN" sz="2400" dirty="0" smtClean="0">
                <a:latin typeface="Times New Roman" pitchFamily="18" charset="0"/>
                <a:cs typeface="Times New Roman" pitchFamily="18" charset="0"/>
              </a:rPr>
              <a:t>aligning.</a:t>
            </a:r>
          </a:p>
          <a:p>
            <a:pPr>
              <a:buNone/>
            </a:pPr>
            <a:r>
              <a:rPr lang="en-IN" sz="2400" dirty="0" smtClean="0">
                <a:latin typeface="Times New Roman" pitchFamily="18" charset="0"/>
                <a:cs typeface="Times New Roman" pitchFamily="18" charset="0"/>
              </a:rPr>
              <a:t>• Bracket design – reduced tip.</a:t>
            </a:r>
          </a:p>
          <a:p>
            <a:pPr>
              <a:buNone/>
            </a:pPr>
            <a:r>
              <a:rPr lang="en-US" sz="2400" dirty="0" smtClean="0">
                <a:latin typeface="Times New Roman" pitchFamily="18" charset="0"/>
                <a:cs typeface="Times New Roman" pitchFamily="18" charset="0"/>
              </a:rPr>
              <a:t>• Arch wire forces – use of very light arch wire </a:t>
            </a:r>
            <a:r>
              <a:rPr lang="en-IN" sz="2400" dirty="0" smtClean="0">
                <a:latin typeface="Times New Roman" pitchFamily="18" charset="0"/>
                <a:cs typeface="Times New Roman" pitchFamily="18" charset="0"/>
              </a:rPr>
              <a:t>forces.</a:t>
            </a:r>
          </a:p>
          <a:p>
            <a:pPr>
              <a:buNone/>
            </a:pPr>
            <a:r>
              <a:rPr lang="en-IN" sz="2400" dirty="0" smtClean="0">
                <a:latin typeface="Times New Roman" pitchFamily="18" charset="0"/>
                <a:cs typeface="Times New Roman" pitchFamily="18" charset="0"/>
              </a:rPr>
              <a:t>• Avoidance of elastic chain</a:t>
            </a:r>
            <a:endParaRPr lang="en-IN" sz="2400" dirty="0" smtClean="0"/>
          </a:p>
          <a:p>
            <a:endParaRPr lang="en-IN" sz="24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b="1" dirty="0" smtClean="0">
                <a:latin typeface="Times New Roman" pitchFamily="18" charset="0"/>
                <a:cs typeface="Times New Roman" pitchFamily="18" charset="0"/>
              </a:rPr>
              <a:t>Control of anchorage in upper posterior segments</a:t>
            </a:r>
          </a:p>
          <a:p>
            <a:pPr>
              <a:buNone/>
            </a:pPr>
            <a:r>
              <a:rPr lang="en-US" sz="2400" dirty="0" smtClean="0">
                <a:latin typeface="Times New Roman" pitchFamily="18" charset="0"/>
                <a:cs typeface="Times New Roman" pitchFamily="18" charset="0"/>
              </a:rPr>
              <a:t>Posterior anchorage requirements are normally greater in the </a:t>
            </a:r>
          </a:p>
          <a:p>
            <a:pPr>
              <a:buNone/>
            </a:pPr>
            <a:r>
              <a:rPr lang="en-US" sz="2400" dirty="0" smtClean="0">
                <a:latin typeface="Times New Roman" pitchFamily="18" charset="0"/>
                <a:cs typeface="Times New Roman" pitchFamily="18" charset="0"/>
              </a:rPr>
              <a:t>upper arch than in the lower arch.</a:t>
            </a:r>
            <a:endParaRPr lang="en-IN" sz="2400" dirty="0" smtClean="0">
              <a:latin typeface="Times New Roman" pitchFamily="18" charset="0"/>
              <a:cs typeface="Times New Roman" pitchFamily="18" charset="0"/>
            </a:endParaRPr>
          </a:p>
          <a:p>
            <a:pPr>
              <a:buNone/>
            </a:pPr>
            <a:endParaRPr lang="en-IN"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 </a:t>
            </a:r>
            <a:r>
              <a:rPr lang="en-US" sz="2400" dirty="0" err="1" smtClean="0">
                <a:latin typeface="Times New Roman" pitchFamily="18" charset="0"/>
                <a:cs typeface="Times New Roman" pitchFamily="18" charset="0"/>
              </a:rPr>
              <a:t>transpalatal</a:t>
            </a:r>
            <a:r>
              <a:rPr lang="en-US" sz="2400" dirty="0" smtClean="0">
                <a:latin typeface="Times New Roman" pitchFamily="18" charset="0"/>
                <a:cs typeface="Times New Roman" pitchFamily="18" charset="0"/>
              </a:rPr>
              <a:t> arch can be used in moderate </a:t>
            </a:r>
            <a:r>
              <a:rPr lang="en-IN" sz="2400" dirty="0" smtClean="0">
                <a:latin typeface="Times New Roman" pitchFamily="18" charset="0"/>
                <a:cs typeface="Times New Roman" pitchFamily="18" charset="0"/>
              </a:rPr>
              <a:t>anchorage cases.</a:t>
            </a:r>
          </a:p>
          <a:p>
            <a:pPr>
              <a:buNone/>
            </a:pPr>
            <a:r>
              <a:rPr lang="en-US" sz="2400" dirty="0" smtClean="0">
                <a:latin typeface="Times New Roman" pitchFamily="18" charset="0"/>
                <a:cs typeface="Times New Roman" pitchFamily="18" charset="0"/>
              </a:rPr>
              <a:t>• The Nance holding arch can be used during </a:t>
            </a:r>
            <a:r>
              <a:rPr lang="en-US" sz="2400" dirty="0" err="1" smtClean="0">
                <a:latin typeface="Times New Roman" pitchFamily="18" charset="0"/>
                <a:cs typeface="Times New Roman" pitchFamily="18" charset="0"/>
              </a:rPr>
              <a:t>leveling,aligning</a:t>
            </a: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   and canine retraction stages.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Control of anchorage in lower posterior segments</a:t>
            </a:r>
          </a:p>
          <a:p>
            <a:pPr>
              <a:buNone/>
            </a:pPr>
            <a:r>
              <a:rPr lang="en-US" sz="2400" dirty="0" smtClean="0">
                <a:latin typeface="Times New Roman" pitchFamily="18" charset="0"/>
                <a:cs typeface="Times New Roman" pitchFamily="18" charset="0"/>
              </a:rPr>
              <a:t>• When extra anchorage support is needed in lower posterior </a:t>
            </a:r>
          </a:p>
          <a:p>
            <a:pPr>
              <a:buNone/>
            </a:pPr>
            <a:r>
              <a:rPr lang="en-US" sz="2400" dirty="0" smtClean="0">
                <a:latin typeface="Times New Roman" pitchFamily="18" charset="0"/>
                <a:cs typeface="Times New Roman" pitchFamily="18" charset="0"/>
              </a:rPr>
              <a:t>   segments it can be effectively obtained by</a:t>
            </a:r>
          </a:p>
          <a:p>
            <a:pPr>
              <a:buNone/>
            </a:pPr>
            <a:endParaRPr lang="en-US" sz="2400" dirty="0" smtClean="0">
              <a:latin typeface="Times New Roman" pitchFamily="18" charset="0"/>
              <a:cs typeface="Times New Roman" pitchFamily="18" charset="0"/>
            </a:endParaRPr>
          </a:p>
          <a:p>
            <a:pPr>
              <a:buNone/>
            </a:pPr>
            <a:r>
              <a:rPr lang="en-IN" sz="2400" dirty="0" smtClean="0">
                <a:latin typeface="Times New Roman" pitchFamily="18" charset="0"/>
                <a:cs typeface="Times New Roman" pitchFamily="18" charset="0"/>
              </a:rPr>
              <a:t>• Lingual holding arch.</a:t>
            </a:r>
          </a:p>
          <a:p>
            <a:pPr>
              <a:buNone/>
            </a:pPr>
            <a:r>
              <a:rPr lang="en-US" sz="2400" dirty="0" smtClean="0">
                <a:latin typeface="Times New Roman" pitchFamily="18" charset="0"/>
                <a:cs typeface="Times New Roman" pitchFamily="18" charset="0"/>
              </a:rPr>
              <a:t>• Class III elastics (by not taxing the lower anchorage)</a:t>
            </a:r>
          </a:p>
          <a:p>
            <a:pPr>
              <a:buNone/>
            </a:pPr>
            <a:r>
              <a:rPr lang="en-IN" sz="2400" dirty="0" smtClean="0">
                <a:latin typeface="Times New Roman" pitchFamily="18" charset="0"/>
                <a:cs typeface="Times New Roman" pitchFamily="18" charset="0"/>
              </a:rPr>
              <a:t>• Head gear.</a:t>
            </a:r>
          </a:p>
          <a:p>
            <a:pPr>
              <a:buNone/>
            </a:pPr>
            <a:endParaRPr lang="en-IN" sz="2400" dirty="0" smtClean="0">
              <a:latin typeface="Times New Roman" pitchFamily="18" charset="0"/>
              <a:cs typeface="Times New Roman" pitchFamily="18" charset="0"/>
            </a:endParaRPr>
          </a:p>
          <a:p>
            <a:pPr>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b="1" dirty="0" smtClean="0">
                <a:latin typeface="Times New Roman" pitchFamily="18" charset="0"/>
                <a:cs typeface="Times New Roman" pitchFamily="18" charset="0"/>
              </a:rPr>
              <a:t>Control of anchorage in vertical plane</a:t>
            </a:r>
          </a:p>
          <a:p>
            <a:pPr>
              <a:buNone/>
            </a:pPr>
            <a:r>
              <a:rPr lang="en-US" sz="2400" dirty="0" smtClean="0">
                <a:latin typeface="Times New Roman" pitchFamily="18" charset="0"/>
                <a:cs typeface="Times New Roman" pitchFamily="18" charset="0"/>
              </a:rPr>
              <a:t>Anchorage control in vertical plane involves prevention of the </a:t>
            </a:r>
          </a:p>
          <a:p>
            <a:pPr>
              <a:buNone/>
            </a:pPr>
            <a:r>
              <a:rPr lang="en-US" sz="2400" dirty="0" smtClean="0">
                <a:latin typeface="Times New Roman" pitchFamily="18" charset="0"/>
                <a:cs typeface="Times New Roman" pitchFamily="18" charset="0"/>
              </a:rPr>
              <a:t>vertical skeletal and dental development in the posterior segments </a:t>
            </a:r>
          </a:p>
          <a:p>
            <a:pPr>
              <a:buNone/>
            </a:pPr>
            <a:r>
              <a:rPr lang="en-US" sz="2400" dirty="0" smtClean="0">
                <a:latin typeface="Times New Roman" pitchFamily="18" charset="0"/>
                <a:cs typeface="Times New Roman" pitchFamily="18" charset="0"/>
              </a:rPr>
              <a:t>(as with high </a:t>
            </a:r>
            <a:r>
              <a:rPr lang="en-US" sz="2400" dirty="0" err="1" smtClean="0">
                <a:latin typeface="Times New Roman" pitchFamily="18" charset="0"/>
                <a:cs typeface="Times New Roman" pitchFamily="18" charset="0"/>
              </a:rPr>
              <a:t>mandibular</a:t>
            </a:r>
            <a:r>
              <a:rPr lang="en-US" sz="2400" dirty="0" smtClean="0">
                <a:latin typeface="Times New Roman" pitchFamily="18" charset="0"/>
                <a:cs typeface="Times New Roman" pitchFamily="18" charset="0"/>
              </a:rPr>
              <a:t> plane angle cases) and prevention of </a:t>
            </a:r>
          </a:p>
          <a:p>
            <a:pPr>
              <a:buNone/>
            </a:pPr>
            <a:r>
              <a:rPr lang="en-US" sz="2400" dirty="0" smtClean="0">
                <a:latin typeface="Times New Roman" pitchFamily="18" charset="0"/>
                <a:cs typeface="Times New Roman" pitchFamily="18" charset="0"/>
              </a:rPr>
              <a:t>vertical eruption or intrusion of </a:t>
            </a:r>
            <a:r>
              <a:rPr lang="en-IN" sz="2400" dirty="0" smtClean="0">
                <a:latin typeface="Times New Roman" pitchFamily="18" charset="0"/>
                <a:cs typeface="Times New Roman" pitchFamily="18" charset="0"/>
              </a:rPr>
              <a:t>anterior segments</a:t>
            </a:r>
          </a:p>
          <a:p>
            <a:endParaRPr lang="en-IN" sz="24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534400" cy="4525963"/>
          </a:xfrm>
        </p:spPr>
        <p:txBody>
          <a:bodyPr>
            <a:normAutofit lnSpcReduction="10000"/>
          </a:bodyPr>
          <a:lstStyle/>
          <a:p>
            <a:pPr>
              <a:buNone/>
            </a:pPr>
            <a:r>
              <a:rPr lang="en-IN" sz="2400" b="1" dirty="0" smtClean="0">
                <a:latin typeface="Times New Roman" pitchFamily="18" charset="0"/>
                <a:cs typeface="Times New Roman" pitchFamily="18" charset="0"/>
              </a:rPr>
              <a:t>Vertical control of incisors</a:t>
            </a:r>
          </a:p>
          <a:p>
            <a:pPr>
              <a:buNone/>
            </a:pPr>
            <a:r>
              <a:rPr lang="en-US" sz="2400" dirty="0" smtClean="0">
                <a:latin typeface="Times New Roman" pitchFamily="18" charset="0"/>
                <a:cs typeface="Times New Roman" pitchFamily="18" charset="0"/>
              </a:rPr>
              <a:t>Because of the tip built in the canine brackets a transient deepening </a:t>
            </a:r>
          </a:p>
          <a:p>
            <a:pPr>
              <a:buNone/>
            </a:pPr>
            <a:r>
              <a:rPr lang="en-US" sz="2400" dirty="0" smtClean="0">
                <a:latin typeface="Times New Roman" pitchFamily="18" charset="0"/>
                <a:cs typeface="Times New Roman" pitchFamily="18" charset="0"/>
              </a:rPr>
              <a:t>of bite occurs in the initial aligning and leveling phases. </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If canines are distally tipped to begin with as the arch wire is </a:t>
            </a:r>
          </a:p>
          <a:p>
            <a:pPr>
              <a:buNone/>
            </a:pPr>
            <a:r>
              <a:rPr lang="en-US" sz="2400" dirty="0" smtClean="0">
                <a:latin typeface="Times New Roman" pitchFamily="18" charset="0"/>
                <a:cs typeface="Times New Roman" pitchFamily="18" charset="0"/>
              </a:rPr>
              <a:t>engaged in the canine slot it lies </a:t>
            </a:r>
            <a:r>
              <a:rPr lang="en-US" sz="2400" dirty="0" err="1" smtClean="0">
                <a:latin typeface="Times New Roman" pitchFamily="18" charset="0"/>
                <a:cs typeface="Times New Roman" pitchFamily="18" charset="0"/>
              </a:rPr>
              <a:t>incisal</a:t>
            </a:r>
            <a:r>
              <a:rPr lang="en-US" sz="2400" dirty="0" smtClean="0">
                <a:latin typeface="Times New Roman" pitchFamily="18" charset="0"/>
                <a:cs typeface="Times New Roman" pitchFamily="18" charset="0"/>
              </a:rPr>
              <a:t> to the incisor bracket slots </a:t>
            </a:r>
          </a:p>
          <a:p>
            <a:pPr>
              <a:buNone/>
            </a:pPr>
            <a:r>
              <a:rPr lang="en-US" sz="2400" dirty="0" smtClean="0">
                <a:latin typeface="Times New Roman" pitchFamily="18" charset="0"/>
                <a:cs typeface="Times New Roman" pitchFamily="18" charset="0"/>
              </a:rPr>
              <a:t>causing undesirable extrusion incisors when the wire is engaged.</a:t>
            </a:r>
          </a:p>
          <a:p>
            <a:pPr>
              <a:buNone/>
            </a:pP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This effect can be minimized by either not encaging the wire in </a:t>
            </a:r>
          </a:p>
          <a:p>
            <a:pPr>
              <a:buNone/>
            </a:pPr>
            <a:r>
              <a:rPr lang="en-US" sz="2400" dirty="0" smtClean="0">
                <a:latin typeface="Times New Roman" pitchFamily="18" charset="0"/>
                <a:cs typeface="Times New Roman" pitchFamily="18" charset="0"/>
              </a:rPr>
              <a:t>Incisor brackets or not bonding the incisors until canines are up</a:t>
            </a:r>
          </a:p>
          <a:p>
            <a:pPr>
              <a:buNone/>
            </a:pPr>
            <a:r>
              <a:rPr lang="en-IN" sz="2400" dirty="0" smtClean="0">
                <a:latin typeface="Times New Roman" pitchFamily="18" charset="0"/>
                <a:cs typeface="Times New Roman" pitchFamily="18" charset="0"/>
              </a:rPr>
              <a:t>righted.</a:t>
            </a:r>
          </a:p>
          <a:p>
            <a:pPr>
              <a:buNone/>
            </a:pPr>
            <a:endParaRPr lang="en-IN" sz="24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dirty="0" smtClean="0">
                <a:latin typeface="Times New Roman" pitchFamily="18" charset="0"/>
                <a:cs typeface="Times New Roman" pitchFamily="18" charset="0"/>
              </a:rPr>
              <a:t>Vertical control of canines</a:t>
            </a:r>
          </a:p>
          <a:p>
            <a:pPr algn="just"/>
            <a:r>
              <a:rPr lang="en-US" sz="2400" dirty="0" smtClean="0">
                <a:latin typeface="Times New Roman" pitchFamily="18" charset="0"/>
                <a:cs typeface="Times New Roman" pitchFamily="18" charset="0"/>
              </a:rPr>
              <a:t>High labial canines should not be engaged with arch wire because it causes unwanted vertical movement of lateral incisors and premolars. </a:t>
            </a:r>
          </a:p>
          <a:p>
            <a:pPr algn="just"/>
            <a:r>
              <a:rPr lang="en-US" sz="2400" dirty="0" smtClean="0">
                <a:latin typeface="Times New Roman" pitchFamily="18" charset="0"/>
                <a:cs typeface="Times New Roman" pitchFamily="18" charset="0"/>
              </a:rPr>
              <a:t>The unwanted effects of fully encaging the arch wire in the brackets of high labial canines may be minimized by lightly tying the canines into the primary arch wire with elastics thread.</a:t>
            </a:r>
          </a:p>
          <a:p>
            <a:pPr algn="just"/>
            <a:endParaRPr lang="en-IN" sz="24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458200" cy="4525963"/>
          </a:xfrm>
        </p:spPr>
        <p:txBody>
          <a:bodyPr>
            <a:normAutofit/>
          </a:bodyPr>
          <a:lstStyle/>
          <a:p>
            <a:pPr algn="just">
              <a:buNone/>
            </a:pPr>
            <a:r>
              <a:rPr lang="en-US" sz="2400" b="1" dirty="0" smtClean="0">
                <a:latin typeface="Times New Roman" pitchFamily="18" charset="0"/>
                <a:cs typeface="Times New Roman" pitchFamily="18" charset="0"/>
              </a:rPr>
              <a:t>Vertical control of molars in high angle cases</a:t>
            </a:r>
          </a:p>
          <a:p>
            <a:pPr algn="just">
              <a:buNone/>
            </a:pPr>
            <a:r>
              <a:rPr lang="en-US" sz="2400" dirty="0" smtClean="0">
                <a:latin typeface="Times New Roman" pitchFamily="18" charset="0"/>
                <a:cs typeface="Times New Roman" pitchFamily="18" charset="0"/>
              </a:rPr>
              <a:t>Vertical control of molars is critical in high angle cases:</a:t>
            </a:r>
          </a:p>
          <a:p>
            <a:pPr marL="457200" indent="-457200" algn="just">
              <a:buAutoNum type="arabicPeriod"/>
            </a:pPr>
            <a:r>
              <a:rPr lang="en-US" sz="2400" b="1" dirty="0" err="1" smtClean="0">
                <a:latin typeface="Times New Roman" pitchFamily="18" charset="0"/>
                <a:cs typeface="Times New Roman" pitchFamily="18" charset="0"/>
              </a:rPr>
              <a:t>Transpalatal</a:t>
            </a:r>
            <a:r>
              <a:rPr lang="en-US" sz="2400" b="1" dirty="0" smtClean="0">
                <a:latin typeface="Times New Roman" pitchFamily="18" charset="0"/>
                <a:cs typeface="Times New Roman" pitchFamily="18" charset="0"/>
              </a:rPr>
              <a:t> arch </a:t>
            </a:r>
            <a:endParaRPr lang="en-IN" sz="2400" b="1" dirty="0" smtClean="0">
              <a:latin typeface="Times New Roman" pitchFamily="18" charset="0"/>
              <a:cs typeface="Times New Roman" pitchFamily="18" charset="0"/>
            </a:endParaRPr>
          </a:p>
          <a:p>
            <a:pPr marL="457200" indent="-457200" algn="just">
              <a:buAutoNum type="arabicPeriod" startAt="2"/>
            </a:pPr>
            <a:r>
              <a:rPr lang="en-US" sz="2400" dirty="0" smtClean="0">
                <a:latin typeface="Times New Roman" pitchFamily="18" charset="0"/>
                <a:cs typeface="Times New Roman" pitchFamily="18" charset="0"/>
              </a:rPr>
              <a:t>In  high – angle cases either a </a:t>
            </a:r>
            <a:r>
              <a:rPr lang="en-US" sz="2400" b="1" dirty="0" smtClean="0">
                <a:latin typeface="Times New Roman" pitchFamily="18" charset="0"/>
                <a:cs typeface="Times New Roman" pitchFamily="18" charset="0"/>
              </a:rPr>
              <a:t>combination pull </a:t>
            </a:r>
            <a:r>
              <a:rPr lang="en-US" sz="2400" dirty="0" smtClean="0">
                <a:latin typeface="Times New Roman" pitchFamily="18" charset="0"/>
                <a:cs typeface="Times New Roman" pitchFamily="18" charset="0"/>
              </a:rPr>
              <a:t>or a high  </a:t>
            </a:r>
          </a:p>
          <a:p>
            <a:pPr marL="457200" indent="-457200" algn="just">
              <a:buNone/>
            </a:pPr>
            <a:r>
              <a:rPr lang="en-US" sz="2400" dirty="0" smtClean="0">
                <a:latin typeface="Times New Roman" pitchFamily="18" charset="0"/>
                <a:cs typeface="Times New Roman" pitchFamily="18" charset="0"/>
              </a:rPr>
              <a:t>       pull headgear is used.</a:t>
            </a:r>
          </a:p>
          <a:p>
            <a:pPr marL="457200" indent="-457200" algn="just">
              <a:buAutoNum type="arabicPeriod" startAt="3"/>
            </a:pPr>
            <a:r>
              <a:rPr lang="en-US" sz="2400" dirty="0" smtClean="0">
                <a:latin typeface="Times New Roman" pitchFamily="18" charset="0"/>
                <a:cs typeface="Times New Roman" pitchFamily="18" charset="0"/>
              </a:rPr>
              <a:t>Upper or lower posterior </a:t>
            </a:r>
            <a:r>
              <a:rPr lang="en-US" sz="2400" b="1" dirty="0" smtClean="0">
                <a:latin typeface="Times New Roman" pitchFamily="18" charset="0"/>
                <a:cs typeface="Times New Roman" pitchFamily="18" charset="0"/>
              </a:rPr>
              <a:t>bite planes </a:t>
            </a:r>
            <a:r>
              <a:rPr lang="en-US" sz="2400" dirty="0" smtClean="0">
                <a:latin typeface="Times New Roman" pitchFamily="18" charset="0"/>
                <a:cs typeface="Times New Roman" pitchFamily="18" charset="0"/>
              </a:rPr>
              <a:t>in molar region </a:t>
            </a:r>
          </a:p>
          <a:p>
            <a:pPr marL="457200" indent="-457200" algn="just">
              <a:buNone/>
            </a:pPr>
            <a:r>
              <a:rPr lang="en-US" sz="2400" dirty="0" smtClean="0">
                <a:latin typeface="Times New Roman" pitchFamily="18" charset="0"/>
                <a:cs typeface="Times New Roman" pitchFamily="18" charset="0"/>
              </a:rPr>
              <a:t>4  	Upper 2nd molars are generally not initially banded, to minimize extrusion of these teeth.</a:t>
            </a:r>
          </a:p>
          <a:p>
            <a:pPr algn="just">
              <a:buNone/>
            </a:pPr>
            <a:r>
              <a:rPr lang="en-US" sz="2400" dirty="0" smtClean="0">
                <a:latin typeface="Times New Roman" pitchFamily="18" charset="0"/>
                <a:cs typeface="Times New Roman" pitchFamily="18" charset="0"/>
              </a:rPr>
              <a:t>5.   If upper molars require </a:t>
            </a:r>
            <a:r>
              <a:rPr lang="en-US" sz="2400" b="1" dirty="0" smtClean="0">
                <a:latin typeface="Times New Roman" pitchFamily="18" charset="0"/>
                <a:cs typeface="Times New Roman" pitchFamily="18" charset="0"/>
              </a:rPr>
              <a:t>expansion</a:t>
            </a:r>
            <a:r>
              <a:rPr lang="en-US" sz="2400" dirty="0" smtClean="0">
                <a:latin typeface="Times New Roman" pitchFamily="18" charset="0"/>
                <a:cs typeface="Times New Roman" pitchFamily="18" charset="0"/>
              </a:rPr>
              <a:t>, an attempt is made to   </a:t>
            </a:r>
          </a:p>
          <a:p>
            <a:pPr algn="just">
              <a:buNone/>
            </a:pPr>
            <a:r>
              <a:rPr lang="en-US" sz="2400" dirty="0" smtClean="0">
                <a:latin typeface="Times New Roman" pitchFamily="18" charset="0"/>
                <a:cs typeface="Times New Roman" pitchFamily="18" charset="0"/>
              </a:rPr>
              <a:t>      achieve </a:t>
            </a:r>
            <a:r>
              <a:rPr lang="en-US" sz="2400" b="1" dirty="0" smtClean="0">
                <a:latin typeface="Times New Roman" pitchFamily="18" charset="0"/>
                <a:cs typeface="Times New Roman" pitchFamily="18" charset="0"/>
              </a:rPr>
              <a:t>bodily movement </a:t>
            </a:r>
            <a:r>
              <a:rPr lang="en-US" sz="2400" dirty="0" smtClean="0">
                <a:latin typeface="Times New Roman" pitchFamily="18" charset="0"/>
                <a:cs typeface="Times New Roman" pitchFamily="18" charset="0"/>
              </a:rPr>
              <a:t>rather than </a:t>
            </a:r>
            <a:r>
              <a:rPr lang="en-IN" sz="2400" dirty="0" smtClean="0">
                <a:latin typeface="Times New Roman" pitchFamily="18" charset="0"/>
                <a:cs typeface="Times New Roman" pitchFamily="18" charset="0"/>
              </a:rPr>
              <a:t>tipping.</a:t>
            </a:r>
            <a:r>
              <a:rPr lang="en-US" sz="2400" dirty="0" smtClean="0">
                <a:latin typeface="Times New Roman" pitchFamily="18" charset="0"/>
                <a:cs typeface="Times New Roman" pitchFamily="18" charset="0"/>
              </a:rPr>
              <a:t> </a:t>
            </a:r>
          </a:p>
          <a:p>
            <a:pPr algn="just">
              <a:buNone/>
            </a:pPr>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sz="24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sz="24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6</a:t>
            </a:r>
            <a:r>
              <a:rPr lang="en-IN" sz="2400" b="1" dirty="0">
                <a:latin typeface="Times New Roman" pitchFamily="18" charset="0"/>
                <a:cs typeface="Times New Roman" pitchFamily="18" charset="0"/>
              </a:rPr>
              <a:t>. BIOPROGRESSIVE </a:t>
            </a:r>
            <a:r>
              <a:rPr lang="en-IN" sz="2400" b="1" dirty="0" smtClean="0">
                <a:latin typeface="Times New Roman" pitchFamily="18" charset="0"/>
                <a:cs typeface="Times New Roman" pitchFamily="18" charset="0"/>
              </a:rPr>
              <a:t>THERAPY</a:t>
            </a:r>
            <a:endParaRPr lang="en-IN" sz="2400" b="1" dirty="0">
              <a:latin typeface="Times New Roman" pitchFamily="18" charset="0"/>
              <a:cs typeface="Times New Roman" pitchFamily="18" charset="0"/>
            </a:endParaRPr>
          </a:p>
          <a:p>
            <a:pPr>
              <a:buNone/>
            </a:pPr>
            <a:r>
              <a:rPr lang="en-US" sz="2400" dirty="0" err="1">
                <a:latin typeface="Times New Roman" pitchFamily="18" charset="0"/>
                <a:cs typeface="Times New Roman" pitchFamily="18" charset="0"/>
              </a:rPr>
              <a:t>Bioprogressive</a:t>
            </a:r>
            <a:r>
              <a:rPr lang="en-US" sz="2400" dirty="0">
                <a:latin typeface="Times New Roman" pitchFamily="18" charset="0"/>
                <a:cs typeface="Times New Roman" pitchFamily="18" charset="0"/>
              </a:rPr>
              <a:t> therapy given by Rickets </a:t>
            </a:r>
            <a:r>
              <a:rPr lang="en-US" sz="2400" dirty="0" smtClean="0">
                <a:latin typeface="Times New Roman" pitchFamily="18" charset="0"/>
                <a:cs typeface="Times New Roman" pitchFamily="18" charset="0"/>
              </a:rPr>
              <a:t>includes</a:t>
            </a:r>
          </a:p>
          <a:p>
            <a:pPr>
              <a:buNone/>
            </a:pPr>
            <a:endParaRPr lang="en-US" sz="2400" dirty="0">
              <a:latin typeface="Times New Roman" pitchFamily="18" charset="0"/>
              <a:cs typeface="Times New Roman" pitchFamily="18" charset="0"/>
            </a:endParaRPr>
          </a:p>
          <a:p>
            <a:pPr>
              <a:buNone/>
            </a:pPr>
            <a:r>
              <a:rPr lang="en-US" sz="2400" dirty="0">
                <a:latin typeface="Times New Roman" pitchFamily="18" charset="0"/>
                <a:cs typeface="Times New Roman" pitchFamily="18" charset="0"/>
              </a:rPr>
              <a:t>1. Stabilization of upper and lower molar </a:t>
            </a:r>
            <a:r>
              <a:rPr lang="en-US" sz="2400" dirty="0" smtClean="0">
                <a:latin typeface="Times New Roman" pitchFamily="18" charset="0"/>
                <a:cs typeface="Times New Roman" pitchFamily="18" charset="0"/>
              </a:rPr>
              <a:t>anchorage according </a:t>
            </a:r>
            <a:r>
              <a:rPr lang="en-US" sz="2400" dirty="0">
                <a:latin typeface="Times New Roman" pitchFamily="18" charset="0"/>
                <a:cs typeface="Times New Roman" pitchFamily="18" charset="0"/>
              </a:rPr>
              <a:t>to grade of anchorage.</a:t>
            </a:r>
          </a:p>
          <a:p>
            <a:pPr>
              <a:buNone/>
            </a:pPr>
            <a:r>
              <a:rPr lang="en-US" sz="2400" dirty="0">
                <a:latin typeface="Times New Roman" pitchFamily="18" charset="0"/>
                <a:cs typeface="Times New Roman" pitchFamily="18" charset="0"/>
              </a:rPr>
              <a:t>2. Retraction and </a:t>
            </a:r>
            <a:r>
              <a:rPr lang="en-US" sz="2400" dirty="0" err="1">
                <a:latin typeface="Times New Roman" pitchFamily="18" charset="0"/>
                <a:cs typeface="Times New Roman" pitchFamily="18" charset="0"/>
              </a:rPr>
              <a:t>uprighting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cuspids</a:t>
            </a:r>
            <a:r>
              <a:rPr lang="en-US" sz="2400" dirty="0">
                <a:latin typeface="Times New Roman" pitchFamily="18" charset="0"/>
                <a:cs typeface="Times New Roman" pitchFamily="18" charset="0"/>
              </a:rPr>
              <a:t> with </a:t>
            </a:r>
            <a:r>
              <a:rPr lang="en-US" sz="2400" dirty="0" smtClean="0">
                <a:latin typeface="Times New Roman" pitchFamily="18" charset="0"/>
                <a:cs typeface="Times New Roman" pitchFamily="18" charset="0"/>
              </a:rPr>
              <a:t>sectional </a:t>
            </a:r>
            <a:r>
              <a:rPr lang="en-IN" sz="2400" dirty="0" smtClean="0">
                <a:latin typeface="Times New Roman" pitchFamily="18" charset="0"/>
                <a:cs typeface="Times New Roman" pitchFamily="18" charset="0"/>
              </a:rPr>
              <a:t>mechanisms</a:t>
            </a:r>
            <a:r>
              <a:rPr lang="en-IN"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3. Retraction and consolidation of upper and </a:t>
            </a:r>
            <a:r>
              <a:rPr lang="en-US" sz="2400" dirty="0" smtClean="0">
                <a:latin typeface="Times New Roman" pitchFamily="18" charset="0"/>
                <a:cs typeface="Times New Roman" pitchFamily="18" charset="0"/>
              </a:rPr>
              <a:t>lower </a:t>
            </a:r>
            <a:r>
              <a:rPr lang="en-IN" sz="2400" dirty="0" smtClean="0">
                <a:latin typeface="Times New Roman" pitchFamily="18" charset="0"/>
                <a:cs typeface="Times New Roman" pitchFamily="18" charset="0"/>
              </a:rPr>
              <a:t>incisors</a:t>
            </a:r>
            <a:r>
              <a:rPr lang="en-IN"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4. Continuous arches for details of ideal </a:t>
            </a:r>
            <a:r>
              <a:rPr lang="en-US" sz="2400" dirty="0" smtClean="0">
                <a:latin typeface="Times New Roman" pitchFamily="18" charset="0"/>
                <a:cs typeface="Times New Roman" pitchFamily="18" charset="0"/>
              </a:rPr>
              <a:t>and </a:t>
            </a:r>
            <a:r>
              <a:rPr lang="en-IN" sz="2400" dirty="0" smtClean="0">
                <a:latin typeface="Times New Roman" pitchFamily="18" charset="0"/>
                <a:cs typeface="Times New Roman" pitchFamily="18" charset="0"/>
              </a:rPr>
              <a:t>finishing </a:t>
            </a:r>
            <a:r>
              <a:rPr lang="en-IN" sz="2400" dirty="0">
                <a:latin typeface="Times New Roman" pitchFamily="18" charset="0"/>
                <a:cs typeface="Times New Roman" pitchFamily="18" charset="0"/>
              </a:rPr>
              <a:t>occlusion</a:t>
            </a:r>
            <a:r>
              <a:rPr lang="en-IN" sz="2400" dirty="0" smtClean="0">
                <a:latin typeface="Times New Roman" pitchFamily="18" charset="0"/>
                <a:cs typeface="Times New Roman" pitchFamily="18" charset="0"/>
              </a:rPr>
              <a:t>.</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Maxillary molar </a:t>
            </a:r>
            <a:endParaRPr lang="en-IN" sz="28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15595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Maximum </a:t>
                      </a:r>
                      <a:endParaRPr lang="en-IN" dirty="0"/>
                    </a:p>
                  </a:txBody>
                  <a:tcPr/>
                </a:tc>
                <a:tc>
                  <a:txBody>
                    <a:bodyPr/>
                    <a:lstStyle/>
                    <a:p>
                      <a:r>
                        <a:rPr lang="en-US" dirty="0" smtClean="0"/>
                        <a:t>Moderate </a:t>
                      </a:r>
                      <a:endParaRPr lang="en-IN" dirty="0"/>
                    </a:p>
                  </a:txBody>
                  <a:tcPr/>
                </a:tc>
                <a:tc>
                  <a:txBody>
                    <a:bodyPr/>
                    <a:lstStyle/>
                    <a:p>
                      <a:r>
                        <a:rPr lang="en-US" dirty="0" smtClean="0"/>
                        <a:t>Minimum </a:t>
                      </a:r>
                      <a:endParaRPr lang="en-IN" dirty="0"/>
                    </a:p>
                  </a:txBody>
                  <a:tcPr/>
                </a:tc>
              </a:tr>
              <a:tr h="370840">
                <a:tc>
                  <a:txBody>
                    <a:bodyPr/>
                    <a:lstStyle/>
                    <a:p>
                      <a:r>
                        <a:rPr lang="en-US" dirty="0" smtClean="0"/>
                        <a:t>Nance,</a:t>
                      </a:r>
                    </a:p>
                    <a:p>
                      <a:r>
                        <a:rPr lang="en-US" dirty="0" smtClean="0"/>
                        <a:t>Head gear </a:t>
                      </a:r>
                    </a:p>
                    <a:p>
                      <a:r>
                        <a:rPr lang="en-US" dirty="0" smtClean="0"/>
                        <a:t>Combination of both </a:t>
                      </a:r>
                      <a:endParaRPr lang="en-IN" dirty="0"/>
                    </a:p>
                  </a:txBody>
                  <a:tcPr/>
                </a:tc>
                <a:tc>
                  <a:txBody>
                    <a:bodyPr/>
                    <a:lstStyle/>
                    <a:p>
                      <a:r>
                        <a:rPr lang="en-US" dirty="0" err="1" smtClean="0"/>
                        <a:t>Quard</a:t>
                      </a:r>
                      <a:r>
                        <a:rPr lang="en-US" dirty="0" smtClean="0"/>
                        <a:t> helix </a:t>
                      </a:r>
                    </a:p>
                    <a:p>
                      <a:r>
                        <a:rPr lang="en-US" dirty="0" smtClean="0"/>
                        <a:t>Upper utility arches </a:t>
                      </a:r>
                    </a:p>
                    <a:p>
                      <a:r>
                        <a:rPr lang="en-US" dirty="0" smtClean="0"/>
                        <a:t>Utility arch</a:t>
                      </a:r>
                      <a:r>
                        <a:rPr lang="en-US" baseline="0" dirty="0" smtClean="0"/>
                        <a:t> </a:t>
                      </a:r>
                    </a:p>
                    <a:p>
                      <a:r>
                        <a:rPr lang="en-US" baseline="0" dirty="0" smtClean="0"/>
                        <a:t>Sectional retraction </a:t>
                      </a:r>
                      <a:endParaRPr lang="en-IN" dirty="0"/>
                    </a:p>
                  </a:txBody>
                  <a:tcPr/>
                </a:tc>
                <a:tc>
                  <a:txBody>
                    <a:bodyPr/>
                    <a:lstStyle/>
                    <a:p>
                      <a:r>
                        <a:rPr lang="en-US" dirty="0" smtClean="0"/>
                        <a:t>Reciprocal closure </a:t>
                      </a:r>
                      <a:endParaRPr lang="en-IN" dirty="0"/>
                    </a:p>
                  </a:txBody>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smtClean="0">
                <a:latin typeface="Times New Roman" pitchFamily="18" charset="0"/>
                <a:cs typeface="Times New Roman" pitchFamily="18" charset="0"/>
              </a:rPr>
              <a:t>Mandibular</a:t>
            </a:r>
            <a:r>
              <a:rPr lang="en-US" sz="2800" dirty="0" smtClean="0">
                <a:latin typeface="Times New Roman" pitchFamily="18" charset="0"/>
                <a:cs typeface="Times New Roman" pitchFamily="18" charset="0"/>
              </a:rPr>
              <a:t> molar </a:t>
            </a:r>
            <a:endParaRPr lang="en-IN"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400" b="1" dirty="0" smtClean="0">
                <a:latin typeface="Times New Roman" pitchFamily="18" charset="0"/>
                <a:cs typeface="Times New Roman" pitchFamily="18" charset="0"/>
              </a:rPr>
              <a:t>Maximum anchorage</a:t>
            </a:r>
          </a:p>
          <a:p>
            <a:pPr>
              <a:buNone/>
            </a:pPr>
            <a:r>
              <a:rPr lang="en-IN" sz="2400" dirty="0" smtClean="0">
                <a:latin typeface="Times New Roman" pitchFamily="18" charset="0"/>
                <a:cs typeface="Times New Roman" pitchFamily="18" charset="0"/>
              </a:rPr>
              <a:t>1. </a:t>
            </a:r>
            <a:r>
              <a:rPr lang="en-IN" sz="2400" dirty="0" err="1" smtClean="0">
                <a:latin typeface="Times New Roman" pitchFamily="18" charset="0"/>
                <a:cs typeface="Times New Roman" pitchFamily="18" charset="0"/>
              </a:rPr>
              <a:t>Buccal</a:t>
            </a:r>
            <a:r>
              <a:rPr lang="en-IN" sz="2400" dirty="0" smtClean="0">
                <a:latin typeface="Times New Roman" pitchFamily="18" charset="0"/>
                <a:cs typeface="Times New Roman" pitchFamily="18" charset="0"/>
              </a:rPr>
              <a:t> root torque (45).</a:t>
            </a:r>
          </a:p>
          <a:p>
            <a:pPr>
              <a:buNone/>
            </a:pPr>
            <a:r>
              <a:rPr lang="en-US" sz="2400" dirty="0" smtClean="0">
                <a:latin typeface="Times New Roman" pitchFamily="18" charset="0"/>
                <a:cs typeface="Times New Roman" pitchFamily="18" charset="0"/>
              </a:rPr>
              <a:t>2. Expansion of molar section of 10mm on each side.</a:t>
            </a:r>
          </a:p>
          <a:p>
            <a:pPr>
              <a:buNone/>
            </a:pPr>
            <a:r>
              <a:rPr lang="en-US" sz="2400" dirty="0" smtClean="0">
                <a:latin typeface="Times New Roman" pitchFamily="18" charset="0"/>
                <a:cs typeface="Times New Roman" pitchFamily="18" charset="0"/>
              </a:rPr>
              <a:t>3. Tip back of 30 – 40 keeps the molar upright and </a:t>
            </a:r>
            <a:r>
              <a:rPr lang="en-IN" sz="2400" dirty="0" smtClean="0">
                <a:latin typeface="Times New Roman" pitchFamily="18" charset="0"/>
                <a:cs typeface="Times New Roman" pitchFamily="18" charset="0"/>
              </a:rPr>
              <a:t>resists the forward pull.</a:t>
            </a:r>
          </a:p>
          <a:p>
            <a:pPr>
              <a:buNone/>
            </a:pPr>
            <a:r>
              <a:rPr lang="en-US" sz="2400" dirty="0" smtClean="0">
                <a:latin typeface="Times New Roman" pitchFamily="18" charset="0"/>
                <a:cs typeface="Times New Roman" pitchFamily="18" charset="0"/>
              </a:rPr>
              <a:t>4. Distal molar rotation of 300 -400 is also placed.</a:t>
            </a:r>
          </a:p>
          <a:p>
            <a:pPr>
              <a:buNone/>
            </a:pPr>
            <a:r>
              <a:rPr lang="en-IN" sz="2400" b="1" dirty="0" smtClean="0">
                <a:latin typeface="Times New Roman" pitchFamily="18" charset="0"/>
                <a:cs typeface="Times New Roman" pitchFamily="18" charset="0"/>
              </a:rPr>
              <a:t>Moderate anchorage: </a:t>
            </a:r>
            <a:r>
              <a:rPr lang="en-IN" sz="2400" dirty="0" smtClean="0">
                <a:latin typeface="Times New Roman" pitchFamily="18" charset="0"/>
                <a:cs typeface="Times New Roman" pitchFamily="18" charset="0"/>
              </a:rPr>
              <a:t>Contraction utility arch</a:t>
            </a:r>
          </a:p>
          <a:p>
            <a:pPr>
              <a:buNone/>
            </a:pPr>
            <a:r>
              <a:rPr lang="en-US" sz="2400" b="1" dirty="0" smtClean="0">
                <a:latin typeface="Times New Roman" pitchFamily="18" charset="0"/>
                <a:cs typeface="Times New Roman" pitchFamily="18" charset="0"/>
              </a:rPr>
              <a:t>Minimum anchorage: </a:t>
            </a:r>
            <a:r>
              <a:rPr lang="en-US" sz="2400" dirty="0" smtClean="0">
                <a:latin typeface="Times New Roman" pitchFamily="18" charset="0"/>
                <a:cs typeface="Times New Roman" pitchFamily="18" charset="0"/>
              </a:rPr>
              <a:t>Round wire in the molar tube.</a:t>
            </a:r>
          </a:p>
          <a:p>
            <a:pPr>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smtClean="0">
                <a:latin typeface="Times New Roman" pitchFamily="18" charset="0"/>
                <a:cs typeface="Times New Roman" pitchFamily="18" charset="0"/>
              </a:rPr>
              <a:t>LINGUAL ORTHODONTIC</a:t>
            </a:r>
            <a:br>
              <a:rPr lang="en-IN" sz="2400" b="1"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buNone/>
            </a:pPr>
            <a:endParaRPr lang="en-US" sz="2400" dirty="0" smtClean="0">
              <a:latin typeface="Times New Roman" pitchFamily="18" charset="0"/>
              <a:cs typeface="Times New Roman" pitchFamily="18" charset="0"/>
            </a:endParaRPr>
          </a:p>
          <a:p>
            <a:pPr algn="just">
              <a:buNone/>
            </a:pPr>
            <a:endParaRPr lang="en-US" sz="2400" dirty="0">
              <a:latin typeface="Times New Roman" pitchFamily="18" charset="0"/>
              <a:cs typeface="Times New Roman" pitchFamily="18" charset="0"/>
            </a:endParaRPr>
          </a:p>
          <a:p>
            <a:pPr algn="just">
              <a:buNone/>
            </a:pPr>
            <a:r>
              <a:rPr lang="en-US" sz="2400" dirty="0" err="1">
                <a:latin typeface="Times New Roman" pitchFamily="18" charset="0"/>
                <a:cs typeface="Times New Roman" pitchFamily="18" charset="0"/>
              </a:rPr>
              <a:t>Takemoto</a:t>
            </a:r>
            <a:r>
              <a:rPr lang="en-US" sz="2400" dirty="0">
                <a:latin typeface="Times New Roman" pitchFamily="18" charset="0"/>
                <a:cs typeface="Times New Roman" pitchFamily="18" charset="0"/>
              </a:rPr>
              <a:t> suggested anchorage value of </a:t>
            </a:r>
            <a:r>
              <a:rPr lang="en-US" sz="2400" dirty="0" smtClean="0">
                <a:latin typeface="Times New Roman" pitchFamily="18" charset="0"/>
                <a:cs typeface="Times New Roman" pitchFamily="18" charset="0"/>
              </a:rPr>
              <a:t>posterior teeth </a:t>
            </a:r>
            <a:r>
              <a:rPr lang="en-US" sz="2400" dirty="0">
                <a:latin typeface="Times New Roman" pitchFamily="18" charset="0"/>
                <a:cs typeface="Times New Roman" pitchFamily="18" charset="0"/>
              </a:rPr>
              <a:t>in the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lingual </a:t>
            </a:r>
            <a:r>
              <a:rPr lang="en-US" sz="2400" dirty="0">
                <a:latin typeface="Times New Roman" pitchFamily="18" charset="0"/>
                <a:cs typeface="Times New Roman" pitchFamily="18" charset="0"/>
              </a:rPr>
              <a:t>technique </a:t>
            </a:r>
            <a:r>
              <a:rPr lang="en-US" sz="2400" dirty="0" smtClean="0">
                <a:latin typeface="Times New Roman" pitchFamily="18" charset="0"/>
                <a:cs typeface="Times New Roman" pitchFamily="18" charset="0"/>
              </a:rPr>
              <a:t>is higher </a:t>
            </a:r>
            <a:r>
              <a:rPr lang="en-US" sz="2400" dirty="0">
                <a:latin typeface="Times New Roman" pitchFamily="18" charset="0"/>
                <a:cs typeface="Times New Roman" pitchFamily="18" charset="0"/>
              </a:rPr>
              <a:t>than that of </a:t>
            </a:r>
            <a:r>
              <a:rPr lang="en-US" sz="2400" dirty="0" smtClean="0">
                <a:latin typeface="Times New Roman" pitchFamily="18" charset="0"/>
                <a:cs typeface="Times New Roman" pitchFamily="18" charset="0"/>
              </a:rPr>
              <a:t>the labial </a:t>
            </a:r>
            <a:r>
              <a:rPr lang="en-US" sz="2400" dirty="0">
                <a:latin typeface="Times New Roman" pitchFamily="18" charset="0"/>
                <a:cs typeface="Times New Roman" pitchFamily="18" charset="0"/>
              </a:rPr>
              <a:t>technique due to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proximity </a:t>
            </a:r>
            <a:r>
              <a:rPr lang="en-US" sz="2400" dirty="0">
                <a:latin typeface="Times New Roman" pitchFamily="18" charset="0"/>
                <a:cs typeface="Times New Roman" pitchFamily="18" charset="0"/>
              </a:rPr>
              <a:t>of the lingual </a:t>
            </a:r>
            <a:r>
              <a:rPr lang="en-US" sz="2400" dirty="0" smtClean="0">
                <a:latin typeface="Times New Roman" pitchFamily="18" charset="0"/>
                <a:cs typeface="Times New Roman" pitchFamily="18" charset="0"/>
              </a:rPr>
              <a:t>brackets to the center </a:t>
            </a:r>
            <a:r>
              <a:rPr lang="en-US" sz="2400" dirty="0">
                <a:latin typeface="Times New Roman" pitchFamily="18" charset="0"/>
                <a:cs typeface="Times New Roman" pitchFamily="18" charset="0"/>
              </a:rPr>
              <a:t>of resistance of the </a:t>
            </a: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tooth</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just">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Anchorage preservation in LO sliding mechanics follows the </a:t>
            </a:r>
          </a:p>
          <a:p>
            <a:pPr>
              <a:buNone/>
            </a:pPr>
            <a:r>
              <a:rPr lang="en-US" sz="2400" dirty="0" smtClean="0">
                <a:latin typeface="Times New Roman" pitchFamily="18" charset="0"/>
                <a:cs typeface="Times New Roman" pitchFamily="18" charset="0"/>
              </a:rPr>
              <a:t>principle of six anchorage keys:</a:t>
            </a:r>
          </a:p>
          <a:p>
            <a:pPr marL="514350" indent="-514350">
              <a:buNone/>
            </a:pPr>
            <a:r>
              <a:rPr lang="en-US" sz="2400" dirty="0" smtClean="0">
                <a:latin typeface="Times New Roman" pitchFamily="18" charset="0"/>
                <a:cs typeface="Times New Roman" pitchFamily="18" charset="0"/>
              </a:rPr>
              <a:t>1.Standard LBJ prescription in the anterior </a:t>
            </a:r>
            <a:r>
              <a:rPr lang="en-US" sz="2400" dirty="0" err="1" smtClean="0">
                <a:latin typeface="Times New Roman" pitchFamily="18" charset="0"/>
                <a:cs typeface="Times New Roman" pitchFamily="18" charset="0"/>
              </a:rPr>
              <a:t>segment,with</a:t>
            </a:r>
            <a:r>
              <a:rPr lang="en-US" sz="2400" dirty="0" smtClean="0">
                <a:latin typeface="Times New Roman" pitchFamily="18" charset="0"/>
                <a:cs typeface="Times New Roman" pitchFamily="18" charset="0"/>
              </a:rPr>
              <a:t> slight </a:t>
            </a:r>
          </a:p>
          <a:p>
            <a:pPr marL="514350" indent="-514350">
              <a:buNone/>
            </a:pPr>
            <a:r>
              <a:rPr lang="en-US" sz="2400" dirty="0" smtClean="0">
                <a:latin typeface="Times New Roman" pitchFamily="18" charset="0"/>
                <a:cs typeface="Times New Roman" pitchFamily="18" charset="0"/>
              </a:rPr>
              <a:t>    extra torque and no additional tip for extraction treatment, and </a:t>
            </a:r>
          </a:p>
          <a:p>
            <a:pPr marL="514350" indent="-514350">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posteriorly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mesial</a:t>
            </a:r>
            <a:r>
              <a:rPr lang="en-US" sz="2400" dirty="0" smtClean="0">
                <a:latin typeface="Times New Roman" pitchFamily="18" charset="0"/>
                <a:cs typeface="Times New Roman" pitchFamily="18" charset="0"/>
              </a:rPr>
              <a:t> position and tip-back of the molar brackets</a:t>
            </a:r>
          </a:p>
        </p:txBody>
      </p:sp>
      <p:pic>
        <p:nvPicPr>
          <p:cNvPr id="1026" name="Picture 2"/>
          <p:cNvPicPr>
            <a:picLocks noChangeAspect="1" noChangeArrowheads="1"/>
          </p:cNvPicPr>
          <p:nvPr/>
        </p:nvPicPr>
        <p:blipFill>
          <a:blip r:embed="rId2"/>
          <a:srcRect/>
          <a:stretch>
            <a:fillRect/>
          </a:stretch>
        </p:blipFill>
        <p:spPr bwMode="auto">
          <a:xfrm>
            <a:off x="1219198" y="4191000"/>
            <a:ext cx="2233554" cy="201168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267200" y="4267200"/>
            <a:ext cx="2405843" cy="21031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IN" dirty="0"/>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2. </a:t>
            </a:r>
            <a:r>
              <a:rPr lang="en-US" sz="2400" dirty="0" err="1" smtClean="0">
                <a:latin typeface="Times New Roman" pitchFamily="18" charset="0"/>
                <a:cs typeface="Times New Roman" pitchFamily="18" charset="0"/>
              </a:rPr>
              <a:t>Bidimensional</a:t>
            </a:r>
            <a:r>
              <a:rPr lang="en-US" sz="2400" dirty="0" smtClean="0">
                <a:latin typeface="Times New Roman" pitchFamily="18" charset="0"/>
                <a:cs typeface="Times New Roman" pitchFamily="18" charset="0"/>
              </a:rPr>
              <a:t> approach, with its inherent feature of less friction during sliding mechanics</a:t>
            </a:r>
          </a:p>
          <a:p>
            <a:r>
              <a:rPr lang="en-IN" sz="2400" dirty="0" smtClean="0">
                <a:latin typeface="Times New Roman" pitchFamily="18" charset="0"/>
                <a:cs typeface="Times New Roman" pitchFamily="18" charset="0"/>
              </a:rPr>
              <a:t>use of a 0.018 x </a:t>
            </a:r>
            <a:r>
              <a:rPr lang="en-US" sz="2400" dirty="0" smtClean="0">
                <a:latin typeface="Times New Roman" pitchFamily="18" charset="0"/>
                <a:cs typeface="Times New Roman" pitchFamily="18" charset="0"/>
              </a:rPr>
              <a:t>0.025-inch slot for the six anterior teeth</a:t>
            </a:r>
          </a:p>
          <a:p>
            <a:r>
              <a:rPr lang="en-US" sz="2400" dirty="0" smtClean="0">
                <a:latin typeface="Times New Roman" pitchFamily="18" charset="0"/>
                <a:cs typeface="Times New Roman" pitchFamily="18" charset="0"/>
              </a:rPr>
              <a:t>0.022x  0.028-inch slot brackets for the posterior teeth</a:t>
            </a:r>
          </a:p>
          <a:p>
            <a:pPr>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It is also possible to use a </a:t>
            </a:r>
            <a:r>
              <a:rPr lang="en-US" sz="2400" dirty="0" err="1" smtClean="0">
                <a:latin typeface="Times New Roman" pitchFamily="18" charset="0"/>
                <a:cs typeface="Times New Roman" pitchFamily="18" charset="0"/>
              </a:rPr>
              <a:t>bidimensional</a:t>
            </a:r>
            <a:r>
              <a:rPr lang="en-US" sz="2400" dirty="0" smtClean="0">
                <a:latin typeface="Times New Roman" pitchFamily="18" charset="0"/>
                <a:cs typeface="Times New Roman" pitchFamily="18" charset="0"/>
              </a:rPr>
              <a:t> wire (</a:t>
            </a:r>
            <a:r>
              <a:rPr lang="en-US" sz="2400" dirty="0" err="1" smtClean="0">
                <a:latin typeface="Times New Roman" pitchFamily="18" charset="0"/>
                <a:cs typeface="Times New Roman" pitchFamily="18" charset="0"/>
              </a:rPr>
              <a:t>Wilcock</a:t>
            </a:r>
            <a:r>
              <a:rPr lang="en-US" sz="24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Australian wire, AJ </a:t>
            </a:r>
            <a:r>
              <a:rPr lang="en-US" sz="2400" dirty="0" err="1" smtClean="0">
                <a:latin typeface="Times New Roman" pitchFamily="18" charset="0"/>
                <a:cs typeface="Times New Roman" pitchFamily="18" charset="0"/>
              </a:rPr>
              <a:t>Wilcock</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Whettesea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Victoria,Australia</a:t>
            </a:r>
            <a:r>
              <a:rPr lang="en-US" sz="2400" dirty="0" smtClean="0">
                <a:latin typeface="Times New Roman" pitchFamily="18" charset="0"/>
                <a:cs typeface="Times New Roman" pitchFamily="18" charset="0"/>
              </a:rPr>
              <a:t>) with </a:t>
            </a:r>
          </a:p>
          <a:p>
            <a:pPr algn="just">
              <a:buNone/>
            </a:pPr>
            <a:r>
              <a:rPr lang="en-US" sz="2400" dirty="0" smtClean="0">
                <a:latin typeface="Times New Roman" pitchFamily="18" charset="0"/>
                <a:cs typeface="Times New Roman" pitchFamily="18" charset="0"/>
              </a:rPr>
              <a:t>dimensions of 0.018  0.025 inch for the anterior teeth (3-3) and a </a:t>
            </a:r>
          </a:p>
          <a:p>
            <a:pPr algn="just">
              <a:buNone/>
            </a:pPr>
            <a:r>
              <a:rPr lang="en-US" sz="2400" dirty="0" smtClean="0">
                <a:latin typeface="Times New Roman" pitchFamily="18" charset="0"/>
                <a:cs typeface="Times New Roman" pitchFamily="18" charset="0"/>
              </a:rPr>
              <a:t>0.018-inchround wire for the posterior teeth</a:t>
            </a:r>
          </a:p>
          <a:p>
            <a:endParaRPr lang="en-IN" sz="24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nb-NO" sz="2400" dirty="0" smtClean="0">
                <a:latin typeface="Times New Roman" pitchFamily="18" charset="0"/>
                <a:cs typeface="Times New Roman" pitchFamily="18" charset="0"/>
              </a:rPr>
              <a:t>3. Bite stops for bite opening</a:t>
            </a:r>
          </a:p>
          <a:p>
            <a:pPr>
              <a:buNone/>
            </a:pPr>
            <a:endParaRPr lang="nb-NO" sz="2400" dirty="0" smtClean="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a:srcRect/>
          <a:stretch>
            <a:fillRect/>
          </a:stretch>
        </p:blipFill>
        <p:spPr bwMode="auto">
          <a:xfrm>
            <a:off x="672534" y="3529013"/>
            <a:ext cx="2070666" cy="2377440"/>
          </a:xfrm>
          <a:prstGeom prst="rect">
            <a:avLst/>
          </a:prstGeom>
          <a:noFill/>
          <a:ln w="9525">
            <a:noFill/>
            <a:miter lim="800000"/>
            <a:headEnd/>
            <a:tailEnd/>
          </a:ln>
          <a:effectLst/>
        </p:spPr>
      </p:pic>
      <p:pic>
        <p:nvPicPr>
          <p:cNvPr id="5" name="Picture 3"/>
          <p:cNvPicPr>
            <a:picLocks noChangeAspect="1" noChangeArrowheads="1"/>
          </p:cNvPicPr>
          <p:nvPr/>
        </p:nvPicPr>
        <p:blipFill>
          <a:blip r:embed="rId3"/>
          <a:srcRect/>
          <a:stretch>
            <a:fillRect/>
          </a:stretch>
        </p:blipFill>
        <p:spPr bwMode="auto">
          <a:xfrm>
            <a:off x="3415734" y="3552825"/>
            <a:ext cx="2070666" cy="2377440"/>
          </a:xfrm>
          <a:prstGeom prst="rect">
            <a:avLst/>
          </a:prstGeom>
          <a:noFill/>
          <a:ln w="9525">
            <a:noFill/>
            <a:miter lim="800000"/>
            <a:headEnd/>
            <a:tailEnd/>
          </a:ln>
          <a:effectLst/>
        </p:spPr>
      </p:pic>
      <p:pic>
        <p:nvPicPr>
          <p:cNvPr id="6" name="Picture 4"/>
          <p:cNvPicPr>
            <a:picLocks noChangeAspect="1" noChangeArrowheads="1"/>
          </p:cNvPicPr>
          <p:nvPr/>
        </p:nvPicPr>
        <p:blipFill>
          <a:blip r:embed="rId4"/>
          <a:srcRect/>
          <a:stretch>
            <a:fillRect/>
          </a:stretch>
        </p:blipFill>
        <p:spPr bwMode="auto">
          <a:xfrm>
            <a:off x="6069292" y="3505200"/>
            <a:ext cx="2084108" cy="23774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4. Light orthodontic forces for space closure, with Class I, II, or III elastics and elastomeric chain</a:t>
            </a:r>
          </a:p>
          <a:p>
            <a:endParaRPr lang="en-IN" sz="2400" dirty="0"/>
          </a:p>
        </p:txBody>
      </p:sp>
      <p:pic>
        <p:nvPicPr>
          <p:cNvPr id="4" name="Picture 2"/>
          <p:cNvPicPr>
            <a:picLocks noChangeAspect="1" noChangeArrowheads="1"/>
          </p:cNvPicPr>
          <p:nvPr/>
        </p:nvPicPr>
        <p:blipFill>
          <a:blip r:embed="rId2"/>
          <a:srcRect/>
          <a:stretch>
            <a:fillRect/>
          </a:stretch>
        </p:blipFill>
        <p:spPr bwMode="auto">
          <a:xfrm>
            <a:off x="1524000" y="3230880"/>
            <a:ext cx="3093120" cy="2194560"/>
          </a:xfrm>
          <a:prstGeom prst="rect">
            <a:avLst/>
          </a:prstGeom>
          <a:noFill/>
          <a:ln w="9525">
            <a:noFill/>
            <a:miter lim="800000"/>
            <a:headEnd/>
            <a:tailEnd/>
          </a:ln>
          <a:effectLst/>
        </p:spPr>
      </p:pic>
      <p:pic>
        <p:nvPicPr>
          <p:cNvPr id="5" name="Picture 3"/>
          <p:cNvPicPr>
            <a:picLocks noChangeAspect="1" noChangeArrowheads="1"/>
          </p:cNvPicPr>
          <p:nvPr/>
        </p:nvPicPr>
        <p:blipFill>
          <a:blip r:embed="rId3"/>
          <a:srcRect/>
          <a:stretch>
            <a:fillRect/>
          </a:stretch>
        </p:blipFill>
        <p:spPr bwMode="auto">
          <a:xfrm>
            <a:off x="4926080" y="3200400"/>
            <a:ext cx="2465320" cy="21945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5. Inclusion of the second molar in the anchorage </a:t>
            </a:r>
            <a:r>
              <a:rPr lang="en-IN" sz="2400" dirty="0" smtClean="0">
                <a:latin typeface="Times New Roman" pitchFamily="18" charset="0"/>
                <a:cs typeface="Times New Roman" pitchFamily="18" charset="0"/>
              </a:rPr>
              <a:t>unit</a:t>
            </a:r>
          </a:p>
          <a:p>
            <a:pPr>
              <a:buNone/>
            </a:pPr>
            <a:r>
              <a:rPr lang="en-US" sz="2400" dirty="0" smtClean="0">
                <a:latin typeface="Times New Roman" pitchFamily="18" charset="0"/>
                <a:cs typeface="Times New Roman" pitchFamily="18" charset="0"/>
              </a:rPr>
              <a:t>6. Placement of an exaggerated or reversed curve of </a:t>
            </a:r>
            <a:r>
              <a:rPr lang="en-US" sz="2400" dirty="0" err="1" smtClean="0">
                <a:latin typeface="Times New Roman" pitchFamily="18" charset="0"/>
                <a:cs typeface="Times New Roman" pitchFamily="18" charset="0"/>
              </a:rPr>
              <a:t>Spee</a:t>
            </a:r>
            <a:r>
              <a:rPr lang="en-US" sz="2400" dirty="0" smtClean="0">
                <a:latin typeface="Times New Roman" pitchFamily="18" charset="0"/>
                <a:cs typeface="Times New Roman" pitchFamily="18" charset="0"/>
              </a:rPr>
              <a:t>, in the maxillary and </a:t>
            </a:r>
            <a:r>
              <a:rPr lang="en-US" sz="2400" dirty="0" err="1" smtClean="0">
                <a:latin typeface="Times New Roman" pitchFamily="18" charset="0"/>
                <a:cs typeface="Times New Roman" pitchFamily="18" charset="0"/>
              </a:rPr>
              <a:t>mandibular</a:t>
            </a:r>
            <a:r>
              <a:rPr lang="en-US" sz="2400" dirty="0" smtClean="0">
                <a:latin typeface="Times New Roman" pitchFamily="18" charset="0"/>
                <a:cs typeface="Times New Roman" pitchFamily="18" charset="0"/>
              </a:rPr>
              <a:t> space-closing </a:t>
            </a:r>
            <a:r>
              <a:rPr lang="en-IN" sz="2400" dirty="0" err="1" smtClean="0">
                <a:latin typeface="Times New Roman" pitchFamily="18" charset="0"/>
                <a:cs typeface="Times New Roman" pitchFamily="18" charset="0"/>
              </a:rPr>
              <a:t>archwire</a:t>
            </a:r>
            <a:r>
              <a:rPr lang="en-IN" sz="2400" dirty="0" smtClean="0">
                <a:latin typeface="Times New Roman" pitchFamily="18" charset="0"/>
                <a:cs typeface="Times New Roman" pitchFamily="18" charset="0"/>
              </a:rPr>
              <a:t>, respectively</a:t>
            </a:r>
          </a:p>
          <a:p>
            <a:endParaRPr lang="en-IN" sz="2400" dirty="0" smtClean="0"/>
          </a:p>
          <a:p>
            <a:endParaRPr lang="en-IN" sz="2400" dirty="0"/>
          </a:p>
        </p:txBody>
      </p:sp>
      <p:pic>
        <p:nvPicPr>
          <p:cNvPr id="7" name="Picture 2"/>
          <p:cNvPicPr>
            <a:picLocks noChangeAspect="1" noChangeArrowheads="1"/>
          </p:cNvPicPr>
          <p:nvPr/>
        </p:nvPicPr>
        <p:blipFill>
          <a:blip r:embed="rId2"/>
          <a:srcRect/>
          <a:stretch>
            <a:fillRect/>
          </a:stretch>
        </p:blipFill>
        <p:spPr bwMode="auto">
          <a:xfrm>
            <a:off x="1757359" y="3652837"/>
            <a:ext cx="2238160" cy="1920240"/>
          </a:xfrm>
          <a:prstGeom prst="rect">
            <a:avLst/>
          </a:prstGeom>
          <a:noFill/>
          <a:ln w="9525">
            <a:noFill/>
            <a:miter lim="800000"/>
            <a:headEnd/>
            <a:tailEnd/>
          </a:ln>
          <a:effectLst/>
        </p:spPr>
      </p:pic>
      <p:pic>
        <p:nvPicPr>
          <p:cNvPr id="8" name="Picture 3"/>
          <p:cNvPicPr>
            <a:picLocks noChangeAspect="1" noChangeArrowheads="1"/>
          </p:cNvPicPr>
          <p:nvPr/>
        </p:nvPicPr>
        <p:blipFill>
          <a:blip r:embed="rId3"/>
          <a:srcRect/>
          <a:stretch>
            <a:fillRect/>
          </a:stretch>
        </p:blipFill>
        <p:spPr bwMode="auto">
          <a:xfrm>
            <a:off x="4657723" y="3638550"/>
            <a:ext cx="2078182" cy="182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In addition, the direction of forces during space closure creates a </a:t>
            </a:r>
          </a:p>
          <a:p>
            <a:pPr algn="just">
              <a:buNone/>
            </a:pPr>
            <a:r>
              <a:rPr lang="en-US" sz="2400" dirty="0" smtClean="0">
                <a:latin typeface="Times New Roman" pitchFamily="18" charset="0"/>
                <a:cs typeface="Times New Roman" pitchFamily="18" charset="0"/>
              </a:rPr>
              <a:t>degree of </a:t>
            </a:r>
            <a:r>
              <a:rPr lang="en-US" sz="2400" dirty="0" err="1" smtClean="0">
                <a:latin typeface="Times New Roman" pitchFamily="18" charset="0"/>
                <a:cs typeface="Times New Roman" pitchFamily="18" charset="0"/>
              </a:rPr>
              <a:t>buccal</a:t>
            </a:r>
            <a:r>
              <a:rPr lang="en-US" sz="2400" dirty="0" smtClean="0">
                <a:latin typeface="Times New Roman" pitchFamily="18" charset="0"/>
                <a:cs typeface="Times New Roman" pitchFamily="18" charset="0"/>
              </a:rPr>
              <a:t> root torque and </a:t>
            </a:r>
            <a:r>
              <a:rPr lang="en-US" sz="2400" dirty="0" err="1" smtClean="0">
                <a:latin typeface="Times New Roman" pitchFamily="18" charset="0"/>
                <a:cs typeface="Times New Roman" pitchFamily="18" charset="0"/>
              </a:rPr>
              <a:t>distopalatal</a:t>
            </a:r>
            <a:r>
              <a:rPr lang="en-US" sz="2400" dirty="0" smtClean="0">
                <a:latin typeface="Times New Roman" pitchFamily="18" charset="0"/>
                <a:cs typeface="Times New Roman" pitchFamily="18" charset="0"/>
              </a:rPr>
              <a:t> rotation of the molar </a:t>
            </a:r>
          </a:p>
          <a:p>
            <a:pPr algn="just">
              <a:buNone/>
            </a:pPr>
            <a:r>
              <a:rPr lang="en-US" sz="2400" dirty="0" smtClean="0">
                <a:latin typeface="Times New Roman" pitchFamily="18" charset="0"/>
                <a:cs typeface="Times New Roman" pitchFamily="18" charset="0"/>
              </a:rPr>
              <a:t>crown, which in turn produces cortical bone anchorage.</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In certain cases were anchorage need to be reinforced, a modified </a:t>
            </a:r>
          </a:p>
          <a:p>
            <a:pPr algn="just">
              <a:buNone/>
            </a:pPr>
            <a:r>
              <a:rPr lang="en-US" sz="2400" dirty="0" smtClean="0">
                <a:latin typeface="Times New Roman" pitchFamily="18" charset="0"/>
                <a:cs typeface="Times New Roman" pitchFamily="18" charset="0"/>
              </a:rPr>
              <a:t>pendulum appliance can be placed to reduce anchorage loss. </a:t>
            </a: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Good anchorage control is achieved with lingual orthodontic </a:t>
            </a:r>
          </a:p>
          <a:p>
            <a:pPr algn="just">
              <a:buNone/>
            </a:pPr>
            <a:r>
              <a:rPr lang="en-US" sz="2400" dirty="0" smtClean="0">
                <a:latin typeface="Times New Roman" pitchFamily="18" charset="0"/>
                <a:cs typeface="Times New Roman" pitchFamily="18" charset="0"/>
              </a:rPr>
              <a:t>sliding mechanics when following simple anchorage principles. </a:t>
            </a:r>
            <a:r>
              <a:rPr lang="en-IN" sz="2400" dirty="0" smtClean="0">
                <a:latin typeface="Times New Roman" pitchFamily="18" charset="0"/>
                <a:cs typeface="Times New Roman" pitchFamily="18" charset="0"/>
              </a:rPr>
              <a:t>.</a:t>
            </a:r>
          </a:p>
          <a:p>
            <a:endParaRPr lang="en-IN" sz="24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Pharmacological management </a:t>
            </a:r>
            <a:endParaRPr lang="en-IN" sz="36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382000" cy="4525963"/>
          </a:xfrm>
        </p:spPr>
        <p:txBody>
          <a:bodyPr>
            <a:normAutofit/>
          </a:bodyPr>
          <a:lstStyle/>
          <a:p>
            <a:r>
              <a:rPr lang="en-IN" sz="2400" dirty="0" err="1" smtClean="0">
                <a:latin typeface="Times New Roman" pitchFamily="18" charset="0"/>
                <a:cs typeface="Times New Roman" pitchFamily="18" charset="0"/>
              </a:rPr>
              <a:t>Choi</a:t>
            </a:r>
            <a:r>
              <a:rPr lang="en-IN" sz="2400" dirty="0" smtClean="0">
                <a:latin typeface="Times New Roman" pitchFamily="18" charset="0"/>
                <a:cs typeface="Times New Roman" pitchFamily="18" charset="0"/>
              </a:rPr>
              <a:t> J, et al Korea 2010 </a:t>
            </a:r>
            <a:r>
              <a:rPr lang="en-IN" sz="2400" b="1" dirty="0" err="1" smtClean="0">
                <a:latin typeface="Times New Roman" pitchFamily="18" charset="0"/>
                <a:cs typeface="Times New Roman" pitchFamily="18" charset="0"/>
              </a:rPr>
              <a:t>Clodronate</a:t>
            </a:r>
            <a:r>
              <a:rPr lang="en-IN" sz="2400" dirty="0" smtClean="0">
                <a:latin typeface="Times New Roman" pitchFamily="18" charset="0"/>
                <a:cs typeface="Times New Roman" pitchFamily="18" charset="0"/>
              </a:rPr>
              <a:t> inhibits bone </a:t>
            </a:r>
            <a:r>
              <a:rPr lang="en-IN" sz="2400" dirty="0" err="1" smtClean="0">
                <a:latin typeface="Times New Roman" pitchFamily="18" charset="0"/>
                <a:cs typeface="Times New Roman" pitchFamily="18" charset="0"/>
              </a:rPr>
              <a:t>resorption</a:t>
            </a:r>
            <a:endParaRPr lang="en-IN" sz="2400" dirty="0" smtClean="0">
              <a:latin typeface="Times New Roman" pitchFamily="18" charset="0"/>
              <a:cs typeface="Times New Roman" pitchFamily="18" charset="0"/>
            </a:endParaRPr>
          </a:p>
          <a:p>
            <a:pPr>
              <a:buNone/>
            </a:pPr>
            <a:r>
              <a:rPr lang="en-IN" sz="2400" dirty="0" smtClean="0">
                <a:latin typeface="Times New Roman" pitchFamily="18" charset="0"/>
                <a:cs typeface="Times New Roman" pitchFamily="18" charset="0"/>
              </a:rPr>
              <a:t>      induced by orthodontic force.</a:t>
            </a:r>
          </a:p>
        </p:txBody>
      </p:sp>
      <p:pic>
        <p:nvPicPr>
          <p:cNvPr id="10242" name="Picture 2" descr="Image result for osteoclast and bisphosphonates"/>
          <p:cNvPicPr>
            <a:picLocks noChangeAspect="1" noChangeArrowheads="1"/>
          </p:cNvPicPr>
          <p:nvPr/>
        </p:nvPicPr>
        <p:blipFill>
          <a:blip r:embed="rId2"/>
          <a:srcRect/>
          <a:stretch>
            <a:fillRect/>
          </a:stretch>
        </p:blipFill>
        <p:spPr bwMode="auto">
          <a:xfrm>
            <a:off x="1722654" y="2910840"/>
            <a:ext cx="5897346" cy="3566160"/>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11618" name="Picture 2" descr="Image result for osteoclast and bisphosphonates"/>
          <p:cNvPicPr>
            <a:picLocks noChangeAspect="1" noChangeArrowheads="1"/>
          </p:cNvPicPr>
          <p:nvPr/>
        </p:nvPicPr>
        <p:blipFill>
          <a:blip r:embed="rId2"/>
          <a:srcRect l="21875" t="50000" r="30000"/>
          <a:stretch>
            <a:fillRect/>
          </a:stretch>
        </p:blipFill>
        <p:spPr bwMode="auto">
          <a:xfrm>
            <a:off x="1676400" y="2209799"/>
            <a:ext cx="5867400" cy="3429001"/>
          </a:xfrm>
          <a:prstGeom prst="rect">
            <a:avLst/>
          </a:prstGeom>
          <a:ln>
            <a:noFill/>
          </a:ln>
          <a:effectLst>
            <a:softEdge rad="112500"/>
          </a:effectLst>
        </p:spPr>
      </p:pic>
      <p:pic>
        <p:nvPicPr>
          <p:cNvPr id="5" name="Picture 2" descr="Image result for osteoclast and bisphosphonates"/>
          <p:cNvPicPr>
            <a:picLocks noChangeAspect="1" noChangeArrowheads="1"/>
          </p:cNvPicPr>
          <p:nvPr/>
        </p:nvPicPr>
        <p:blipFill>
          <a:blip r:embed="rId3"/>
          <a:srcRect t="55556"/>
          <a:stretch>
            <a:fillRect/>
          </a:stretch>
        </p:blipFill>
        <p:spPr bwMode="auto">
          <a:xfrm>
            <a:off x="1828800" y="243840"/>
            <a:ext cx="5682615" cy="1737360"/>
          </a:xfrm>
          <a:prstGeom prst="rect">
            <a:avLst/>
          </a:prstGeom>
          <a:noFill/>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13666" name="Picture 2" descr="Image result for osteoclastogenesis"/>
          <p:cNvPicPr>
            <a:picLocks noChangeAspect="1" noChangeArrowheads="1"/>
          </p:cNvPicPr>
          <p:nvPr/>
        </p:nvPicPr>
        <p:blipFill>
          <a:blip r:embed="rId2"/>
          <a:srcRect/>
          <a:stretch>
            <a:fillRect/>
          </a:stretch>
        </p:blipFill>
        <p:spPr bwMode="auto">
          <a:xfrm>
            <a:off x="43418" y="152400"/>
            <a:ext cx="9024382" cy="6400800"/>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err="1" smtClean="0"/>
              <a:t>Keles</a:t>
            </a:r>
            <a:r>
              <a:rPr lang="en-IN" sz="2400" dirty="0" smtClean="0"/>
              <a:t> A, et al Boston USA 2007</a:t>
            </a:r>
            <a:r>
              <a:rPr lang="en-US" sz="2400" dirty="0" smtClean="0">
                <a:latin typeface="Times New Roman" pitchFamily="18" charset="0"/>
                <a:cs typeface="Times New Roman" pitchFamily="18" charset="0"/>
              </a:rPr>
              <a:t>OPG results in a more powerful </a:t>
            </a:r>
            <a:r>
              <a:rPr lang="en-IN" sz="2400" dirty="0" smtClean="0">
                <a:latin typeface="Times New Roman" pitchFamily="18" charset="0"/>
                <a:cs typeface="Times New Roman" pitchFamily="18" charset="0"/>
              </a:rPr>
              <a:t>inhibitor of </a:t>
            </a:r>
            <a:r>
              <a:rPr lang="en-IN" sz="2400" dirty="0" err="1" smtClean="0">
                <a:latin typeface="Times New Roman" pitchFamily="18" charset="0"/>
                <a:cs typeface="Times New Roman" pitchFamily="18" charset="0"/>
              </a:rPr>
              <a:t>osteoclast</a:t>
            </a:r>
            <a:r>
              <a:rPr lang="en-IN" sz="2400" dirty="0" smtClean="0">
                <a:latin typeface="Times New Roman" pitchFamily="18" charset="0"/>
                <a:cs typeface="Times New Roman" pitchFamily="18" charset="0"/>
              </a:rPr>
              <a:t> recruitment </a:t>
            </a:r>
            <a:r>
              <a:rPr lang="en-US" sz="2400" dirty="0" smtClean="0">
                <a:latin typeface="Times New Roman" pitchFamily="18" charset="0"/>
                <a:cs typeface="Times New Roman" pitchFamily="18" charset="0"/>
              </a:rPr>
              <a:t>and activity than </a:t>
            </a:r>
            <a:r>
              <a:rPr lang="en-US" sz="2400" b="1" dirty="0" err="1" smtClean="0">
                <a:latin typeface="Times New Roman" pitchFamily="18" charset="0"/>
                <a:cs typeface="Times New Roman" pitchFamily="18" charset="0"/>
              </a:rPr>
              <a:t>pamidronate</a:t>
            </a:r>
            <a:r>
              <a:rPr lang="en-US" sz="2400" dirty="0" smtClean="0">
                <a:latin typeface="Times New Roman" pitchFamily="18" charset="0"/>
                <a:cs typeface="Times New Roman" pitchFamily="18" charset="0"/>
              </a:rPr>
              <a:t>, with a reduction of </a:t>
            </a:r>
            <a:r>
              <a:rPr lang="en-US" sz="2400" dirty="0" err="1" smtClean="0">
                <a:latin typeface="Times New Roman" pitchFamily="18" charset="0"/>
                <a:cs typeface="Times New Roman" pitchFamily="18" charset="0"/>
              </a:rPr>
              <a:t>osteoclasts</a:t>
            </a:r>
            <a:r>
              <a:rPr lang="en-US" sz="2400" dirty="0" smtClean="0">
                <a:latin typeface="Times New Roman" pitchFamily="18" charset="0"/>
                <a:cs typeface="Times New Roman" pitchFamily="18" charset="0"/>
              </a:rPr>
              <a:t> number of 95% and tooth movement of 77%.</a:t>
            </a:r>
          </a:p>
          <a:p>
            <a:pPr>
              <a:buNone/>
            </a:pPr>
            <a:endParaRPr lang="en-US" sz="2400" dirty="0" smtClean="0">
              <a:latin typeface="Times New Roman" pitchFamily="18" charset="0"/>
              <a:cs typeface="Times New Roman" pitchFamily="18" charset="0"/>
            </a:endParaRPr>
          </a:p>
          <a:p>
            <a:r>
              <a:rPr lang="en-IN" sz="2400" dirty="0" smtClean="0">
                <a:latin typeface="Times New Roman" pitchFamily="18" charset="0"/>
                <a:cs typeface="Times New Roman" pitchFamily="18" charset="0"/>
              </a:rPr>
              <a:t>Ortega A, et al USA 2012 </a:t>
            </a:r>
            <a:r>
              <a:rPr lang="en-US" sz="2400" dirty="0" smtClean="0">
                <a:latin typeface="Times New Roman" pitchFamily="18" charset="0"/>
                <a:cs typeface="Times New Roman" pitchFamily="18" charset="0"/>
              </a:rPr>
              <a:t>A single, small, locally applied dose of </a:t>
            </a:r>
            <a:r>
              <a:rPr lang="en-US" sz="2400" b="1" dirty="0" err="1" smtClean="0">
                <a:latin typeface="Times New Roman" pitchFamily="18" charset="0"/>
                <a:cs typeface="Times New Roman" pitchFamily="18" charset="0"/>
              </a:rPr>
              <a:t>zoledronate</a:t>
            </a:r>
            <a:r>
              <a:rPr lang="en-US" sz="2400" dirty="0" smtClean="0">
                <a:latin typeface="Times New Roman" pitchFamily="18" charset="0"/>
                <a:cs typeface="Times New Roman" pitchFamily="18" charset="0"/>
              </a:rPr>
              <a:t> was sufficient to provide </a:t>
            </a:r>
            <a:r>
              <a:rPr lang="en-IN" sz="2400" dirty="0" smtClean="0">
                <a:latin typeface="Times New Roman" pitchFamily="18" charset="0"/>
                <a:cs typeface="Times New Roman" pitchFamily="18" charset="0"/>
              </a:rPr>
              <a:t>maximal anchorage in extraction space closure(rats)</a:t>
            </a:r>
          </a:p>
          <a:p>
            <a:pPr>
              <a:buNone/>
            </a:pPr>
            <a:endParaRPr lang="en-IN" sz="2400" dirty="0" smtClean="0">
              <a:latin typeface="Times New Roman" pitchFamily="18" charset="0"/>
              <a:cs typeface="Times New Roman" pitchFamily="18" charset="0"/>
            </a:endParaRPr>
          </a:p>
          <a:p>
            <a:r>
              <a:rPr lang="en-IN" sz="2400" dirty="0" smtClean="0">
                <a:latin typeface="Times New Roman" pitchFamily="18" charset="0"/>
                <a:cs typeface="Times New Roman" pitchFamily="18" charset="0"/>
              </a:rPr>
              <a:t>Toro E, et al Gainesville USA 2013 </a:t>
            </a:r>
            <a:r>
              <a:rPr lang="en-US" sz="2400" dirty="0" smtClean="0">
                <a:latin typeface="Times New Roman" pitchFamily="18" charset="0"/>
                <a:cs typeface="Times New Roman" pitchFamily="18" charset="0"/>
              </a:rPr>
              <a:t>BE(</a:t>
            </a:r>
            <a:r>
              <a:rPr lang="en-IN" sz="2400" b="1" dirty="0" err="1" smtClean="0">
                <a:latin typeface="Times New Roman" pitchFamily="18" charset="0"/>
                <a:cs typeface="Times New Roman" pitchFamily="18" charset="0"/>
              </a:rPr>
              <a:t>Bis-enoxacin</a:t>
            </a:r>
            <a:r>
              <a:rPr lang="en-US" sz="2400" dirty="0" smtClean="0">
                <a:latin typeface="Times New Roman" pitchFamily="18" charset="0"/>
                <a:cs typeface="Times New Roman" pitchFamily="18" charset="0"/>
              </a:rPr>
              <a:t>) inhibits </a:t>
            </a:r>
            <a:r>
              <a:rPr lang="en-US" sz="2400" dirty="0" err="1" smtClean="0">
                <a:latin typeface="Times New Roman" pitchFamily="18" charset="0"/>
                <a:cs typeface="Times New Roman" pitchFamily="18" charset="0"/>
              </a:rPr>
              <a:t>osteoclast</a:t>
            </a:r>
            <a:r>
              <a:rPr lang="en-US" sz="2400" dirty="0" smtClean="0">
                <a:latin typeface="Times New Roman" pitchFamily="18" charset="0"/>
                <a:cs typeface="Times New Roman" pitchFamily="18" charset="0"/>
              </a:rPr>
              <a:t> formation and </a:t>
            </a:r>
            <a:r>
              <a:rPr lang="en-IN" sz="2400" dirty="0" smtClean="0">
                <a:latin typeface="Times New Roman" pitchFamily="18" charset="0"/>
                <a:cs typeface="Times New Roman" pitchFamily="18" charset="0"/>
              </a:rPr>
              <a:t>bone </a:t>
            </a:r>
            <a:r>
              <a:rPr lang="en-IN" sz="2400" dirty="0" err="1" smtClean="0">
                <a:latin typeface="Times New Roman" pitchFamily="18" charset="0"/>
                <a:cs typeface="Times New Roman" pitchFamily="18" charset="0"/>
              </a:rPr>
              <a:t>resorption</a:t>
            </a:r>
            <a:r>
              <a:rPr lang="en-IN" sz="2400" dirty="0" smtClean="0">
                <a:latin typeface="Times New Roman" pitchFamily="18" charset="0"/>
                <a:cs typeface="Times New Roman" pitchFamily="18" charset="0"/>
              </a:rPr>
              <a:t>(rats)</a:t>
            </a:r>
          </a:p>
          <a:p>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b="1" dirty="0" err="1" smtClean="0">
                <a:latin typeface="Times New Roman" pitchFamily="18" charset="0"/>
                <a:cs typeface="Times New Roman" pitchFamily="18" charset="0"/>
              </a:rPr>
              <a:t>Gurton</a:t>
            </a:r>
            <a:r>
              <a:rPr lang="en-IN" sz="2400" b="1" dirty="0" smtClean="0">
                <a:latin typeface="Times New Roman" pitchFamily="18" charset="0"/>
                <a:cs typeface="Times New Roman" pitchFamily="18" charset="0"/>
              </a:rPr>
              <a:t> AU, et al Ankara, Turkey 2004</a:t>
            </a:r>
          </a:p>
          <a:p>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Indomethacin</a:t>
            </a:r>
            <a:r>
              <a:rPr lang="en-IN" sz="2400" dirty="0" smtClean="0">
                <a:latin typeface="Times New Roman" pitchFamily="18" charset="0"/>
                <a:cs typeface="Times New Roman" pitchFamily="18" charset="0"/>
              </a:rPr>
              <a:t> and </a:t>
            </a:r>
            <a:r>
              <a:rPr lang="en-IN" sz="2400" dirty="0" err="1" smtClean="0">
                <a:latin typeface="Times New Roman" pitchFamily="18" charset="0"/>
                <a:cs typeface="Times New Roman" pitchFamily="18" charset="0"/>
              </a:rPr>
              <a:t>Imidazole</a:t>
            </a:r>
            <a:r>
              <a:rPr lang="en-I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decrease the rate of tooth </a:t>
            </a:r>
            <a:r>
              <a:rPr lang="en-IN" sz="2400" dirty="0" smtClean="0">
                <a:latin typeface="Times New Roman" pitchFamily="18" charset="0"/>
                <a:cs typeface="Times New Roman" pitchFamily="18" charset="0"/>
              </a:rPr>
              <a:t>movement at high concentration,</a:t>
            </a:r>
          </a:p>
          <a:p>
            <a:r>
              <a:rPr lang="es-ES" sz="2400" b="1" dirty="0" smtClean="0">
                <a:latin typeface="Times New Roman" pitchFamily="18" charset="0"/>
                <a:cs typeface="Times New Roman" pitchFamily="18" charset="0"/>
              </a:rPr>
              <a:t>De Carlos F, et al </a:t>
            </a:r>
            <a:r>
              <a:rPr lang="en-IN" sz="2400" b="1" dirty="0" smtClean="0">
                <a:latin typeface="Times New Roman" pitchFamily="18" charset="0"/>
                <a:cs typeface="Times New Roman" pitchFamily="18" charset="0"/>
              </a:rPr>
              <a:t>Spain, 2006 </a:t>
            </a:r>
          </a:p>
          <a:p>
            <a:r>
              <a:rPr lang="en-IN" sz="2400" dirty="0" smtClean="0"/>
              <a:t>Both drugs significantly inhibit</a:t>
            </a:r>
            <a:r>
              <a:rPr lang="en-US" sz="2400" dirty="0" smtClean="0"/>
              <a:t> dental movement, partially in the case of </a:t>
            </a:r>
            <a:r>
              <a:rPr lang="en-US" sz="2400" dirty="0" err="1" smtClean="0"/>
              <a:t>Rofecoxib</a:t>
            </a:r>
            <a:r>
              <a:rPr lang="en-US" sz="2400" dirty="0" smtClean="0"/>
              <a:t> and totally in </a:t>
            </a:r>
            <a:r>
              <a:rPr lang="en-IN" sz="2400" dirty="0" smtClean="0"/>
              <a:t>the case of </a:t>
            </a:r>
            <a:r>
              <a:rPr lang="en-IN" sz="2400" dirty="0" err="1" smtClean="0"/>
              <a:t>Diclofenac</a:t>
            </a:r>
            <a:endParaRPr lang="en-IN" sz="2400" dirty="0" smtClean="0"/>
          </a:p>
          <a:p>
            <a:r>
              <a:rPr lang="es-ES" sz="2400" b="1" dirty="0" smtClean="0">
                <a:latin typeface="Times New Roman" pitchFamily="18" charset="0"/>
                <a:cs typeface="Times New Roman" pitchFamily="18" charset="0"/>
              </a:rPr>
              <a:t>De Carlos F, et al </a:t>
            </a:r>
            <a:r>
              <a:rPr lang="en-IN" sz="2400" b="1" dirty="0" smtClean="0">
                <a:latin typeface="Times New Roman" pitchFamily="18" charset="0"/>
                <a:cs typeface="Times New Roman" pitchFamily="18" charset="0"/>
              </a:rPr>
              <a:t>Spain,2007 </a:t>
            </a:r>
          </a:p>
          <a:p>
            <a:r>
              <a:rPr lang="en-IN" sz="2400" dirty="0" err="1" smtClean="0">
                <a:latin typeface="Times New Roman" pitchFamily="18" charset="0"/>
                <a:cs typeface="Times New Roman" pitchFamily="18" charset="0"/>
              </a:rPr>
              <a:t>Rofecoxib</a:t>
            </a:r>
            <a:r>
              <a:rPr lang="en-IN" sz="2400" dirty="0" smtClean="0">
                <a:latin typeface="Times New Roman" pitchFamily="18" charset="0"/>
                <a:cs typeface="Times New Roman" pitchFamily="18" charset="0"/>
              </a:rPr>
              <a:t> inhibit tooth movement while </a:t>
            </a:r>
            <a:r>
              <a:rPr lang="en-IN" sz="2400" dirty="0" err="1" smtClean="0">
                <a:latin typeface="Times New Roman" pitchFamily="18" charset="0"/>
                <a:cs typeface="Times New Roman" pitchFamily="18" charset="0"/>
              </a:rPr>
              <a:t>Celecoxib</a:t>
            </a:r>
            <a:r>
              <a:rPr lang="en-I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and </a:t>
            </a:r>
            <a:r>
              <a:rPr lang="en-US" sz="2400" dirty="0" err="1" smtClean="0">
                <a:latin typeface="Times New Roman" pitchFamily="18" charset="0"/>
                <a:cs typeface="Times New Roman" pitchFamily="18" charset="0"/>
              </a:rPr>
              <a:t>Parecoxib</a:t>
            </a:r>
            <a:r>
              <a:rPr lang="en-US" sz="2400" dirty="0" smtClean="0">
                <a:latin typeface="Times New Roman" pitchFamily="18" charset="0"/>
                <a:cs typeface="Times New Roman" pitchFamily="18" charset="0"/>
              </a:rPr>
              <a:t> do not affect </a:t>
            </a:r>
            <a:r>
              <a:rPr lang="en-IN" sz="2400" dirty="0" smtClean="0">
                <a:latin typeface="Times New Roman" pitchFamily="18" charset="0"/>
                <a:cs typeface="Times New Roman" pitchFamily="18" charset="0"/>
              </a:rPr>
              <a:t>orthodontic movement</a:t>
            </a:r>
          </a:p>
          <a:p>
            <a:endParaRPr lang="en-IN" sz="2400" dirty="0" smtClean="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b="1" dirty="0" err="1" smtClean="0">
                <a:latin typeface="Times New Roman" pitchFamily="18" charset="0"/>
                <a:cs typeface="Times New Roman" pitchFamily="18" charset="0"/>
              </a:rPr>
              <a:t>Mermut</a:t>
            </a:r>
            <a:r>
              <a:rPr lang="en-IN" sz="2400" b="1" dirty="0" smtClean="0">
                <a:latin typeface="Times New Roman" pitchFamily="18" charset="0"/>
                <a:cs typeface="Times New Roman" pitchFamily="18" charset="0"/>
              </a:rPr>
              <a:t> S, et al Ankara, Turkey 2007</a:t>
            </a:r>
          </a:p>
          <a:p>
            <a:r>
              <a:rPr lang="en-I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IFN- ɣ seems involved in bone </a:t>
            </a:r>
            <a:r>
              <a:rPr lang="en-IN" sz="2400" dirty="0" err="1" smtClean="0">
                <a:latin typeface="Times New Roman" pitchFamily="18" charset="0"/>
                <a:cs typeface="Times New Roman" pitchFamily="18" charset="0"/>
              </a:rPr>
              <a:t>remodeling</a:t>
            </a:r>
            <a:r>
              <a:rPr lang="en-IN" sz="2400" dirty="0" smtClean="0">
                <a:latin typeface="Times New Roman" pitchFamily="18" charset="0"/>
                <a:cs typeface="Times New Roman" pitchFamily="18" charset="0"/>
              </a:rPr>
              <a:t> during orthodontic tooth movement, which strongly suppresses </a:t>
            </a:r>
            <a:r>
              <a:rPr lang="en-IN" sz="2400" dirty="0" err="1" smtClean="0">
                <a:latin typeface="Times New Roman" pitchFamily="18" charset="0"/>
                <a:cs typeface="Times New Roman" pitchFamily="18" charset="0"/>
              </a:rPr>
              <a:t>osteoclastogenesis</a:t>
            </a:r>
            <a:endParaRPr lang="en-IN" sz="2400" dirty="0" smtClean="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458200" cy="4525963"/>
          </a:xfrm>
        </p:spPr>
        <p:txBody>
          <a:bodyPr>
            <a:normAutofit/>
          </a:bodyPr>
          <a:lstStyle/>
          <a:p>
            <a:r>
              <a:rPr lang="en-IN" sz="2400" b="1" dirty="0" err="1" smtClean="0">
                <a:latin typeface="Times New Roman" pitchFamily="18" charset="0"/>
                <a:cs typeface="Times New Roman" pitchFamily="18" charset="0"/>
              </a:rPr>
              <a:t>Chae</a:t>
            </a:r>
            <a:r>
              <a:rPr lang="en-IN" sz="2400" b="1" dirty="0" smtClean="0">
                <a:latin typeface="Times New Roman" pitchFamily="18" charset="0"/>
                <a:cs typeface="Times New Roman" pitchFamily="18" charset="0"/>
              </a:rPr>
              <a:t> HS Seoul, Korea 2011 </a:t>
            </a:r>
          </a:p>
          <a:p>
            <a:r>
              <a:rPr lang="en-IN" sz="2400" dirty="0" smtClean="0">
                <a:latin typeface="Times New Roman" pitchFamily="18" charset="0"/>
                <a:cs typeface="Times New Roman" pitchFamily="18" charset="0"/>
              </a:rPr>
              <a:t>Antioxidants decrease the expression of pro-inflammatory cytokines in human PDLFs induced by mechanical compression and hypoxia.</a:t>
            </a:r>
            <a:endParaRPr lang="en-IN" sz="2400" dirty="0">
              <a:latin typeface="Times New Roman" pitchFamily="18" charset="0"/>
              <a:cs typeface="Times New Roman" pitchFamily="18" charset="0"/>
            </a:endParaRPr>
          </a:p>
        </p:txBody>
      </p:sp>
      <p:pic>
        <p:nvPicPr>
          <p:cNvPr id="4" name="Picture 2" descr="Image result for osteoclastogenesis"/>
          <p:cNvPicPr>
            <a:picLocks noChangeAspect="1" noChangeArrowheads="1"/>
          </p:cNvPicPr>
          <p:nvPr/>
        </p:nvPicPr>
        <p:blipFill>
          <a:blip r:embed="rId2"/>
          <a:srcRect/>
          <a:stretch>
            <a:fillRect/>
          </a:stretch>
        </p:blipFill>
        <p:spPr bwMode="auto">
          <a:xfrm>
            <a:off x="1449256" y="3322320"/>
            <a:ext cx="6551744" cy="3383280"/>
          </a:xfrm>
          <a:prstGeom prst="rect">
            <a:avLst/>
          </a:prstGeom>
          <a:noFill/>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Anchorage loss assessment of the indirect </a:t>
            </a:r>
            <a:r>
              <a:rPr lang="en-IN" sz="2400" dirty="0" smtClean="0">
                <a:latin typeface="Times New Roman" pitchFamily="18" charset="0"/>
                <a:cs typeface="Times New Roman" pitchFamily="18" charset="0"/>
              </a:rPr>
              <a:t>anchor tooth during </a:t>
            </a:r>
          </a:p>
          <a:p>
            <a:pPr>
              <a:buNone/>
            </a:pPr>
            <a:r>
              <a:rPr lang="en-IN" sz="2400" dirty="0" smtClean="0">
                <a:latin typeface="Times New Roman" pitchFamily="18" charset="0"/>
                <a:cs typeface="Times New Roman" pitchFamily="18" charset="0"/>
              </a:rPr>
              <a:t>adjunctive orthodontic treatment -</a:t>
            </a:r>
            <a:r>
              <a:rPr lang="en-IN" sz="2400" b="1" dirty="0" smtClean="0"/>
              <a:t>Jang et al Am J </a:t>
            </a:r>
            <a:r>
              <a:rPr lang="en-IN" sz="2400" b="1" dirty="0" err="1" smtClean="0"/>
              <a:t>Orthod</a:t>
            </a:r>
            <a:r>
              <a:rPr lang="en-IN" sz="2400" b="1" dirty="0" smtClean="0"/>
              <a:t> </a:t>
            </a:r>
          </a:p>
          <a:p>
            <a:pPr>
              <a:buNone/>
            </a:pPr>
            <a:r>
              <a:rPr lang="en-IN" sz="2400" b="1" dirty="0" err="1" smtClean="0"/>
              <a:t>Dentofacial</a:t>
            </a:r>
            <a:r>
              <a:rPr lang="en-IN" sz="2400" b="1" dirty="0" smtClean="0"/>
              <a:t> </a:t>
            </a:r>
            <a:r>
              <a:rPr lang="en-IN" sz="2400" b="1" dirty="0" err="1" smtClean="0"/>
              <a:t>Orthop</a:t>
            </a:r>
            <a:r>
              <a:rPr lang="en-IN" sz="2400" b="1" dirty="0" smtClean="0"/>
              <a:t> 2019</a:t>
            </a:r>
          </a:p>
          <a:p>
            <a:pPr algn="just">
              <a:buNone/>
            </a:pPr>
            <a:r>
              <a:rPr lang="en-US" sz="2400" dirty="0" smtClean="0">
                <a:latin typeface="Times New Roman" pitchFamily="18" charset="0"/>
                <a:cs typeface="Times New Roman" pitchFamily="18" charset="0"/>
              </a:rPr>
              <a:t>An indirect anchorage system can be used effectively </a:t>
            </a:r>
            <a:r>
              <a:rPr lang="en-IN" sz="2400" dirty="0" smtClean="0">
                <a:latin typeface="Times New Roman" pitchFamily="18" charset="0"/>
                <a:cs typeface="Times New Roman" pitchFamily="18" charset="0"/>
              </a:rPr>
              <a:t>in  </a:t>
            </a:r>
          </a:p>
          <a:p>
            <a:pPr algn="just">
              <a:buNone/>
            </a:pPr>
            <a:r>
              <a:rPr lang="en-IN" sz="2400" dirty="0" smtClean="0">
                <a:latin typeface="Times New Roman" pitchFamily="18" charset="0"/>
                <a:cs typeface="Times New Roman" pitchFamily="18" charset="0"/>
              </a:rPr>
              <a:t>adjunctive orthodontic treatment.</a:t>
            </a:r>
            <a:r>
              <a:rPr lang="en-US" sz="2400" dirty="0" smtClean="0">
                <a:latin typeface="Times New Roman" pitchFamily="18" charset="0"/>
                <a:cs typeface="Times New Roman" pitchFamily="18" charset="0"/>
              </a:rPr>
              <a:t> just less than 1 mm of </a:t>
            </a:r>
          </a:p>
          <a:p>
            <a:pPr algn="just">
              <a:buNone/>
            </a:pPr>
            <a:r>
              <a:rPr lang="en-US" sz="2400" dirty="0" smtClean="0">
                <a:latin typeface="Times New Roman" pitchFamily="18" charset="0"/>
                <a:cs typeface="Times New Roman" pitchFamily="18" charset="0"/>
              </a:rPr>
              <a:t>movement of the indirect anchor tooth is anticipated, especially </a:t>
            </a:r>
          </a:p>
          <a:p>
            <a:pPr algn="just">
              <a:buNone/>
            </a:pPr>
            <a:r>
              <a:rPr lang="en-US" sz="2400" dirty="0" smtClean="0">
                <a:latin typeface="Times New Roman" pitchFamily="18" charset="0"/>
                <a:cs typeface="Times New Roman" pitchFamily="18" charset="0"/>
              </a:rPr>
              <a:t>in the mandible.</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latin typeface="Times New Roman" pitchFamily="18" charset="0"/>
                <a:cs typeface="Times New Roman" pitchFamily="18" charset="0"/>
              </a:rPr>
              <a:t>Factors Predisposing to Maxillary Anchorage Loss: A</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Retrospective Study of 1403 Cases </a:t>
            </a:r>
            <a:r>
              <a:rPr lang="en-IN" sz="2400" b="1" dirty="0" smtClean="0"/>
              <a:t>Hong Su </a:t>
            </a:r>
            <a:r>
              <a:rPr lang="en-IN" sz="2400" b="1" dirty="0" err="1" smtClean="0"/>
              <a:t>etal</a:t>
            </a:r>
            <a:r>
              <a:rPr lang="en-IN" sz="2400" b="1" dirty="0" smtClean="0"/>
              <a:t> -2014</a:t>
            </a: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endParaRPr lang="en-IN" sz="2400" b="1" dirty="0"/>
          </a:p>
        </p:txBody>
      </p:sp>
      <p:sp>
        <p:nvSpPr>
          <p:cNvPr id="3" name="Content Placeholder 2"/>
          <p:cNvSpPr>
            <a:spLocks noGrp="1"/>
          </p:cNvSpPr>
          <p:nvPr>
            <p:ph idx="1"/>
          </p:nvPr>
        </p:nvSpPr>
        <p:spPr>
          <a:xfrm>
            <a:off x="457200" y="1600200"/>
            <a:ext cx="8458200" cy="4525963"/>
          </a:xfrm>
        </p:spPr>
        <p:txBody>
          <a:bodyPr>
            <a:normAutofit/>
          </a:bodyPr>
          <a:lstStyle/>
          <a:p>
            <a:pPr>
              <a:buNone/>
            </a:pPr>
            <a:r>
              <a:rPr lang="en-US" sz="2400" dirty="0" smtClean="0">
                <a:latin typeface="Times New Roman" pitchFamily="18" charset="0"/>
                <a:cs typeface="Times New Roman" pitchFamily="18" charset="0"/>
              </a:rPr>
              <a:t>The initial UM </a:t>
            </a:r>
            <a:r>
              <a:rPr lang="en-US" sz="2400" dirty="0" err="1" smtClean="0">
                <a:latin typeface="Times New Roman" pitchFamily="18" charset="0"/>
                <a:cs typeface="Times New Roman" pitchFamily="18" charset="0"/>
              </a:rPr>
              <a:t>angulation</a:t>
            </a:r>
            <a:r>
              <a:rPr lang="en-US" sz="2400" dirty="0" smtClean="0">
                <a:latin typeface="Times New Roman" pitchFamily="18" charset="0"/>
                <a:cs typeface="Times New Roman" pitchFamily="18" charset="0"/>
              </a:rPr>
              <a:t> is the most significant factor </a:t>
            </a:r>
          </a:p>
          <a:p>
            <a:pPr>
              <a:buNone/>
            </a:pPr>
            <a:r>
              <a:rPr lang="en-US" sz="2400" dirty="0" smtClean="0">
                <a:latin typeface="Times New Roman" pitchFamily="18" charset="0"/>
                <a:cs typeface="Times New Roman" pitchFamily="18" charset="0"/>
              </a:rPr>
              <a:t>contributing to anchorage loss. The more distally tipped the UMs </a:t>
            </a:r>
          </a:p>
          <a:p>
            <a:pPr>
              <a:buNone/>
            </a:pPr>
            <a:r>
              <a:rPr lang="en-US" sz="2400" dirty="0" smtClean="0">
                <a:latin typeface="Times New Roman" pitchFamily="18" charset="0"/>
                <a:cs typeface="Times New Roman" pitchFamily="18" charset="0"/>
              </a:rPr>
              <a:t>are before treatment, the more they will tip </a:t>
            </a:r>
            <a:r>
              <a:rPr lang="en-IN" sz="2400" dirty="0" err="1" smtClean="0">
                <a:latin typeface="Times New Roman" pitchFamily="18" charset="0"/>
                <a:cs typeface="Times New Roman" pitchFamily="18" charset="0"/>
              </a:rPr>
              <a:t>mesially</a:t>
            </a:r>
            <a:r>
              <a:rPr lang="en-IN" sz="2400" dirty="0" smtClean="0">
                <a:latin typeface="Times New Roman" pitchFamily="18" charset="0"/>
                <a:cs typeface="Times New Roman" pitchFamily="18" charset="0"/>
              </a:rPr>
              <a:t> during </a:t>
            </a:r>
          </a:p>
          <a:p>
            <a:pPr>
              <a:buNone/>
            </a:pPr>
            <a:r>
              <a:rPr lang="en-IN" sz="2400" dirty="0" smtClean="0">
                <a:latin typeface="Times New Roman" pitchFamily="18" charset="0"/>
                <a:cs typeface="Times New Roman" pitchFamily="18" charset="0"/>
              </a:rPr>
              <a:t>treatment.</a:t>
            </a:r>
          </a:p>
          <a:p>
            <a:pPr>
              <a:buNone/>
            </a:pPr>
            <a:r>
              <a:rPr lang="en-US" sz="2400" dirty="0" err="1" smtClean="0">
                <a:latin typeface="Times New Roman" pitchFamily="18" charset="0"/>
                <a:cs typeface="Times New Roman" pitchFamily="18" charset="0"/>
              </a:rPr>
              <a:t>Mesial</a:t>
            </a:r>
            <a:r>
              <a:rPr lang="en-US" sz="2400" dirty="0" smtClean="0">
                <a:latin typeface="Times New Roman" pitchFamily="18" charset="0"/>
                <a:cs typeface="Times New Roman" pitchFamily="18" charset="0"/>
              </a:rPr>
              <a:t> tipping of the UM, and therefore, anchorage loss, is</a:t>
            </a:r>
          </a:p>
          <a:p>
            <a:pPr>
              <a:buNone/>
            </a:pPr>
            <a:r>
              <a:rPr lang="en-US" sz="2400" dirty="0" smtClean="0">
                <a:latin typeface="Times New Roman" pitchFamily="18" charset="0"/>
                <a:cs typeface="Times New Roman" pitchFamily="18" charset="0"/>
              </a:rPr>
              <a:t>more likely to occur in certain groups, such as adolescents, males,</a:t>
            </a:r>
          </a:p>
          <a:p>
            <a:pPr>
              <a:buNone/>
            </a:pPr>
            <a:r>
              <a:rPr lang="en-US" sz="2400" dirty="0" smtClean="0">
                <a:latin typeface="Times New Roman" pitchFamily="18" charset="0"/>
                <a:cs typeface="Times New Roman" pitchFamily="18" charset="0"/>
              </a:rPr>
              <a:t>those with class II malocclusion and/or those who have undergone</a:t>
            </a:r>
          </a:p>
          <a:p>
            <a:pPr>
              <a:buNone/>
            </a:pPr>
            <a:r>
              <a:rPr lang="en-IN" sz="2400" dirty="0" smtClean="0">
                <a:latin typeface="Times New Roman" pitchFamily="18" charset="0"/>
                <a:cs typeface="Times New Roman" pitchFamily="18" charset="0"/>
              </a:rPr>
              <a:t>maxillary premolar extraction.</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smtClean="0">
                <a:latin typeface="Times New Roman" pitchFamily="18" charset="0"/>
                <a:cs typeface="Times New Roman" pitchFamily="18" charset="0"/>
              </a:rPr>
              <a:t>CONCLUSION</a:t>
            </a:r>
            <a:br>
              <a:rPr lang="en-IN" sz="2400" b="1"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Anchorage </a:t>
            </a:r>
            <a:r>
              <a:rPr lang="en-US" sz="2400" dirty="0">
                <a:latin typeface="Times New Roman" pitchFamily="18" charset="0"/>
                <a:cs typeface="Times New Roman" pitchFamily="18" charset="0"/>
              </a:rPr>
              <a:t>should be of prime consideration </a:t>
            </a:r>
            <a:r>
              <a:rPr lang="en-US" sz="2400" dirty="0" smtClean="0">
                <a:latin typeface="Times New Roman" pitchFamily="18" charset="0"/>
                <a:cs typeface="Times New Roman" pitchFamily="18" charset="0"/>
              </a:rPr>
              <a:t>before the </a:t>
            </a:r>
            <a:r>
              <a:rPr lang="en-US" sz="2400" dirty="0">
                <a:latin typeface="Times New Roman" pitchFamily="18" charset="0"/>
                <a:cs typeface="Times New Roman" pitchFamily="18" charset="0"/>
              </a:rPr>
              <a:t>treatment plan </a:t>
            </a:r>
            <a:r>
              <a:rPr lang="en-US" sz="2400" dirty="0" smtClean="0">
                <a:latin typeface="Times New Roman" pitchFamily="18" charset="0"/>
                <a:cs typeface="Times New Roman" pitchFamily="18" charset="0"/>
              </a:rPr>
              <a:t>is </a:t>
            </a:r>
            <a:r>
              <a:rPr lang="en-US" sz="2400" dirty="0">
                <a:latin typeface="Times New Roman" pitchFamily="18" charset="0"/>
                <a:cs typeface="Times New Roman" pitchFamily="18" charset="0"/>
              </a:rPr>
              <a:t>formulated.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skeletal and </a:t>
            </a:r>
            <a:r>
              <a:rPr lang="en-US" sz="2400" dirty="0" smtClean="0">
                <a:latin typeface="Times New Roman" pitchFamily="18" charset="0"/>
                <a:cs typeface="Times New Roman" pitchFamily="18" charset="0"/>
              </a:rPr>
              <a:t>dental anchorage </a:t>
            </a:r>
            <a:r>
              <a:rPr lang="en-US" sz="2400" dirty="0">
                <a:latin typeface="Times New Roman" pitchFamily="18" charset="0"/>
                <a:cs typeface="Times New Roman" pitchFamily="18" charset="0"/>
              </a:rPr>
              <a:t>should be judiciously planned for a </a:t>
            </a:r>
            <a:r>
              <a:rPr lang="en-US" sz="2400" dirty="0" smtClean="0">
                <a:latin typeface="Times New Roman" pitchFamily="18" charset="0"/>
                <a:cs typeface="Times New Roman" pitchFamily="18" charset="0"/>
              </a:rPr>
              <a:t>better finish and </a:t>
            </a:r>
            <a:r>
              <a:rPr lang="en-US" sz="2400" dirty="0">
                <a:latin typeface="Times New Roman" pitchFamily="18" charset="0"/>
                <a:cs typeface="Times New Roman" pitchFamily="18" charset="0"/>
              </a:rPr>
              <a:t>complete success in orthodontic therapy.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Anchorage</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plays </a:t>
            </a:r>
            <a:r>
              <a:rPr lang="en-US" sz="2400" dirty="0">
                <a:latin typeface="Times New Roman" pitchFamily="18" charset="0"/>
                <a:cs typeface="Times New Roman" pitchFamily="18" charset="0"/>
              </a:rPr>
              <a:t>a prominent role in utilization of extraction spaces</a:t>
            </a:r>
            <a:r>
              <a:rPr lang="en-US" sz="2400" dirty="0" smtClean="0">
                <a:latin typeface="Times New Roman" pitchFamily="18" charset="0"/>
                <a:cs typeface="Times New Roman" pitchFamily="18" charset="0"/>
              </a:rPr>
              <a:t>, use </a:t>
            </a:r>
            <a:r>
              <a:rPr lang="en-US" sz="2400" dirty="0">
                <a:latin typeface="Times New Roman" pitchFamily="18" charset="0"/>
                <a:cs typeface="Times New Roman" pitchFamily="18" charset="0"/>
              </a:rPr>
              <a:t>of head gears, retraction mechanics, </a:t>
            </a:r>
            <a:r>
              <a:rPr lang="en-US" sz="2400" dirty="0" smtClean="0">
                <a:latin typeface="Times New Roman" pitchFamily="18" charset="0"/>
                <a:cs typeface="Times New Roman" pitchFamily="18" charset="0"/>
              </a:rPr>
              <a:t>etc</a:t>
            </a:r>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Proper </a:t>
            </a:r>
            <a:r>
              <a:rPr lang="en-US" sz="2400" dirty="0">
                <a:latin typeface="Times New Roman" pitchFamily="18" charset="0"/>
                <a:cs typeface="Times New Roman" pitchFamily="18" charset="0"/>
              </a:rPr>
              <a:t>diagnosis through recognition of </a:t>
            </a:r>
            <a:r>
              <a:rPr lang="en-US" sz="2400" dirty="0" smtClean="0">
                <a:latin typeface="Times New Roman" pitchFamily="18" charset="0"/>
                <a:cs typeface="Times New Roman" pitchFamily="18" charset="0"/>
              </a:rPr>
              <a:t>anchorage availability </a:t>
            </a:r>
            <a:r>
              <a:rPr lang="en-US" sz="2400" dirty="0">
                <a:latin typeface="Times New Roman" pitchFamily="18" charset="0"/>
                <a:cs typeface="Times New Roman" pitchFamily="18" charset="0"/>
              </a:rPr>
              <a:t>must be made for better finishing of the case.</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buNone/>
            </a:pPr>
            <a:r>
              <a:rPr lang="en-US" sz="2400" dirty="0" smtClean="0">
                <a:latin typeface="Times New Roman" pitchFamily="18" charset="0"/>
                <a:cs typeface="Times New Roman" pitchFamily="18" charset="0"/>
              </a:rPr>
              <a:t>1.Proffit WR, Fields HW, Sarver DM Contemporary orthodontics: Mosby </a:t>
            </a:r>
            <a:r>
              <a:rPr lang="en-IN" sz="2400" dirty="0" smtClean="0">
                <a:latin typeface="Times New Roman" pitchFamily="18" charset="0"/>
                <a:cs typeface="Times New Roman" pitchFamily="18" charset="0"/>
              </a:rPr>
              <a:t>St Louis, Mo.</a:t>
            </a:r>
          </a:p>
          <a:p>
            <a:pPr>
              <a:buNone/>
            </a:pPr>
            <a:r>
              <a:rPr lang="en-US" sz="2400" dirty="0" smtClean="0">
                <a:latin typeface="Times New Roman" pitchFamily="18" charset="0"/>
                <a:cs typeface="Times New Roman" pitchFamily="18" charset="0"/>
              </a:rPr>
              <a:t>2. Andrews LF (1972) The six keys to normal occlusion. Am J </a:t>
            </a:r>
            <a:r>
              <a:rPr lang="en-US" sz="2400" dirty="0" err="1" smtClean="0">
                <a:latin typeface="Times New Roman" pitchFamily="18" charset="0"/>
                <a:cs typeface="Times New Roman" pitchFamily="18" charset="0"/>
              </a:rPr>
              <a:t>Orthod</a:t>
            </a:r>
            <a:r>
              <a:rPr lang="en-US" sz="2400" dirty="0" smtClean="0">
                <a:latin typeface="Times New Roman" pitchFamily="18" charset="0"/>
                <a:cs typeface="Times New Roman" pitchFamily="18" charset="0"/>
              </a:rPr>
              <a:t> 62: 296–</a:t>
            </a:r>
            <a:r>
              <a:rPr lang="en-IN" sz="2400" dirty="0" smtClean="0">
                <a:latin typeface="Times New Roman" pitchFamily="18" charset="0"/>
                <a:cs typeface="Times New Roman" pitchFamily="18" charset="0"/>
              </a:rPr>
              <a:t>309.</a:t>
            </a:r>
          </a:p>
          <a:p>
            <a:pPr>
              <a:buNone/>
            </a:pPr>
            <a:r>
              <a:rPr lang="en-US" sz="2400" dirty="0" smtClean="0">
                <a:latin typeface="Times New Roman" pitchFamily="18" charset="0"/>
                <a:cs typeface="Times New Roman" pitchFamily="18" charset="0"/>
              </a:rPr>
              <a:t>3. Roth RH (1981) Functional occlusion for the orthodontist. J </a:t>
            </a:r>
            <a:r>
              <a:rPr lang="en-US" sz="2400" dirty="0" err="1" smtClean="0">
                <a:latin typeface="Times New Roman" pitchFamily="18" charset="0"/>
                <a:cs typeface="Times New Roman" pitchFamily="18" charset="0"/>
              </a:rPr>
              <a:t>Clin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Orthod</a:t>
            </a:r>
            <a:r>
              <a:rPr lang="en-US" sz="2400" dirty="0" smtClean="0">
                <a:latin typeface="Times New Roman" pitchFamily="18" charset="0"/>
                <a:cs typeface="Times New Roman" pitchFamily="18" charset="0"/>
              </a:rPr>
              <a:t> 15:</a:t>
            </a:r>
            <a:r>
              <a:rPr lang="en-IN" sz="2400" dirty="0" smtClean="0">
                <a:latin typeface="Times New Roman" pitchFamily="18" charset="0"/>
                <a:cs typeface="Times New Roman" pitchFamily="18" charset="0"/>
              </a:rPr>
              <a:t>32–40, 44–51 contd.</a:t>
            </a:r>
          </a:p>
          <a:p>
            <a:pPr>
              <a:buNone/>
            </a:pPr>
            <a:r>
              <a:rPr lang="en-US" sz="2400" dirty="0" smtClean="0">
                <a:latin typeface="Times New Roman" pitchFamily="18" charset="0"/>
                <a:cs typeface="Times New Roman" pitchFamily="18" charset="0"/>
              </a:rPr>
              <a:t>4. Roth RH (1987) The straight-wire appliance 17 years later. J </a:t>
            </a:r>
            <a:r>
              <a:rPr lang="en-US" sz="2400" dirty="0" err="1" smtClean="0">
                <a:latin typeface="Times New Roman" pitchFamily="18" charset="0"/>
                <a:cs typeface="Times New Roman" pitchFamily="18" charset="0"/>
              </a:rPr>
              <a:t>Clin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Orthod</a:t>
            </a:r>
            <a:r>
              <a:rPr lang="en-US" sz="2400" dirty="0" smtClean="0">
                <a:latin typeface="Times New Roman" pitchFamily="18" charset="0"/>
                <a:cs typeface="Times New Roman" pitchFamily="18" charset="0"/>
              </a:rPr>
              <a:t> 21:</a:t>
            </a:r>
            <a:r>
              <a:rPr lang="en-IN" sz="2400" dirty="0" smtClean="0">
                <a:latin typeface="Times New Roman" pitchFamily="18" charset="0"/>
                <a:cs typeface="Times New Roman" pitchFamily="18" charset="0"/>
              </a:rPr>
              <a:t>632–642.</a:t>
            </a:r>
          </a:p>
          <a:p>
            <a:pPr>
              <a:buNone/>
            </a:pPr>
            <a:r>
              <a:rPr lang="en-US" sz="2400" dirty="0" smtClean="0">
                <a:latin typeface="Times New Roman" pitchFamily="18" charset="0"/>
                <a:cs typeface="Times New Roman" pitchFamily="18" charset="0"/>
              </a:rPr>
              <a:t>5. Graber, </a:t>
            </a:r>
            <a:r>
              <a:rPr lang="en-US" sz="2400" dirty="0" err="1" smtClean="0">
                <a:latin typeface="Times New Roman" pitchFamily="18" charset="0"/>
                <a:cs typeface="Times New Roman" pitchFamily="18" charset="0"/>
              </a:rPr>
              <a:t>Vanarsdall</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Vig</a:t>
            </a:r>
            <a:r>
              <a:rPr lang="en-US" sz="2400" dirty="0" smtClean="0">
                <a:latin typeface="Times New Roman" pitchFamily="18" charset="0"/>
                <a:cs typeface="Times New Roman" pitchFamily="18" charset="0"/>
              </a:rPr>
              <a:t>. Orthodontic </a:t>
            </a:r>
            <a:r>
              <a:rPr lang="en-US" sz="2400" dirty="0" err="1" smtClean="0">
                <a:latin typeface="Times New Roman" pitchFamily="18" charset="0"/>
                <a:cs typeface="Times New Roman" pitchFamily="18" charset="0"/>
              </a:rPr>
              <a:t>CurrentPrinciples</a:t>
            </a:r>
            <a:r>
              <a:rPr lang="en-US" sz="2400" dirty="0" smtClean="0">
                <a:latin typeface="Times New Roman" pitchFamily="18" charset="0"/>
                <a:cs typeface="Times New Roman" pitchFamily="18" charset="0"/>
              </a:rPr>
              <a:t> And Technique. 5th Ed. St. Louis USA:</a:t>
            </a:r>
            <a:r>
              <a:rPr lang="en-IN" sz="2400" dirty="0" smtClean="0">
                <a:latin typeface="Times New Roman" pitchFamily="18" charset="0"/>
                <a:cs typeface="Times New Roman" pitchFamily="18" charset="0"/>
              </a:rPr>
              <a:t>Mosby; 2011.</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6.Anchorage in orthodontics: a literature review-</a:t>
            </a:r>
            <a:r>
              <a:rPr lang="en-IN" sz="2400" dirty="0" smtClean="0">
                <a:latin typeface="Times New Roman" pitchFamily="18" charset="0"/>
                <a:cs typeface="Times New Roman" pitchFamily="18" charset="0"/>
              </a:rPr>
              <a:t>Siva Krishna P</a:t>
            </a:r>
          </a:p>
          <a:p>
            <a:pPr algn="just">
              <a:buNone/>
            </a:pPr>
            <a:r>
              <a:rPr lang="en-US" sz="2400" dirty="0" smtClean="0">
                <a:latin typeface="Times New Roman" pitchFamily="18" charset="0"/>
                <a:cs typeface="Times New Roman" pitchFamily="18" charset="0"/>
              </a:rPr>
              <a:t>7.Six Anchorage Keys Used in Lingual </a:t>
            </a:r>
            <a:r>
              <a:rPr lang="en-IN" sz="2400" dirty="0" smtClean="0">
                <a:latin typeface="Times New Roman" pitchFamily="18" charset="0"/>
                <a:cs typeface="Times New Roman" pitchFamily="18" charset="0"/>
              </a:rPr>
              <a:t>Orthodontic Sliding </a:t>
            </a:r>
          </a:p>
          <a:p>
            <a:pPr algn="just">
              <a:buNone/>
            </a:pPr>
            <a:r>
              <a:rPr lang="en-IN" sz="2400" dirty="0" smtClean="0">
                <a:latin typeface="Times New Roman" pitchFamily="18" charset="0"/>
                <a:cs typeface="Times New Roman" pitchFamily="18" charset="0"/>
              </a:rPr>
              <a:t>    Mechanics Silvia </a:t>
            </a:r>
            <a:r>
              <a:rPr lang="en-IN" sz="2400" dirty="0" err="1" smtClean="0">
                <a:latin typeface="Times New Roman" pitchFamily="18" charset="0"/>
                <a:cs typeface="Times New Roman" pitchFamily="18" charset="0"/>
              </a:rPr>
              <a:t>Geron</a:t>
            </a:r>
            <a:endParaRPr lang="en-IN"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8.Factors Predisposing to Maxillary Anchorage Loss: A</a:t>
            </a:r>
          </a:p>
          <a:p>
            <a:pPr algn="just">
              <a:buNone/>
            </a:pPr>
            <a:r>
              <a:rPr lang="en-US" sz="2400" dirty="0" smtClean="0">
                <a:latin typeface="Times New Roman" pitchFamily="18" charset="0"/>
                <a:cs typeface="Times New Roman" pitchFamily="18" charset="0"/>
              </a:rPr>
              <a:t>    Retrospective Study of 1403 Cases </a:t>
            </a:r>
            <a:r>
              <a:rPr lang="en-IN" sz="2400" dirty="0" smtClean="0">
                <a:latin typeface="Times New Roman" pitchFamily="18" charset="0"/>
                <a:cs typeface="Times New Roman" pitchFamily="18" charset="0"/>
              </a:rPr>
              <a:t>Hong Su </a:t>
            </a:r>
            <a:r>
              <a:rPr lang="en-IN" sz="2400" dirty="0" err="1" smtClean="0">
                <a:latin typeface="Times New Roman" pitchFamily="18" charset="0"/>
                <a:cs typeface="Times New Roman" pitchFamily="18" charset="0"/>
              </a:rPr>
              <a:t>etal</a:t>
            </a:r>
            <a:r>
              <a:rPr lang="en-IN" sz="2400" dirty="0" smtClean="0">
                <a:latin typeface="Times New Roman" pitchFamily="18" charset="0"/>
                <a:cs typeface="Times New Roman" pitchFamily="18" charset="0"/>
              </a:rPr>
              <a:t> -2014</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3815</TotalTime>
  <Words>4256</Words>
  <Application>Microsoft Office PowerPoint</Application>
  <PresentationFormat>On-screen Show (4:3)</PresentationFormat>
  <Paragraphs>592</Paragraphs>
  <Slides>98</Slides>
  <Notes>0</Notes>
  <HiddenSlides>0</HiddenSlides>
  <MMClips>0</MMClips>
  <ScaleCrop>false</ScaleCrop>
  <HeadingPairs>
    <vt:vector size="4" baseType="variant">
      <vt:variant>
        <vt:lpstr>Theme</vt:lpstr>
      </vt:variant>
      <vt:variant>
        <vt:i4>1</vt:i4>
      </vt:variant>
      <vt:variant>
        <vt:lpstr>Slide Titles</vt:lpstr>
      </vt:variant>
      <vt:variant>
        <vt:i4>98</vt:i4>
      </vt:variant>
    </vt:vector>
  </HeadingPairs>
  <TitlesOfParts>
    <vt:vector size="99" baseType="lpstr">
      <vt:lpstr>Office Theme</vt:lpstr>
      <vt:lpstr>Slide 1</vt:lpstr>
      <vt:lpstr>Contents</vt:lpstr>
      <vt:lpstr>INTRODUCTION </vt:lpstr>
      <vt:lpstr>Slide 4</vt:lpstr>
      <vt:lpstr>Slide 5</vt:lpstr>
      <vt:lpstr>Slide 6</vt:lpstr>
      <vt:lpstr>Slide 7</vt:lpstr>
      <vt:lpstr>DEFINITIONS </vt:lpstr>
      <vt:lpstr>Slide 9</vt:lpstr>
      <vt:lpstr>Slide 10</vt:lpstr>
      <vt:lpstr>CLASSIFICATION OF ANCHORAGE </vt:lpstr>
      <vt:lpstr>MOYERS CLASSIFICATION: </vt:lpstr>
      <vt:lpstr>Slide 13</vt:lpstr>
      <vt:lpstr>Slide 14</vt:lpstr>
      <vt:lpstr>Slide 15</vt:lpstr>
      <vt:lpstr>Slide 16</vt:lpstr>
      <vt:lpstr>Slide 17</vt:lpstr>
      <vt:lpstr>Slide 18</vt:lpstr>
      <vt:lpstr>Slide 19</vt:lpstr>
      <vt:lpstr>Slide 20</vt:lpstr>
      <vt:lpstr>Slide 21</vt:lpstr>
      <vt:lpstr>Nanda classified anchorage as  </vt:lpstr>
      <vt:lpstr>Slide 23</vt:lpstr>
      <vt:lpstr>Slide 24</vt:lpstr>
      <vt:lpstr>MARCOTTE’S CLASSIFICATION (1990): </vt:lpstr>
      <vt:lpstr>Slide 26</vt:lpstr>
      <vt:lpstr>SOURCES OF ANCHORAGE  </vt:lpstr>
      <vt:lpstr>Slide 28</vt:lpstr>
      <vt:lpstr>Slide 29</vt:lpstr>
      <vt:lpstr>Slide 30</vt:lpstr>
      <vt:lpstr>Slide 31</vt:lpstr>
      <vt:lpstr>Methods to save anchorage </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EXTRA ORAL METHOD OF ANCHORAGE </vt:lpstr>
      <vt:lpstr>Slide 49</vt:lpstr>
      <vt:lpstr>Slide 50</vt:lpstr>
      <vt:lpstr>Slide 51</vt:lpstr>
      <vt:lpstr>Slide 52</vt:lpstr>
      <vt:lpstr>Slide 53</vt:lpstr>
      <vt:lpstr>ANCHORAGE PLANNING </vt:lpstr>
      <vt:lpstr>ANCHORAGE IN DIFFERENT APPLIANCE SYSTEMS </vt:lpstr>
      <vt:lpstr>In removable functional appliance: Tooth borne appliances </vt:lpstr>
      <vt:lpstr>ANCHORAGE IN FUNCTIONAL APPLIANCES </vt:lpstr>
      <vt:lpstr>In fixed functional appliances </vt:lpstr>
      <vt:lpstr>ANCHOR MEASURES IN DIFFERENT APPLIANCES </vt:lpstr>
      <vt:lpstr>Slide 60</vt:lpstr>
      <vt:lpstr>Slide 61</vt:lpstr>
      <vt:lpstr>Slide 62</vt:lpstr>
      <vt:lpstr>Slide 63</vt:lpstr>
      <vt:lpstr> ROTH PRESCRIPTION </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Maxillary molar </vt:lpstr>
      <vt:lpstr>Mandibular molar </vt:lpstr>
      <vt:lpstr>LINGUAL ORTHODONTIC </vt:lpstr>
      <vt:lpstr>Slide 81</vt:lpstr>
      <vt:lpstr> </vt:lpstr>
      <vt:lpstr>Slide 83</vt:lpstr>
      <vt:lpstr>Slide 84</vt:lpstr>
      <vt:lpstr>Slide 85</vt:lpstr>
      <vt:lpstr>Slide 86</vt:lpstr>
      <vt:lpstr>Pharmacological management </vt:lpstr>
      <vt:lpstr>Slide 88</vt:lpstr>
      <vt:lpstr>Slide 89</vt:lpstr>
      <vt:lpstr>Slide 90</vt:lpstr>
      <vt:lpstr>Slide 91</vt:lpstr>
      <vt:lpstr>Slide 92</vt:lpstr>
      <vt:lpstr>Slide 93</vt:lpstr>
      <vt:lpstr>Slide 94</vt:lpstr>
      <vt:lpstr>Factors Predisposing to Maxillary Anchorage Loss: A Retrospective Study of 1403 Cases Hong Su etal -2014 </vt:lpstr>
      <vt:lpstr>CONCLUSION </vt:lpstr>
      <vt:lpstr>Slide 97</vt:lpstr>
      <vt:lpstr>Slide 98</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madhu</dc:creator>
  <cp:lastModifiedBy>madhu</cp:lastModifiedBy>
  <cp:revision>25</cp:revision>
  <dcterms:created xsi:type="dcterms:W3CDTF">2019-09-15T08:45:12Z</dcterms:created>
  <dcterms:modified xsi:type="dcterms:W3CDTF">2020-03-12T03:20:12Z</dcterms:modified>
</cp:coreProperties>
</file>